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1"/>
  </p:notesMasterIdLst>
  <p:sldIdLst>
    <p:sldId id="256" r:id="rId3"/>
    <p:sldId id="258" r:id="rId4"/>
    <p:sldId id="257" r:id="rId5"/>
    <p:sldId id="262" r:id="rId6"/>
    <p:sldId id="293" r:id="rId7"/>
    <p:sldId id="294" r:id="rId8"/>
    <p:sldId id="264" r:id="rId9"/>
    <p:sldId id="265" r:id="rId10"/>
    <p:sldId id="291" r:id="rId11"/>
    <p:sldId id="285" r:id="rId12"/>
    <p:sldId id="267" r:id="rId13"/>
    <p:sldId id="268" r:id="rId14"/>
    <p:sldId id="269" r:id="rId15"/>
    <p:sldId id="272" r:id="rId16"/>
    <p:sldId id="273" r:id="rId17"/>
    <p:sldId id="280" r:id="rId18"/>
    <p:sldId id="260" r:id="rId19"/>
    <p:sldId id="261"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990000"/>
    <a:srgbClr val="663300"/>
    <a:srgbClr val="AC9808"/>
    <a:srgbClr val="FF6600"/>
    <a:srgbClr val="035540"/>
    <a:srgbClr val="333333"/>
    <a:srgbClr val="023A2B"/>
    <a:srgbClr val="96969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06" autoAdjust="0"/>
    <p:restoredTop sz="94660"/>
  </p:normalViewPr>
  <p:slideViewPr>
    <p:cSldViewPr>
      <p:cViewPr varScale="1">
        <p:scale>
          <a:sx n="110" d="100"/>
          <a:sy n="110" d="100"/>
        </p:scale>
        <p:origin x="166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8854D8-6C07-4E4B-9B2D-FC7F948AA848}" type="datetimeFigureOut">
              <a:rPr lang="en-IN" smtClean="0"/>
              <a:pPr/>
              <a:t>16-12-2017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A28C8C-AF77-4DCF-B04A-16883610D775}" type="slidenum">
              <a:rPr lang="en-IN" smtClean="0"/>
              <a:pPr/>
              <a:t>‹#›</a:t>
            </a:fld>
            <a:endParaRPr lang="en-IN"/>
          </a:p>
        </p:txBody>
      </p:sp>
    </p:spTree>
    <p:extLst>
      <p:ext uri="{BB962C8B-B14F-4D97-AF65-F5344CB8AC3E}">
        <p14:creationId xmlns:p14="http://schemas.microsoft.com/office/powerpoint/2010/main" val="3693343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9BA28C8C-AF77-4DCF-B04A-16883610D775}" type="slidenum">
              <a:rPr lang="en-IN" smtClean="0"/>
              <a:pPr/>
              <a:t>1</a:t>
            </a:fld>
            <a:endParaRPr lang="en-IN"/>
          </a:p>
        </p:txBody>
      </p:sp>
    </p:spTree>
    <p:extLst>
      <p:ext uri="{BB962C8B-B14F-4D97-AF65-F5344CB8AC3E}">
        <p14:creationId xmlns:p14="http://schemas.microsoft.com/office/powerpoint/2010/main" val="419109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9BA28C8C-AF77-4DCF-B04A-16883610D775}" type="slidenum">
              <a:rPr lang="en-IN" smtClean="0"/>
              <a:pPr/>
              <a:t>7</a:t>
            </a:fld>
            <a:endParaRPr lang="en-IN"/>
          </a:p>
        </p:txBody>
      </p:sp>
    </p:spTree>
    <p:extLst>
      <p:ext uri="{BB962C8B-B14F-4D97-AF65-F5344CB8AC3E}">
        <p14:creationId xmlns:p14="http://schemas.microsoft.com/office/powerpoint/2010/main" val="2085300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p>
        </p:txBody>
      </p:sp>
      <p:sp>
        <p:nvSpPr>
          <p:cNvPr id="7173" name="Rectangle 5"/>
          <p:cNvSpPr>
            <a:spLocks noGrp="1" noChangeArrowheads="1"/>
          </p:cNvSpPr>
          <p:nvPr>
            <p:ph type="ftr" sz="quarter" idx="3"/>
          </p:nvPr>
        </p:nvSpPr>
        <p:spPr/>
        <p:txBody>
          <a:bodyPr/>
          <a:lstStyle>
            <a:lvl1pPr>
              <a:defRPr/>
            </a:lvl1pPr>
          </a:lstStyle>
          <a:p>
            <a:endParaRPr lang="en-US"/>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mbria" pitchFamily="18" charset="0"/>
              </a:defRPr>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Cambria" pitchFamily="18" charset="0"/>
              </a:defRPr>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mbria" pitchFamily="18" charset="0"/>
              </a:defRPr>
            </a:lvl1pPr>
          </a:lstStyle>
          <a:p>
            <a:fld id="{8E66DC7F-F594-478E-9152-650489D137D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media/image34.gif"/><Relationship Id="rId3" Type="http://schemas.openxmlformats.org/officeDocument/2006/relationships/image" Target="../media/image24.jpeg"/><Relationship Id="rId7" Type="http://schemas.openxmlformats.org/officeDocument/2006/relationships/image" Target="../media/image28.jpeg"/><Relationship Id="rId12" Type="http://schemas.openxmlformats.org/officeDocument/2006/relationships/image" Target="../media/image33.gif"/><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27.jpeg"/><Relationship Id="rId11" Type="http://schemas.openxmlformats.org/officeDocument/2006/relationships/image" Target="../media/image32.jpeg"/><Relationship Id="rId5" Type="http://schemas.openxmlformats.org/officeDocument/2006/relationships/image" Target="../media/image26.jpeg"/><Relationship Id="rId10" Type="http://schemas.openxmlformats.org/officeDocument/2006/relationships/image" Target="../media/image31.jpeg"/><Relationship Id="rId4" Type="http://schemas.openxmlformats.org/officeDocument/2006/relationships/image" Target="../media/image25.jpeg"/><Relationship Id="rId9" Type="http://schemas.openxmlformats.org/officeDocument/2006/relationships/image" Target="../media/image30.jpeg"/><Relationship Id="rId14" Type="http://schemas.openxmlformats.org/officeDocument/2006/relationships/image" Target="../media/image35.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3854" y="685800"/>
            <a:ext cx="2976563"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ctrTitle"/>
          </p:nvPr>
        </p:nvSpPr>
        <p:spPr>
          <a:xfrm>
            <a:off x="1143000" y="2895600"/>
            <a:ext cx="4648200" cy="533400"/>
          </a:xfrm>
        </p:spPr>
        <p:txBody>
          <a:bodyPr/>
          <a:lstStyle/>
          <a:p>
            <a:r>
              <a:rPr lang="en-US" b="1" dirty="0" smtClean="0">
                <a:solidFill>
                  <a:schemeClr val="accent6">
                    <a:lumMod val="75000"/>
                  </a:schemeClr>
                </a:solidFill>
                <a:effectLst>
                  <a:outerShdw blurRad="38100" dist="38100" dir="2700000" algn="tl">
                    <a:srgbClr val="000000">
                      <a:alpha val="43137"/>
                    </a:srgbClr>
                  </a:outerShdw>
                </a:effectLst>
              </a:rPr>
              <a:t>S. S. I. CABLES</a:t>
            </a:r>
            <a:endParaRPr lang="en-IN" b="1" dirty="0">
              <a:solidFill>
                <a:schemeClr val="accent6">
                  <a:lumMod val="75000"/>
                </a:schemeClr>
              </a:solidFill>
              <a:effectLst>
                <a:outerShdw blurRad="38100" dist="38100" dir="2700000" algn="tl">
                  <a:srgbClr val="000000">
                    <a:alpha val="43137"/>
                  </a:srgbClr>
                </a:outerShdw>
              </a:effectLst>
            </a:endParaRPr>
          </a:p>
        </p:txBody>
      </p:sp>
      <p:sp>
        <p:nvSpPr>
          <p:cNvPr id="9" name="Subtitle 2"/>
          <p:cNvSpPr>
            <a:spLocks noGrp="1"/>
          </p:cNvSpPr>
          <p:nvPr>
            <p:ph type="subTitle" idx="1"/>
          </p:nvPr>
        </p:nvSpPr>
        <p:spPr>
          <a:xfrm>
            <a:off x="609600" y="3886200"/>
            <a:ext cx="7108465" cy="457200"/>
          </a:xfrm>
        </p:spPr>
        <p:txBody>
          <a:bodyPr/>
          <a:lstStyle/>
          <a:p>
            <a:r>
              <a:rPr lang="en-US" sz="2000" b="1" dirty="0" smtClean="0">
                <a:solidFill>
                  <a:schemeClr val="accent1">
                    <a:lumMod val="25000"/>
                  </a:schemeClr>
                </a:solidFill>
                <a:latin typeface="Segoe UI" pitchFamily="34" charset="0"/>
                <a:cs typeface="Segoe UI" pitchFamily="34" charset="0"/>
              </a:rPr>
              <a:t>UNMATCHED QUALITY, UNBELIEVABLE SERVICES</a:t>
            </a:r>
            <a:endParaRPr lang="en-IN" sz="2000" b="1" dirty="0">
              <a:solidFill>
                <a:schemeClr val="accent1">
                  <a:lumMod val="25000"/>
                </a:schemeClr>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4495800" cy="914400"/>
          </a:xfrm>
        </p:spPr>
        <p:txBody>
          <a:bodyPr>
            <a:normAutofit fontScale="90000"/>
          </a:bodyPr>
          <a:lstStyle/>
          <a:p>
            <a:r>
              <a:rPr lang="en-IN" b="1" dirty="0" smtClean="0">
                <a:solidFill>
                  <a:srgbClr val="0070C0"/>
                </a:solidFill>
                <a:latin typeface="Segoe UI" pitchFamily="34" charset="0"/>
                <a:cs typeface="Segoe UI" pitchFamily="34" charset="0"/>
              </a:rPr>
              <a:t>Quality Assurance and R&amp;D                                       </a:t>
            </a:r>
            <a:r>
              <a:rPr lang="en-IN" sz="2200" b="1" dirty="0" smtClean="0">
                <a:solidFill>
                  <a:schemeClr val="accent2">
                    <a:lumMod val="75000"/>
                  </a:schemeClr>
                </a:solidFill>
                <a:effectLst/>
                <a:latin typeface="Segoe UI" pitchFamily="34" charset="0"/>
                <a:cs typeface="Segoe UI" pitchFamily="34" charset="0"/>
              </a:rPr>
              <a:t>Precision is our quality benchmark</a:t>
            </a:r>
            <a:br>
              <a:rPr lang="en-IN" sz="2200" b="1" dirty="0" smtClean="0">
                <a:solidFill>
                  <a:schemeClr val="accent2">
                    <a:lumMod val="75000"/>
                  </a:schemeClr>
                </a:solidFill>
                <a:effectLst/>
                <a:latin typeface="Segoe UI" pitchFamily="34" charset="0"/>
                <a:cs typeface="Segoe UI" pitchFamily="34" charset="0"/>
              </a:rPr>
            </a:br>
            <a:endParaRPr lang="en-IN" sz="2200" b="1" dirty="0">
              <a:solidFill>
                <a:schemeClr val="accent2">
                  <a:lumMod val="75000"/>
                </a:schemeClr>
              </a:solidFill>
              <a:effectLst/>
              <a:latin typeface="Segoe UI" pitchFamily="34" charset="0"/>
              <a:cs typeface="Segoe UI" pitchFamily="34" charset="0"/>
            </a:endParaRPr>
          </a:p>
        </p:txBody>
      </p:sp>
      <p:sp>
        <p:nvSpPr>
          <p:cNvPr id="3" name="Content Placeholder 2"/>
          <p:cNvSpPr>
            <a:spLocks noGrp="1"/>
          </p:cNvSpPr>
          <p:nvPr>
            <p:ph idx="1"/>
          </p:nvPr>
        </p:nvSpPr>
        <p:spPr>
          <a:xfrm>
            <a:off x="228600" y="2286000"/>
            <a:ext cx="6019800" cy="4419600"/>
          </a:xfrm>
        </p:spPr>
        <p:txBody>
          <a:bodyPr>
            <a:normAutofit/>
          </a:bodyPr>
          <a:lstStyle/>
          <a:p>
            <a:pPr lvl="0" algn="just">
              <a:lnSpc>
                <a:spcPct val="110000"/>
              </a:lnSpc>
              <a:buBlip>
                <a:blip r:embed="rId2"/>
              </a:buBlip>
            </a:pPr>
            <a:r>
              <a:rPr lang="en-IN" sz="2000" dirty="0" smtClean="0">
                <a:solidFill>
                  <a:srgbClr val="035540"/>
                </a:solidFill>
                <a:latin typeface="Segoe UI" pitchFamily="34" charset="0"/>
                <a:cs typeface="Segoe UI" pitchFamily="34" charset="0"/>
              </a:rPr>
              <a:t>Complying the international quality standards like LCSO 51034, LCSO 51038, ISO and others in an stringent manner. </a:t>
            </a:r>
          </a:p>
          <a:p>
            <a:pPr lvl="0" algn="just">
              <a:lnSpc>
                <a:spcPct val="110000"/>
              </a:lnSpc>
              <a:buBlip>
                <a:blip r:embed="rId2"/>
              </a:buBlip>
            </a:pPr>
            <a:r>
              <a:rPr lang="en-IN" sz="2000" dirty="0" smtClean="0">
                <a:solidFill>
                  <a:srgbClr val="035540"/>
                </a:solidFill>
                <a:latin typeface="Segoe UI" pitchFamily="34" charset="0"/>
                <a:cs typeface="Segoe UI" pitchFamily="34" charset="0"/>
              </a:rPr>
              <a:t>Adaptation of high-end technology deliver premium quality products. </a:t>
            </a:r>
          </a:p>
          <a:p>
            <a:pPr lvl="0" algn="just">
              <a:lnSpc>
                <a:spcPct val="110000"/>
              </a:lnSpc>
              <a:buBlip>
                <a:blip r:embed="rId2"/>
              </a:buBlip>
            </a:pPr>
            <a:r>
              <a:rPr lang="en-IN" sz="2000" dirty="0" smtClean="0">
                <a:solidFill>
                  <a:srgbClr val="035540"/>
                </a:solidFill>
                <a:latin typeface="Segoe UI" pitchFamily="34" charset="0"/>
                <a:cs typeface="Segoe UI" pitchFamily="34" charset="0"/>
              </a:rPr>
              <a:t>Quality raw material from the finest sources. </a:t>
            </a:r>
          </a:p>
          <a:p>
            <a:pPr lvl="0" algn="just">
              <a:lnSpc>
                <a:spcPct val="110000"/>
              </a:lnSpc>
              <a:buBlip>
                <a:blip r:embed="rId2"/>
              </a:buBlip>
            </a:pPr>
            <a:r>
              <a:rPr lang="en-IN" sz="2000" dirty="0" smtClean="0">
                <a:solidFill>
                  <a:srgbClr val="035540"/>
                </a:solidFill>
                <a:latin typeface="Segoe UI" pitchFamily="34" charset="0"/>
                <a:cs typeface="Segoe UI" pitchFamily="34" charset="0"/>
              </a:rPr>
              <a:t>Usage of grade-1 copper, PTFE resin and silver. </a:t>
            </a:r>
          </a:p>
          <a:p>
            <a:pPr lvl="0">
              <a:lnSpc>
                <a:spcPct val="110000"/>
              </a:lnSpc>
              <a:buBlip>
                <a:blip r:embed="rId2"/>
              </a:buBlip>
            </a:pPr>
            <a:r>
              <a:rPr lang="en-IN" sz="2000" dirty="0" smtClean="0">
                <a:solidFill>
                  <a:srgbClr val="035540"/>
                </a:solidFill>
                <a:latin typeface="Segoe UI" pitchFamily="34" charset="0"/>
                <a:cs typeface="Segoe UI" pitchFamily="34" charset="0"/>
              </a:rPr>
              <a:t>Constant quality check at each stage of the product development.</a:t>
            </a:r>
            <a:br>
              <a:rPr lang="en-IN" sz="2000" dirty="0" smtClean="0">
                <a:solidFill>
                  <a:srgbClr val="035540"/>
                </a:solidFill>
                <a:latin typeface="Segoe UI" pitchFamily="34" charset="0"/>
                <a:cs typeface="Segoe UI" pitchFamily="34" charset="0"/>
              </a:rPr>
            </a:br>
            <a:endParaRPr lang="en-IN" sz="2000" dirty="0" smtClean="0">
              <a:solidFill>
                <a:srgbClr val="035540"/>
              </a:solidFill>
              <a:latin typeface="Segoe UI" pitchFamily="34" charset="0"/>
              <a:cs typeface="Segoe UI" pitchFamily="34" charset="0"/>
            </a:endParaRPr>
          </a:p>
          <a:p>
            <a:pPr>
              <a:buNone/>
            </a:pPr>
            <a:endParaRPr lang="en-IN" dirty="0">
              <a:solidFill>
                <a:schemeClr val="accent6">
                  <a:lumMod val="60000"/>
                  <a:lumOff val="40000"/>
                </a:schemeClr>
              </a:solidFill>
              <a:latin typeface="Segoe UI" pitchFamily="34" charset="0"/>
              <a:cs typeface="Segoe UI"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0784" y="0"/>
            <a:ext cx="1468583" cy="1010385"/>
          </a:xfrm>
          <a:prstGeom prst="rect">
            <a:avLst/>
          </a:prstGeom>
        </p:spPr>
      </p:pic>
    </p:spTree>
    <p:extLst>
      <p:ext uri="{BB962C8B-B14F-4D97-AF65-F5344CB8AC3E}">
        <p14:creationId xmlns:p14="http://schemas.microsoft.com/office/powerpoint/2010/main" val="1415068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0784" y="0"/>
            <a:ext cx="1468583" cy="1010385"/>
          </a:xfrm>
          <a:prstGeom prst="rect">
            <a:avLst/>
          </a:prstGeom>
        </p:spPr>
      </p:pic>
      <p:sp>
        <p:nvSpPr>
          <p:cNvPr id="4" name="Title 1"/>
          <p:cNvSpPr>
            <a:spLocks noGrp="1"/>
          </p:cNvSpPr>
          <p:nvPr>
            <p:ph type="title"/>
          </p:nvPr>
        </p:nvSpPr>
        <p:spPr>
          <a:xfrm>
            <a:off x="228600" y="914400"/>
            <a:ext cx="5791200" cy="838200"/>
          </a:xfrm>
        </p:spPr>
        <p:txBody>
          <a:bodyPr>
            <a:normAutofit fontScale="90000"/>
          </a:bodyPr>
          <a:lstStyle/>
          <a:p>
            <a:r>
              <a:rPr lang="en-US" sz="3200" b="1" dirty="0" smtClean="0">
                <a:solidFill>
                  <a:srgbClr val="0070C0"/>
                </a:solidFill>
                <a:latin typeface="Segoe UI" pitchFamily="34" charset="0"/>
                <a:cs typeface="Segoe UI" pitchFamily="34" charset="0"/>
              </a:rPr>
              <a:t>Features of PTFE ( Teflon) </a:t>
            </a:r>
            <a:br>
              <a:rPr lang="en-US" sz="3200" b="1" dirty="0" smtClean="0">
                <a:solidFill>
                  <a:srgbClr val="0070C0"/>
                </a:solidFill>
                <a:latin typeface="Segoe UI" pitchFamily="34" charset="0"/>
                <a:cs typeface="Segoe UI" pitchFamily="34" charset="0"/>
              </a:rPr>
            </a:br>
            <a:r>
              <a:rPr lang="en-US" sz="3200" b="1" dirty="0" smtClean="0">
                <a:solidFill>
                  <a:srgbClr val="0070C0"/>
                </a:solidFill>
                <a:latin typeface="Segoe UI" pitchFamily="34" charset="0"/>
                <a:cs typeface="Segoe UI" pitchFamily="34" charset="0"/>
              </a:rPr>
              <a:t>Wires and Cables</a:t>
            </a:r>
            <a:endParaRPr lang="en-IN" sz="3200" b="1" dirty="0">
              <a:solidFill>
                <a:srgbClr val="0070C0"/>
              </a:solidFill>
              <a:latin typeface="Segoe UI" pitchFamily="34" charset="0"/>
              <a:cs typeface="Segoe UI" pitchFamily="34" charset="0"/>
            </a:endParaRPr>
          </a:p>
        </p:txBody>
      </p:sp>
      <p:sp>
        <p:nvSpPr>
          <p:cNvPr id="5" name="Content Placeholder 2"/>
          <p:cNvSpPr>
            <a:spLocks noGrp="1"/>
          </p:cNvSpPr>
          <p:nvPr>
            <p:ph idx="1"/>
          </p:nvPr>
        </p:nvSpPr>
        <p:spPr>
          <a:xfrm>
            <a:off x="304800" y="1905000"/>
            <a:ext cx="8229600" cy="4572000"/>
          </a:xfrm>
        </p:spPr>
        <p:txBody>
          <a:bodyPr>
            <a:noAutofit/>
          </a:bodyPr>
          <a:lstStyle/>
          <a:p>
            <a:pPr>
              <a:buNone/>
            </a:pPr>
            <a:r>
              <a:rPr lang="en-IN" sz="2000" dirty="0" smtClean="0">
                <a:solidFill>
                  <a:srgbClr val="000099"/>
                </a:solidFill>
                <a:latin typeface="Sakkal Majalla" pitchFamily="2" charset="-78"/>
                <a:cs typeface="Sakkal Majalla" pitchFamily="2" charset="-78"/>
              </a:rPr>
              <a:t>1. Excellent Resistance Power to Heat, Sunlight, Acids, Gasoline, Oil, Fungus and </a:t>
            </a:r>
            <a:r>
              <a:rPr lang="en-IN" sz="2000" dirty="0" err="1" smtClean="0">
                <a:solidFill>
                  <a:srgbClr val="000099"/>
                </a:solidFill>
                <a:latin typeface="Sakkal Majalla" pitchFamily="2" charset="-78"/>
                <a:cs typeface="Sakkal Majalla" pitchFamily="2" charset="-78"/>
              </a:rPr>
              <a:t>Mold</a:t>
            </a:r>
            <a:r>
              <a:rPr lang="en-IN" sz="2000" dirty="0" smtClean="0">
                <a:solidFill>
                  <a:srgbClr val="000099"/>
                </a:solidFill>
                <a:latin typeface="Sakkal Majalla" pitchFamily="2" charset="-78"/>
                <a:cs typeface="Sakkal Majalla" pitchFamily="2" charset="-78"/>
              </a:rPr>
              <a:t> Growth </a:t>
            </a:r>
          </a:p>
          <a:p>
            <a:pPr>
              <a:buNone/>
            </a:pPr>
            <a:r>
              <a:rPr lang="en-IN" sz="2000" dirty="0" smtClean="0">
                <a:solidFill>
                  <a:srgbClr val="000099"/>
                </a:solidFill>
                <a:latin typeface="Sakkal Majalla" pitchFamily="2" charset="-78"/>
                <a:cs typeface="Sakkal Majalla" pitchFamily="2" charset="-78"/>
              </a:rPr>
              <a:t>2. High Surface Resistance and Fair Corona Resistance</a:t>
            </a:r>
          </a:p>
          <a:p>
            <a:pPr>
              <a:buNone/>
            </a:pPr>
            <a:r>
              <a:rPr lang="en-IN" sz="2000" dirty="0" smtClean="0">
                <a:solidFill>
                  <a:srgbClr val="000099"/>
                </a:solidFill>
                <a:latin typeface="Sakkal Majalla" pitchFamily="2" charset="-78"/>
                <a:cs typeface="Sakkal Majalla" pitchFamily="2" charset="-78"/>
              </a:rPr>
              <a:t>3. Suitable for very wide frequency range (DC to above 10000 MHz)</a:t>
            </a:r>
          </a:p>
          <a:p>
            <a:pPr>
              <a:buNone/>
            </a:pPr>
            <a:r>
              <a:rPr lang="en-IN" sz="2000" dirty="0" smtClean="0">
                <a:solidFill>
                  <a:srgbClr val="000099"/>
                </a:solidFill>
                <a:latin typeface="Sakkal Majalla" pitchFamily="2" charset="-78"/>
                <a:cs typeface="Sakkal Majalla" pitchFamily="2" charset="-78"/>
              </a:rPr>
              <a:t>4. Aging Less</a:t>
            </a:r>
          </a:p>
          <a:p>
            <a:pPr>
              <a:buNone/>
            </a:pPr>
            <a:r>
              <a:rPr lang="en-IN" sz="2000" dirty="0" smtClean="0">
                <a:solidFill>
                  <a:srgbClr val="000099"/>
                </a:solidFill>
                <a:latin typeface="Sakkal Majalla" pitchFamily="2" charset="-78"/>
                <a:cs typeface="Sakkal Majalla" pitchFamily="2" charset="-78"/>
              </a:rPr>
              <a:t>5. Low Dissipation Factor (&lt; 0.0003)</a:t>
            </a:r>
          </a:p>
          <a:p>
            <a:pPr>
              <a:buNone/>
            </a:pPr>
            <a:r>
              <a:rPr lang="en-IN" sz="2000" dirty="0" smtClean="0">
                <a:solidFill>
                  <a:srgbClr val="000099"/>
                </a:solidFill>
                <a:latin typeface="Sakkal Majalla" pitchFamily="2" charset="-78"/>
                <a:cs typeface="Sakkal Majalla" pitchFamily="2" charset="-78"/>
              </a:rPr>
              <a:t>6. Available in 12 different Single colours and many Bio and Trio Colours</a:t>
            </a:r>
          </a:p>
          <a:p>
            <a:pPr>
              <a:buNone/>
            </a:pPr>
            <a:r>
              <a:rPr lang="en-IN" sz="2000" dirty="0" smtClean="0">
                <a:solidFill>
                  <a:srgbClr val="000099"/>
                </a:solidFill>
                <a:latin typeface="Sakkal Majalla" pitchFamily="2" charset="-78"/>
                <a:cs typeface="Sakkal Majalla" pitchFamily="2" charset="-78"/>
              </a:rPr>
              <a:t>7. Can be customized as per customer requirements</a:t>
            </a:r>
          </a:p>
          <a:p>
            <a:pPr>
              <a:buNone/>
            </a:pPr>
            <a:r>
              <a:rPr lang="en-IN" sz="2000" dirty="0" smtClean="0">
                <a:solidFill>
                  <a:srgbClr val="000099"/>
                </a:solidFill>
                <a:latin typeface="Sakkal Majalla" pitchFamily="2" charset="-78"/>
                <a:cs typeface="Sakkal Majalla" pitchFamily="2" charset="-78"/>
              </a:rPr>
              <a:t>8. High operating temperature from (- 65 Deg. Cent.) up to (+ 270 Deg. Cent.)</a:t>
            </a:r>
          </a:p>
          <a:p>
            <a:pPr>
              <a:buNone/>
            </a:pPr>
            <a:r>
              <a:rPr lang="en-IN" sz="2000" dirty="0" smtClean="0">
                <a:solidFill>
                  <a:srgbClr val="000099"/>
                </a:solidFill>
                <a:latin typeface="Sakkal Majalla" pitchFamily="2" charset="-78"/>
                <a:cs typeface="Sakkal Majalla" pitchFamily="2" charset="-78"/>
              </a:rPr>
              <a:t>9. Excellent Flex life and totally unaffected by out doors exposure to unlimited period</a:t>
            </a:r>
          </a:p>
          <a:p>
            <a:pPr>
              <a:buNone/>
            </a:pPr>
            <a:r>
              <a:rPr lang="en-IN" sz="2000" dirty="0" smtClean="0">
                <a:solidFill>
                  <a:srgbClr val="000099"/>
                </a:solidFill>
                <a:latin typeface="Sakkal Majalla" pitchFamily="2" charset="-78"/>
                <a:cs typeface="Sakkal Majalla" pitchFamily="2" charset="-78"/>
              </a:rPr>
              <a:t>10. Moisture and Flame Proof</a:t>
            </a:r>
          </a:p>
          <a:p>
            <a:pPr>
              <a:buNone/>
            </a:pPr>
            <a:endParaRPr lang="en-IN" sz="2000" dirty="0">
              <a:solidFill>
                <a:srgbClr val="000099"/>
              </a:solidFill>
              <a:latin typeface="Segoe UI" pitchFamily="34" charset="0"/>
              <a:cs typeface="Segoe UI" pitchFamily="34" charset="0"/>
            </a:endParaRPr>
          </a:p>
        </p:txBody>
      </p:sp>
    </p:spTree>
    <p:extLst>
      <p:ext uri="{BB962C8B-B14F-4D97-AF65-F5344CB8AC3E}">
        <p14:creationId xmlns:p14="http://schemas.microsoft.com/office/powerpoint/2010/main" val="874324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381001"/>
            <a:ext cx="8534400" cy="914400"/>
          </a:xfrm>
        </p:spPr>
        <p:txBody>
          <a:bodyPr>
            <a:normAutofit/>
          </a:bodyPr>
          <a:lstStyle/>
          <a:p>
            <a:r>
              <a:rPr lang="en-US" b="1" dirty="0" smtClean="0">
                <a:solidFill>
                  <a:srgbClr val="0070C0"/>
                </a:solidFill>
                <a:effectLst/>
                <a:latin typeface="Segoe UI" pitchFamily="34" charset="0"/>
                <a:cs typeface="Segoe UI" pitchFamily="34" charset="0"/>
              </a:rPr>
              <a:t>Industries Availing Our Services</a:t>
            </a:r>
            <a:endParaRPr lang="en-IN" b="1" dirty="0">
              <a:solidFill>
                <a:srgbClr val="0070C0"/>
              </a:solidFill>
              <a:latin typeface="Segoe UI" pitchFamily="34" charset="0"/>
              <a:cs typeface="Segoe UI" pitchFamily="34" charset="0"/>
            </a:endParaRPr>
          </a:p>
        </p:txBody>
      </p:sp>
      <p:sp>
        <p:nvSpPr>
          <p:cNvPr id="5" name="Content Placeholder 2"/>
          <p:cNvSpPr>
            <a:spLocks noGrp="1"/>
          </p:cNvSpPr>
          <p:nvPr>
            <p:ph idx="1"/>
          </p:nvPr>
        </p:nvSpPr>
        <p:spPr>
          <a:xfrm>
            <a:off x="33403" y="2057400"/>
            <a:ext cx="6824597" cy="2819400"/>
          </a:xfrm>
        </p:spPr>
        <p:txBody>
          <a:bodyPr/>
          <a:lstStyle/>
          <a:p>
            <a:pPr>
              <a:lnSpc>
                <a:spcPct val="150000"/>
              </a:lnSpc>
              <a:buNone/>
            </a:pPr>
            <a:r>
              <a:rPr lang="en-IN" dirty="0" smtClean="0">
                <a:solidFill>
                  <a:schemeClr val="accent6">
                    <a:lumMod val="60000"/>
                    <a:lumOff val="40000"/>
                  </a:schemeClr>
                </a:solidFill>
                <a:latin typeface="Segoe UI" pitchFamily="34" charset="0"/>
                <a:cs typeface="Segoe UI" pitchFamily="34" charset="0"/>
              </a:rPr>
              <a:t>    </a:t>
            </a:r>
            <a:r>
              <a:rPr lang="en-IN" sz="2400" dirty="0" smtClean="0">
                <a:solidFill>
                  <a:srgbClr val="C00000"/>
                </a:solidFill>
                <a:latin typeface="Perpetua Titling MT" pitchFamily="18" charset="0"/>
                <a:cs typeface="Sakkal Majalla" pitchFamily="2" charset="-78"/>
              </a:rPr>
              <a:t>Railways, </a:t>
            </a:r>
            <a:r>
              <a:rPr lang="en-IN" sz="2400" dirty="0" smtClean="0">
                <a:solidFill>
                  <a:srgbClr val="663300"/>
                </a:solidFill>
                <a:latin typeface="OCR A Extended" pitchFamily="50" charset="0"/>
                <a:cs typeface="Sakkal Majalla" pitchFamily="2" charset="-78"/>
              </a:rPr>
              <a:t>Defence,</a:t>
            </a:r>
            <a:r>
              <a:rPr lang="en-IN" sz="2400" dirty="0" smtClean="0">
                <a:solidFill>
                  <a:srgbClr val="035540"/>
                </a:solidFill>
                <a:latin typeface="Perpetua Titling MT" pitchFamily="18" charset="0"/>
                <a:cs typeface="Sakkal Majalla" pitchFamily="2" charset="-78"/>
              </a:rPr>
              <a:t> </a:t>
            </a:r>
            <a:r>
              <a:rPr lang="en-IN" sz="2400" dirty="0" smtClean="0">
                <a:solidFill>
                  <a:schemeClr val="accent5">
                    <a:lumMod val="50000"/>
                  </a:schemeClr>
                </a:solidFill>
                <a:latin typeface="Poor Richard" pitchFamily="18" charset="0"/>
                <a:cs typeface="Sakkal Majalla" pitchFamily="2" charset="-78"/>
              </a:rPr>
              <a:t>Aeronautics, </a:t>
            </a:r>
            <a:r>
              <a:rPr lang="en-IN" sz="2400" dirty="0" smtClean="0">
                <a:solidFill>
                  <a:schemeClr val="bg1">
                    <a:lumMod val="50000"/>
                  </a:schemeClr>
                </a:solidFill>
                <a:latin typeface="Showcard Gothic" pitchFamily="82" charset="0"/>
                <a:cs typeface="Sakkal Majalla" pitchFamily="2" charset="-78"/>
              </a:rPr>
              <a:t>Telecommunications,</a:t>
            </a:r>
            <a:r>
              <a:rPr lang="en-IN" sz="2400" dirty="0" smtClean="0">
                <a:solidFill>
                  <a:srgbClr val="035540"/>
                </a:solidFill>
                <a:latin typeface="Showcard Gothic" pitchFamily="82" charset="0"/>
                <a:cs typeface="Sakkal Majalla" pitchFamily="2" charset="-78"/>
              </a:rPr>
              <a:t> </a:t>
            </a:r>
            <a:r>
              <a:rPr lang="en-IN" sz="2400" dirty="0" smtClean="0">
                <a:solidFill>
                  <a:srgbClr val="0070C0"/>
                </a:solidFill>
                <a:latin typeface="Sylfaen" pitchFamily="18" charset="0"/>
                <a:cs typeface="Sakkal Majalla" pitchFamily="2" charset="-78"/>
              </a:rPr>
              <a:t>Space Centres,    </a:t>
            </a:r>
            <a:r>
              <a:rPr lang="en-IN" sz="2400" b="1" dirty="0" smtClean="0">
                <a:solidFill>
                  <a:schemeClr val="bg2">
                    <a:lumMod val="50000"/>
                  </a:schemeClr>
                </a:solidFill>
                <a:latin typeface="SimHei" pitchFamily="49" charset="-122"/>
                <a:ea typeface="SimHei" pitchFamily="49" charset="-122"/>
                <a:cs typeface="Sakkal Majalla" pitchFamily="2" charset="-78"/>
              </a:rPr>
              <a:t>Steel Plants, </a:t>
            </a:r>
            <a:r>
              <a:rPr lang="en-IN" sz="2400" b="1" dirty="0" smtClean="0">
                <a:solidFill>
                  <a:srgbClr val="FF6600"/>
                </a:solidFill>
                <a:latin typeface="MV Boli" pitchFamily="2" charset="0"/>
                <a:cs typeface="MV Boli" pitchFamily="2" charset="0"/>
              </a:rPr>
              <a:t>Power Plants, </a:t>
            </a:r>
            <a:r>
              <a:rPr lang="en-IN" sz="2400" dirty="0" smtClean="0">
                <a:solidFill>
                  <a:schemeClr val="accent2">
                    <a:lumMod val="75000"/>
                  </a:schemeClr>
                </a:solidFill>
                <a:latin typeface="Poor Richard" pitchFamily="18" charset="0"/>
                <a:cs typeface="Sakkal Majalla" pitchFamily="2" charset="-78"/>
              </a:rPr>
              <a:t>Chemical Plants, </a:t>
            </a:r>
            <a:r>
              <a:rPr lang="en-IN" sz="2400" dirty="0" smtClean="0">
                <a:solidFill>
                  <a:srgbClr val="AC9808"/>
                </a:solidFill>
                <a:latin typeface="Rockwell" pitchFamily="18" charset="0"/>
                <a:cs typeface="Sakkal Majalla" pitchFamily="2" charset="-78"/>
              </a:rPr>
              <a:t>Atomic Energy Plants,</a:t>
            </a:r>
            <a:r>
              <a:rPr lang="en-IN" sz="2400" dirty="0" smtClean="0">
                <a:solidFill>
                  <a:srgbClr val="035540"/>
                </a:solidFill>
                <a:latin typeface="Sakkal Majalla" pitchFamily="2" charset="-78"/>
                <a:cs typeface="Sakkal Majalla" pitchFamily="2" charset="-78"/>
              </a:rPr>
              <a:t> </a:t>
            </a:r>
            <a:r>
              <a:rPr lang="en-IN" sz="2400" dirty="0" smtClean="0">
                <a:solidFill>
                  <a:srgbClr val="002060"/>
                </a:solidFill>
                <a:latin typeface="Stencil" pitchFamily="82" charset="0"/>
                <a:cs typeface="Sakkal Majalla" pitchFamily="2" charset="-78"/>
              </a:rPr>
              <a:t>Automobiles Industry</a:t>
            </a:r>
            <a:r>
              <a:rPr lang="en-IN" sz="2400" dirty="0" smtClean="0">
                <a:solidFill>
                  <a:srgbClr val="035540"/>
                </a:solidFill>
                <a:latin typeface="Sakkal Majalla" pitchFamily="2" charset="-78"/>
                <a:cs typeface="Sakkal Majalla" pitchFamily="2" charset="-78"/>
              </a:rPr>
              <a:t> </a:t>
            </a:r>
          </a:p>
          <a:p>
            <a:pPr>
              <a:buNone/>
            </a:pPr>
            <a:r>
              <a:rPr lang="en-IN" dirty="0">
                <a:solidFill>
                  <a:srgbClr val="035540"/>
                </a:solidFill>
                <a:latin typeface="Sakkal Majalla" pitchFamily="2" charset="-78"/>
                <a:cs typeface="Sakkal Majalla" pitchFamily="2" charset="-78"/>
              </a:rPr>
              <a:t> </a:t>
            </a:r>
            <a:r>
              <a:rPr lang="en-IN" dirty="0" smtClean="0">
                <a:solidFill>
                  <a:srgbClr val="035540"/>
                </a:solidFill>
                <a:latin typeface="Sakkal Majalla" pitchFamily="2" charset="-78"/>
                <a:cs typeface="Sakkal Majalla" pitchFamily="2" charset="-78"/>
              </a:rPr>
              <a:t>                                                   </a:t>
            </a:r>
            <a:r>
              <a:rPr lang="en-IN" sz="2400" dirty="0" smtClean="0">
                <a:solidFill>
                  <a:srgbClr val="7030A0"/>
                </a:solidFill>
                <a:latin typeface="Matura MT Script Capitals" pitchFamily="66" charset="0"/>
                <a:cs typeface="Sakkal Majalla" pitchFamily="2" charset="-78"/>
              </a:rPr>
              <a:t>and many others.</a:t>
            </a:r>
            <a:br>
              <a:rPr lang="en-IN" sz="2400" dirty="0" smtClean="0">
                <a:solidFill>
                  <a:srgbClr val="7030A0"/>
                </a:solidFill>
                <a:latin typeface="Matura MT Script Capitals" pitchFamily="66" charset="0"/>
                <a:cs typeface="Sakkal Majalla" pitchFamily="2" charset="-78"/>
              </a:rPr>
            </a:br>
            <a:endParaRPr lang="en-IN" sz="2400" dirty="0">
              <a:solidFill>
                <a:srgbClr val="7030A0"/>
              </a:solidFill>
              <a:latin typeface="Matura MT Script Capitals" pitchFamily="66" charset="0"/>
              <a:cs typeface="Sakkal Majalla" pitchFamily="2" charset="-78"/>
            </a:endParaRPr>
          </a:p>
        </p:txBody>
      </p:sp>
      <p:sp>
        <p:nvSpPr>
          <p:cNvPr id="6" name="TextBox 5"/>
          <p:cNvSpPr txBox="1"/>
          <p:nvPr/>
        </p:nvSpPr>
        <p:spPr>
          <a:xfrm>
            <a:off x="457200" y="1140811"/>
            <a:ext cx="6248400" cy="369332"/>
          </a:xfrm>
          <a:prstGeom prst="rect">
            <a:avLst/>
          </a:prstGeom>
          <a:noFill/>
        </p:spPr>
        <p:txBody>
          <a:bodyPr wrap="square" rtlCol="0">
            <a:spAutoFit/>
          </a:bodyPr>
          <a:lstStyle/>
          <a:p>
            <a:r>
              <a:rPr lang="en-US" b="1" dirty="0" smtClean="0">
                <a:solidFill>
                  <a:srgbClr val="000099"/>
                </a:solidFill>
                <a:latin typeface="Segoe UI" pitchFamily="34" charset="0"/>
                <a:cs typeface="Segoe UI" pitchFamily="34" charset="0"/>
              </a:rPr>
              <a:t>                                                               Ignite </a:t>
            </a:r>
            <a:r>
              <a:rPr lang="en-US" b="1" dirty="0">
                <a:solidFill>
                  <a:srgbClr val="000099"/>
                </a:solidFill>
                <a:latin typeface="Segoe UI" pitchFamily="34" charset="0"/>
                <a:cs typeface="Segoe UI" pitchFamily="34" charset="0"/>
              </a:rPr>
              <a:t>To </a:t>
            </a:r>
            <a:r>
              <a:rPr lang="en-US" b="1" dirty="0" smtClean="0">
                <a:solidFill>
                  <a:srgbClr val="000099"/>
                </a:solidFill>
                <a:latin typeface="Segoe UI" pitchFamily="34" charset="0"/>
                <a:cs typeface="Segoe UI" pitchFamily="34" charset="0"/>
              </a:rPr>
              <a:t>Energize </a:t>
            </a:r>
            <a:endParaRPr lang="en-IN" dirty="0">
              <a:solidFill>
                <a:srgbClr val="000099"/>
              </a:solidFill>
              <a:latin typeface="Cambria"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5847615"/>
            <a:ext cx="1468583" cy="1010385"/>
          </a:xfrm>
          <a:prstGeom prst="rect">
            <a:avLst/>
          </a:prstGeom>
        </p:spPr>
      </p:pic>
    </p:spTree>
    <p:extLst>
      <p:ext uri="{BB962C8B-B14F-4D97-AF65-F5344CB8AC3E}">
        <p14:creationId xmlns:p14="http://schemas.microsoft.com/office/powerpoint/2010/main" val="482291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47799" y="919258"/>
            <a:ext cx="3970164" cy="914400"/>
          </a:xfrm>
        </p:spPr>
        <p:txBody>
          <a:bodyPr/>
          <a:lstStyle/>
          <a:p>
            <a:r>
              <a:rPr lang="en-US" sz="3200" b="1" dirty="0" smtClean="0">
                <a:solidFill>
                  <a:srgbClr val="C00000"/>
                </a:solidFill>
                <a:effectLst/>
                <a:latin typeface="Segoe UI" pitchFamily="34" charset="0"/>
                <a:cs typeface="Segoe UI" pitchFamily="34" charset="0"/>
              </a:rPr>
              <a:t/>
            </a:r>
            <a:br>
              <a:rPr lang="en-US" sz="3200" b="1" dirty="0" smtClean="0">
                <a:solidFill>
                  <a:srgbClr val="C00000"/>
                </a:solidFill>
                <a:effectLst/>
                <a:latin typeface="Segoe UI" pitchFamily="34" charset="0"/>
                <a:cs typeface="Segoe UI" pitchFamily="34" charset="0"/>
              </a:rPr>
            </a:br>
            <a:r>
              <a:rPr lang="en-US" sz="3200" b="1" dirty="0" smtClean="0">
                <a:solidFill>
                  <a:srgbClr val="0070C0"/>
                </a:solidFill>
                <a:effectLst/>
                <a:latin typeface="Sakkal Majalla" pitchFamily="2" charset="-78"/>
                <a:cs typeface="Sakkal Majalla" pitchFamily="2" charset="-78"/>
              </a:rPr>
              <a:t>Our Patrons In India </a:t>
            </a:r>
            <a:r>
              <a:rPr lang="en-US" sz="3200" b="1" dirty="0" smtClean="0">
                <a:solidFill>
                  <a:srgbClr val="000099"/>
                </a:solidFill>
                <a:effectLst/>
                <a:latin typeface="Sakkal Majalla" pitchFamily="2" charset="-78"/>
                <a:cs typeface="Sakkal Majalla" pitchFamily="2" charset="-78"/>
              </a:rPr>
              <a:t>    </a:t>
            </a:r>
            <a:r>
              <a:rPr lang="en-US" sz="3200" b="1" dirty="0" smtClean="0">
                <a:solidFill>
                  <a:srgbClr val="000099"/>
                </a:solidFill>
                <a:effectLst/>
                <a:latin typeface="Sakkal Majalla" pitchFamily="2" charset="-78"/>
                <a:cs typeface="Sakkal Majalla" pitchFamily="2" charset="-78"/>
              </a:rPr>
              <a:t/>
            </a:r>
            <a:br>
              <a:rPr lang="en-US" sz="3200" b="1" dirty="0" smtClean="0">
                <a:solidFill>
                  <a:srgbClr val="000099"/>
                </a:solidFill>
                <a:effectLst/>
                <a:latin typeface="Sakkal Majalla" pitchFamily="2" charset="-78"/>
                <a:cs typeface="Sakkal Majalla" pitchFamily="2" charset="-78"/>
              </a:rPr>
            </a:br>
            <a:r>
              <a:rPr lang="en-IN" sz="2400" b="1" dirty="0">
                <a:solidFill>
                  <a:srgbClr val="000099"/>
                </a:solidFill>
                <a:latin typeface="Sakkal Majalla" pitchFamily="2" charset="-78"/>
                <a:cs typeface="Sakkal Majalla" pitchFamily="2" charset="-78"/>
              </a:rPr>
              <a:t/>
            </a:r>
            <a:br>
              <a:rPr lang="en-IN" sz="2400" b="1" dirty="0">
                <a:solidFill>
                  <a:srgbClr val="000099"/>
                </a:solidFill>
                <a:latin typeface="Sakkal Majalla" pitchFamily="2" charset="-78"/>
                <a:cs typeface="Sakkal Majalla" pitchFamily="2" charset="-78"/>
              </a:rPr>
            </a:br>
            <a:r>
              <a:rPr lang="en-US" sz="2400" dirty="0" smtClean="0">
                <a:solidFill>
                  <a:srgbClr val="000099"/>
                </a:solidFill>
                <a:latin typeface="Segoe UI" pitchFamily="34" charset="0"/>
                <a:cs typeface="Segoe UI" pitchFamily="34" charset="0"/>
              </a:rPr>
              <a:t/>
            </a:r>
            <a:br>
              <a:rPr lang="en-US" sz="2400" dirty="0" smtClean="0">
                <a:solidFill>
                  <a:srgbClr val="000099"/>
                </a:solidFill>
                <a:latin typeface="Segoe UI" pitchFamily="34" charset="0"/>
                <a:cs typeface="Segoe UI" pitchFamily="34" charset="0"/>
              </a:rPr>
            </a:br>
            <a:endParaRPr lang="en-IN" sz="2400" b="1" dirty="0">
              <a:solidFill>
                <a:srgbClr val="000099"/>
              </a:solidFill>
              <a:effectLst/>
              <a:latin typeface="Segoe UI" pitchFamily="34" charset="0"/>
              <a:cs typeface="Segoe UI"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5503" y="0"/>
            <a:ext cx="1468583" cy="1010385"/>
          </a:xfrm>
          <a:prstGeom prst="rect">
            <a:avLst/>
          </a:prstGeom>
        </p:spPr>
      </p:pic>
      <p:pic>
        <p:nvPicPr>
          <p:cNvPr id="5122" name="Picture 2" descr="C:\Users\yellowcoin\Pictures\Bhel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743200"/>
            <a:ext cx="1371600" cy="112585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yellowcoin\Pictures\VRDE 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r="64261" b="50000"/>
          <a:stretch/>
        </p:blipFill>
        <p:spPr bwMode="auto">
          <a:xfrm>
            <a:off x="3505200" y="5638800"/>
            <a:ext cx="1171010" cy="65246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yellowcoin\Pictures\BEL 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4400" y="3200400"/>
            <a:ext cx="2547938" cy="75266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yellowcoin\Pictures\DRDO 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00" y="2667000"/>
            <a:ext cx="1828800" cy="1190694"/>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C:\Users\yellowcoin\Pictures\ECIL 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2000" y="12954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Users\yellowcoin\Pictures\HAL 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8600" y="4038600"/>
            <a:ext cx="22225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C:\Users\yellowcoin\Pictures\ISRO 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24200" y="1371600"/>
            <a:ext cx="1295400" cy="1153886"/>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descr="C:\Users\yellowcoin\Pictures\NIOT 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34000" y="40386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C:\Users\yellowcoin\Pictures\NTPC LOGO.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24200" y="4191000"/>
            <a:ext cx="1510755" cy="9179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24400" y="6096000"/>
            <a:ext cx="2823209" cy="523220"/>
          </a:xfrm>
          <a:prstGeom prst="rect">
            <a:avLst/>
          </a:prstGeom>
          <a:noFill/>
        </p:spPr>
        <p:txBody>
          <a:bodyPr wrap="none" rtlCol="0">
            <a:spAutoFit/>
          </a:bodyPr>
          <a:lstStyle/>
          <a:p>
            <a:r>
              <a:rPr lang="en-IN" sz="2800" dirty="0" smtClean="0">
                <a:latin typeface="Book Antiqua" pitchFamily="18" charset="0"/>
              </a:rPr>
              <a:t>&amp; many more….</a:t>
            </a:r>
            <a:endParaRPr lang="en-IN" sz="2800" dirty="0">
              <a:latin typeface="Book Antiqua" pitchFamily="18" charset="0"/>
            </a:endParaRPr>
          </a:p>
        </p:txBody>
      </p:sp>
      <p:pic>
        <p:nvPicPr>
          <p:cNvPr id="10242" name="Picture 2" descr="http://www.npcil.nic.in/images/logo1.gif"/>
          <p:cNvPicPr>
            <a:picLocks noChangeAspect="1" noChangeArrowheads="1"/>
          </p:cNvPicPr>
          <p:nvPr/>
        </p:nvPicPr>
        <p:blipFill>
          <a:blip r:embed="rId12"/>
          <a:srcRect/>
          <a:stretch>
            <a:fillRect/>
          </a:stretch>
        </p:blipFill>
        <p:spPr bwMode="auto">
          <a:xfrm>
            <a:off x="228600" y="1600200"/>
            <a:ext cx="2819400" cy="658738"/>
          </a:xfrm>
          <a:prstGeom prst="rect">
            <a:avLst/>
          </a:prstGeom>
          <a:noFill/>
        </p:spPr>
      </p:pic>
      <p:pic>
        <p:nvPicPr>
          <p:cNvPr id="10244" name="Picture 4" descr="Image result for rrcat logo"/>
          <p:cNvPicPr>
            <a:picLocks noChangeAspect="1" noChangeArrowheads="1"/>
          </p:cNvPicPr>
          <p:nvPr/>
        </p:nvPicPr>
        <p:blipFill>
          <a:blip r:embed="rId13"/>
          <a:srcRect/>
          <a:stretch>
            <a:fillRect/>
          </a:stretch>
        </p:blipFill>
        <p:spPr bwMode="auto">
          <a:xfrm>
            <a:off x="1752600" y="5105400"/>
            <a:ext cx="1371600" cy="1371600"/>
          </a:xfrm>
          <a:prstGeom prst="rect">
            <a:avLst/>
          </a:prstGeom>
          <a:noFill/>
        </p:spPr>
      </p:pic>
      <p:pic>
        <p:nvPicPr>
          <p:cNvPr id="10248" name="Picture 8" descr="Image result for ipr logo"/>
          <p:cNvPicPr>
            <a:picLocks noChangeAspect="1" noChangeArrowheads="1"/>
          </p:cNvPicPr>
          <p:nvPr/>
        </p:nvPicPr>
        <p:blipFill>
          <a:blip r:embed="rId14"/>
          <a:srcRect/>
          <a:stretch>
            <a:fillRect/>
          </a:stretch>
        </p:blipFill>
        <p:spPr bwMode="auto">
          <a:xfrm>
            <a:off x="304800" y="5257800"/>
            <a:ext cx="1143000" cy="1143000"/>
          </a:xfrm>
          <a:prstGeom prst="rect">
            <a:avLst/>
          </a:prstGeom>
          <a:noFill/>
        </p:spPr>
      </p:pic>
    </p:spTree>
    <p:extLst>
      <p:ext uri="{BB962C8B-B14F-4D97-AF65-F5344CB8AC3E}">
        <p14:creationId xmlns:p14="http://schemas.microsoft.com/office/powerpoint/2010/main" val="1076136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799" y="685800"/>
            <a:ext cx="6324600" cy="942608"/>
          </a:xfrm>
        </p:spPr>
        <p:txBody>
          <a:bodyPr>
            <a:noAutofit/>
          </a:bodyPr>
          <a:lstStyle/>
          <a:p>
            <a:r>
              <a:rPr lang="en-IN" sz="2400" b="1" dirty="0" smtClean="0">
                <a:solidFill>
                  <a:schemeClr val="accent6">
                    <a:lumMod val="60000"/>
                    <a:lumOff val="40000"/>
                  </a:schemeClr>
                </a:solidFill>
                <a:latin typeface="Segoe UI" pitchFamily="34" charset="0"/>
                <a:cs typeface="Segoe UI" pitchFamily="34" charset="0"/>
              </a:rPr>
              <a:t/>
            </a:r>
            <a:br>
              <a:rPr lang="en-IN" sz="2400" b="1" dirty="0" smtClean="0">
                <a:solidFill>
                  <a:schemeClr val="accent6">
                    <a:lumMod val="60000"/>
                    <a:lumOff val="40000"/>
                  </a:schemeClr>
                </a:solidFill>
                <a:latin typeface="Segoe UI" pitchFamily="34" charset="0"/>
                <a:cs typeface="Segoe UI" pitchFamily="34" charset="0"/>
              </a:rPr>
            </a:br>
            <a:r>
              <a:rPr lang="en-IN" b="1" dirty="0" smtClean="0">
                <a:solidFill>
                  <a:schemeClr val="accent1">
                    <a:lumMod val="25000"/>
                  </a:schemeClr>
                </a:solidFill>
                <a:effectLst/>
                <a:latin typeface="Segoe UI" pitchFamily="34" charset="0"/>
                <a:cs typeface="Segoe UI" pitchFamily="34" charset="0"/>
              </a:rPr>
              <a:t>S. S. I. CABLES'S Presence </a:t>
            </a:r>
            <a:br>
              <a:rPr lang="en-IN" b="1" dirty="0" smtClean="0">
                <a:solidFill>
                  <a:schemeClr val="accent1">
                    <a:lumMod val="25000"/>
                  </a:schemeClr>
                </a:solidFill>
                <a:effectLst/>
                <a:latin typeface="Segoe UI" pitchFamily="34" charset="0"/>
                <a:cs typeface="Segoe UI" pitchFamily="34" charset="0"/>
              </a:rPr>
            </a:br>
            <a:r>
              <a:rPr lang="en-IN" b="1" dirty="0" smtClean="0">
                <a:solidFill>
                  <a:schemeClr val="accent1">
                    <a:lumMod val="25000"/>
                  </a:schemeClr>
                </a:solidFill>
                <a:effectLst/>
                <a:latin typeface="Segoe UI" pitchFamily="34" charset="0"/>
                <a:cs typeface="Segoe UI" pitchFamily="34" charset="0"/>
              </a:rPr>
              <a:t>In The Global Sphere </a:t>
            </a:r>
            <a:r>
              <a:rPr lang="en-IN" b="1" dirty="0" smtClean="0">
                <a:solidFill>
                  <a:schemeClr val="accent2">
                    <a:lumMod val="75000"/>
                  </a:schemeClr>
                </a:solidFill>
                <a:effectLst/>
                <a:latin typeface="Segoe UI" pitchFamily="34" charset="0"/>
                <a:cs typeface="Segoe UI" pitchFamily="34" charset="0"/>
              </a:rPr>
              <a:t>( Exports )</a:t>
            </a:r>
            <a:r>
              <a:rPr lang="en-IN" dirty="0" smtClean="0">
                <a:solidFill>
                  <a:srgbClr val="000099"/>
                </a:solidFill>
                <a:effectLst/>
                <a:latin typeface="Segoe UI" pitchFamily="34" charset="0"/>
                <a:cs typeface="Segoe UI" pitchFamily="34" charset="0"/>
              </a:rPr>
              <a:t/>
            </a:r>
            <a:br>
              <a:rPr lang="en-IN" dirty="0" smtClean="0">
                <a:solidFill>
                  <a:srgbClr val="000099"/>
                </a:solidFill>
                <a:effectLst/>
                <a:latin typeface="Segoe UI" pitchFamily="34" charset="0"/>
                <a:cs typeface="Segoe UI" pitchFamily="34" charset="0"/>
              </a:rPr>
            </a:br>
            <a:endParaRPr lang="en-IN" dirty="0">
              <a:solidFill>
                <a:srgbClr val="000099"/>
              </a:solidFill>
              <a:effectLst/>
              <a:latin typeface="Segoe UI" pitchFamily="34" charset="0"/>
              <a:cs typeface="Segoe UI" pitchFamily="34" charset="0"/>
            </a:endParaRPr>
          </a:p>
        </p:txBody>
      </p:sp>
      <p:pic>
        <p:nvPicPr>
          <p:cNvPr id="6146" name="Picture 2" descr="C:\Users\yellowcoin\Pictures\Connecting World.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4362" y="1828800"/>
            <a:ext cx="6172200" cy="411994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914400" y="3088672"/>
            <a:ext cx="5181600" cy="1600200"/>
          </a:xfrm>
        </p:spPr>
        <p:txBody>
          <a:bodyPr/>
          <a:lstStyle/>
          <a:p>
            <a:pPr>
              <a:buNone/>
            </a:pPr>
            <a:r>
              <a:rPr lang="en-IN" dirty="0" smtClean="0">
                <a:solidFill>
                  <a:srgbClr val="990000"/>
                </a:solidFill>
                <a:latin typeface="Segoe UI" pitchFamily="34" charset="0"/>
                <a:cs typeface="Segoe UI" pitchFamily="34" charset="0"/>
              </a:rPr>
              <a:t>   </a:t>
            </a:r>
            <a:r>
              <a:rPr lang="en-IN" dirty="0" smtClean="0">
                <a:solidFill>
                  <a:srgbClr val="990000"/>
                </a:solidFill>
                <a:latin typeface="Sakkal Majalla" pitchFamily="2" charset="-78"/>
                <a:cs typeface="Sakkal Majalla" pitchFamily="2" charset="-78"/>
              </a:rPr>
              <a:t> </a:t>
            </a:r>
            <a:r>
              <a:rPr lang="en-IN" b="1" dirty="0" smtClean="0">
                <a:solidFill>
                  <a:srgbClr val="990000"/>
                </a:solidFill>
                <a:latin typeface="Sakkal Majalla" pitchFamily="2" charset="-78"/>
                <a:cs typeface="Sakkal Majalla" pitchFamily="2" charset="-78"/>
              </a:rPr>
              <a:t>USA, UK, Singapore, Australia, South Africa, Italy, Malaysia, Argentina, Ireland, Devon, </a:t>
            </a:r>
            <a:r>
              <a:rPr lang="en-IN" b="1" dirty="0">
                <a:solidFill>
                  <a:srgbClr val="990000"/>
                </a:solidFill>
                <a:latin typeface="Sakkal Majalla" pitchFamily="2" charset="-78"/>
                <a:cs typeface="Sakkal Majalla" pitchFamily="2" charset="-78"/>
              </a:rPr>
              <a:t>Algeria, </a:t>
            </a:r>
            <a:r>
              <a:rPr lang="en-IN" b="1" dirty="0" smtClean="0">
                <a:solidFill>
                  <a:srgbClr val="990000"/>
                </a:solidFill>
                <a:latin typeface="Sakkal Majalla" pitchFamily="2" charset="-78"/>
                <a:cs typeface="Sakkal Majalla" pitchFamily="2" charset="-78"/>
              </a:rPr>
              <a:t>Bangladesh, Gulf </a:t>
            </a:r>
            <a:r>
              <a:rPr lang="en-IN" b="1" dirty="0">
                <a:solidFill>
                  <a:srgbClr val="990000"/>
                </a:solidFill>
                <a:latin typeface="Sakkal Majalla" pitchFamily="2" charset="-78"/>
                <a:cs typeface="Sakkal Majalla" pitchFamily="2" charset="-78"/>
              </a:rPr>
              <a:t>countries </a:t>
            </a:r>
            <a:r>
              <a:rPr lang="en-IN" b="1" dirty="0" smtClean="0">
                <a:solidFill>
                  <a:srgbClr val="990000"/>
                </a:solidFill>
                <a:latin typeface="Sakkal Majalla" pitchFamily="2" charset="-78"/>
                <a:cs typeface="Sakkal Majalla" pitchFamily="2" charset="-78"/>
              </a:rPr>
              <a:t>like </a:t>
            </a:r>
            <a:r>
              <a:rPr lang="en-IN" b="1" dirty="0">
                <a:solidFill>
                  <a:srgbClr val="990000"/>
                </a:solidFill>
                <a:latin typeface="Sakkal Majalla" pitchFamily="2" charset="-78"/>
                <a:cs typeface="Sakkal Majalla" pitchFamily="2" charset="-78"/>
              </a:rPr>
              <a:t>Iran, Iraq, Saudi Arab, </a:t>
            </a:r>
            <a:r>
              <a:rPr lang="en-IN" b="1" dirty="0" smtClean="0">
                <a:solidFill>
                  <a:srgbClr val="990000"/>
                </a:solidFill>
                <a:latin typeface="Sakkal Majalla" pitchFamily="2" charset="-78"/>
                <a:cs typeface="Sakkal Majalla" pitchFamily="2" charset="-78"/>
              </a:rPr>
              <a:t>and many others. </a:t>
            </a:r>
          </a:p>
          <a:p>
            <a:pPr>
              <a:buNone/>
            </a:pPr>
            <a:endParaRPr lang="en-IN" b="1" dirty="0">
              <a:solidFill>
                <a:srgbClr val="990000"/>
              </a:solidFill>
              <a:latin typeface="Segoe UI" pitchFamily="34" charset="0"/>
              <a:cs typeface="Segoe UI"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0784" y="0"/>
            <a:ext cx="1468583" cy="1010385"/>
          </a:xfrm>
          <a:prstGeom prst="rect">
            <a:avLst/>
          </a:prstGeom>
        </p:spPr>
      </p:pic>
    </p:spTree>
    <p:extLst>
      <p:ext uri="{BB962C8B-B14F-4D97-AF65-F5344CB8AC3E}">
        <p14:creationId xmlns:p14="http://schemas.microsoft.com/office/powerpoint/2010/main" val="2153897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2438400"/>
            <a:ext cx="6324600" cy="1371600"/>
          </a:xfrm>
        </p:spPr>
        <p:txBody>
          <a:bodyPr>
            <a:normAutofit/>
          </a:bodyPr>
          <a:lstStyle/>
          <a:p>
            <a:pPr algn="ctr"/>
            <a:r>
              <a:rPr lang="en-US" sz="4900" b="1" dirty="0" smtClean="0">
                <a:solidFill>
                  <a:srgbClr val="C00000"/>
                </a:solidFill>
                <a:latin typeface="Segoe UI" pitchFamily="34" charset="0"/>
                <a:cs typeface="Segoe UI" pitchFamily="34" charset="0"/>
              </a:rPr>
              <a:t>Growth Evidences</a:t>
            </a:r>
            <a:r>
              <a:rPr lang="en-US" sz="3200" b="1" dirty="0" smtClean="0">
                <a:solidFill>
                  <a:srgbClr val="C00000"/>
                </a:solidFill>
                <a:latin typeface="Segoe UI" pitchFamily="34" charset="0"/>
                <a:cs typeface="Segoe UI" pitchFamily="34" charset="0"/>
              </a:rPr>
              <a:t/>
            </a:r>
            <a:br>
              <a:rPr lang="en-US" sz="3200" b="1" dirty="0" smtClean="0">
                <a:solidFill>
                  <a:srgbClr val="C00000"/>
                </a:solidFill>
                <a:latin typeface="Segoe UI" pitchFamily="34" charset="0"/>
                <a:cs typeface="Segoe UI" pitchFamily="34" charset="0"/>
              </a:rPr>
            </a:br>
            <a:r>
              <a:rPr lang="en-US" sz="2200" b="1" dirty="0" smtClean="0">
                <a:solidFill>
                  <a:schemeClr val="accent2">
                    <a:lumMod val="75000"/>
                  </a:schemeClr>
                </a:solidFill>
                <a:effectLst/>
                <a:latin typeface="Segoe UI" pitchFamily="34" charset="0"/>
                <a:cs typeface="Segoe UI" pitchFamily="34" charset="0"/>
              </a:rPr>
              <a:t>Heading Towards Momentous Growth</a:t>
            </a:r>
            <a:endParaRPr lang="en-IN" sz="2200" b="1" dirty="0">
              <a:solidFill>
                <a:schemeClr val="accent2">
                  <a:lumMod val="75000"/>
                </a:schemeClr>
              </a:solidFill>
              <a:effectLst/>
              <a:latin typeface="Segoe UI" pitchFamily="34" charset="0"/>
              <a:cs typeface="Segoe UI"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0784" y="0"/>
            <a:ext cx="1468583" cy="1010385"/>
          </a:xfrm>
          <a:prstGeom prst="rect">
            <a:avLst/>
          </a:prstGeom>
        </p:spPr>
      </p:pic>
    </p:spTree>
    <p:extLst>
      <p:ext uri="{BB962C8B-B14F-4D97-AF65-F5344CB8AC3E}">
        <p14:creationId xmlns:p14="http://schemas.microsoft.com/office/powerpoint/2010/main" val="724739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727" y="685800"/>
            <a:ext cx="2895600" cy="914400"/>
          </a:xfrm>
        </p:spPr>
        <p:txBody>
          <a:bodyPr/>
          <a:lstStyle/>
          <a:p>
            <a:r>
              <a:rPr lang="en-US" b="1" dirty="0" smtClean="0">
                <a:solidFill>
                  <a:srgbClr val="C00000"/>
                </a:solidFill>
                <a:effectLst/>
                <a:latin typeface="Segoe UI" pitchFamily="34" charset="0"/>
                <a:cs typeface="Segoe UI" pitchFamily="34" charset="0"/>
              </a:rPr>
              <a:t>Our </a:t>
            </a:r>
            <a:r>
              <a:rPr lang="en-US" b="1" dirty="0" smtClean="0">
                <a:solidFill>
                  <a:srgbClr val="C00000"/>
                </a:solidFill>
                <a:latin typeface="Segoe UI" pitchFamily="34" charset="0"/>
                <a:cs typeface="Segoe UI" pitchFamily="34" charset="0"/>
              </a:rPr>
              <a:t>Credentials</a:t>
            </a:r>
            <a:endParaRPr lang="en-IN" b="1" dirty="0">
              <a:solidFill>
                <a:srgbClr val="C00000"/>
              </a:solidFill>
              <a:effectLst/>
              <a:latin typeface="Segoe UI" pitchFamily="34" charset="0"/>
              <a:cs typeface="Segoe UI"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0784" y="0"/>
            <a:ext cx="1468583" cy="1010385"/>
          </a:xfrm>
          <a:prstGeom prst="rect">
            <a:avLst/>
          </a:prstGeom>
        </p:spPr>
      </p:pic>
      <p:pic>
        <p:nvPicPr>
          <p:cNvPr id="7170" name="Picture 2" descr="C:\Users\yellowcoin\Desktop\SSI Cables\Credentials\1 lcs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094" y="2418123"/>
            <a:ext cx="831156" cy="119601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9650" y="3808685"/>
            <a:ext cx="1178367" cy="1061829"/>
          </a:xfrm>
          <a:prstGeom prst="rect">
            <a:avLst/>
          </a:prstGeom>
          <a:noFill/>
        </p:spPr>
        <p:txBody>
          <a:bodyPr wrap="square" rtlCol="0">
            <a:spAutoFit/>
          </a:bodyPr>
          <a:lstStyle/>
          <a:p>
            <a:pPr algn="ctr"/>
            <a:r>
              <a:rPr lang="en-IN" sz="1050" b="1" dirty="0" smtClean="0"/>
              <a:t>Qualification Approval Certificate</a:t>
            </a:r>
          </a:p>
          <a:p>
            <a:pPr algn="ctr"/>
            <a:r>
              <a:rPr lang="en-IN" sz="1050" b="1" dirty="0" smtClean="0"/>
              <a:t>Ministry of Defence, Govt. of India</a:t>
            </a:r>
            <a:endParaRPr lang="en-IN" sz="1050" b="1" dirty="0"/>
          </a:p>
        </p:txBody>
      </p:sp>
      <p:pic>
        <p:nvPicPr>
          <p:cNvPr id="7171" name="Picture 3" descr="C:\Users\yellowcoin\Desktop\SSI Cables\Credentials\ima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62850" y="2415972"/>
            <a:ext cx="821494" cy="11430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262850" y="3814971"/>
            <a:ext cx="821493" cy="1061829"/>
          </a:xfrm>
          <a:prstGeom prst="rect">
            <a:avLst/>
          </a:prstGeom>
          <a:noFill/>
        </p:spPr>
        <p:txBody>
          <a:bodyPr wrap="square" rtlCol="0">
            <a:spAutoFit/>
          </a:bodyPr>
          <a:lstStyle/>
          <a:p>
            <a:pPr algn="ctr"/>
            <a:r>
              <a:rPr lang="en-IN" sz="1050" b="1" dirty="0" smtClean="0"/>
              <a:t>District Industries Centre</a:t>
            </a:r>
          </a:p>
          <a:p>
            <a:pPr algn="ctr"/>
            <a:r>
              <a:rPr lang="en-IN" sz="1050" b="1" dirty="0" smtClean="0"/>
              <a:t>Meerut, Govt. of UP</a:t>
            </a:r>
            <a:endParaRPr lang="en-IN" sz="1050" b="1" dirty="0"/>
          </a:p>
        </p:txBody>
      </p:sp>
      <p:pic>
        <p:nvPicPr>
          <p:cNvPr id="9" name="Picture 2" descr="C:\Users\yellowcoin\Desktop\SSI Cables\Credentials\NSI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5850" y="2438400"/>
            <a:ext cx="1385350" cy="112057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496437" y="3818485"/>
            <a:ext cx="1204176" cy="253916"/>
          </a:xfrm>
          <a:prstGeom prst="rect">
            <a:avLst/>
          </a:prstGeom>
          <a:noFill/>
        </p:spPr>
        <p:txBody>
          <a:bodyPr wrap="none" rtlCol="0">
            <a:spAutoFit/>
          </a:bodyPr>
          <a:lstStyle/>
          <a:p>
            <a:pPr algn="ctr"/>
            <a:r>
              <a:rPr lang="en-IN" sz="1050" b="1" dirty="0" smtClean="0"/>
              <a:t>NSIC Certificate</a:t>
            </a:r>
          </a:p>
        </p:txBody>
      </p:sp>
      <p:pic>
        <p:nvPicPr>
          <p:cNvPr id="11" name="Picture 3" descr="C:\Users\yellowcoin\Desktop\SSI Cables\Credentials\RDS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7450" y="2415972"/>
            <a:ext cx="852202" cy="1158116"/>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967450" y="3814970"/>
            <a:ext cx="1019828" cy="900246"/>
          </a:xfrm>
          <a:prstGeom prst="rect">
            <a:avLst/>
          </a:prstGeom>
          <a:noFill/>
        </p:spPr>
        <p:txBody>
          <a:bodyPr wrap="square" rtlCol="0">
            <a:spAutoFit/>
          </a:bodyPr>
          <a:lstStyle/>
          <a:p>
            <a:pPr algn="ctr"/>
            <a:r>
              <a:rPr lang="en-IN" sz="1050" b="1" dirty="0" smtClean="0"/>
              <a:t>Certificate</a:t>
            </a:r>
          </a:p>
          <a:p>
            <a:pPr algn="ctr"/>
            <a:r>
              <a:rPr lang="en-IN" sz="1050" b="1" dirty="0" smtClean="0"/>
              <a:t>Ministry of Railways</a:t>
            </a:r>
          </a:p>
          <a:p>
            <a:pPr algn="ctr"/>
            <a:r>
              <a:rPr lang="en-IN" sz="1050" b="1" dirty="0" smtClean="0"/>
              <a:t>Govt. of India</a:t>
            </a:r>
          </a:p>
        </p:txBody>
      </p:sp>
    </p:spTree>
    <p:extLst>
      <p:ext uri="{BB962C8B-B14F-4D97-AF65-F5344CB8AC3E}">
        <p14:creationId xmlns:p14="http://schemas.microsoft.com/office/powerpoint/2010/main" val="3325201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676400"/>
            <a:ext cx="5791200" cy="2923877"/>
          </a:xfrm>
          <a:prstGeom prst="rect">
            <a:avLst/>
          </a:prstGeom>
          <a:noFill/>
        </p:spPr>
        <p:txBody>
          <a:bodyPr wrap="square" rtlCol="0">
            <a:spAutoFit/>
          </a:bodyPr>
          <a:lstStyle/>
          <a:p>
            <a:r>
              <a:rPr lang="en-IN"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pitchFamily="18" charset="0"/>
              </a:rPr>
              <a:t>CONTACT US:</a:t>
            </a:r>
          </a:p>
          <a:p>
            <a:r>
              <a:rPr lang="en-IN" b="1" dirty="0">
                <a:solidFill>
                  <a:srgbClr val="C00000"/>
                </a:solidFill>
                <a:latin typeface="Cambria" pitchFamily="18" charset="0"/>
              </a:rPr>
              <a:t>SSI Cables</a:t>
            </a:r>
            <a:r>
              <a:rPr lang="en-IN" dirty="0">
                <a:solidFill>
                  <a:srgbClr val="C00000"/>
                </a:solidFill>
                <a:latin typeface="Cambria" pitchFamily="18" charset="0"/>
              </a:rPr>
              <a:t> </a:t>
            </a:r>
            <a:br>
              <a:rPr lang="en-IN" dirty="0">
                <a:solidFill>
                  <a:srgbClr val="C00000"/>
                </a:solidFill>
                <a:latin typeface="Cambria" pitchFamily="18" charset="0"/>
              </a:rPr>
            </a:br>
            <a:r>
              <a:rPr lang="en-IN" b="1" dirty="0" err="1">
                <a:solidFill>
                  <a:srgbClr val="C00000"/>
                </a:solidFill>
                <a:latin typeface="Cambria" pitchFamily="18" charset="0"/>
              </a:rPr>
              <a:t>Mr.</a:t>
            </a:r>
            <a:r>
              <a:rPr lang="en-IN" b="1" dirty="0">
                <a:solidFill>
                  <a:srgbClr val="C00000"/>
                </a:solidFill>
                <a:latin typeface="Cambria" pitchFamily="18" charset="0"/>
              </a:rPr>
              <a:t> Amit Jain (CEO)</a:t>
            </a:r>
            <a:r>
              <a:rPr lang="en-IN" dirty="0">
                <a:solidFill>
                  <a:srgbClr val="C00000"/>
                </a:solidFill>
                <a:latin typeface="Cambria" pitchFamily="18" charset="0"/>
              </a:rPr>
              <a:t/>
            </a:r>
            <a:br>
              <a:rPr lang="en-IN" dirty="0">
                <a:solidFill>
                  <a:srgbClr val="C00000"/>
                </a:solidFill>
                <a:latin typeface="Cambria" pitchFamily="18" charset="0"/>
              </a:rPr>
            </a:br>
            <a:r>
              <a:rPr lang="en-IN" dirty="0">
                <a:solidFill>
                  <a:srgbClr val="C00000"/>
                </a:solidFill>
                <a:latin typeface="Cambria" pitchFamily="18" charset="0"/>
              </a:rPr>
              <a:t>B - 19,20,21, Major </a:t>
            </a:r>
            <a:r>
              <a:rPr lang="en-IN" dirty="0" err="1">
                <a:solidFill>
                  <a:srgbClr val="C00000"/>
                </a:solidFill>
                <a:latin typeface="Cambria" pitchFamily="18" charset="0"/>
              </a:rPr>
              <a:t>Dhyan</a:t>
            </a:r>
            <a:r>
              <a:rPr lang="en-IN" dirty="0">
                <a:solidFill>
                  <a:srgbClr val="C00000"/>
                </a:solidFill>
                <a:latin typeface="Cambria" pitchFamily="18" charset="0"/>
              </a:rPr>
              <a:t> Chand Nagar,</a:t>
            </a:r>
            <a:br>
              <a:rPr lang="en-IN" dirty="0">
                <a:solidFill>
                  <a:srgbClr val="C00000"/>
                </a:solidFill>
                <a:latin typeface="Cambria" pitchFamily="18" charset="0"/>
              </a:rPr>
            </a:br>
            <a:r>
              <a:rPr lang="en-IN" dirty="0">
                <a:solidFill>
                  <a:srgbClr val="C00000"/>
                </a:solidFill>
                <a:latin typeface="Cambria" pitchFamily="18" charset="0"/>
              </a:rPr>
              <a:t>Delhi Road, Meerut, UP - 250002, INDIA</a:t>
            </a:r>
            <a:br>
              <a:rPr lang="en-IN" dirty="0">
                <a:solidFill>
                  <a:srgbClr val="C00000"/>
                </a:solidFill>
                <a:latin typeface="Cambria" pitchFamily="18" charset="0"/>
              </a:rPr>
            </a:br>
            <a:r>
              <a:rPr lang="en-IN" b="1" dirty="0">
                <a:solidFill>
                  <a:srgbClr val="C00000"/>
                </a:solidFill>
                <a:latin typeface="Cambria" pitchFamily="18" charset="0"/>
              </a:rPr>
              <a:t>Telefax </a:t>
            </a:r>
            <a:r>
              <a:rPr lang="en-IN" dirty="0">
                <a:solidFill>
                  <a:srgbClr val="C00000"/>
                </a:solidFill>
                <a:latin typeface="Cambria" pitchFamily="18" charset="0"/>
              </a:rPr>
              <a:t>+ 91 - 121 - </a:t>
            </a:r>
            <a:r>
              <a:rPr lang="en-IN" dirty="0" smtClean="0">
                <a:solidFill>
                  <a:srgbClr val="C00000"/>
                </a:solidFill>
                <a:latin typeface="Cambria" pitchFamily="18" charset="0"/>
              </a:rPr>
              <a:t>2401051</a:t>
            </a:r>
            <a:r>
              <a:rPr lang="en-IN" dirty="0">
                <a:solidFill>
                  <a:srgbClr val="C00000"/>
                </a:solidFill>
                <a:latin typeface="Cambria" pitchFamily="18" charset="0"/>
              </a:rPr>
              <a:t/>
            </a:r>
            <a:br>
              <a:rPr lang="en-IN" dirty="0">
                <a:solidFill>
                  <a:srgbClr val="C00000"/>
                </a:solidFill>
                <a:latin typeface="Cambria" pitchFamily="18" charset="0"/>
              </a:rPr>
            </a:br>
            <a:r>
              <a:rPr lang="en-IN" b="1" dirty="0">
                <a:solidFill>
                  <a:srgbClr val="C00000"/>
                </a:solidFill>
                <a:latin typeface="Cambria" pitchFamily="18" charset="0"/>
              </a:rPr>
              <a:t>Cell </a:t>
            </a:r>
            <a:r>
              <a:rPr lang="en-IN" dirty="0">
                <a:solidFill>
                  <a:srgbClr val="C00000"/>
                </a:solidFill>
                <a:latin typeface="Cambria" pitchFamily="18" charset="0"/>
              </a:rPr>
              <a:t>+ 91 - 9359901144, 8979000811</a:t>
            </a:r>
            <a:br>
              <a:rPr lang="en-IN" dirty="0">
                <a:solidFill>
                  <a:srgbClr val="C00000"/>
                </a:solidFill>
                <a:latin typeface="Cambria" pitchFamily="18" charset="0"/>
              </a:rPr>
            </a:br>
            <a:r>
              <a:rPr lang="en-IN" b="1" dirty="0">
                <a:solidFill>
                  <a:srgbClr val="C00000"/>
                </a:solidFill>
                <a:latin typeface="Cambria" pitchFamily="18" charset="0"/>
              </a:rPr>
              <a:t>Email </a:t>
            </a:r>
            <a:r>
              <a:rPr lang="en-IN" dirty="0" smtClean="0">
                <a:solidFill>
                  <a:srgbClr val="663300"/>
                </a:solidFill>
                <a:latin typeface="Cambria" pitchFamily="18" charset="0"/>
              </a:rPr>
              <a:t>ssimpexes@yahoo.com, ssicables@gmail.com</a:t>
            </a:r>
            <a:r>
              <a:rPr lang="en-IN" dirty="0">
                <a:solidFill>
                  <a:srgbClr val="C00000"/>
                </a:solidFill>
                <a:latin typeface="Cambria" pitchFamily="18" charset="0"/>
              </a:rPr>
              <a:t/>
            </a:r>
            <a:br>
              <a:rPr lang="en-IN" dirty="0">
                <a:solidFill>
                  <a:srgbClr val="C00000"/>
                </a:solidFill>
                <a:latin typeface="Cambria" pitchFamily="18" charset="0"/>
              </a:rPr>
            </a:br>
            <a:r>
              <a:rPr lang="en-IN" b="1" dirty="0">
                <a:solidFill>
                  <a:srgbClr val="C00000"/>
                </a:solidFill>
                <a:latin typeface="Cambria" pitchFamily="18" charset="0"/>
              </a:rPr>
              <a:t>W</a:t>
            </a:r>
            <a:r>
              <a:rPr lang="en-IN" b="1" dirty="0" smtClean="0">
                <a:solidFill>
                  <a:srgbClr val="C00000"/>
                </a:solidFill>
                <a:latin typeface="Cambria" pitchFamily="18" charset="0"/>
              </a:rPr>
              <a:t>ebsites:</a:t>
            </a:r>
            <a:r>
              <a:rPr lang="en-IN" b="1" dirty="0">
                <a:solidFill>
                  <a:srgbClr val="C00000"/>
                </a:solidFill>
                <a:latin typeface="Cambria" pitchFamily="18" charset="0"/>
              </a:rPr>
              <a:t> </a:t>
            </a:r>
            <a:r>
              <a:rPr lang="en-IN" dirty="0" smtClean="0">
                <a:solidFill>
                  <a:srgbClr val="C00000"/>
                </a:solidFill>
                <a:latin typeface="Cambria" pitchFamily="18" charset="0"/>
              </a:rPr>
              <a:t>www.ssicables.com, www.ptfewirecables.com</a:t>
            </a:r>
            <a:endParaRPr lang="en-IN" dirty="0">
              <a:solidFill>
                <a:srgbClr val="C00000"/>
              </a:solidFill>
              <a:latin typeface="Cambri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rcRect/>
          <a:stretch>
            <a:fillRect/>
          </a:stretch>
        </p:blipFill>
        <p:spPr bwMode="auto">
          <a:xfrm>
            <a:off x="533399" y="1371600"/>
            <a:ext cx="6350695" cy="41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71600" y="2438400"/>
            <a:ext cx="5181601" cy="132343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mbria" pitchFamily="18" charset="0"/>
              </a:rPr>
              <a:t>T</a:t>
            </a:r>
            <a:r>
              <a:rPr lang="en-US" sz="8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mbria" pitchFamily="18" charset="0"/>
              </a:rPr>
              <a:t>hanks</a:t>
            </a:r>
            <a:endParaRPr lang="en-US" sz="8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mbria"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Content Placeholder 4"/>
          <p:cNvSpPr>
            <a:spLocks noGrp="1"/>
          </p:cNvSpPr>
          <p:nvPr>
            <p:ph idx="1"/>
          </p:nvPr>
        </p:nvSpPr>
        <p:spPr>
          <a:xfrm>
            <a:off x="457200" y="1295400"/>
            <a:ext cx="6324600" cy="4495800"/>
          </a:xfrm>
        </p:spPr>
        <p:txBody>
          <a:bodyPr>
            <a:normAutofit lnSpcReduction="10000"/>
          </a:bodyPr>
          <a:lstStyle/>
          <a:p>
            <a:pPr algn="just">
              <a:buNone/>
            </a:pPr>
            <a:r>
              <a:rPr lang="en-IN" sz="2000" dirty="0" smtClean="0">
                <a:solidFill>
                  <a:srgbClr val="035540"/>
                </a:solidFill>
                <a:latin typeface="Segoe UI" pitchFamily="34" charset="0"/>
                <a:cs typeface="Segoe UI" pitchFamily="34" charset="0"/>
              </a:rPr>
              <a:t>     </a:t>
            </a:r>
          </a:p>
          <a:p>
            <a:pPr algn="just">
              <a:buNone/>
            </a:pPr>
            <a:r>
              <a:rPr lang="en-IN" sz="2000" dirty="0">
                <a:solidFill>
                  <a:srgbClr val="035540"/>
                </a:solidFill>
                <a:latin typeface="Segoe UI" pitchFamily="34" charset="0"/>
                <a:cs typeface="Segoe UI" pitchFamily="34" charset="0"/>
              </a:rPr>
              <a:t> </a:t>
            </a:r>
            <a:r>
              <a:rPr lang="en-IN" sz="2000" dirty="0" smtClean="0">
                <a:solidFill>
                  <a:srgbClr val="035540"/>
                </a:solidFill>
                <a:latin typeface="Segoe UI" pitchFamily="34" charset="0"/>
                <a:cs typeface="Segoe UI" pitchFamily="34" charset="0"/>
              </a:rPr>
              <a:t>    </a:t>
            </a:r>
            <a:r>
              <a:rPr lang="en-IN" dirty="0" smtClean="0">
                <a:solidFill>
                  <a:srgbClr val="035540"/>
                </a:solidFill>
                <a:latin typeface="Sakkal Majalla" pitchFamily="2" charset="-78"/>
                <a:cs typeface="Sakkal Majalla" pitchFamily="2" charset="-78"/>
              </a:rPr>
              <a:t>A decade old organisation thriving on research, innovations, and strong value system. S.S.I CABLES, the manufacturer and exporter of  customised PTFE (Teflon) Wires and Cables is continuously heading on the success path to deliver excellent and comprehensive cable solutions to its customers, both in India and across the border.</a:t>
            </a:r>
          </a:p>
          <a:p>
            <a:pPr algn="just">
              <a:buNone/>
            </a:pPr>
            <a:r>
              <a:rPr lang="en-IN" dirty="0" smtClean="0">
                <a:solidFill>
                  <a:srgbClr val="035540"/>
                </a:solidFill>
                <a:latin typeface="Sakkal Majalla" pitchFamily="2" charset="-78"/>
                <a:cs typeface="Sakkal Majalla" pitchFamily="2" charset="-78"/>
              </a:rPr>
              <a:t>     </a:t>
            </a:r>
          </a:p>
          <a:p>
            <a:pPr algn="just">
              <a:buNone/>
            </a:pPr>
            <a:r>
              <a:rPr lang="en-IN" dirty="0">
                <a:solidFill>
                  <a:srgbClr val="035540"/>
                </a:solidFill>
                <a:latin typeface="Sakkal Majalla" pitchFamily="2" charset="-78"/>
                <a:cs typeface="Sakkal Majalla" pitchFamily="2" charset="-78"/>
              </a:rPr>
              <a:t> </a:t>
            </a:r>
            <a:r>
              <a:rPr lang="en-IN" dirty="0" smtClean="0">
                <a:solidFill>
                  <a:srgbClr val="035540"/>
                </a:solidFill>
                <a:latin typeface="Sakkal Majalla" pitchFamily="2" charset="-78"/>
                <a:cs typeface="Sakkal Majalla" pitchFamily="2" charset="-78"/>
              </a:rPr>
              <a:t>       The unparallel success of S.S.I. CABLES lies in receptive approach, managerial capabilities and vision to forecast changes in market and technology. S. S. I. CABLES understands and anticipates the needs and wants of customers to cater the market with quality PTFE (TEFLON) cables and wires.</a:t>
            </a:r>
          </a:p>
          <a:p>
            <a:pPr algn="just">
              <a:buNone/>
            </a:pPr>
            <a:endParaRPr lang="en-IN" dirty="0">
              <a:solidFill>
                <a:srgbClr val="663300"/>
              </a:solidFill>
              <a:latin typeface="Segoe UI" pitchFamily="34" charset="0"/>
              <a:cs typeface="Segoe UI" pitchFamily="34" charset="0"/>
            </a:endParaRPr>
          </a:p>
        </p:txBody>
      </p:sp>
      <p:sp>
        <p:nvSpPr>
          <p:cNvPr id="7" name="Title 1"/>
          <p:cNvSpPr>
            <a:spLocks noGrp="1"/>
          </p:cNvSpPr>
          <p:nvPr>
            <p:ph type="title"/>
          </p:nvPr>
        </p:nvSpPr>
        <p:spPr>
          <a:xfrm>
            <a:off x="1524000" y="267494"/>
            <a:ext cx="5410200" cy="951706"/>
          </a:xfrm>
        </p:spPr>
        <p:txBody>
          <a:bodyPr/>
          <a:lstStyle/>
          <a:p>
            <a:pPr algn="ctr"/>
            <a:r>
              <a:rPr lang="en-US" b="1" dirty="0" smtClean="0">
                <a:solidFill>
                  <a:srgbClr val="0070C0"/>
                </a:solidFill>
                <a:effectLst/>
                <a:latin typeface="Segoe UI" pitchFamily="34" charset="0"/>
                <a:cs typeface="Segoe UI" pitchFamily="34" charset="0"/>
              </a:rPr>
              <a:t>Brief</a:t>
            </a:r>
            <a:r>
              <a:rPr lang="en-US" b="1" dirty="0" smtClean="0">
                <a:solidFill>
                  <a:srgbClr val="0070C0"/>
                </a:solidFill>
                <a:latin typeface="Segoe UI" pitchFamily="34" charset="0"/>
                <a:cs typeface="Segoe UI" pitchFamily="34" charset="0"/>
              </a:rPr>
              <a:t> Summary</a:t>
            </a:r>
            <a:endParaRPr lang="en-IN" sz="2000" b="1" dirty="0">
              <a:solidFill>
                <a:srgbClr val="0070C0"/>
              </a:solidFill>
              <a:latin typeface="Segoe UI" pitchFamily="34" charset="0"/>
              <a:cs typeface="Segoe UI"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0784" y="0"/>
            <a:ext cx="1468583" cy="101038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62209" y="904875"/>
            <a:ext cx="4547991" cy="1246632"/>
          </a:xfrm>
        </p:spPr>
        <p:txBody>
          <a:bodyPr>
            <a:normAutofit fontScale="90000"/>
          </a:bodyPr>
          <a:lstStyle/>
          <a:p>
            <a:r>
              <a:rPr lang="en-US" dirty="0" smtClean="0">
                <a:solidFill>
                  <a:srgbClr val="0070C0"/>
                </a:solidFill>
                <a:effectLst/>
                <a:latin typeface="Segoe UI" pitchFamily="34" charset="0"/>
                <a:cs typeface="Segoe UI" pitchFamily="34" charset="0"/>
              </a:rPr>
              <a:t/>
            </a:r>
            <a:br>
              <a:rPr lang="en-US" dirty="0" smtClean="0">
                <a:solidFill>
                  <a:srgbClr val="0070C0"/>
                </a:solidFill>
                <a:effectLst/>
                <a:latin typeface="Segoe UI" pitchFamily="34" charset="0"/>
                <a:cs typeface="Segoe UI" pitchFamily="34" charset="0"/>
              </a:rPr>
            </a:br>
            <a:r>
              <a:rPr lang="en-US" b="1" dirty="0" smtClean="0">
                <a:solidFill>
                  <a:srgbClr val="0070C0"/>
                </a:solidFill>
                <a:effectLst/>
                <a:latin typeface="Segoe UI" pitchFamily="34" charset="0"/>
                <a:cs typeface="Segoe UI" pitchFamily="34" charset="0"/>
              </a:rPr>
              <a:t>Our Strength</a:t>
            </a:r>
            <a:r>
              <a:rPr lang="en-US" dirty="0" smtClean="0">
                <a:solidFill>
                  <a:srgbClr val="0070C0"/>
                </a:solidFill>
                <a:latin typeface="Segoe UI" pitchFamily="34" charset="0"/>
                <a:cs typeface="Segoe UI" pitchFamily="34" charset="0"/>
              </a:rPr>
              <a:t>    </a:t>
            </a:r>
            <a:br>
              <a:rPr lang="en-US" dirty="0" smtClean="0">
                <a:solidFill>
                  <a:srgbClr val="0070C0"/>
                </a:solidFill>
                <a:latin typeface="Segoe UI" pitchFamily="34" charset="0"/>
                <a:cs typeface="Segoe UI" pitchFamily="34" charset="0"/>
              </a:rPr>
            </a:br>
            <a:r>
              <a:rPr lang="en-US" dirty="0">
                <a:solidFill>
                  <a:srgbClr val="0070C0"/>
                </a:solidFill>
                <a:latin typeface="Segoe UI" pitchFamily="34" charset="0"/>
                <a:cs typeface="Segoe UI" pitchFamily="34" charset="0"/>
              </a:rPr>
              <a:t> </a:t>
            </a:r>
            <a:r>
              <a:rPr lang="en-US" dirty="0" smtClean="0">
                <a:solidFill>
                  <a:srgbClr val="0070C0"/>
                </a:solidFill>
                <a:latin typeface="Segoe UI" pitchFamily="34" charset="0"/>
                <a:cs typeface="Segoe UI" pitchFamily="34" charset="0"/>
              </a:rPr>
              <a:t>                         </a:t>
            </a:r>
            <a:r>
              <a:rPr lang="en-US" sz="2200" b="1" dirty="0" smtClean="0">
                <a:solidFill>
                  <a:schemeClr val="accent6">
                    <a:lumMod val="75000"/>
                  </a:schemeClr>
                </a:solidFill>
                <a:effectLst/>
                <a:latin typeface="Segoe UI" pitchFamily="34" charset="0"/>
                <a:cs typeface="Segoe UI" pitchFamily="34" charset="0"/>
              </a:rPr>
              <a:t>Livewire Support</a:t>
            </a:r>
            <a:r>
              <a:rPr lang="en-IN" b="1" dirty="0" smtClean="0">
                <a:solidFill>
                  <a:schemeClr val="accent6">
                    <a:lumMod val="20000"/>
                    <a:lumOff val="80000"/>
                  </a:schemeClr>
                </a:solidFill>
                <a:effectLst/>
                <a:latin typeface="Segoe UI" pitchFamily="34" charset="0"/>
                <a:cs typeface="Segoe UI" pitchFamily="34" charset="0"/>
              </a:rPr>
              <a:t/>
            </a:r>
            <a:br>
              <a:rPr lang="en-IN" b="1" dirty="0" smtClean="0">
                <a:solidFill>
                  <a:schemeClr val="accent6">
                    <a:lumMod val="20000"/>
                    <a:lumOff val="80000"/>
                  </a:schemeClr>
                </a:solidFill>
                <a:effectLst/>
                <a:latin typeface="Segoe UI" pitchFamily="34" charset="0"/>
                <a:cs typeface="Segoe UI" pitchFamily="34" charset="0"/>
              </a:rPr>
            </a:br>
            <a:endParaRPr lang="en-IN" b="1" dirty="0">
              <a:solidFill>
                <a:schemeClr val="accent6">
                  <a:lumMod val="20000"/>
                  <a:lumOff val="80000"/>
                </a:schemeClr>
              </a:solidFill>
              <a:effectLst/>
              <a:latin typeface="Segoe UI" pitchFamily="34" charset="0"/>
              <a:cs typeface="Segoe UI" pitchFamily="34" charset="0"/>
            </a:endParaRPr>
          </a:p>
        </p:txBody>
      </p:sp>
      <p:pic>
        <p:nvPicPr>
          <p:cNvPr id="205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5050"/>
          <a:stretch/>
        </p:blipFill>
        <p:spPr bwMode="auto">
          <a:xfrm>
            <a:off x="1066800" y="1981200"/>
            <a:ext cx="4698304" cy="3346450"/>
          </a:xfrm>
          <a:prstGeom prst="rect">
            <a:avLst/>
          </a:prstGeom>
          <a:solidFill>
            <a:srgbClr val="0070C0"/>
          </a:solidFill>
          <a:ln>
            <a:solidFill>
              <a:schemeClr val="accent1"/>
            </a:solidFill>
          </a:ln>
          <a:effectLst/>
          <a:extLst/>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0782" y="0"/>
            <a:ext cx="1315225" cy="9048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582168"/>
            <a:ext cx="8229600" cy="1399032"/>
          </a:xfrm>
        </p:spPr>
        <p:txBody>
          <a:bodyPr>
            <a:normAutofit/>
          </a:bodyPr>
          <a:lstStyle/>
          <a:p>
            <a:r>
              <a:rPr lang="en-US" sz="3000" b="1" dirty="0" smtClean="0">
                <a:solidFill>
                  <a:srgbClr val="0070C0"/>
                </a:solidFill>
                <a:latin typeface="Segoe UI" pitchFamily="34" charset="0"/>
                <a:cs typeface="Segoe UI" pitchFamily="34" charset="0"/>
              </a:rPr>
              <a:t>Our Value System</a:t>
            </a:r>
            <a:r>
              <a:rPr lang="en-US" sz="3000" dirty="0" smtClean="0">
                <a:solidFill>
                  <a:srgbClr val="0070C0"/>
                </a:solidFill>
                <a:latin typeface="Segoe UI" pitchFamily="34" charset="0"/>
                <a:cs typeface="Segoe UI" pitchFamily="34" charset="0"/>
              </a:rPr>
              <a:t> </a:t>
            </a:r>
            <a:r>
              <a:rPr lang="en-US" sz="3000" b="1" dirty="0" smtClean="0">
                <a:solidFill>
                  <a:srgbClr val="0070C0"/>
                </a:solidFill>
                <a:effectLst/>
                <a:latin typeface="Segoe UI" pitchFamily="34" charset="0"/>
                <a:cs typeface="Segoe UI" pitchFamily="34" charset="0"/>
              </a:rPr>
              <a:t> </a:t>
            </a:r>
            <a:r>
              <a:rPr lang="en-US" b="1" dirty="0" smtClean="0">
                <a:solidFill>
                  <a:srgbClr val="C00000"/>
                </a:solidFill>
                <a:effectLst/>
                <a:latin typeface="Segoe UI" pitchFamily="34" charset="0"/>
                <a:cs typeface="Segoe UI" pitchFamily="34" charset="0"/>
              </a:rPr>
              <a:t/>
            </a:r>
            <a:br>
              <a:rPr lang="en-US" b="1" dirty="0" smtClean="0">
                <a:solidFill>
                  <a:srgbClr val="C00000"/>
                </a:solidFill>
                <a:effectLst/>
                <a:latin typeface="Segoe UI" pitchFamily="34" charset="0"/>
                <a:cs typeface="Segoe UI" pitchFamily="34" charset="0"/>
              </a:rPr>
            </a:br>
            <a:r>
              <a:rPr lang="en-US" b="1" dirty="0" smtClean="0">
                <a:solidFill>
                  <a:srgbClr val="C00000"/>
                </a:solidFill>
                <a:effectLst/>
                <a:latin typeface="Segoe UI" pitchFamily="34" charset="0"/>
                <a:cs typeface="Segoe UI" pitchFamily="34" charset="0"/>
              </a:rPr>
              <a:t>                               </a:t>
            </a:r>
            <a:r>
              <a:rPr lang="en-US" sz="2200" b="1" dirty="0" smtClean="0">
                <a:solidFill>
                  <a:schemeClr val="accent6">
                    <a:lumMod val="75000"/>
                  </a:schemeClr>
                </a:solidFill>
                <a:effectLst/>
                <a:latin typeface="Segoe UI" pitchFamily="34" charset="0"/>
                <a:cs typeface="Segoe UI" pitchFamily="34" charset="0"/>
              </a:rPr>
              <a:t>Transparent &amp; Shockproof</a:t>
            </a:r>
            <a:r>
              <a:rPr lang="en-IN" sz="2200" dirty="0" smtClean="0">
                <a:solidFill>
                  <a:schemeClr val="accent6">
                    <a:lumMod val="75000"/>
                  </a:schemeClr>
                </a:solidFill>
                <a:effectLst/>
                <a:latin typeface="Segoe UI" pitchFamily="34" charset="0"/>
                <a:cs typeface="Segoe UI" pitchFamily="34" charset="0"/>
              </a:rPr>
              <a:t/>
            </a:r>
            <a:br>
              <a:rPr lang="en-IN" sz="2200" dirty="0" smtClean="0">
                <a:solidFill>
                  <a:schemeClr val="accent6">
                    <a:lumMod val="75000"/>
                  </a:schemeClr>
                </a:solidFill>
                <a:effectLst/>
                <a:latin typeface="Segoe UI" pitchFamily="34" charset="0"/>
                <a:cs typeface="Segoe UI" pitchFamily="34" charset="0"/>
              </a:rPr>
            </a:br>
            <a:endParaRPr lang="en-IN" sz="2200" dirty="0">
              <a:solidFill>
                <a:schemeClr val="accent6">
                  <a:lumMod val="75000"/>
                </a:schemeClr>
              </a:solidFill>
              <a:effectLst/>
              <a:latin typeface="Segoe UI" pitchFamily="34" charset="0"/>
              <a:cs typeface="Segoe UI" pitchFamily="34" charset="0"/>
            </a:endParaRPr>
          </a:p>
        </p:txBody>
      </p:sp>
      <p:sp>
        <p:nvSpPr>
          <p:cNvPr id="5" name="Content Placeholder 2"/>
          <p:cNvSpPr>
            <a:spLocks noGrp="1"/>
          </p:cNvSpPr>
          <p:nvPr>
            <p:ph idx="1"/>
          </p:nvPr>
        </p:nvSpPr>
        <p:spPr>
          <a:xfrm>
            <a:off x="152400" y="2209800"/>
            <a:ext cx="7391400" cy="3276600"/>
          </a:xfrm>
        </p:spPr>
        <p:txBody>
          <a:bodyPr>
            <a:normAutofit/>
          </a:bodyPr>
          <a:lstStyle/>
          <a:p>
            <a:pPr lvl="0">
              <a:buBlip>
                <a:blip r:embed="rId2"/>
              </a:buBlip>
            </a:pPr>
            <a:r>
              <a:rPr lang="en-IN" dirty="0" smtClean="0">
                <a:solidFill>
                  <a:srgbClr val="035540"/>
                </a:solidFill>
                <a:latin typeface="Sakkal Majalla" pitchFamily="2" charset="-78"/>
                <a:cs typeface="Sakkal Majalla" pitchFamily="2" charset="-78"/>
              </a:rPr>
              <a:t>Believe in consistent and mutual growth of the organisation and clients.  </a:t>
            </a:r>
          </a:p>
          <a:p>
            <a:pPr lvl="0">
              <a:buBlip>
                <a:blip r:embed="rId2"/>
              </a:buBlip>
            </a:pPr>
            <a:r>
              <a:rPr lang="en-IN" dirty="0" smtClean="0">
                <a:solidFill>
                  <a:srgbClr val="035540"/>
                </a:solidFill>
                <a:latin typeface="Sakkal Majalla" pitchFamily="2" charset="-78"/>
                <a:cs typeface="Sakkal Majalla" pitchFamily="2" charset="-78"/>
              </a:rPr>
              <a:t>Customised Solutions as per the clients' needs. </a:t>
            </a:r>
          </a:p>
          <a:p>
            <a:pPr lvl="0">
              <a:buBlip>
                <a:blip r:embed="rId2"/>
              </a:buBlip>
            </a:pPr>
            <a:r>
              <a:rPr lang="en-IN" dirty="0" smtClean="0">
                <a:solidFill>
                  <a:srgbClr val="035540"/>
                </a:solidFill>
                <a:latin typeface="Sakkal Majalla" pitchFamily="2" charset="-78"/>
                <a:cs typeface="Sakkal Majalla" pitchFamily="2" charset="-78"/>
              </a:rPr>
              <a:t>Strict adherence to quality policies.</a:t>
            </a:r>
          </a:p>
          <a:p>
            <a:pPr lvl="0">
              <a:buBlip>
                <a:blip r:embed="rId2"/>
              </a:buBlip>
            </a:pPr>
            <a:r>
              <a:rPr lang="en-IN" dirty="0" smtClean="0">
                <a:solidFill>
                  <a:srgbClr val="035540"/>
                </a:solidFill>
                <a:latin typeface="Sakkal Majalla" pitchFamily="2" charset="-78"/>
                <a:cs typeface="Sakkal Majalla" pitchFamily="2" charset="-78"/>
              </a:rPr>
              <a:t>Competitive </a:t>
            </a:r>
            <a:r>
              <a:rPr lang="en-IN" dirty="0" smtClean="0">
                <a:solidFill>
                  <a:srgbClr val="035540"/>
                </a:solidFill>
                <a:latin typeface="Sakkal Majalla" pitchFamily="2" charset="-78"/>
                <a:cs typeface="Sakkal Majalla" pitchFamily="2" charset="-78"/>
              </a:rPr>
              <a:t>prices for valuable products .</a:t>
            </a:r>
          </a:p>
          <a:p>
            <a:pPr lvl="0">
              <a:buBlip>
                <a:blip r:embed="rId2"/>
              </a:buBlip>
            </a:pPr>
            <a:r>
              <a:rPr lang="en-IN" dirty="0" smtClean="0">
                <a:solidFill>
                  <a:srgbClr val="035540"/>
                </a:solidFill>
                <a:latin typeface="Sakkal Majalla" pitchFamily="2" charset="-78"/>
                <a:cs typeface="Sakkal Majalla" pitchFamily="2" charset="-78"/>
              </a:rPr>
              <a:t>Highly customer centric approach. </a:t>
            </a:r>
          </a:p>
          <a:p>
            <a:pPr lvl="0">
              <a:buBlip>
                <a:blip r:embed="rId2"/>
              </a:buBlip>
            </a:pPr>
            <a:r>
              <a:rPr lang="en-IN" dirty="0" smtClean="0">
                <a:solidFill>
                  <a:srgbClr val="035540"/>
                </a:solidFill>
                <a:latin typeface="Sakkal Majalla" pitchFamily="2" charset="-78"/>
                <a:cs typeface="Sakkal Majalla" pitchFamily="2" charset="-78"/>
              </a:rPr>
              <a:t>Environmental friendly production process.</a:t>
            </a:r>
          </a:p>
          <a:p>
            <a:pPr lvl="0">
              <a:buBlip>
                <a:blip r:embed="rId2"/>
              </a:buBlip>
            </a:pPr>
            <a:r>
              <a:rPr lang="en-IN" dirty="0" smtClean="0">
                <a:solidFill>
                  <a:srgbClr val="035540"/>
                </a:solidFill>
                <a:latin typeface="Sakkal Majalla" pitchFamily="2" charset="-78"/>
                <a:cs typeface="Sakkal Majalla" pitchFamily="2" charset="-78"/>
              </a:rPr>
              <a:t>Transparent and clear business objectives.</a:t>
            </a:r>
          </a:p>
          <a:p>
            <a:pPr>
              <a:buBlip>
                <a:blip r:embed="rId2"/>
              </a:buBlip>
            </a:pPr>
            <a:endParaRPr lang="en-IN" dirty="0">
              <a:solidFill>
                <a:schemeClr val="accent6">
                  <a:lumMod val="60000"/>
                  <a:lumOff val="40000"/>
                </a:schemeClr>
              </a:solidFill>
              <a:latin typeface="Segoe UI" pitchFamily="34" charset="0"/>
              <a:cs typeface="Segoe UI"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4634" y="5847615"/>
            <a:ext cx="1468583" cy="1010385"/>
          </a:xfrm>
          <a:prstGeom prst="rect">
            <a:avLst/>
          </a:prstGeom>
        </p:spPr>
      </p:pic>
    </p:spTree>
    <p:extLst>
      <p:ext uri="{BB962C8B-B14F-4D97-AF65-F5344CB8AC3E}">
        <p14:creationId xmlns:p14="http://schemas.microsoft.com/office/powerpoint/2010/main" val="166328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5943"/>
            <a:ext cx="6400800" cy="914400"/>
          </a:xfrm>
        </p:spPr>
        <p:txBody>
          <a:bodyPr>
            <a:normAutofit fontScale="90000"/>
          </a:bodyPr>
          <a:lstStyle/>
          <a:p>
            <a:r>
              <a:rPr lang="en-IN" b="1" dirty="0" smtClean="0">
                <a:solidFill>
                  <a:srgbClr val="0070C0"/>
                </a:solidFill>
                <a:effectLst/>
                <a:latin typeface="Segoe UI" pitchFamily="34" charset="0"/>
                <a:cs typeface="Segoe UI" pitchFamily="34" charset="0"/>
              </a:rPr>
              <a:t>Why  S. S. I. CABLES</a:t>
            </a:r>
            <a:r>
              <a:rPr lang="en-IN" dirty="0" smtClean="0">
                <a:solidFill>
                  <a:srgbClr val="0070C0"/>
                </a:solidFill>
                <a:effectLst/>
                <a:latin typeface="Segoe UI" pitchFamily="34" charset="0"/>
                <a:cs typeface="Segoe UI" pitchFamily="34" charset="0"/>
              </a:rPr>
              <a:t> </a:t>
            </a:r>
            <a:r>
              <a:rPr lang="en-IN" b="1" dirty="0" smtClean="0">
                <a:solidFill>
                  <a:srgbClr val="0070C0"/>
                </a:solidFill>
                <a:effectLst/>
                <a:latin typeface="Segoe UI" pitchFamily="34" charset="0"/>
                <a:cs typeface="Segoe UI" pitchFamily="34" charset="0"/>
              </a:rPr>
              <a:t>?</a:t>
            </a:r>
            <a:r>
              <a:rPr lang="en-IN" dirty="0" smtClean="0">
                <a:solidFill>
                  <a:srgbClr val="0070C0"/>
                </a:solidFill>
                <a:effectLst/>
                <a:latin typeface="Segoe UI" pitchFamily="34" charset="0"/>
                <a:cs typeface="Segoe UI" pitchFamily="34" charset="0"/>
              </a:rPr>
              <a:t>                                                                                                                           </a:t>
            </a:r>
            <a:r>
              <a:rPr lang="en-IN" sz="2200" b="1" dirty="0" smtClean="0">
                <a:solidFill>
                  <a:schemeClr val="accent2">
                    <a:lumMod val="75000"/>
                  </a:schemeClr>
                </a:solidFill>
                <a:effectLst/>
                <a:latin typeface="Segoe UI" pitchFamily="34" charset="0"/>
                <a:cs typeface="Segoe UI" pitchFamily="34" charset="0"/>
              </a:rPr>
              <a:t>Our Potential Your Power </a:t>
            </a:r>
            <a:r>
              <a:rPr lang="en-IN" sz="2200" dirty="0" smtClean="0">
                <a:solidFill>
                  <a:schemeClr val="accent2">
                    <a:lumMod val="75000"/>
                  </a:schemeClr>
                </a:solidFill>
                <a:effectLst/>
                <a:latin typeface="Segoe UI" pitchFamily="34" charset="0"/>
                <a:cs typeface="Segoe UI" pitchFamily="34" charset="0"/>
              </a:rPr>
              <a:t/>
            </a:r>
            <a:br>
              <a:rPr lang="en-IN" sz="2200" dirty="0" smtClean="0">
                <a:solidFill>
                  <a:schemeClr val="accent2">
                    <a:lumMod val="75000"/>
                  </a:schemeClr>
                </a:solidFill>
                <a:effectLst/>
                <a:latin typeface="Segoe UI" pitchFamily="34" charset="0"/>
                <a:cs typeface="Segoe UI" pitchFamily="34" charset="0"/>
              </a:rPr>
            </a:br>
            <a:endParaRPr lang="en-IN" sz="2200" dirty="0">
              <a:solidFill>
                <a:schemeClr val="accent2">
                  <a:lumMod val="75000"/>
                </a:schemeClr>
              </a:solidFill>
              <a:effectLst/>
              <a:latin typeface="Segoe UI" pitchFamily="34" charset="0"/>
              <a:cs typeface="Segoe UI" pitchFamily="34" charset="0"/>
            </a:endParaRPr>
          </a:p>
        </p:txBody>
      </p:sp>
      <p:sp>
        <p:nvSpPr>
          <p:cNvPr id="3" name="Content Placeholder 2"/>
          <p:cNvSpPr>
            <a:spLocks noGrp="1"/>
          </p:cNvSpPr>
          <p:nvPr>
            <p:ph idx="1"/>
          </p:nvPr>
        </p:nvSpPr>
        <p:spPr>
          <a:xfrm>
            <a:off x="381000" y="2286000"/>
            <a:ext cx="6400800" cy="3581400"/>
          </a:xfrm>
        </p:spPr>
        <p:txBody>
          <a:bodyPr>
            <a:normAutofit fontScale="85000" lnSpcReduction="20000"/>
          </a:bodyPr>
          <a:lstStyle/>
          <a:p>
            <a:pPr>
              <a:buBlip>
                <a:blip r:embed="rId2"/>
              </a:buBlip>
            </a:pPr>
            <a:r>
              <a:rPr lang="en-IN" sz="2000" dirty="0" smtClean="0">
                <a:solidFill>
                  <a:srgbClr val="663300"/>
                </a:solidFill>
              </a:rPr>
              <a:t>Proven track record of supplying best quality,         best services and on time delivery.</a:t>
            </a:r>
          </a:p>
          <a:p>
            <a:pPr>
              <a:buBlip>
                <a:blip r:embed="rId2"/>
              </a:buBlip>
            </a:pPr>
            <a:r>
              <a:rPr lang="en-IN" sz="2000" dirty="0" smtClean="0">
                <a:solidFill>
                  <a:srgbClr val="663300"/>
                </a:solidFill>
              </a:rPr>
              <a:t>Consistent performance </a:t>
            </a:r>
          </a:p>
          <a:p>
            <a:pPr>
              <a:buBlip>
                <a:blip r:embed="rId2"/>
              </a:buBlip>
            </a:pPr>
            <a:r>
              <a:rPr lang="en-IN" sz="2000" dirty="0" smtClean="0">
                <a:solidFill>
                  <a:srgbClr val="663300"/>
                </a:solidFill>
              </a:rPr>
              <a:t>Reasonable prices</a:t>
            </a:r>
          </a:p>
          <a:p>
            <a:pPr>
              <a:buBlip>
                <a:blip r:embed="rId2"/>
              </a:buBlip>
            </a:pPr>
            <a:r>
              <a:rPr lang="en-IN" sz="2000" dirty="0" smtClean="0">
                <a:solidFill>
                  <a:srgbClr val="663300"/>
                </a:solidFill>
              </a:rPr>
              <a:t>100% Tested Quality which is safe and efficient to use. </a:t>
            </a:r>
          </a:p>
          <a:p>
            <a:pPr>
              <a:buBlip>
                <a:blip r:embed="rId2"/>
              </a:buBlip>
            </a:pPr>
            <a:r>
              <a:rPr lang="en-IN" sz="2000" dirty="0" smtClean="0">
                <a:solidFill>
                  <a:srgbClr val="663300"/>
                </a:solidFill>
              </a:rPr>
              <a:t>Timely delivery to meet the deadlines</a:t>
            </a:r>
          </a:p>
          <a:p>
            <a:pPr>
              <a:buBlip>
                <a:blip r:embed="rId2"/>
              </a:buBlip>
            </a:pPr>
            <a:r>
              <a:rPr lang="en-IN" sz="2000" dirty="0" smtClean="0">
                <a:solidFill>
                  <a:srgbClr val="663300"/>
                </a:solidFill>
              </a:rPr>
              <a:t>Customized Solutions Available</a:t>
            </a:r>
          </a:p>
          <a:p>
            <a:pPr>
              <a:buBlip>
                <a:blip r:embed="rId2"/>
              </a:buBlip>
            </a:pPr>
            <a:r>
              <a:rPr lang="en-IN" sz="2000" dirty="0" smtClean="0">
                <a:solidFill>
                  <a:srgbClr val="663300"/>
                </a:solidFill>
              </a:rPr>
              <a:t>Wide Range of Products</a:t>
            </a:r>
          </a:p>
          <a:p>
            <a:pPr>
              <a:buBlip>
                <a:blip r:embed="rId2"/>
              </a:buBlip>
            </a:pPr>
            <a:r>
              <a:rPr lang="en-IN" sz="2000" dirty="0" smtClean="0">
                <a:solidFill>
                  <a:srgbClr val="663300"/>
                </a:solidFill>
              </a:rPr>
              <a:t>Experience of accomplishing the big projects. </a:t>
            </a:r>
          </a:p>
          <a:p>
            <a:pPr>
              <a:buBlip>
                <a:blip r:embed="rId2"/>
              </a:buBlip>
            </a:pPr>
            <a:r>
              <a:rPr lang="en-IN" sz="2000" dirty="0" smtClean="0">
                <a:solidFill>
                  <a:srgbClr val="663300"/>
                </a:solidFill>
              </a:rPr>
              <a:t>Advance Machines and Technology available to meet the customers' demand. </a:t>
            </a:r>
          </a:p>
          <a:p>
            <a:pPr>
              <a:buNone/>
            </a:pPr>
            <a:r>
              <a:rPr lang="en-IN" sz="2000" dirty="0" smtClean="0">
                <a:solidFill>
                  <a:srgbClr val="663300"/>
                </a:solidFill>
              </a:rPr>
              <a:t/>
            </a:r>
            <a:br>
              <a:rPr lang="en-IN" sz="2000" dirty="0" smtClean="0">
                <a:solidFill>
                  <a:srgbClr val="663300"/>
                </a:solidFill>
              </a:rPr>
            </a:br>
            <a:endParaRPr lang="en-IN" sz="2000" dirty="0">
              <a:solidFill>
                <a:srgbClr val="663300"/>
              </a:solidFill>
              <a:latin typeface="Segoe UI" pitchFamily="34" charset="0"/>
              <a:cs typeface="Segoe UI"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0784" y="0"/>
            <a:ext cx="1468583" cy="1010385"/>
          </a:xfrm>
          <a:prstGeom prst="rect">
            <a:avLst/>
          </a:prstGeom>
        </p:spPr>
      </p:pic>
    </p:spTree>
    <p:extLst>
      <p:ext uri="{BB962C8B-B14F-4D97-AF65-F5344CB8AC3E}">
        <p14:creationId xmlns:p14="http://schemas.microsoft.com/office/powerpoint/2010/main" val="1037934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4038600" cy="990600"/>
          </a:xfrm>
        </p:spPr>
        <p:txBody>
          <a:bodyPr>
            <a:normAutofit fontScale="90000"/>
          </a:bodyPr>
          <a:lstStyle/>
          <a:p>
            <a:r>
              <a:rPr lang="en-IN" sz="3600" b="1" dirty="0" smtClean="0">
                <a:solidFill>
                  <a:srgbClr val="0070C0"/>
                </a:solidFill>
                <a:effectLst/>
                <a:latin typeface="Segoe UI" pitchFamily="34" charset="0"/>
                <a:cs typeface="Segoe UI" pitchFamily="34" charset="0"/>
              </a:rPr>
              <a:t>Achievements </a:t>
            </a:r>
            <a:r>
              <a:rPr lang="en-IN" b="1" dirty="0" smtClean="0">
                <a:solidFill>
                  <a:schemeClr val="accent6">
                    <a:lumMod val="60000"/>
                    <a:lumOff val="40000"/>
                  </a:schemeClr>
                </a:solidFill>
                <a:effectLst/>
                <a:latin typeface="Segoe UI" pitchFamily="34" charset="0"/>
                <a:cs typeface="Segoe UI" pitchFamily="34" charset="0"/>
              </a:rPr>
              <a:t>                                                                                               </a:t>
            </a:r>
            <a:r>
              <a:rPr lang="en-IN" sz="2200" b="1" dirty="0" smtClean="0">
                <a:solidFill>
                  <a:schemeClr val="accent2">
                    <a:lumMod val="75000"/>
                  </a:schemeClr>
                </a:solidFill>
                <a:latin typeface="Segoe UI" pitchFamily="34" charset="0"/>
                <a:cs typeface="Segoe UI" pitchFamily="34" charset="0"/>
              </a:rPr>
              <a:t>Drive To Deliver Excellence</a:t>
            </a:r>
            <a:r>
              <a:rPr lang="en-IN" sz="2200" b="1" dirty="0" smtClean="0">
                <a:solidFill>
                  <a:schemeClr val="accent6">
                    <a:lumMod val="60000"/>
                    <a:lumOff val="40000"/>
                  </a:schemeClr>
                </a:solidFill>
                <a:latin typeface="Segoe UI" pitchFamily="34" charset="0"/>
                <a:cs typeface="Segoe UI" pitchFamily="34" charset="0"/>
              </a:rPr>
              <a:t>                                           </a:t>
            </a:r>
            <a:r>
              <a:rPr lang="en-IN" sz="2200" dirty="0" smtClean="0">
                <a:solidFill>
                  <a:schemeClr val="accent6">
                    <a:lumMod val="60000"/>
                    <a:lumOff val="40000"/>
                  </a:schemeClr>
                </a:solidFill>
                <a:latin typeface="Segoe UI" pitchFamily="34" charset="0"/>
                <a:cs typeface="Segoe UI" pitchFamily="34" charset="0"/>
              </a:rPr>
              <a:t/>
            </a:r>
            <a:br>
              <a:rPr lang="en-IN" sz="2200" dirty="0" smtClean="0">
                <a:solidFill>
                  <a:schemeClr val="accent6">
                    <a:lumMod val="60000"/>
                    <a:lumOff val="40000"/>
                  </a:schemeClr>
                </a:solidFill>
                <a:latin typeface="Segoe UI" pitchFamily="34" charset="0"/>
                <a:cs typeface="Segoe UI" pitchFamily="34" charset="0"/>
              </a:rPr>
            </a:br>
            <a:endParaRPr lang="en-IN" sz="2200" dirty="0">
              <a:solidFill>
                <a:schemeClr val="accent6">
                  <a:lumMod val="60000"/>
                  <a:lumOff val="40000"/>
                </a:schemeClr>
              </a:solidFill>
              <a:latin typeface="Segoe UI" pitchFamily="34" charset="0"/>
              <a:cs typeface="Segoe UI" pitchFamily="34" charset="0"/>
            </a:endParaRPr>
          </a:p>
        </p:txBody>
      </p:sp>
      <p:sp>
        <p:nvSpPr>
          <p:cNvPr id="3" name="Content Placeholder 2"/>
          <p:cNvSpPr>
            <a:spLocks noGrp="1"/>
          </p:cNvSpPr>
          <p:nvPr>
            <p:ph idx="1"/>
          </p:nvPr>
        </p:nvSpPr>
        <p:spPr>
          <a:xfrm>
            <a:off x="304800" y="1600200"/>
            <a:ext cx="5740052" cy="4953000"/>
          </a:xfrm>
        </p:spPr>
        <p:txBody>
          <a:bodyPr/>
          <a:lstStyle/>
          <a:p>
            <a:pPr lvl="0">
              <a:buBlip>
                <a:blip r:embed="rId2"/>
              </a:buBlip>
            </a:pPr>
            <a:r>
              <a:rPr lang="en-IN" sz="2000" dirty="0" smtClean="0">
                <a:solidFill>
                  <a:srgbClr val="035540"/>
                </a:solidFill>
                <a:latin typeface="Segoe UI" pitchFamily="34" charset="0"/>
                <a:cs typeface="Segoe UI" pitchFamily="34" charset="0"/>
              </a:rPr>
              <a:t>Reached to more than 20 export destinations in just 12 years.</a:t>
            </a:r>
          </a:p>
          <a:p>
            <a:pPr lvl="0">
              <a:buBlip>
                <a:blip r:embed="rId2"/>
              </a:buBlip>
            </a:pPr>
            <a:r>
              <a:rPr lang="en-IN" sz="2000" dirty="0" smtClean="0">
                <a:solidFill>
                  <a:srgbClr val="035540"/>
                </a:solidFill>
                <a:latin typeface="Segoe UI" pitchFamily="34" charset="0"/>
                <a:cs typeface="Segoe UI" pitchFamily="34" charset="0"/>
              </a:rPr>
              <a:t>200 percent of growth rate in the year 2011. </a:t>
            </a:r>
          </a:p>
          <a:p>
            <a:pPr lvl="0">
              <a:buBlip>
                <a:blip r:embed="rId2"/>
              </a:buBlip>
            </a:pPr>
            <a:r>
              <a:rPr lang="en-IN" sz="2000" dirty="0" smtClean="0">
                <a:solidFill>
                  <a:srgbClr val="035540"/>
                </a:solidFill>
                <a:latin typeface="Segoe UI" pitchFamily="34" charset="0"/>
                <a:cs typeface="Segoe UI" pitchFamily="34" charset="0"/>
              </a:rPr>
              <a:t>A production capacity of 50,000 metre wires and  cables per day.</a:t>
            </a:r>
          </a:p>
          <a:p>
            <a:pPr lvl="0">
              <a:buBlip>
                <a:blip r:embed="rId2"/>
              </a:buBlip>
            </a:pPr>
            <a:r>
              <a:rPr lang="en-IN" sz="2000" dirty="0" smtClean="0">
                <a:solidFill>
                  <a:srgbClr val="035540"/>
                </a:solidFill>
                <a:latin typeface="Segoe UI" pitchFamily="34" charset="0"/>
                <a:cs typeface="Segoe UI" pitchFamily="34" charset="0"/>
              </a:rPr>
              <a:t>A partner in the growth of institutions like DRDO, BHEL, ECIL, NPCIL, ISRO, HAL and NTPC, DAE. </a:t>
            </a:r>
          </a:p>
          <a:p>
            <a:pPr lvl="0">
              <a:buBlip>
                <a:blip r:embed="rId2"/>
              </a:buBlip>
            </a:pPr>
            <a:r>
              <a:rPr lang="en-IN" sz="2000" dirty="0" smtClean="0">
                <a:solidFill>
                  <a:srgbClr val="035540"/>
                </a:solidFill>
                <a:latin typeface="Segoe UI" pitchFamily="34" charset="0"/>
                <a:cs typeface="Segoe UI" pitchFamily="34" charset="0"/>
              </a:rPr>
              <a:t>Our </a:t>
            </a:r>
            <a:r>
              <a:rPr lang="en-IN" sz="2000" dirty="0">
                <a:solidFill>
                  <a:srgbClr val="035540"/>
                </a:solidFill>
                <a:latin typeface="Segoe UI" pitchFamily="34" charset="0"/>
                <a:cs typeface="Segoe UI" pitchFamily="34" charset="0"/>
              </a:rPr>
              <a:t>cables haven been used in T-90 Tanks, </a:t>
            </a:r>
            <a:r>
              <a:rPr lang="en-IN" sz="2000" dirty="0" err="1" smtClean="0">
                <a:solidFill>
                  <a:srgbClr val="035540"/>
                </a:solidFill>
                <a:latin typeface="Segoe UI" pitchFamily="34" charset="0"/>
                <a:cs typeface="Segoe UI" pitchFamily="34" charset="0"/>
              </a:rPr>
              <a:t>Prithvi</a:t>
            </a:r>
            <a:r>
              <a:rPr lang="en-IN" sz="2000" dirty="0" smtClean="0">
                <a:solidFill>
                  <a:srgbClr val="035540"/>
                </a:solidFill>
                <a:latin typeface="Segoe UI" pitchFamily="34" charset="0"/>
                <a:cs typeface="Segoe UI" pitchFamily="34" charset="0"/>
              </a:rPr>
              <a:t> Missiles, </a:t>
            </a:r>
            <a:r>
              <a:rPr lang="en-IN" sz="2000" dirty="0" err="1" smtClean="0">
                <a:solidFill>
                  <a:srgbClr val="035540"/>
                </a:solidFill>
                <a:latin typeface="Segoe UI" pitchFamily="34" charset="0"/>
                <a:cs typeface="Segoe UI" pitchFamily="34" charset="0"/>
              </a:rPr>
              <a:t>Brahmos</a:t>
            </a:r>
            <a:r>
              <a:rPr lang="en-IN" sz="2000" dirty="0" smtClean="0">
                <a:solidFill>
                  <a:srgbClr val="035540"/>
                </a:solidFill>
                <a:latin typeface="Segoe UI" pitchFamily="34" charset="0"/>
                <a:cs typeface="Segoe UI" pitchFamily="34" charset="0"/>
              </a:rPr>
              <a:t> Missiles, upcoming </a:t>
            </a:r>
            <a:r>
              <a:rPr lang="en-IN" sz="2000" dirty="0" err="1" smtClean="0">
                <a:solidFill>
                  <a:srgbClr val="035540"/>
                </a:solidFill>
                <a:latin typeface="Segoe UI" pitchFamily="34" charset="0"/>
                <a:cs typeface="Segoe UI" pitchFamily="34" charset="0"/>
              </a:rPr>
              <a:t>Helina</a:t>
            </a:r>
            <a:r>
              <a:rPr lang="en-IN" sz="2000" dirty="0" smtClean="0">
                <a:solidFill>
                  <a:srgbClr val="035540"/>
                </a:solidFill>
                <a:latin typeface="Segoe UI" pitchFamily="34" charset="0"/>
                <a:cs typeface="Segoe UI" pitchFamily="34" charset="0"/>
              </a:rPr>
              <a:t> Missiles, </a:t>
            </a:r>
            <a:r>
              <a:rPr lang="en-IN" sz="2000" dirty="0" err="1" smtClean="0">
                <a:solidFill>
                  <a:srgbClr val="035540"/>
                </a:solidFill>
                <a:latin typeface="Segoe UI" pitchFamily="34" charset="0"/>
                <a:cs typeface="Segoe UI" pitchFamily="34" charset="0"/>
              </a:rPr>
              <a:t>Pinaka</a:t>
            </a:r>
            <a:r>
              <a:rPr lang="en-IN" sz="2000" dirty="0" smtClean="0">
                <a:solidFill>
                  <a:srgbClr val="035540"/>
                </a:solidFill>
                <a:latin typeface="Segoe UI" pitchFamily="34" charset="0"/>
                <a:cs typeface="Segoe UI" pitchFamily="34" charset="0"/>
              </a:rPr>
              <a:t> Rocket Systems and </a:t>
            </a:r>
            <a:r>
              <a:rPr lang="en-IN" sz="2000" dirty="0">
                <a:solidFill>
                  <a:srgbClr val="035540"/>
                </a:solidFill>
                <a:latin typeface="Segoe UI" pitchFamily="34" charset="0"/>
                <a:cs typeface="Segoe UI" pitchFamily="34" charset="0"/>
              </a:rPr>
              <a:t>other </a:t>
            </a:r>
            <a:r>
              <a:rPr lang="en-IN" sz="2000" dirty="0" smtClean="0">
                <a:solidFill>
                  <a:srgbClr val="035540"/>
                </a:solidFill>
                <a:latin typeface="Segoe UI" pitchFamily="34" charset="0"/>
                <a:cs typeface="Segoe UI" pitchFamily="34" charset="0"/>
              </a:rPr>
              <a:t>defence </a:t>
            </a:r>
            <a:r>
              <a:rPr lang="en-IN" sz="2000" dirty="0">
                <a:solidFill>
                  <a:srgbClr val="035540"/>
                </a:solidFill>
                <a:latin typeface="Segoe UI" pitchFamily="34" charset="0"/>
                <a:cs typeface="Segoe UI" pitchFamily="34" charset="0"/>
              </a:rPr>
              <a:t>projects</a:t>
            </a:r>
            <a:r>
              <a:rPr lang="en-IN" sz="2000" dirty="0" smtClean="0">
                <a:solidFill>
                  <a:srgbClr val="035540"/>
                </a:solidFill>
                <a:latin typeface="Segoe UI" pitchFamily="34" charset="0"/>
                <a:cs typeface="Segoe UI" pitchFamily="34" charset="0"/>
              </a:rPr>
              <a:t>.</a:t>
            </a:r>
          </a:p>
          <a:p>
            <a:pPr lvl="0">
              <a:buBlip>
                <a:blip r:embed="rId2"/>
              </a:buBlip>
            </a:pPr>
            <a:r>
              <a:rPr lang="en-US" sz="2000" dirty="0" smtClean="0">
                <a:solidFill>
                  <a:srgbClr val="035540"/>
                </a:solidFill>
                <a:latin typeface="Segoe UI" pitchFamily="34" charset="0"/>
                <a:cs typeface="Segoe UI" pitchFamily="34" charset="0"/>
              </a:rPr>
              <a:t>Design and developed cables for special uses as (-200 Deg. Cent.) Reactor Cable, 100KV AC HV Cable, 75 Core Marine Cable, Seeker Cables and many more</a:t>
            </a:r>
            <a:endParaRPr lang="en-IN" sz="2000" dirty="0" smtClean="0">
              <a:solidFill>
                <a:srgbClr val="035540"/>
              </a:solidFill>
              <a:latin typeface="Segoe UI" pitchFamily="34" charset="0"/>
              <a:cs typeface="Segoe UI" pitchFamily="34" charset="0"/>
            </a:endParaRPr>
          </a:p>
          <a:p>
            <a:pPr>
              <a:buNone/>
            </a:pPr>
            <a:endParaRPr lang="en-IN" dirty="0">
              <a:solidFill>
                <a:schemeClr val="accent6">
                  <a:lumMod val="60000"/>
                  <a:lumOff val="40000"/>
                </a:schemeClr>
              </a:solidFill>
              <a:latin typeface="Segoe UI" pitchFamily="34" charset="0"/>
              <a:cs typeface="Segoe UI"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0784" y="0"/>
            <a:ext cx="1468583" cy="1010385"/>
          </a:xfrm>
          <a:prstGeom prst="rect">
            <a:avLst/>
          </a:prstGeom>
        </p:spPr>
      </p:pic>
    </p:spTree>
    <p:extLst>
      <p:ext uri="{BB962C8B-B14F-4D97-AF65-F5344CB8AC3E}">
        <p14:creationId xmlns:p14="http://schemas.microsoft.com/office/powerpoint/2010/main" val="1101885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0784" y="0"/>
            <a:ext cx="1468583" cy="1010385"/>
          </a:xfrm>
          <a:prstGeom prst="rect">
            <a:avLst/>
          </a:prstGeom>
        </p:spPr>
      </p:pic>
      <p:sp>
        <p:nvSpPr>
          <p:cNvPr id="7" name="TextBox 6"/>
          <p:cNvSpPr txBox="1"/>
          <p:nvPr/>
        </p:nvSpPr>
        <p:spPr>
          <a:xfrm>
            <a:off x="1828800" y="2209800"/>
            <a:ext cx="4038600" cy="461665"/>
          </a:xfrm>
          <a:prstGeom prst="rect">
            <a:avLst/>
          </a:prstGeom>
          <a:noFill/>
        </p:spPr>
        <p:txBody>
          <a:bodyPr wrap="square" rtlCol="0">
            <a:spAutoFit/>
          </a:bodyPr>
          <a:lstStyle/>
          <a:p>
            <a:r>
              <a:rPr lang="en-IN" sz="2400" dirty="0" smtClean="0">
                <a:latin typeface="Sakkal Majalla" pitchFamily="2" charset="-78"/>
                <a:cs typeface="Sakkal Majalla" pitchFamily="2" charset="-78"/>
              </a:rPr>
              <a:t>PTFE </a:t>
            </a:r>
            <a:r>
              <a:rPr lang="en-IN" sz="2400" dirty="0">
                <a:latin typeface="Sakkal Majalla" pitchFamily="2" charset="-78"/>
                <a:cs typeface="Sakkal Majalla" pitchFamily="2" charset="-78"/>
              </a:rPr>
              <a:t>(Teflon) Insulated Single Core </a:t>
            </a:r>
            <a:r>
              <a:rPr lang="en-IN" sz="2400" dirty="0" smtClean="0">
                <a:latin typeface="Sakkal Majalla" pitchFamily="2" charset="-78"/>
                <a:cs typeface="Sakkal Majalla" pitchFamily="2" charset="-78"/>
              </a:rPr>
              <a:t>Wires</a:t>
            </a:r>
            <a:endParaRPr lang="en-IN" sz="2400" dirty="0">
              <a:latin typeface="Sakkal Majalla" pitchFamily="2" charset="-78"/>
              <a:cs typeface="Sakkal Majalla" pitchFamily="2" charset="-78"/>
            </a:endParaRPr>
          </a:p>
        </p:txBody>
      </p:sp>
      <p:sp>
        <p:nvSpPr>
          <p:cNvPr id="11" name="TextBox 10"/>
          <p:cNvSpPr txBox="1"/>
          <p:nvPr/>
        </p:nvSpPr>
        <p:spPr>
          <a:xfrm>
            <a:off x="1828800" y="3124200"/>
            <a:ext cx="4267200" cy="461665"/>
          </a:xfrm>
          <a:prstGeom prst="rect">
            <a:avLst/>
          </a:prstGeom>
          <a:noFill/>
        </p:spPr>
        <p:txBody>
          <a:bodyPr wrap="square" rtlCol="0">
            <a:spAutoFit/>
          </a:bodyPr>
          <a:lstStyle/>
          <a:p>
            <a:pPr marL="0" indent="0">
              <a:buNone/>
            </a:pPr>
            <a:r>
              <a:rPr lang="en-IN" sz="2400" dirty="0">
                <a:latin typeface="Sakkal Majalla" pitchFamily="2" charset="-78"/>
                <a:cs typeface="Sakkal Majalla" pitchFamily="2" charset="-78"/>
              </a:rPr>
              <a:t>PTFE (Teflon) Insulated Multi Core Cables</a:t>
            </a:r>
            <a:endParaRPr lang="en-IN" sz="2400" dirty="0">
              <a:solidFill>
                <a:srgbClr val="035540"/>
              </a:solidFill>
              <a:latin typeface="Sakkal Majalla" pitchFamily="2" charset="-78"/>
              <a:cs typeface="Sakkal Majalla" pitchFamily="2" charset="-78"/>
            </a:endParaRPr>
          </a:p>
        </p:txBody>
      </p:sp>
      <p:sp>
        <p:nvSpPr>
          <p:cNvPr id="13" name="TextBox 12"/>
          <p:cNvSpPr txBox="1"/>
          <p:nvPr/>
        </p:nvSpPr>
        <p:spPr>
          <a:xfrm>
            <a:off x="1828800" y="4045803"/>
            <a:ext cx="5029200" cy="830997"/>
          </a:xfrm>
          <a:prstGeom prst="rect">
            <a:avLst/>
          </a:prstGeom>
          <a:noFill/>
        </p:spPr>
        <p:txBody>
          <a:bodyPr wrap="square" rtlCol="0">
            <a:spAutoFit/>
          </a:bodyPr>
          <a:lstStyle/>
          <a:p>
            <a:pPr>
              <a:buNone/>
            </a:pPr>
            <a:r>
              <a:rPr lang="en-IN" sz="2400" dirty="0">
                <a:latin typeface="Sakkal Majalla" pitchFamily="2" charset="-78"/>
                <a:cs typeface="Sakkal Majalla" pitchFamily="2" charset="-78"/>
              </a:rPr>
              <a:t>PTFE (Teflon) Insulated Single Core, Multi Core and Multi Pair Shielded and </a:t>
            </a:r>
            <a:r>
              <a:rPr lang="en-IN" sz="2400" dirty="0" err="1">
                <a:latin typeface="Sakkal Majalla" pitchFamily="2" charset="-78"/>
                <a:cs typeface="Sakkal Majalla" pitchFamily="2" charset="-78"/>
              </a:rPr>
              <a:t>Armored</a:t>
            </a:r>
            <a:r>
              <a:rPr lang="en-IN" sz="2400" dirty="0">
                <a:latin typeface="Sakkal Majalla" pitchFamily="2" charset="-78"/>
                <a:cs typeface="Sakkal Majalla" pitchFamily="2" charset="-78"/>
              </a:rPr>
              <a:t> Cables</a:t>
            </a:r>
          </a:p>
        </p:txBody>
      </p:sp>
      <p:sp>
        <p:nvSpPr>
          <p:cNvPr id="15" name="TextBox 14"/>
          <p:cNvSpPr txBox="1"/>
          <p:nvPr/>
        </p:nvSpPr>
        <p:spPr>
          <a:xfrm>
            <a:off x="1828800" y="5188803"/>
            <a:ext cx="5029200" cy="830997"/>
          </a:xfrm>
          <a:prstGeom prst="rect">
            <a:avLst/>
          </a:prstGeom>
          <a:noFill/>
        </p:spPr>
        <p:txBody>
          <a:bodyPr wrap="square" rtlCol="0">
            <a:spAutoFit/>
          </a:bodyPr>
          <a:lstStyle/>
          <a:p>
            <a:pPr>
              <a:buNone/>
            </a:pPr>
            <a:r>
              <a:rPr lang="en-IN" sz="2400" dirty="0">
                <a:latin typeface="Sakkal Majalla" pitchFamily="2" charset="-78"/>
                <a:cs typeface="Sakkal Majalla" pitchFamily="2" charset="-78"/>
              </a:rPr>
              <a:t>PTFE (Teflon) Insulated HR Cables (Heat Resistance Cables) up to 900 Deg. Cent.</a:t>
            </a:r>
          </a:p>
        </p:txBody>
      </p:sp>
      <p:sp>
        <p:nvSpPr>
          <p:cNvPr id="19" name="Title 1"/>
          <p:cNvSpPr txBox="1">
            <a:spLocks/>
          </p:cNvSpPr>
          <p:nvPr/>
        </p:nvSpPr>
        <p:spPr bwMode="auto">
          <a:xfrm>
            <a:off x="1550772" y="188673"/>
            <a:ext cx="6553199"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a:lstStyle>
          <a:p>
            <a:r>
              <a:rPr lang="en-US" b="1" dirty="0" smtClean="0">
                <a:solidFill>
                  <a:srgbClr val="0070C0"/>
                </a:solidFill>
                <a:latin typeface="Segoe UI" pitchFamily="34" charset="0"/>
                <a:cs typeface="Segoe UI" pitchFamily="34" charset="0"/>
              </a:rPr>
              <a:t>Product Portfolio</a:t>
            </a:r>
            <a:r>
              <a:rPr lang="en-US" dirty="0" smtClean="0">
                <a:solidFill>
                  <a:srgbClr val="0070C0"/>
                </a:solidFill>
                <a:latin typeface="Segoe UI" pitchFamily="34" charset="0"/>
                <a:cs typeface="Segoe UI" pitchFamily="34" charset="0"/>
              </a:rPr>
              <a:t>                     </a:t>
            </a:r>
            <a:r>
              <a:rPr lang="en-US" dirty="0" smtClean="0">
                <a:solidFill>
                  <a:srgbClr val="C00000"/>
                </a:solidFill>
                <a:latin typeface="Segoe UI" pitchFamily="34" charset="0"/>
                <a:cs typeface="Segoe UI" pitchFamily="34" charset="0"/>
              </a:rPr>
              <a:t/>
            </a:r>
            <a:br>
              <a:rPr lang="en-US" dirty="0" smtClean="0">
                <a:solidFill>
                  <a:srgbClr val="C00000"/>
                </a:solidFill>
                <a:latin typeface="Segoe UI" pitchFamily="34" charset="0"/>
                <a:cs typeface="Segoe UI" pitchFamily="34" charset="0"/>
              </a:rPr>
            </a:br>
            <a:r>
              <a:rPr lang="en-US" dirty="0" smtClean="0">
                <a:solidFill>
                  <a:srgbClr val="C00000"/>
                </a:solidFill>
                <a:latin typeface="Segoe UI" pitchFamily="34" charset="0"/>
                <a:cs typeface="Segoe UI" pitchFamily="34" charset="0"/>
              </a:rPr>
              <a:t>	     </a:t>
            </a:r>
            <a:r>
              <a:rPr lang="en-US" sz="2000" b="1" dirty="0" smtClean="0">
                <a:solidFill>
                  <a:schemeClr val="accent6">
                    <a:lumMod val="75000"/>
                  </a:schemeClr>
                </a:solidFill>
                <a:latin typeface="Segoe UI" pitchFamily="34" charset="0"/>
                <a:cs typeface="Segoe UI" pitchFamily="34" charset="0"/>
              </a:rPr>
              <a:t>For a reliable performance</a:t>
            </a:r>
            <a:endParaRPr lang="en-IN" sz="2000" b="1" dirty="0">
              <a:solidFill>
                <a:schemeClr val="accent6">
                  <a:lumMod val="75000"/>
                </a:schemeClr>
              </a:solidFill>
              <a:latin typeface="Segoe UI" pitchFamily="34" charset="0"/>
              <a:cs typeface="Segoe UI" pitchFamily="34" charset="0"/>
            </a:endParaRPr>
          </a:p>
        </p:txBody>
      </p:sp>
      <p:sp>
        <p:nvSpPr>
          <p:cNvPr id="20" name="Content Placeholder 2"/>
          <p:cNvSpPr>
            <a:spLocks noGrp="1"/>
          </p:cNvSpPr>
          <p:nvPr>
            <p:ph idx="1"/>
          </p:nvPr>
        </p:nvSpPr>
        <p:spPr>
          <a:xfrm>
            <a:off x="304800" y="1219200"/>
            <a:ext cx="6248400" cy="457200"/>
          </a:xfrm>
        </p:spPr>
        <p:txBody>
          <a:bodyPr/>
          <a:lstStyle/>
          <a:p>
            <a:pPr>
              <a:buNone/>
            </a:pPr>
            <a:r>
              <a:rPr lang="en-IN" sz="2000" b="1" dirty="0" smtClean="0">
                <a:solidFill>
                  <a:srgbClr val="0070C0"/>
                </a:solidFill>
                <a:latin typeface="Sakkal Majalla" pitchFamily="2" charset="-78"/>
                <a:cs typeface="Sakkal Majalla" pitchFamily="2" charset="-78"/>
              </a:rPr>
              <a:t>S. S. I. CABLES'S incredible range of PTFE  wires and cables encompasses.</a:t>
            </a:r>
          </a:p>
          <a:p>
            <a:pPr>
              <a:buNone/>
            </a:pPr>
            <a:endParaRPr lang="en-IN" dirty="0">
              <a:solidFill>
                <a:srgbClr val="035540"/>
              </a:solidFill>
              <a:latin typeface="Segoe UI" pitchFamily="34" charset="0"/>
              <a:cs typeface="Segoe UI" pitchFamily="34" charset="0"/>
            </a:endParaRPr>
          </a:p>
        </p:txBody>
      </p:sp>
      <p:sp>
        <p:nvSpPr>
          <p:cNvPr id="22" name="Rounded Rectangle 21"/>
          <p:cNvSpPr/>
          <p:nvPr/>
        </p:nvSpPr>
        <p:spPr>
          <a:xfrm>
            <a:off x="228600" y="1828800"/>
            <a:ext cx="1523999" cy="914400"/>
          </a:xfrm>
          <a:prstGeom prst="roundRect">
            <a:avLst>
              <a:gd name="adj" fmla="val 10000"/>
            </a:avLst>
          </a:prstGeom>
          <a:blipFill rotWithShape="1">
            <a:blip r:embed="rId4" cstate="print"/>
            <a:stretch>
              <a:fillRect/>
            </a:stretch>
          </a:blipFill>
        </p:spPr>
        <p:style>
          <a:lnRef idx="0">
            <a:schemeClr val="dk1">
              <a:shade val="80000"/>
              <a:hueOff val="0"/>
              <a:satOff val="0"/>
              <a:lumOff val="0"/>
              <a:alphaOff val="0"/>
            </a:schemeClr>
          </a:lnRef>
          <a:fillRef idx="1">
            <a:scrgbClr r="0" g="0" b="0"/>
          </a:fillRef>
          <a:effectRef idx="2">
            <a:schemeClr val="dk1">
              <a:tint val="40000"/>
              <a:hueOff val="0"/>
              <a:satOff val="0"/>
              <a:lumOff val="0"/>
              <a:alphaOff val="0"/>
            </a:schemeClr>
          </a:effectRef>
          <a:fontRef idx="minor">
            <a:schemeClr val="lt1">
              <a:hueOff val="0"/>
              <a:satOff val="0"/>
              <a:lumOff val="0"/>
              <a:alphaOff val="0"/>
            </a:schemeClr>
          </a:fontRef>
        </p:style>
      </p:sp>
      <p:sp>
        <p:nvSpPr>
          <p:cNvPr id="23" name="Rounded Rectangle 22"/>
          <p:cNvSpPr/>
          <p:nvPr/>
        </p:nvSpPr>
        <p:spPr>
          <a:xfrm>
            <a:off x="228600" y="2895600"/>
            <a:ext cx="1523999" cy="914400"/>
          </a:xfrm>
          <a:prstGeom prst="roundRect">
            <a:avLst>
              <a:gd name="adj" fmla="val 10000"/>
            </a:avLst>
          </a:prstGeom>
          <a:blipFill rotWithShape="0">
            <a:blip r:embed="rId5" cstate="print"/>
            <a:stretch>
              <a:fillRect/>
            </a:stretch>
          </a:blipFill>
        </p:spPr>
        <p:style>
          <a:lnRef idx="0">
            <a:schemeClr val="dk1">
              <a:shade val="80000"/>
              <a:hueOff val="0"/>
              <a:satOff val="0"/>
              <a:lumOff val="0"/>
              <a:alphaOff val="0"/>
            </a:schemeClr>
          </a:lnRef>
          <a:fillRef idx="1">
            <a:scrgbClr r="0" g="0" b="0"/>
          </a:fillRef>
          <a:effectRef idx="2">
            <a:schemeClr val="dk1">
              <a:tint val="40000"/>
              <a:hueOff val="0"/>
              <a:satOff val="0"/>
              <a:lumOff val="0"/>
              <a:alphaOff val="0"/>
            </a:schemeClr>
          </a:effectRef>
          <a:fontRef idx="minor">
            <a:schemeClr val="lt1">
              <a:hueOff val="0"/>
              <a:satOff val="0"/>
              <a:lumOff val="0"/>
              <a:alphaOff val="0"/>
            </a:schemeClr>
          </a:fontRef>
        </p:style>
      </p:sp>
      <p:sp>
        <p:nvSpPr>
          <p:cNvPr id="24" name="Rounded Rectangle 23"/>
          <p:cNvSpPr/>
          <p:nvPr/>
        </p:nvSpPr>
        <p:spPr>
          <a:xfrm>
            <a:off x="228601" y="4038600"/>
            <a:ext cx="1524000" cy="915080"/>
          </a:xfrm>
          <a:prstGeom prst="roundRect">
            <a:avLst>
              <a:gd name="adj" fmla="val 10000"/>
            </a:avLst>
          </a:prstGeom>
          <a:blipFill rotWithShape="1">
            <a:blip r:embed="rId6" cstate="print"/>
            <a:stretch>
              <a:fillRect/>
            </a:stretch>
          </a:blipFill>
        </p:spPr>
        <p:style>
          <a:lnRef idx="0">
            <a:schemeClr val="dk1">
              <a:shade val="80000"/>
              <a:hueOff val="0"/>
              <a:satOff val="0"/>
              <a:lumOff val="0"/>
              <a:alphaOff val="0"/>
            </a:schemeClr>
          </a:lnRef>
          <a:fillRef idx="1">
            <a:scrgbClr r="0" g="0" b="0"/>
          </a:fillRef>
          <a:effectRef idx="2">
            <a:schemeClr val="dk1">
              <a:tint val="40000"/>
              <a:hueOff val="0"/>
              <a:satOff val="0"/>
              <a:lumOff val="0"/>
              <a:alphaOff val="0"/>
            </a:schemeClr>
          </a:effectRef>
          <a:fontRef idx="minor">
            <a:schemeClr val="lt1">
              <a:hueOff val="0"/>
              <a:satOff val="0"/>
              <a:lumOff val="0"/>
              <a:alphaOff val="0"/>
            </a:schemeClr>
          </a:fontRef>
        </p:style>
      </p:sp>
      <p:sp>
        <p:nvSpPr>
          <p:cNvPr id="25" name="Rounded Rectangle 24"/>
          <p:cNvSpPr/>
          <p:nvPr/>
        </p:nvSpPr>
        <p:spPr>
          <a:xfrm>
            <a:off x="228600" y="5105400"/>
            <a:ext cx="1524000" cy="990600"/>
          </a:xfrm>
          <a:prstGeom prst="roundRect">
            <a:avLst>
              <a:gd name="adj" fmla="val 10000"/>
            </a:avLst>
          </a:prstGeom>
          <a:blipFill rotWithShape="0">
            <a:blip r:embed="rId7" cstate="print"/>
            <a:stretch>
              <a:fillRect/>
            </a:stretch>
          </a:blipFill>
        </p:spPr>
        <p:style>
          <a:lnRef idx="0">
            <a:schemeClr val="dk1">
              <a:shade val="80000"/>
              <a:hueOff val="0"/>
              <a:satOff val="0"/>
              <a:lumOff val="0"/>
              <a:alphaOff val="0"/>
            </a:schemeClr>
          </a:lnRef>
          <a:fillRef idx="1">
            <a:scrgbClr r="0" g="0" b="0"/>
          </a:fillRef>
          <a:effectRef idx="2">
            <a:schemeClr val="dk1">
              <a:tint val="4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295027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0" y="381000"/>
            <a:ext cx="2438400" cy="685800"/>
          </a:xfrm>
        </p:spPr>
        <p:txBody>
          <a:bodyPr/>
          <a:lstStyle/>
          <a:p>
            <a:r>
              <a:rPr lang="en-US" b="1" dirty="0" smtClean="0">
                <a:solidFill>
                  <a:srgbClr val="0070C0"/>
                </a:solidFill>
                <a:effectLst/>
                <a:latin typeface="Segoe UI" pitchFamily="34" charset="0"/>
                <a:cs typeface="Segoe UI" pitchFamily="34" charset="0"/>
              </a:rPr>
              <a:t>PRODUCTS</a:t>
            </a:r>
            <a:endParaRPr lang="en-IN" b="1" dirty="0">
              <a:solidFill>
                <a:srgbClr val="0070C0"/>
              </a:solidFill>
              <a:effectLst/>
              <a:latin typeface="Segoe UI" pitchFamily="34" charset="0"/>
              <a:cs typeface="Segoe UI"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0784" y="0"/>
            <a:ext cx="1468583" cy="1010385"/>
          </a:xfrm>
          <a:prstGeom prst="rect">
            <a:avLst/>
          </a:prstGeom>
        </p:spPr>
      </p:pic>
      <p:sp>
        <p:nvSpPr>
          <p:cNvPr id="7" name="TextBox 6"/>
          <p:cNvSpPr txBox="1"/>
          <p:nvPr/>
        </p:nvSpPr>
        <p:spPr>
          <a:xfrm>
            <a:off x="1752600" y="1295400"/>
            <a:ext cx="5257800" cy="1200329"/>
          </a:xfrm>
          <a:prstGeom prst="rect">
            <a:avLst/>
          </a:prstGeom>
          <a:noFill/>
        </p:spPr>
        <p:txBody>
          <a:bodyPr wrap="square" rtlCol="0">
            <a:spAutoFit/>
          </a:bodyPr>
          <a:lstStyle/>
          <a:p>
            <a:pPr>
              <a:buNone/>
            </a:pPr>
            <a:r>
              <a:rPr lang="en-IN" sz="2400" dirty="0">
                <a:latin typeface="Sakkal Majalla" pitchFamily="2" charset="-78"/>
                <a:cs typeface="Sakkal Majalla" pitchFamily="2" charset="-78"/>
              </a:rPr>
              <a:t>CR (Corona Resistance) PTFE and </a:t>
            </a:r>
            <a:r>
              <a:rPr lang="en-IN" sz="2400" dirty="0" err="1">
                <a:latin typeface="Sakkal Majalla" pitchFamily="2" charset="-78"/>
                <a:cs typeface="Sakkal Majalla" pitchFamily="2" charset="-78"/>
              </a:rPr>
              <a:t>Kapton</a:t>
            </a:r>
            <a:r>
              <a:rPr lang="en-IN" sz="2400" dirty="0">
                <a:latin typeface="Sakkal Majalla" pitchFamily="2" charset="-78"/>
                <a:cs typeface="Sakkal Majalla" pitchFamily="2" charset="-78"/>
              </a:rPr>
              <a:t> </a:t>
            </a:r>
            <a:r>
              <a:rPr lang="en-IN" sz="2400" dirty="0" smtClean="0">
                <a:latin typeface="Sakkal Majalla" pitchFamily="2" charset="-78"/>
                <a:cs typeface="Sakkal Majalla" pitchFamily="2" charset="-78"/>
              </a:rPr>
              <a:t>Insulated</a:t>
            </a:r>
            <a:r>
              <a:rPr lang="en-IN" sz="2400" dirty="0">
                <a:latin typeface="Sakkal Majalla" pitchFamily="2" charset="-78"/>
                <a:cs typeface="Sakkal Majalla" pitchFamily="2" charset="-78"/>
              </a:rPr>
              <a:t> HV Cables (High Voltage Cables) up to 50 KV DC</a:t>
            </a:r>
          </a:p>
        </p:txBody>
      </p:sp>
      <p:sp>
        <p:nvSpPr>
          <p:cNvPr id="9" name="TextBox 8"/>
          <p:cNvSpPr txBox="1"/>
          <p:nvPr/>
        </p:nvSpPr>
        <p:spPr>
          <a:xfrm>
            <a:off x="1731723" y="2667000"/>
            <a:ext cx="5257800" cy="830997"/>
          </a:xfrm>
          <a:prstGeom prst="rect">
            <a:avLst/>
          </a:prstGeom>
          <a:noFill/>
        </p:spPr>
        <p:txBody>
          <a:bodyPr wrap="square" rtlCol="0">
            <a:spAutoFit/>
          </a:bodyPr>
          <a:lstStyle/>
          <a:p>
            <a:pPr>
              <a:buNone/>
            </a:pPr>
            <a:r>
              <a:rPr lang="en-IN" sz="2400" dirty="0">
                <a:latin typeface="Sakkal Majalla" pitchFamily="2" charset="-78"/>
                <a:cs typeface="Sakkal Majalla" pitchFamily="2" charset="-78"/>
              </a:rPr>
              <a:t>PTFE Insulated Low Voltage and High Current DC Cables up to 500 Amperes</a:t>
            </a:r>
          </a:p>
        </p:txBody>
      </p:sp>
      <p:sp>
        <p:nvSpPr>
          <p:cNvPr id="10" name="TextBox 9"/>
          <p:cNvSpPr txBox="1"/>
          <p:nvPr/>
        </p:nvSpPr>
        <p:spPr>
          <a:xfrm>
            <a:off x="1676400" y="3962400"/>
            <a:ext cx="5257800" cy="830997"/>
          </a:xfrm>
          <a:prstGeom prst="rect">
            <a:avLst/>
          </a:prstGeom>
          <a:noFill/>
        </p:spPr>
        <p:txBody>
          <a:bodyPr wrap="square" rtlCol="0">
            <a:spAutoFit/>
          </a:bodyPr>
          <a:lstStyle/>
          <a:p>
            <a:pPr>
              <a:buNone/>
            </a:pPr>
            <a:r>
              <a:rPr lang="en-IN" sz="2400" dirty="0" smtClean="0">
                <a:latin typeface="Sakkal Majalla" pitchFamily="2" charset="-78"/>
                <a:cs typeface="Sakkal Majalla" pitchFamily="2" charset="-78"/>
              </a:rPr>
              <a:t>PTFE </a:t>
            </a:r>
            <a:r>
              <a:rPr lang="en-IN" sz="2400" dirty="0">
                <a:latin typeface="Sakkal Majalla" pitchFamily="2" charset="-78"/>
                <a:cs typeface="Sakkal Majalla" pitchFamily="2" charset="-78"/>
              </a:rPr>
              <a:t>Insulated </a:t>
            </a:r>
            <a:r>
              <a:rPr lang="en-IN" sz="2400" b="1" dirty="0">
                <a:latin typeface="Sakkal Majalla" pitchFamily="2" charset="-78"/>
                <a:cs typeface="Sakkal Majalla" pitchFamily="2" charset="-78"/>
              </a:rPr>
              <a:t>RTD Cables</a:t>
            </a:r>
            <a:r>
              <a:rPr lang="en-IN" sz="2400" dirty="0">
                <a:latin typeface="Sakkal Majalla" pitchFamily="2" charset="-78"/>
                <a:cs typeface="Sakkal Majalla" pitchFamily="2" charset="-78"/>
              </a:rPr>
              <a:t>.</a:t>
            </a:r>
          </a:p>
          <a:p>
            <a:pPr>
              <a:buNone/>
            </a:pPr>
            <a:r>
              <a:rPr lang="en-IN" sz="2400" dirty="0">
                <a:latin typeface="Sakkal Majalla" pitchFamily="2" charset="-78"/>
                <a:cs typeface="Sakkal Majalla" pitchFamily="2" charset="-78"/>
              </a:rPr>
              <a:t>(2 cores, 3 Cores, 4 Cores and 6 </a:t>
            </a:r>
            <a:r>
              <a:rPr lang="en-IN" sz="2400" dirty="0" smtClean="0">
                <a:latin typeface="Sakkal Majalla" pitchFamily="2" charset="-78"/>
                <a:cs typeface="Sakkal Majalla" pitchFamily="2" charset="-78"/>
              </a:rPr>
              <a:t>Cores, </a:t>
            </a:r>
            <a:r>
              <a:rPr lang="en-IN" sz="2400" dirty="0">
                <a:latin typeface="Sakkal Majalla" pitchFamily="2" charset="-78"/>
                <a:cs typeface="Sakkal Majalla" pitchFamily="2" charset="-78"/>
              </a:rPr>
              <a:t>Etc</a:t>
            </a:r>
            <a:r>
              <a:rPr lang="en-IN" sz="2400" dirty="0" smtClean="0">
                <a:latin typeface="Sakkal Majalla" pitchFamily="2" charset="-78"/>
                <a:cs typeface="Sakkal Majalla" pitchFamily="2" charset="-78"/>
              </a:rPr>
              <a:t>.)</a:t>
            </a:r>
            <a:endParaRPr lang="en-IN" sz="2400" dirty="0">
              <a:latin typeface="Sakkal Majalla" pitchFamily="2" charset="-78"/>
              <a:cs typeface="Sakkal Majalla" pitchFamily="2" charset="-78"/>
            </a:endParaRPr>
          </a:p>
        </p:txBody>
      </p:sp>
      <p:sp>
        <p:nvSpPr>
          <p:cNvPr id="12" name="TextBox 11"/>
          <p:cNvSpPr txBox="1"/>
          <p:nvPr/>
        </p:nvSpPr>
        <p:spPr>
          <a:xfrm>
            <a:off x="1731723" y="5029200"/>
            <a:ext cx="5257800" cy="1200329"/>
          </a:xfrm>
          <a:prstGeom prst="rect">
            <a:avLst/>
          </a:prstGeom>
          <a:noFill/>
        </p:spPr>
        <p:txBody>
          <a:bodyPr wrap="square" rtlCol="0">
            <a:spAutoFit/>
          </a:bodyPr>
          <a:lstStyle/>
          <a:p>
            <a:pPr lvl="0">
              <a:buNone/>
            </a:pPr>
            <a:r>
              <a:rPr lang="en-IN" sz="2400" dirty="0">
                <a:latin typeface="Sakkal Majalla" pitchFamily="2" charset="-78"/>
                <a:cs typeface="Sakkal Majalla" pitchFamily="2" charset="-78"/>
              </a:rPr>
              <a:t>PTFE Insulated </a:t>
            </a:r>
            <a:r>
              <a:rPr lang="en-IN" sz="2400" b="1" dirty="0">
                <a:latin typeface="Sakkal Majalla" pitchFamily="2" charset="-78"/>
                <a:cs typeface="Sakkal Majalla" pitchFamily="2" charset="-78"/>
              </a:rPr>
              <a:t>Compensating and Thermocouple Cables</a:t>
            </a:r>
            <a:r>
              <a:rPr lang="en-IN" sz="2400" dirty="0">
                <a:latin typeface="Sakkal Majalla" pitchFamily="2" charset="-78"/>
                <a:cs typeface="Sakkal Majalla" pitchFamily="2" charset="-78"/>
              </a:rPr>
              <a:t>. ('K' Type, 'T' Type, 'J' Type, 'R' Type and 'S' Type </a:t>
            </a:r>
            <a:r>
              <a:rPr lang="en-IN" sz="2400" dirty="0" err="1">
                <a:latin typeface="Sakkal Majalla" pitchFamily="2" charset="-78"/>
                <a:cs typeface="Sakkal Majalla" pitchFamily="2" charset="-78"/>
              </a:rPr>
              <a:t>Etc</a:t>
            </a:r>
            <a:r>
              <a:rPr lang="en-IN" sz="2400" dirty="0">
                <a:latin typeface="Sakkal Majalla" pitchFamily="2" charset="-78"/>
                <a:cs typeface="Sakkal Majalla" pitchFamily="2" charset="-78"/>
              </a:rPr>
              <a:t>)</a:t>
            </a:r>
          </a:p>
        </p:txBody>
      </p:sp>
      <p:sp>
        <p:nvSpPr>
          <p:cNvPr id="13" name="Rounded Rectangle 12"/>
          <p:cNvSpPr/>
          <p:nvPr/>
        </p:nvSpPr>
        <p:spPr>
          <a:xfrm>
            <a:off x="228600" y="1371600"/>
            <a:ext cx="1447800" cy="914400"/>
          </a:xfrm>
          <a:prstGeom prst="roundRect">
            <a:avLst>
              <a:gd name="adj" fmla="val 10000"/>
            </a:avLst>
          </a:prstGeom>
          <a:blipFill rotWithShape="1">
            <a:blip r:embed="rId3" cstate="print"/>
            <a:stretch>
              <a:fillRect/>
            </a:stretch>
          </a:blipFill>
        </p:spPr>
        <p:style>
          <a:lnRef idx="0">
            <a:schemeClr val="dk1">
              <a:shade val="80000"/>
              <a:hueOff val="0"/>
              <a:satOff val="0"/>
              <a:lumOff val="0"/>
              <a:alphaOff val="0"/>
            </a:schemeClr>
          </a:lnRef>
          <a:fillRef idx="1">
            <a:scrgbClr r="0" g="0" b="0"/>
          </a:fillRef>
          <a:effectRef idx="2">
            <a:schemeClr val="dk1">
              <a:tint val="40000"/>
              <a:hueOff val="0"/>
              <a:satOff val="0"/>
              <a:lumOff val="0"/>
              <a:alphaOff val="0"/>
            </a:schemeClr>
          </a:effectRef>
          <a:fontRef idx="minor">
            <a:schemeClr val="lt1">
              <a:hueOff val="0"/>
              <a:satOff val="0"/>
              <a:lumOff val="0"/>
              <a:alphaOff val="0"/>
            </a:schemeClr>
          </a:fontRef>
        </p:style>
      </p:sp>
      <p:sp>
        <p:nvSpPr>
          <p:cNvPr id="14" name="Rounded Rectangle 13"/>
          <p:cNvSpPr/>
          <p:nvPr/>
        </p:nvSpPr>
        <p:spPr>
          <a:xfrm>
            <a:off x="228601" y="2590800"/>
            <a:ext cx="1447799" cy="1012781"/>
          </a:xfrm>
          <a:prstGeom prst="roundRect">
            <a:avLst>
              <a:gd name="adj" fmla="val 10000"/>
            </a:avLst>
          </a:prstGeom>
          <a:blipFill rotWithShape="1">
            <a:blip r:embed="rId4" cstate="print"/>
            <a:stretch>
              <a:fillRect/>
            </a:stretch>
          </a:blipFill>
        </p:spPr>
        <p:style>
          <a:lnRef idx="0">
            <a:schemeClr val="dk1">
              <a:shade val="80000"/>
              <a:hueOff val="0"/>
              <a:satOff val="0"/>
              <a:lumOff val="0"/>
              <a:alphaOff val="0"/>
            </a:schemeClr>
          </a:lnRef>
          <a:fillRef idx="1">
            <a:scrgbClr r="0" g="0" b="0"/>
          </a:fillRef>
          <a:effectRef idx="2">
            <a:schemeClr val="dk1">
              <a:tint val="40000"/>
              <a:hueOff val="0"/>
              <a:satOff val="0"/>
              <a:lumOff val="0"/>
              <a:alphaOff val="0"/>
            </a:schemeClr>
          </a:effectRef>
          <a:fontRef idx="minor">
            <a:schemeClr val="lt1">
              <a:hueOff val="0"/>
              <a:satOff val="0"/>
              <a:lumOff val="0"/>
              <a:alphaOff val="0"/>
            </a:schemeClr>
          </a:fontRef>
        </p:style>
      </p:sp>
      <p:sp>
        <p:nvSpPr>
          <p:cNvPr id="15" name="Rounded Rectangle 14"/>
          <p:cNvSpPr/>
          <p:nvPr/>
        </p:nvSpPr>
        <p:spPr>
          <a:xfrm>
            <a:off x="228601" y="3810000"/>
            <a:ext cx="1447800" cy="1012781"/>
          </a:xfrm>
          <a:prstGeom prst="roundRect">
            <a:avLst>
              <a:gd name="adj" fmla="val 10000"/>
            </a:avLst>
          </a:prstGeom>
          <a:blipFill rotWithShape="0">
            <a:blip r:embed="rId5" cstate="print"/>
            <a:stretch>
              <a:fillRect/>
            </a:stretch>
          </a:blipFill>
        </p:spPr>
        <p:style>
          <a:lnRef idx="0">
            <a:schemeClr val="dk1">
              <a:shade val="80000"/>
              <a:hueOff val="0"/>
              <a:satOff val="0"/>
              <a:lumOff val="0"/>
              <a:alphaOff val="0"/>
            </a:schemeClr>
          </a:lnRef>
          <a:fillRef idx="1">
            <a:scrgbClr r="0" g="0" b="0"/>
          </a:fillRef>
          <a:effectRef idx="2">
            <a:schemeClr val="dk1">
              <a:tint val="40000"/>
              <a:hueOff val="0"/>
              <a:satOff val="0"/>
              <a:lumOff val="0"/>
              <a:alphaOff val="0"/>
            </a:schemeClr>
          </a:effectRef>
          <a:fontRef idx="minor">
            <a:schemeClr val="lt1">
              <a:hueOff val="0"/>
              <a:satOff val="0"/>
              <a:lumOff val="0"/>
              <a:alphaOff val="0"/>
            </a:schemeClr>
          </a:fontRef>
        </p:style>
      </p:sp>
      <p:sp>
        <p:nvSpPr>
          <p:cNvPr id="16" name="Rounded Rectangle 15"/>
          <p:cNvSpPr/>
          <p:nvPr/>
        </p:nvSpPr>
        <p:spPr>
          <a:xfrm>
            <a:off x="228599" y="5105400"/>
            <a:ext cx="1447801" cy="1012781"/>
          </a:xfrm>
          <a:prstGeom prst="roundRect">
            <a:avLst>
              <a:gd name="adj" fmla="val 10000"/>
            </a:avLst>
          </a:prstGeom>
          <a:blipFill rotWithShape="0">
            <a:blip r:embed="rId6" cstate="print"/>
            <a:stretch>
              <a:fillRect/>
            </a:stretch>
          </a:blipFill>
        </p:spPr>
        <p:style>
          <a:lnRef idx="0">
            <a:schemeClr val="dk1">
              <a:shade val="80000"/>
              <a:hueOff val="0"/>
              <a:satOff val="0"/>
              <a:lumOff val="0"/>
              <a:alphaOff val="0"/>
            </a:schemeClr>
          </a:lnRef>
          <a:fillRef idx="1">
            <a:scrgbClr r="0" g="0" b="0"/>
          </a:fillRef>
          <a:effectRef idx="2">
            <a:schemeClr val="dk1">
              <a:tint val="4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513522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0" y="381000"/>
            <a:ext cx="2438400" cy="685800"/>
          </a:xfrm>
        </p:spPr>
        <p:txBody>
          <a:bodyPr/>
          <a:lstStyle/>
          <a:p>
            <a:r>
              <a:rPr lang="en-US" b="1" dirty="0" smtClean="0">
                <a:solidFill>
                  <a:srgbClr val="0070C0"/>
                </a:solidFill>
                <a:effectLst/>
                <a:latin typeface="Segoe UI" pitchFamily="34" charset="0"/>
                <a:cs typeface="Segoe UI" pitchFamily="34" charset="0"/>
              </a:rPr>
              <a:t>PRODUCTS</a:t>
            </a:r>
            <a:endParaRPr lang="en-IN" b="1" dirty="0">
              <a:solidFill>
                <a:srgbClr val="0070C0"/>
              </a:solidFill>
              <a:effectLst/>
              <a:latin typeface="Segoe UI" pitchFamily="34" charset="0"/>
              <a:cs typeface="Segoe UI"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0784" y="0"/>
            <a:ext cx="1468583" cy="1010385"/>
          </a:xfrm>
          <a:prstGeom prst="rect">
            <a:avLst/>
          </a:prstGeom>
        </p:spPr>
      </p:pic>
      <p:sp>
        <p:nvSpPr>
          <p:cNvPr id="13" name="TextBox 12"/>
          <p:cNvSpPr txBox="1"/>
          <p:nvPr/>
        </p:nvSpPr>
        <p:spPr>
          <a:xfrm>
            <a:off x="1828800" y="1066800"/>
            <a:ext cx="5257800" cy="1200329"/>
          </a:xfrm>
          <a:prstGeom prst="rect">
            <a:avLst/>
          </a:prstGeom>
          <a:noFill/>
        </p:spPr>
        <p:txBody>
          <a:bodyPr wrap="square" rtlCol="0">
            <a:spAutoFit/>
          </a:bodyPr>
          <a:lstStyle/>
          <a:p>
            <a:pPr>
              <a:buNone/>
            </a:pPr>
            <a:r>
              <a:rPr lang="en-IN" sz="2400" dirty="0" smtClean="0">
                <a:latin typeface="Sakkal Majalla" pitchFamily="2" charset="-78"/>
                <a:cs typeface="Sakkal Majalla" pitchFamily="2" charset="-78"/>
              </a:rPr>
              <a:t>PTFE </a:t>
            </a:r>
            <a:r>
              <a:rPr lang="en-IN" sz="2400" dirty="0">
                <a:latin typeface="Sakkal Majalla" pitchFamily="2" charset="-78"/>
                <a:cs typeface="Sakkal Majalla" pitchFamily="2" charset="-78"/>
              </a:rPr>
              <a:t>Insulated </a:t>
            </a:r>
            <a:r>
              <a:rPr lang="en-IN" sz="2400" b="1" dirty="0">
                <a:latin typeface="Sakkal Majalla" pitchFamily="2" charset="-78"/>
                <a:cs typeface="Sakkal Majalla" pitchFamily="2" charset="-78"/>
              </a:rPr>
              <a:t>RF Co - Axial Cables</a:t>
            </a:r>
            <a:r>
              <a:rPr lang="en-IN" sz="2400" dirty="0">
                <a:latin typeface="Sakkal Majalla" pitchFamily="2" charset="-78"/>
                <a:cs typeface="Sakkal Majalla" pitchFamily="2" charset="-78"/>
              </a:rPr>
              <a:t>. </a:t>
            </a:r>
          </a:p>
          <a:p>
            <a:pPr>
              <a:buNone/>
            </a:pPr>
            <a:r>
              <a:rPr lang="en-IN" sz="2400" dirty="0">
                <a:latin typeface="Sakkal Majalla" pitchFamily="2" charset="-78"/>
                <a:cs typeface="Sakkal Majalla" pitchFamily="2" charset="-78"/>
              </a:rPr>
              <a:t>(RG 196 A/U, RG 188 A/U, RG 187 A/U, RG 195 A/U, RG 178 A/U, RG 179 A/U and RG 316 A/U Etc.)</a:t>
            </a:r>
          </a:p>
        </p:txBody>
      </p:sp>
      <p:sp>
        <p:nvSpPr>
          <p:cNvPr id="16" name="TextBox 15"/>
          <p:cNvSpPr txBox="1"/>
          <p:nvPr/>
        </p:nvSpPr>
        <p:spPr>
          <a:xfrm>
            <a:off x="1905000" y="3276600"/>
            <a:ext cx="5257800" cy="830997"/>
          </a:xfrm>
          <a:prstGeom prst="rect">
            <a:avLst/>
          </a:prstGeom>
          <a:noFill/>
        </p:spPr>
        <p:txBody>
          <a:bodyPr wrap="square" rtlCol="0">
            <a:spAutoFit/>
          </a:bodyPr>
          <a:lstStyle/>
          <a:p>
            <a:pPr>
              <a:buNone/>
            </a:pPr>
            <a:r>
              <a:rPr lang="en-IN" sz="2400" b="1" dirty="0" smtClean="0">
                <a:latin typeface="Sakkal Majalla" pitchFamily="2" charset="-78"/>
                <a:cs typeface="Sakkal Majalla" pitchFamily="2" charset="-78"/>
              </a:rPr>
              <a:t>PTFE </a:t>
            </a:r>
            <a:r>
              <a:rPr lang="en-IN" sz="2400" b="1" dirty="0">
                <a:latin typeface="Sakkal Majalla" pitchFamily="2" charset="-78"/>
                <a:cs typeface="Sakkal Majalla" pitchFamily="2" charset="-78"/>
              </a:rPr>
              <a:t>Sleeves</a:t>
            </a:r>
            <a:r>
              <a:rPr lang="en-IN" sz="2400" dirty="0">
                <a:latin typeface="Sakkal Majalla" pitchFamily="2" charset="-78"/>
                <a:cs typeface="Sakkal Majalla" pitchFamily="2" charset="-78"/>
              </a:rPr>
              <a:t>. (0.50 mm ID (Inner </a:t>
            </a:r>
            <a:r>
              <a:rPr lang="en-IN" sz="2400" dirty="0" err="1">
                <a:latin typeface="Sakkal Majalla" pitchFamily="2" charset="-78"/>
                <a:cs typeface="Sakkal Majalla" pitchFamily="2" charset="-78"/>
              </a:rPr>
              <a:t>Dia</a:t>
            </a:r>
            <a:r>
              <a:rPr lang="en-IN" sz="2400" dirty="0">
                <a:latin typeface="Sakkal Majalla" pitchFamily="2" charset="-78"/>
                <a:cs typeface="Sakkal Majalla" pitchFamily="2" charset="-78"/>
              </a:rPr>
              <a:t>) up to 25.00 mm ID)</a:t>
            </a:r>
          </a:p>
        </p:txBody>
      </p:sp>
      <p:sp>
        <p:nvSpPr>
          <p:cNvPr id="17" name="TextBox 16"/>
          <p:cNvSpPr txBox="1"/>
          <p:nvPr/>
        </p:nvSpPr>
        <p:spPr>
          <a:xfrm>
            <a:off x="1905000" y="4495800"/>
            <a:ext cx="5029200" cy="1200329"/>
          </a:xfrm>
          <a:prstGeom prst="rect">
            <a:avLst/>
          </a:prstGeom>
          <a:noFill/>
        </p:spPr>
        <p:txBody>
          <a:bodyPr wrap="square" rtlCol="0">
            <a:spAutoFit/>
          </a:bodyPr>
          <a:lstStyle/>
          <a:p>
            <a:pPr>
              <a:buNone/>
            </a:pPr>
            <a:r>
              <a:rPr lang="en-IN" sz="2400" dirty="0">
                <a:latin typeface="Sakkal Majalla" pitchFamily="2" charset="-78"/>
                <a:cs typeface="Sakkal Majalla" pitchFamily="2" charset="-78"/>
              </a:rPr>
              <a:t>Conductors. Silver Plated, Nickel Plated and Annealed Bare Copper Stranded Conductors in various sizes 0.05 Sq.mm   up to 70.00 Sq.mm.</a:t>
            </a:r>
          </a:p>
        </p:txBody>
      </p:sp>
      <p:sp>
        <p:nvSpPr>
          <p:cNvPr id="12" name="Rounded Rectangle 11"/>
          <p:cNvSpPr/>
          <p:nvPr/>
        </p:nvSpPr>
        <p:spPr>
          <a:xfrm>
            <a:off x="304801" y="1295400"/>
            <a:ext cx="1447800" cy="1219200"/>
          </a:xfrm>
          <a:prstGeom prst="roundRect">
            <a:avLst>
              <a:gd name="adj" fmla="val 10000"/>
            </a:avLst>
          </a:prstGeom>
          <a:blipFill rotWithShape="1">
            <a:blip r:embed="rId3" cstate="print"/>
            <a:stretch>
              <a:fillRect/>
            </a:stretch>
          </a:blipFill>
        </p:spPr>
        <p:style>
          <a:lnRef idx="0">
            <a:schemeClr val="dk1">
              <a:shade val="80000"/>
              <a:hueOff val="0"/>
              <a:satOff val="0"/>
              <a:lumOff val="0"/>
              <a:alphaOff val="0"/>
            </a:schemeClr>
          </a:lnRef>
          <a:fillRef idx="1">
            <a:scrgbClr r="0" g="0" b="0"/>
          </a:fillRef>
          <a:effectRef idx="2">
            <a:schemeClr val="dk1">
              <a:tint val="40000"/>
              <a:hueOff val="0"/>
              <a:satOff val="0"/>
              <a:lumOff val="0"/>
              <a:alphaOff val="0"/>
            </a:schemeClr>
          </a:effectRef>
          <a:fontRef idx="minor">
            <a:schemeClr val="lt1">
              <a:hueOff val="0"/>
              <a:satOff val="0"/>
              <a:lumOff val="0"/>
              <a:alphaOff val="0"/>
            </a:schemeClr>
          </a:fontRef>
        </p:style>
      </p:sp>
      <p:sp>
        <p:nvSpPr>
          <p:cNvPr id="15" name="Rounded Rectangle 14"/>
          <p:cNvSpPr/>
          <p:nvPr/>
        </p:nvSpPr>
        <p:spPr>
          <a:xfrm>
            <a:off x="304800" y="2819400"/>
            <a:ext cx="1483851" cy="1338156"/>
          </a:xfrm>
          <a:prstGeom prst="roundRect">
            <a:avLst>
              <a:gd name="adj" fmla="val 10000"/>
            </a:avLst>
          </a:prstGeom>
          <a:blipFill rotWithShape="0">
            <a:blip r:embed="rId4" cstate="print"/>
            <a:stretch>
              <a:fillRect/>
            </a:stretch>
          </a:blipFill>
        </p:spPr>
        <p:style>
          <a:lnRef idx="0">
            <a:schemeClr val="dk1">
              <a:shade val="80000"/>
              <a:hueOff val="0"/>
              <a:satOff val="0"/>
              <a:lumOff val="0"/>
              <a:alphaOff val="0"/>
            </a:schemeClr>
          </a:lnRef>
          <a:fillRef idx="1">
            <a:scrgbClr r="0" g="0" b="0"/>
          </a:fillRef>
          <a:effectRef idx="2">
            <a:schemeClr val="dk1">
              <a:tint val="40000"/>
              <a:hueOff val="0"/>
              <a:satOff val="0"/>
              <a:lumOff val="0"/>
              <a:alphaOff val="0"/>
            </a:schemeClr>
          </a:effectRef>
          <a:fontRef idx="minor">
            <a:schemeClr val="lt1">
              <a:hueOff val="0"/>
              <a:satOff val="0"/>
              <a:lumOff val="0"/>
              <a:alphaOff val="0"/>
            </a:schemeClr>
          </a:fontRef>
        </p:style>
      </p:sp>
      <p:sp>
        <p:nvSpPr>
          <p:cNvPr id="18" name="Rounded Rectangle 17"/>
          <p:cNvSpPr/>
          <p:nvPr/>
        </p:nvSpPr>
        <p:spPr>
          <a:xfrm>
            <a:off x="304800" y="4495800"/>
            <a:ext cx="1483851" cy="1338156"/>
          </a:xfrm>
          <a:prstGeom prst="roundRect">
            <a:avLst>
              <a:gd name="adj" fmla="val 10000"/>
            </a:avLst>
          </a:prstGeom>
          <a:blipFill rotWithShape="0">
            <a:blip r:embed="rId5" cstate="print"/>
            <a:stretch>
              <a:fillRect/>
            </a:stretch>
          </a:blipFill>
        </p:spPr>
        <p:style>
          <a:lnRef idx="0">
            <a:schemeClr val="dk1">
              <a:shade val="80000"/>
              <a:hueOff val="0"/>
              <a:satOff val="0"/>
              <a:lumOff val="0"/>
              <a:alphaOff val="0"/>
            </a:schemeClr>
          </a:lnRef>
          <a:fillRef idx="1">
            <a:scrgbClr r="0" g="0" b="0"/>
          </a:fillRef>
          <a:effectRef idx="2">
            <a:schemeClr val="dk1">
              <a:tint val="4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243891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AF_ComputerEra">
  <a:themeElements>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nancial_status">
      <a:majorFont>
        <a:latin typeface="Eras Bold ITC"/>
        <a:ea typeface=""/>
        <a:cs typeface=""/>
      </a:majorFont>
      <a:minorFont>
        <a:latin typeface="Eras Bold IT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854117D-F09A-4C85-B430-16B400B3E1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AF_ComputerEra</Template>
  <TotalTime>1289</TotalTime>
  <Words>657</Words>
  <Application>Microsoft Office PowerPoint</Application>
  <PresentationFormat>On-screen Show (4:3)</PresentationFormat>
  <Paragraphs>91</Paragraphs>
  <Slides>18</Slides>
  <Notes>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18</vt:i4>
      </vt:variant>
    </vt:vector>
  </HeadingPairs>
  <TitlesOfParts>
    <vt:vector size="36" baseType="lpstr">
      <vt:lpstr>Arial</vt:lpstr>
      <vt:lpstr>Book Antiqua</vt:lpstr>
      <vt:lpstr>Calibri</vt:lpstr>
      <vt:lpstr>Cambria</vt:lpstr>
      <vt:lpstr>Eras Bold ITC</vt:lpstr>
      <vt:lpstr>Matura MT Script Capitals</vt:lpstr>
      <vt:lpstr>MV Boli</vt:lpstr>
      <vt:lpstr>OCR A Extended</vt:lpstr>
      <vt:lpstr>Perpetua Titling MT</vt:lpstr>
      <vt:lpstr>Poor Richard</vt:lpstr>
      <vt:lpstr>Rockwell</vt:lpstr>
      <vt:lpstr>Sakkal Majalla</vt:lpstr>
      <vt:lpstr>Segoe UI</vt:lpstr>
      <vt:lpstr>Showcard Gothic</vt:lpstr>
      <vt:lpstr>SimHei</vt:lpstr>
      <vt:lpstr>Stencil</vt:lpstr>
      <vt:lpstr>Sylfaen</vt:lpstr>
      <vt:lpstr>AF_ComputerEra</vt:lpstr>
      <vt:lpstr>S. S. I. CABLES</vt:lpstr>
      <vt:lpstr>Brief Summary</vt:lpstr>
      <vt:lpstr> Our Strength                               Livewire Support </vt:lpstr>
      <vt:lpstr>Our Value System                                  Transparent &amp; Shockproof </vt:lpstr>
      <vt:lpstr>Why  S. S. I. CABLES ?                                                                                                                           Our Potential Your Power  </vt:lpstr>
      <vt:lpstr>Achievements                                                                                                Drive To Deliver Excellence                                            </vt:lpstr>
      <vt:lpstr>PowerPoint Presentation</vt:lpstr>
      <vt:lpstr>PRODUCTS</vt:lpstr>
      <vt:lpstr>PRODUCTS</vt:lpstr>
      <vt:lpstr>Quality Assurance and R&amp;D                                       Precision is our quality benchmark </vt:lpstr>
      <vt:lpstr>Features of PTFE ( Teflon)  Wires and Cables</vt:lpstr>
      <vt:lpstr>Industries Availing Our Services</vt:lpstr>
      <vt:lpstr> Our Patrons In India        </vt:lpstr>
      <vt:lpstr> S. S. I. CABLES'S Presence  In The Global Sphere ( Exports ) </vt:lpstr>
      <vt:lpstr>Growth Evidences Heading Towards Momentous Growth</vt:lpstr>
      <vt:lpstr>Our Credentials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ERA</dc:title>
  <dc:creator>Admin</dc:creator>
  <cp:lastModifiedBy>Windows User</cp:lastModifiedBy>
  <cp:revision>160</cp:revision>
  <dcterms:created xsi:type="dcterms:W3CDTF">2014-01-18T07:05:59Z</dcterms:created>
  <dcterms:modified xsi:type="dcterms:W3CDTF">2017-12-16T07:29:43Z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TC103367859990</vt:lpwstr>
  </property>
</Properties>
</file>