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77" r:id="rId3"/>
    <p:sldId id="278" r:id="rId4"/>
    <p:sldId id="284" r:id="rId5"/>
    <p:sldId id="263" r:id="rId6"/>
    <p:sldId id="268" r:id="rId7"/>
    <p:sldId id="262" r:id="rId8"/>
    <p:sldId id="287" r:id="rId9"/>
    <p:sldId id="264" r:id="rId10"/>
    <p:sldId id="280" r:id="rId11"/>
    <p:sldId id="279" r:id="rId12"/>
    <p:sldId id="281" r:id="rId13"/>
    <p:sldId id="282" r:id="rId14"/>
    <p:sldId id="288" r:id="rId15"/>
    <p:sldId id="265" r:id="rId16"/>
    <p:sldId id="272" r:id="rId17"/>
    <p:sldId id="276" r:id="rId18"/>
    <p:sldId id="289" r:id="rId19"/>
    <p:sldId id="275" r:id="rId20"/>
    <p:sldId id="267" r:id="rId21"/>
    <p:sldId id="274" r:id="rId22"/>
    <p:sldId id="273" r:id="rId23"/>
    <p:sldId id="270" r:id="rId24"/>
    <p:sldId id="271" r:id="rId25"/>
    <p:sldId id="286" r:id="rId26"/>
    <p:sldId id="290" r:id="rId27"/>
    <p:sldId id="285"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1734" autoAdjust="0"/>
  </p:normalViewPr>
  <p:slideViewPr>
    <p:cSldViewPr>
      <p:cViewPr varScale="1">
        <p:scale>
          <a:sx n="57" d="100"/>
          <a:sy n="57" d="100"/>
        </p:scale>
        <p:origin x="-150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B453A2-93A9-4494-8C1F-EF56A5184F87}" type="datetimeFigureOut">
              <a:rPr lang="zh-CN" altLang="en-US" smtClean="0"/>
              <a:t>2015/1/25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614085-C304-4D29-A007-A4F376676F86}" type="slidenum">
              <a:rPr lang="zh-CN" altLang="en-US" smtClean="0"/>
              <a:t>‹#›</a:t>
            </a:fld>
            <a:endParaRPr lang="zh-CN" altLang="en-US"/>
          </a:p>
        </p:txBody>
      </p:sp>
    </p:spTree>
    <p:extLst>
      <p:ext uri="{BB962C8B-B14F-4D97-AF65-F5344CB8AC3E}">
        <p14:creationId xmlns:p14="http://schemas.microsoft.com/office/powerpoint/2010/main" val="4141913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t>1</a:t>
            </a:fld>
            <a:endParaRPr lang="zh-CN" altLang="en-US"/>
          </a:p>
        </p:txBody>
      </p:sp>
    </p:spTree>
    <p:extLst>
      <p:ext uri="{BB962C8B-B14F-4D97-AF65-F5344CB8AC3E}">
        <p14:creationId xmlns:p14="http://schemas.microsoft.com/office/powerpoint/2010/main" val="3664803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dirty="0" smtClean="0"/>
          </a:p>
        </p:txBody>
      </p:sp>
      <p:sp>
        <p:nvSpPr>
          <p:cNvPr id="4" name="灯片编号占位符 3"/>
          <p:cNvSpPr>
            <a:spLocks noGrp="1"/>
          </p:cNvSpPr>
          <p:nvPr>
            <p:ph type="sldNum" sz="quarter" idx="10"/>
          </p:nvPr>
        </p:nvSpPr>
        <p:spPr/>
        <p:txBody>
          <a:bodyPr/>
          <a:lstStyle/>
          <a:p>
            <a:fld id="{ED614085-C304-4D29-A007-A4F376676F86}" type="slidenum">
              <a:rPr lang="zh-CN" altLang="en-US" smtClean="0"/>
              <a:t>16</a:t>
            </a:fld>
            <a:endParaRPr lang="zh-CN" altLang="en-US"/>
          </a:p>
        </p:txBody>
      </p:sp>
    </p:spTree>
    <p:extLst>
      <p:ext uri="{BB962C8B-B14F-4D97-AF65-F5344CB8AC3E}">
        <p14:creationId xmlns:p14="http://schemas.microsoft.com/office/powerpoint/2010/main" val="65803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17</a:t>
            </a:fld>
            <a:endParaRPr lang="zh-CN" altLang="en-US"/>
          </a:p>
        </p:txBody>
      </p:sp>
    </p:spTree>
    <p:extLst>
      <p:ext uri="{BB962C8B-B14F-4D97-AF65-F5344CB8AC3E}">
        <p14:creationId xmlns:p14="http://schemas.microsoft.com/office/powerpoint/2010/main" val="3778582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18</a:t>
            </a:fld>
            <a:endParaRPr lang="zh-CN" altLang="en-US"/>
          </a:p>
        </p:txBody>
      </p:sp>
    </p:spTree>
    <p:extLst>
      <p:ext uri="{BB962C8B-B14F-4D97-AF65-F5344CB8AC3E}">
        <p14:creationId xmlns:p14="http://schemas.microsoft.com/office/powerpoint/2010/main" val="3778582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19</a:t>
            </a:fld>
            <a:endParaRPr lang="zh-CN" altLang="en-US"/>
          </a:p>
        </p:txBody>
      </p:sp>
    </p:spTree>
    <p:extLst>
      <p:ext uri="{BB962C8B-B14F-4D97-AF65-F5344CB8AC3E}">
        <p14:creationId xmlns:p14="http://schemas.microsoft.com/office/powerpoint/2010/main" val="3778582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20</a:t>
            </a:fld>
            <a:endParaRPr lang="zh-CN" altLang="en-US"/>
          </a:p>
        </p:txBody>
      </p:sp>
    </p:spTree>
    <p:extLst>
      <p:ext uri="{BB962C8B-B14F-4D97-AF65-F5344CB8AC3E}">
        <p14:creationId xmlns:p14="http://schemas.microsoft.com/office/powerpoint/2010/main" val="3778582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21</a:t>
            </a:fld>
            <a:endParaRPr lang="zh-CN" altLang="en-US"/>
          </a:p>
        </p:txBody>
      </p:sp>
    </p:spTree>
    <p:extLst>
      <p:ext uri="{BB962C8B-B14F-4D97-AF65-F5344CB8AC3E}">
        <p14:creationId xmlns:p14="http://schemas.microsoft.com/office/powerpoint/2010/main" val="3778582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22</a:t>
            </a:fld>
            <a:endParaRPr lang="zh-CN" altLang="en-US"/>
          </a:p>
        </p:txBody>
      </p:sp>
    </p:spTree>
    <p:extLst>
      <p:ext uri="{BB962C8B-B14F-4D97-AF65-F5344CB8AC3E}">
        <p14:creationId xmlns:p14="http://schemas.microsoft.com/office/powerpoint/2010/main" val="3778582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23</a:t>
            </a:fld>
            <a:endParaRPr lang="zh-CN" altLang="en-US"/>
          </a:p>
        </p:txBody>
      </p:sp>
    </p:spTree>
    <p:extLst>
      <p:ext uri="{BB962C8B-B14F-4D97-AF65-F5344CB8AC3E}">
        <p14:creationId xmlns:p14="http://schemas.microsoft.com/office/powerpoint/2010/main" val="3778582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24</a:t>
            </a:fld>
            <a:endParaRPr lang="zh-CN" altLang="en-US"/>
          </a:p>
        </p:txBody>
      </p:sp>
    </p:spTree>
    <p:extLst>
      <p:ext uri="{BB962C8B-B14F-4D97-AF65-F5344CB8AC3E}">
        <p14:creationId xmlns:p14="http://schemas.microsoft.com/office/powerpoint/2010/main" val="3778582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25</a:t>
            </a:fld>
            <a:endParaRPr lang="zh-CN" altLang="en-US"/>
          </a:p>
        </p:txBody>
      </p:sp>
    </p:spTree>
    <p:extLst>
      <p:ext uri="{BB962C8B-B14F-4D97-AF65-F5344CB8AC3E}">
        <p14:creationId xmlns:p14="http://schemas.microsoft.com/office/powerpoint/2010/main" val="3778582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旅游六大要素：吃、住、行、游、购、娱</a:t>
            </a:r>
            <a:endParaRPr lang="zh-CN" altLang="en-US"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2</a:t>
            </a:fld>
            <a:endParaRPr lang="zh-CN" altLang="en-US"/>
          </a:p>
        </p:txBody>
      </p:sp>
    </p:spTree>
    <p:extLst>
      <p:ext uri="{BB962C8B-B14F-4D97-AF65-F5344CB8AC3E}">
        <p14:creationId xmlns:p14="http://schemas.microsoft.com/office/powerpoint/2010/main" val="26052754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26</a:t>
            </a:fld>
            <a:endParaRPr lang="zh-CN" altLang="en-US"/>
          </a:p>
        </p:txBody>
      </p:sp>
    </p:spTree>
    <p:extLst>
      <p:ext uri="{BB962C8B-B14F-4D97-AF65-F5344CB8AC3E}">
        <p14:creationId xmlns:p14="http://schemas.microsoft.com/office/powerpoint/2010/main" val="3778582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27</a:t>
            </a:fld>
            <a:endParaRPr lang="zh-CN" altLang="en-US"/>
          </a:p>
        </p:txBody>
      </p:sp>
    </p:spTree>
    <p:extLst>
      <p:ext uri="{BB962C8B-B14F-4D97-AF65-F5344CB8AC3E}">
        <p14:creationId xmlns:p14="http://schemas.microsoft.com/office/powerpoint/2010/main" val="3778582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现在大多数旅游网站都是在专注于某一旅游构成要素，的确也做的很牛，但不是旅游整体。站在用户的角度去思考一下，我想出去旅游一趟，先在神州或一嗨上租一个车，蚂蜂窝上目的地下载好攻略，再去驴妈妈上买门票，再到大众点评上找美食，再去艺龙上面去订房，然后再把途中拍的照片在面包旅行上面来分享。我估计你的出游不会收获太多的美景，你看的最多的估计就是你的手机屏幕。</a:t>
            </a:r>
            <a:endParaRPr lang="zh-CN" altLang="en-US"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3</a:t>
            </a:fld>
            <a:endParaRPr lang="zh-CN" altLang="en-US"/>
          </a:p>
        </p:txBody>
      </p:sp>
    </p:spTree>
    <p:extLst>
      <p:ext uri="{BB962C8B-B14F-4D97-AF65-F5344CB8AC3E}">
        <p14:creationId xmlns:p14="http://schemas.microsoft.com/office/powerpoint/2010/main" val="1724012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行程销售：同程（景点），去哪儿、携程、</a:t>
            </a:r>
            <a:r>
              <a:rPr lang="zh-CN" altLang="en-US" sz="1200" b="0" i="0" kern="1200" dirty="0" smtClean="0">
                <a:solidFill>
                  <a:schemeClr val="tx1"/>
                </a:solidFill>
                <a:effectLst/>
                <a:latin typeface="+mn-lt"/>
                <a:ea typeface="+mn-ea"/>
                <a:cs typeface="+mn-cs"/>
              </a:rPr>
              <a:t>艺龙（酒店）、悠哉、途牛等</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计划：百度、穷游、面包旅行</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捡人：捡人</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个人觉得游中捡人也是一个买点</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游后：马蜂窝，面包旅行，蝉游记等等，集中在游记、相册以及这些输出物的分享</a:t>
            </a:r>
            <a:endParaRPr lang="zh-CN" altLang="en-US"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5</a:t>
            </a:fld>
            <a:endParaRPr lang="zh-CN" altLang="en-US"/>
          </a:p>
        </p:txBody>
      </p:sp>
    </p:spTree>
    <p:extLst>
      <p:ext uri="{BB962C8B-B14F-4D97-AF65-F5344CB8AC3E}">
        <p14:creationId xmlns:p14="http://schemas.microsoft.com/office/powerpoint/2010/main" val="3077570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6</a:t>
            </a:fld>
            <a:endParaRPr lang="zh-CN" altLang="en-US"/>
          </a:p>
        </p:txBody>
      </p:sp>
    </p:spTree>
    <p:extLst>
      <p:ext uri="{BB962C8B-B14F-4D97-AF65-F5344CB8AC3E}">
        <p14:creationId xmlns:p14="http://schemas.microsoft.com/office/powerpoint/2010/main" val="2242714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红色表示已经有人做了，但是可以做出特色的</a:t>
            </a: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rgbClr val="FF0000"/>
                </a:solidFill>
                <a:effectLst/>
                <a:latin typeface="+mn-lt"/>
                <a:ea typeface="+mn-ea"/>
                <a:cs typeface="+mn-cs"/>
              </a:rPr>
              <a:t>游中还可已进行线路的核实，即与原计划是否存在偏差，如存在偏差，可以实时变更</a:t>
            </a:r>
            <a:endParaRPr lang="en-US" altLang="zh-CN" sz="1200" b="1" i="0" kern="1200" dirty="0" smtClean="0">
              <a:solidFill>
                <a:srgbClr val="FF0000"/>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rgbClr val="FF0000"/>
                </a:solidFill>
                <a:effectLst/>
                <a:latin typeface="+mn-lt"/>
                <a:ea typeface="+mn-ea"/>
                <a:cs typeface="+mn-cs"/>
              </a:rPr>
              <a:t>签到是一个好主意，也可以采用二维码的形式，在合作方进行定点签到，签到还可以打折</a:t>
            </a:r>
            <a:endParaRPr lang="en-US" altLang="zh-CN" sz="1200" b="1" i="0" kern="1200" dirty="0" smtClean="0">
              <a:solidFill>
                <a:srgbClr val="FF0000"/>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rgbClr val="FF0000"/>
                </a:solidFill>
                <a:effectLst/>
                <a:latin typeface="+mn-lt"/>
                <a:ea typeface="+mn-ea"/>
                <a:cs typeface="+mn-cs"/>
              </a:rPr>
              <a:t>个别老板还能代收快递，提供维修汽车、自行车的服务，提早准备实物和补给，还可以找当地达人及时带团短期当地游</a:t>
            </a:r>
            <a:endParaRPr lang="en-US" altLang="zh-CN" sz="1200" b="1" i="0" kern="1200" dirty="0" smtClean="0">
              <a:solidFill>
                <a:srgbClr val="FF0000"/>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smtClean="0">
              <a:solidFill>
                <a:srgbClr val="FF0000"/>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smtClean="0">
              <a:solidFill>
                <a:srgbClr val="FF0000"/>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solidFill>
                <a:srgbClr val="FF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7</a:t>
            </a:fld>
            <a:endParaRPr lang="zh-CN" altLang="en-US"/>
          </a:p>
        </p:txBody>
      </p:sp>
    </p:spTree>
    <p:extLst>
      <p:ext uri="{BB962C8B-B14F-4D97-AF65-F5344CB8AC3E}">
        <p14:creationId xmlns:p14="http://schemas.microsoft.com/office/powerpoint/2010/main" val="1845107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9</a:t>
            </a:fld>
            <a:endParaRPr lang="zh-CN" altLang="en-US"/>
          </a:p>
        </p:txBody>
      </p:sp>
    </p:spTree>
    <p:extLst>
      <p:ext uri="{BB962C8B-B14F-4D97-AF65-F5344CB8AC3E}">
        <p14:creationId xmlns:p14="http://schemas.microsoft.com/office/powerpoint/2010/main" val="2569561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11</a:t>
            </a:fld>
            <a:endParaRPr lang="zh-CN" altLang="en-US"/>
          </a:p>
        </p:txBody>
      </p:sp>
    </p:spTree>
    <p:extLst>
      <p:ext uri="{BB962C8B-B14F-4D97-AF65-F5344CB8AC3E}">
        <p14:creationId xmlns:p14="http://schemas.microsoft.com/office/powerpoint/2010/main" val="2280005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D614085-C304-4D29-A007-A4F376676F86}" type="slidenum">
              <a:rPr lang="zh-CN" altLang="en-US" smtClean="0"/>
              <a:t>15</a:t>
            </a:fld>
            <a:endParaRPr lang="zh-CN" altLang="en-US"/>
          </a:p>
        </p:txBody>
      </p:sp>
    </p:spTree>
    <p:extLst>
      <p:ext uri="{BB962C8B-B14F-4D97-AF65-F5344CB8AC3E}">
        <p14:creationId xmlns:p14="http://schemas.microsoft.com/office/powerpoint/2010/main" val="3143403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3" name="图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p>
            <a:fld id="{D7341E49-E09D-4E94-BAB9-D360E34D9454}" type="datetimeFigureOut">
              <a:rPr lang="zh-CN" altLang="en-US" smtClean="0"/>
              <a:t>2015/1/25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0A9342E-EBDC-4B95-A440-A2C447A84340}" type="slidenum">
              <a:rPr lang="zh-CN" altLang="en-US" smtClean="0"/>
              <a:t>‹#›</a:t>
            </a:fld>
            <a:endParaRPr lang="zh-CN" altLang="en-US"/>
          </a:p>
        </p:txBody>
      </p:sp>
      <p:sp>
        <p:nvSpPr>
          <p:cNvPr id="2" name="Title 1"/>
          <p:cNvSpPr>
            <a:spLocks noGrp="1"/>
          </p:cNvSpPr>
          <p:nvPr>
            <p:ph type="ctrTitle"/>
          </p:nvPr>
        </p:nvSpPr>
        <p:spPr>
          <a:xfrm>
            <a:off x="628649" y="1636574"/>
            <a:ext cx="5972447" cy="897257"/>
          </a:xfrm>
          <a:noFill/>
        </p:spPr>
        <p:txBody>
          <a:bodyPr anchor="ctr">
            <a:noAutofit/>
          </a:bodyPr>
          <a:lstStyle>
            <a:lvl1pPr algn="l">
              <a:lnSpc>
                <a:spcPct val="110000"/>
              </a:lnSpc>
              <a:defRPr sz="3200" b="1">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3995556" y="2838358"/>
            <a:ext cx="4924787" cy="427356"/>
          </a:xfrm>
        </p:spPr>
        <p:txBody>
          <a:bodyPr>
            <a:normAutofit/>
          </a:bodyPr>
          <a:lstStyle>
            <a:lvl1pPr marL="0" indent="0" algn="l">
              <a:buNone/>
              <a:defRPr sz="16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Tree>
    <p:extLst>
      <p:ext uri="{BB962C8B-B14F-4D97-AF65-F5344CB8AC3E}">
        <p14:creationId xmlns:p14="http://schemas.microsoft.com/office/powerpoint/2010/main" val="446870349"/>
      </p:ext>
    </p:extLst>
  </p:cSld>
  <p:clrMapOvr>
    <a:masterClrMapping/>
  </p:clrMapOvr>
  <p:extLst mod="1">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7341E49-E09D-4E94-BAB9-D360E34D9454}" type="datetimeFigureOut">
              <a:rPr lang="zh-CN" altLang="en-US" smtClean="0"/>
              <a:t>2015/1/25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0A9342E-EBDC-4B95-A440-A2C447A84340}" type="slidenum">
              <a:rPr lang="zh-CN" altLang="en-US" smtClean="0"/>
              <a:t>‹#›</a:t>
            </a:fld>
            <a:endParaRPr lang="zh-CN" altLang="en-US"/>
          </a:p>
        </p:txBody>
      </p:sp>
    </p:spTree>
    <p:extLst>
      <p:ext uri="{BB962C8B-B14F-4D97-AF65-F5344CB8AC3E}">
        <p14:creationId xmlns:p14="http://schemas.microsoft.com/office/powerpoint/2010/main" val="2081285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7341E49-E09D-4E94-BAB9-D360E34D9454}" type="datetimeFigureOut">
              <a:rPr lang="zh-CN" altLang="en-US" smtClean="0"/>
              <a:t>2015/1/25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0A9342E-EBDC-4B95-A440-A2C447A84340}" type="slidenum">
              <a:rPr lang="zh-CN" altLang="en-US" smtClean="0"/>
              <a:t>‹#›</a:t>
            </a:fld>
            <a:endParaRPr lang="zh-CN" altLang="en-US"/>
          </a:p>
        </p:txBody>
      </p:sp>
    </p:spTree>
    <p:extLst>
      <p:ext uri="{BB962C8B-B14F-4D97-AF65-F5344CB8AC3E}">
        <p14:creationId xmlns:p14="http://schemas.microsoft.com/office/powerpoint/2010/main" val="4247258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p:txBody>
      </p:sp>
      <p:sp>
        <p:nvSpPr>
          <p:cNvPr id="4" name="Date Placeholder 3"/>
          <p:cNvSpPr>
            <a:spLocks noGrp="1"/>
          </p:cNvSpPr>
          <p:nvPr>
            <p:ph type="dt" sz="half" idx="10"/>
          </p:nvPr>
        </p:nvSpPr>
        <p:spPr/>
        <p:txBody>
          <a:bodyPr/>
          <a:lstStyle/>
          <a:p>
            <a:fld id="{D7341E49-E09D-4E94-BAB9-D360E34D9454}" type="datetimeFigureOut">
              <a:rPr lang="zh-CN" altLang="en-US" smtClean="0"/>
              <a:t>2015/1/25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0A9342E-EBDC-4B95-A440-A2C447A84340}" type="slidenum">
              <a:rPr lang="zh-CN" altLang="en-US" smtClean="0"/>
              <a:t>‹#›</a:t>
            </a:fld>
            <a:endParaRPr lang="zh-CN" altLang="en-US"/>
          </a:p>
        </p:txBody>
      </p:sp>
    </p:spTree>
    <p:extLst>
      <p:ext uri="{BB962C8B-B14F-4D97-AF65-F5344CB8AC3E}">
        <p14:creationId xmlns:p14="http://schemas.microsoft.com/office/powerpoint/2010/main" val="1645223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92776" y="2865121"/>
            <a:ext cx="7158447" cy="1697356"/>
          </a:xfrm>
        </p:spPr>
        <p:txBody>
          <a:bodyPr anchor="b">
            <a:normAutofit/>
          </a:bodyPr>
          <a:lstStyle>
            <a:lvl1pPr>
              <a:defRPr sz="4400">
                <a:solidFill>
                  <a:schemeClr val="accent1">
                    <a:lumMod val="7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92776" y="4562477"/>
            <a:ext cx="7158447" cy="892600"/>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7341E49-E09D-4E94-BAB9-D360E34D9454}" type="datetimeFigureOut">
              <a:rPr lang="zh-CN" altLang="en-US" smtClean="0"/>
              <a:t>2015/1/25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0A9342E-EBDC-4B95-A440-A2C447A84340}" type="slidenum">
              <a:rPr lang="zh-CN" altLang="en-US" smtClean="0"/>
              <a:t>‹#›</a:t>
            </a:fld>
            <a:endParaRPr lang="zh-CN" altLang="en-US"/>
          </a:p>
        </p:txBody>
      </p:sp>
    </p:spTree>
    <p:extLst>
      <p:ext uri="{BB962C8B-B14F-4D97-AF65-F5344CB8AC3E}">
        <p14:creationId xmlns:p14="http://schemas.microsoft.com/office/powerpoint/2010/main" val="3903667643"/>
      </p:ext>
    </p:extLst>
  </p:cSld>
  <p:clrMapOvr>
    <a:masterClrMapping/>
  </p:clrMapOvr>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7341E49-E09D-4E94-BAB9-D360E34D9454}" type="datetimeFigureOut">
              <a:rPr lang="zh-CN" altLang="en-US" smtClean="0"/>
              <a:t>2015/1/25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0A9342E-EBDC-4B95-A440-A2C447A84340}" type="slidenum">
              <a:rPr lang="zh-CN" altLang="en-US" smtClean="0"/>
              <a:t>‹#›</a:t>
            </a:fld>
            <a:endParaRPr lang="zh-CN" altLang="en-US"/>
          </a:p>
        </p:txBody>
      </p:sp>
    </p:spTree>
    <p:extLst>
      <p:ext uri="{BB962C8B-B14F-4D97-AF65-F5344CB8AC3E}">
        <p14:creationId xmlns:p14="http://schemas.microsoft.com/office/powerpoint/2010/main" val="3857913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7341E49-E09D-4E94-BAB9-D360E34D9454}" type="datetimeFigureOut">
              <a:rPr lang="zh-CN" altLang="en-US" smtClean="0"/>
              <a:t>2015/1/25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0A9342E-EBDC-4B95-A440-A2C447A84340}" type="slidenum">
              <a:rPr lang="zh-CN" altLang="en-US" smtClean="0"/>
              <a:t>‹#›</a:t>
            </a:fld>
            <a:endParaRPr lang="zh-CN" altLang="en-US"/>
          </a:p>
        </p:txBody>
      </p:sp>
    </p:spTree>
    <p:extLst>
      <p:ext uri="{BB962C8B-B14F-4D97-AF65-F5344CB8AC3E}">
        <p14:creationId xmlns:p14="http://schemas.microsoft.com/office/powerpoint/2010/main" val="2281717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7341E49-E09D-4E94-BAB9-D360E34D9454}" type="datetimeFigureOut">
              <a:rPr lang="zh-CN" altLang="en-US" smtClean="0"/>
              <a:t>2015/1/25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0A9342E-EBDC-4B95-A440-A2C447A84340}" type="slidenum">
              <a:rPr lang="zh-CN" altLang="en-US" smtClean="0"/>
              <a:t>‹#›</a:t>
            </a:fld>
            <a:endParaRPr lang="zh-CN" altLang="en-US"/>
          </a:p>
        </p:txBody>
      </p:sp>
    </p:spTree>
    <p:extLst>
      <p:ext uri="{BB962C8B-B14F-4D97-AF65-F5344CB8AC3E}">
        <p14:creationId xmlns:p14="http://schemas.microsoft.com/office/powerpoint/2010/main" val="119532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341E49-E09D-4E94-BAB9-D360E34D9454}" type="datetimeFigureOut">
              <a:rPr lang="zh-CN" altLang="en-US" smtClean="0"/>
              <a:t>2015/1/25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0A9342E-EBDC-4B95-A440-A2C447A84340}" type="slidenum">
              <a:rPr lang="zh-CN" altLang="en-US" smtClean="0"/>
              <a:t>‹#›</a:t>
            </a:fld>
            <a:endParaRPr lang="zh-CN" altLang="en-US"/>
          </a:p>
        </p:txBody>
      </p:sp>
    </p:spTree>
    <p:extLst>
      <p:ext uri="{BB962C8B-B14F-4D97-AF65-F5344CB8AC3E}">
        <p14:creationId xmlns:p14="http://schemas.microsoft.com/office/powerpoint/2010/main" val="287385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7341E49-E09D-4E94-BAB9-D360E34D9454}" type="datetimeFigureOut">
              <a:rPr lang="zh-CN" altLang="en-US" smtClean="0"/>
              <a:t>2015/1/25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0A9342E-EBDC-4B95-A440-A2C447A84340}" type="slidenum">
              <a:rPr lang="zh-CN" altLang="en-US" smtClean="0"/>
              <a:t>‹#›</a:t>
            </a:fld>
            <a:endParaRPr lang="zh-CN" altLang="en-US"/>
          </a:p>
        </p:txBody>
      </p:sp>
    </p:spTree>
    <p:extLst>
      <p:ext uri="{BB962C8B-B14F-4D97-AF65-F5344CB8AC3E}">
        <p14:creationId xmlns:p14="http://schemas.microsoft.com/office/powerpoint/2010/main" val="1519682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7341E49-E09D-4E94-BAB9-D360E34D9454}" type="datetimeFigureOut">
              <a:rPr lang="zh-CN" altLang="en-US" smtClean="0"/>
              <a:t>2015/1/25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0A9342E-EBDC-4B95-A440-A2C447A84340}" type="slidenum">
              <a:rPr lang="zh-CN" altLang="en-US" smtClean="0"/>
              <a:t>‹#›</a:t>
            </a:fld>
            <a:endParaRPr lang="zh-CN" altLang="en-US"/>
          </a:p>
        </p:txBody>
      </p:sp>
    </p:spTree>
    <p:extLst>
      <p:ext uri="{BB962C8B-B14F-4D97-AF65-F5344CB8AC3E}">
        <p14:creationId xmlns:p14="http://schemas.microsoft.com/office/powerpoint/2010/main" val="72222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3" name="图片 6" descr="未标题-2.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75" y="1023937"/>
            <a:ext cx="9140825" cy="567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7"/>
          <p:cNvSpPr>
            <a:spLocks noChangeArrowheads="1"/>
          </p:cNvSpPr>
          <p:nvPr/>
        </p:nvSpPr>
        <p:spPr bwMode="auto">
          <a:xfrm>
            <a:off x="26988" y="17463"/>
            <a:ext cx="9090025" cy="1084262"/>
          </a:xfrm>
          <a:prstGeom prst="rect">
            <a:avLst/>
          </a:prstGeom>
          <a:gradFill rotWithShape="1">
            <a:gsLst>
              <a:gs pos="0">
                <a:srgbClr val="FBAA09"/>
              </a:gs>
              <a:gs pos="50000">
                <a:srgbClr val="FFC000"/>
              </a:gs>
              <a:gs pos="100000">
                <a:srgbClr val="FFC000"/>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1042988" eaLnBrk="0" hangingPunct="0">
              <a:defRPr sz="2000">
                <a:solidFill>
                  <a:schemeClr val="tx1"/>
                </a:solidFill>
                <a:latin typeface="Arial" panose="020B0604020202020204" pitchFamily="34" charset="0"/>
              </a:defRPr>
            </a:lvl1pPr>
            <a:lvl2pPr marL="742950" indent="-285750" defTabSz="1042988" eaLnBrk="0" hangingPunct="0">
              <a:defRPr sz="2000">
                <a:solidFill>
                  <a:schemeClr val="tx1"/>
                </a:solidFill>
                <a:latin typeface="Arial" panose="020B0604020202020204" pitchFamily="34" charset="0"/>
              </a:defRPr>
            </a:lvl2pPr>
            <a:lvl3pPr marL="1143000" indent="-228600" defTabSz="1042988" eaLnBrk="0" hangingPunct="0">
              <a:defRPr sz="2000">
                <a:solidFill>
                  <a:schemeClr val="tx1"/>
                </a:solidFill>
                <a:latin typeface="Arial" panose="020B0604020202020204" pitchFamily="34" charset="0"/>
              </a:defRPr>
            </a:lvl3pPr>
            <a:lvl4pPr marL="1600200" indent="-228600" defTabSz="1042988" eaLnBrk="0" hangingPunct="0">
              <a:defRPr sz="2000">
                <a:solidFill>
                  <a:schemeClr val="tx1"/>
                </a:solidFill>
                <a:latin typeface="Arial" panose="020B0604020202020204" pitchFamily="34" charset="0"/>
              </a:defRPr>
            </a:lvl4pPr>
            <a:lvl5pPr marL="2057400" indent="-228600" defTabSz="1042988" eaLnBrk="0" hangingPunct="0">
              <a:defRPr sz="2000">
                <a:solidFill>
                  <a:schemeClr val="tx1"/>
                </a:solidFill>
                <a:latin typeface="Arial" panose="020B0604020202020204" pitchFamily="34" charset="0"/>
              </a:defRPr>
            </a:lvl5pPr>
            <a:lvl6pPr marL="2514600" indent="-228600" defTabSz="104298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104298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104298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1042988"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zh-CN" altLang="en-US" sz="2100">
              <a:ea typeface="宋体" panose="02010600030101010101" pitchFamily="2" charset="-122"/>
            </a:endParaRPr>
          </a:p>
        </p:txBody>
      </p:sp>
      <p:sp>
        <p:nvSpPr>
          <p:cNvPr id="25" name="矩形 8"/>
          <p:cNvSpPr>
            <a:spLocks noChangeArrowheads="1"/>
          </p:cNvSpPr>
          <p:nvPr/>
        </p:nvSpPr>
        <p:spPr bwMode="auto">
          <a:xfrm>
            <a:off x="496888" y="1403350"/>
            <a:ext cx="8501062" cy="942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endParaRPr lang="zh-CN" altLang="en-US">
              <a:solidFill>
                <a:srgbClr val="FFFFFF"/>
              </a:solidFill>
              <a:latin typeface="Calibri" panose="020F0502020204030204" pitchFamily="34" charset="0"/>
              <a:ea typeface="宋体" panose="02010600030101010101" pitchFamily="2" charset="-122"/>
            </a:endParaRPr>
          </a:p>
        </p:txBody>
      </p:sp>
      <p:pic>
        <p:nvPicPr>
          <p:cNvPr id="26" name="图片 9" descr="图片1111.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 y="87312"/>
            <a:ext cx="1414463" cy="141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20"/>
          <p:cNvSpPr>
            <a:spLocks noChangeShapeType="1"/>
          </p:cNvSpPr>
          <p:nvPr/>
        </p:nvSpPr>
        <p:spPr bwMode="auto">
          <a:xfrm>
            <a:off x="468313" y="6481763"/>
            <a:ext cx="8424862" cy="0"/>
          </a:xfrm>
          <a:prstGeom prst="line">
            <a:avLst/>
          </a:prstGeom>
          <a:noFill/>
          <a:ln w="0">
            <a:solidFill>
              <a:schemeClr val="tx2"/>
            </a:solidFill>
            <a:round/>
            <a:headEnd/>
            <a:tailEnd/>
          </a:ln>
          <a:effectLst/>
        </p:spPr>
        <p:txBody>
          <a:bodyPr/>
          <a:lstStyle/>
          <a:p>
            <a:pPr>
              <a:defRPr/>
            </a:pPr>
            <a:endParaRPr lang="zh-CN" altLang="en-US">
              <a:latin typeface="Arial" charset="0"/>
            </a:endParaRPr>
          </a:p>
        </p:txBody>
      </p:sp>
      <p:sp>
        <p:nvSpPr>
          <p:cNvPr id="3" name="Text Placeholder 2"/>
          <p:cNvSpPr>
            <a:spLocks noGrp="1"/>
          </p:cNvSpPr>
          <p:nvPr>
            <p:ph type="body" idx="1"/>
          </p:nvPr>
        </p:nvSpPr>
        <p:spPr>
          <a:xfrm>
            <a:off x="558867" y="1461419"/>
            <a:ext cx="8193246" cy="5033186"/>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41E49-E09D-4E94-BAB9-D360E34D9454}" type="datetimeFigureOut">
              <a:rPr lang="zh-CN" altLang="en-US" smtClean="0"/>
              <a:t>2015/1/25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A9342E-EBDC-4B95-A440-A2C447A84340}" type="slidenum">
              <a:rPr lang="zh-CN" altLang="en-US" smtClean="0"/>
              <a:t>‹#›</a:t>
            </a:fld>
            <a:endParaRPr lang="zh-CN" altLang="en-US"/>
          </a:p>
        </p:txBody>
      </p:sp>
      <p:sp>
        <p:nvSpPr>
          <p:cNvPr id="2" name="Title Placeholder 1"/>
          <p:cNvSpPr>
            <a:spLocks noGrp="1"/>
          </p:cNvSpPr>
          <p:nvPr>
            <p:ph type="title"/>
          </p:nvPr>
        </p:nvSpPr>
        <p:spPr>
          <a:xfrm>
            <a:off x="1966607" y="264980"/>
            <a:ext cx="5428274" cy="631384"/>
          </a:xfrm>
          <a:prstGeom prst="rect">
            <a:avLst/>
          </a:prstGeom>
          <a:noFill/>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6974318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2800" b="1" kern="1200">
          <a:solidFill>
            <a:schemeClr val="bg1"/>
          </a:solidFill>
          <a:latin typeface="+mj-lt"/>
          <a:ea typeface="+mj-ea"/>
          <a:cs typeface="+mj-cs"/>
        </a:defRPr>
      </a:lvl1pPr>
    </p:titleStyle>
    <p:bodyStyle>
      <a:lvl1pPr marL="357188" indent="-357188" algn="l" defTabSz="914400" rtl="0" eaLnBrk="1" latinLnBrk="0" hangingPunct="1">
        <a:lnSpc>
          <a:spcPct val="110000"/>
        </a:lnSpc>
        <a:spcBef>
          <a:spcPts val="1800"/>
        </a:spcBef>
        <a:buClr>
          <a:schemeClr val="accent1"/>
        </a:buClr>
        <a:buSzPct val="60000"/>
        <a:buFont typeface="Wingdings" panose="05000000000000000000" pitchFamily="2" charset="2"/>
        <a:buChar char="¢"/>
        <a:defRPr sz="2000" kern="1200">
          <a:solidFill>
            <a:schemeClr val="accent2"/>
          </a:solidFill>
          <a:latin typeface="+mn-lt"/>
          <a:ea typeface="+mn-ea"/>
          <a:cs typeface="+mn-cs"/>
        </a:defRPr>
      </a:lvl1pPr>
      <a:lvl2pPr marL="357188" indent="-357188" algn="l" defTabSz="914400" rtl="0" eaLnBrk="1" latinLnBrk="0" hangingPunct="1">
        <a:lnSpc>
          <a:spcPct val="130000"/>
        </a:lnSpc>
        <a:spcBef>
          <a:spcPts val="500"/>
        </a:spcBef>
        <a:buFont typeface="Calibri" panose="020F0502020204030204" pitchFamily="34" charset="0"/>
        <a:buChar char=" "/>
        <a:defRPr sz="1400" kern="120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normAutofit fontScale="90000"/>
          </a:bodyPr>
          <a:lstStyle/>
          <a:p>
            <a:r>
              <a:rPr lang="zh-CN" altLang="en-US" dirty="0" smtClean="0">
                <a:latin typeface="微软雅黑" panose="020B0503020204020204" pitchFamily="34" charset="-122"/>
                <a:ea typeface="微软雅黑" panose="020B0503020204020204" pitchFamily="34" charset="-122"/>
              </a:rPr>
              <a:t>游途网</a:t>
            </a:r>
            <a:r>
              <a:rPr lang="en-US" altLang="zh-CN"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YourTour</a:t>
            </a:r>
            <a:r>
              <a:rPr lang="en-US" altLang="zh-CN" dirty="0" smtClean="0">
                <a:latin typeface="微软雅黑" panose="020B0503020204020204" pitchFamily="34" charset="-122"/>
                <a:ea typeface="微软雅黑" panose="020B0503020204020204" pitchFamily="34" charset="-122"/>
              </a:rPr>
              <a:t>) APP</a:t>
            </a:r>
            <a:r>
              <a:rPr lang="zh-CN" altLang="en-US" dirty="0" smtClean="0">
                <a:latin typeface="微软雅黑" panose="020B0503020204020204" pitchFamily="34" charset="-122"/>
                <a:ea typeface="微软雅黑" panose="020B0503020204020204" pitchFamily="34" charset="-122"/>
              </a:rPr>
              <a:t>企业说明书</a:t>
            </a:r>
            <a:endParaRPr lang="zh-CN" altLang="en-US"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a:xfrm>
            <a:off x="251520" y="6237312"/>
            <a:ext cx="2088232" cy="427356"/>
          </a:xfrm>
        </p:spPr>
        <p:txBody>
          <a:bodyPr/>
          <a:lstStyle/>
          <a:p>
            <a:r>
              <a:rPr lang="en-US" altLang="zh-CN" b="1" dirty="0" smtClean="0">
                <a:solidFill>
                  <a:schemeClr val="tx1"/>
                </a:solidFill>
              </a:rPr>
              <a:t>www.yourtour.com.cn</a:t>
            </a:r>
            <a:endParaRPr lang="en-US" altLang="zh-CN" b="1" dirty="0">
              <a:solidFill>
                <a:schemeClr val="tx1"/>
              </a:solidFill>
            </a:endParaRPr>
          </a:p>
        </p:txBody>
      </p:sp>
      <p:sp>
        <p:nvSpPr>
          <p:cNvPr id="4" name="副标题 6"/>
          <p:cNvSpPr txBox="1">
            <a:spLocks/>
          </p:cNvSpPr>
          <p:nvPr/>
        </p:nvSpPr>
        <p:spPr>
          <a:xfrm>
            <a:off x="6228184" y="6237312"/>
            <a:ext cx="2808312" cy="427356"/>
          </a:xfrm>
          <a:prstGeom prst="rect">
            <a:avLst/>
          </a:prstGeom>
        </p:spPr>
        <p:txBody>
          <a:bodyPr vert="horz" lIns="91440" tIns="45720" rIns="91440" bIns="45720" rtlCol="0">
            <a:normAutofit fontScale="85000" lnSpcReduction="10000"/>
          </a:bodyPr>
          <a:lstStyle>
            <a:lvl1pPr indent="0">
              <a:lnSpc>
                <a:spcPct val="110000"/>
              </a:lnSpc>
              <a:spcBef>
                <a:spcPts val="1800"/>
              </a:spcBef>
              <a:buClr>
                <a:schemeClr val="accent1"/>
              </a:buClr>
              <a:buSzPct val="60000"/>
              <a:buFont typeface="Wingdings" panose="05000000000000000000" pitchFamily="2" charset="2"/>
              <a:buNone/>
              <a:defRPr sz="1600" b="1"/>
            </a:lvl1pPr>
            <a:lvl2pPr indent="0" algn="ctr">
              <a:lnSpc>
                <a:spcPct val="130000"/>
              </a:lnSpc>
              <a:spcBef>
                <a:spcPts val="500"/>
              </a:spcBef>
              <a:buFont typeface="Calibri" panose="020F0502020204030204" pitchFamily="34" charset="0"/>
              <a:buNone/>
              <a:defRPr sz="2000">
                <a:solidFill>
                  <a:schemeClr val="bg1">
                    <a:lumMod val="50000"/>
                  </a:schemeClr>
                </a:solidFill>
              </a:defRPr>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zh-CN" altLang="en-US" dirty="0"/>
              <a:t>上海游途网络信息技术有限公司</a:t>
            </a:r>
            <a:endParaRPr lang="en-US" altLang="zh-CN" dirty="0"/>
          </a:p>
        </p:txBody>
      </p:sp>
    </p:spTree>
    <p:extLst>
      <p:ext uri="{BB962C8B-B14F-4D97-AF65-F5344CB8AC3E}">
        <p14:creationId xmlns:p14="http://schemas.microsoft.com/office/powerpoint/2010/main" val="2978862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特点</a:t>
            </a:r>
            <a:r>
              <a:rPr lang="en-US" altLang="zh-CN" dirty="0" smtClean="0"/>
              <a:t>-</a:t>
            </a:r>
            <a:r>
              <a:rPr lang="zh-CN" altLang="en-US" dirty="0" smtClean="0"/>
              <a:t>旅行出发</a:t>
            </a:r>
            <a:endParaRPr lang="zh-CN" altLang="en-US" dirty="0"/>
          </a:p>
        </p:txBody>
      </p:sp>
      <p:sp>
        <p:nvSpPr>
          <p:cNvPr id="3" name="内容占位符 2"/>
          <p:cNvSpPr>
            <a:spLocks noGrp="1"/>
          </p:cNvSpPr>
          <p:nvPr>
            <p:ph idx="1"/>
          </p:nvPr>
        </p:nvSpPr>
        <p:spPr/>
        <p:txBody>
          <a:bodyPr/>
          <a:lstStyle/>
          <a:p>
            <a:r>
              <a:rPr lang="zh-CN" altLang="en-US" dirty="0"/>
              <a:t>团长</a:t>
            </a:r>
            <a:r>
              <a:rPr lang="zh-CN" altLang="en-US" dirty="0" smtClean="0"/>
              <a:t>制定集合点和集合时间</a:t>
            </a:r>
            <a:endParaRPr lang="en-US" altLang="zh-CN" dirty="0" smtClean="0"/>
          </a:p>
          <a:p>
            <a:r>
              <a:rPr lang="zh-CN" altLang="en-US" dirty="0" smtClean="0"/>
              <a:t>团队成员出发集合签到</a:t>
            </a:r>
            <a:endParaRPr lang="en-US" altLang="zh-CN" dirty="0" smtClean="0"/>
          </a:p>
          <a:p>
            <a:r>
              <a:rPr lang="zh-CN" altLang="en-US" dirty="0" smtClean="0"/>
              <a:t>自驾游路线分享、路程导航、实时路况分享</a:t>
            </a:r>
            <a:endParaRPr lang="en-US" altLang="zh-CN" dirty="0" smtClean="0"/>
          </a:p>
          <a:p>
            <a:r>
              <a:rPr lang="zh-CN" altLang="en-US" dirty="0"/>
              <a:t>语音</a:t>
            </a:r>
            <a:r>
              <a:rPr lang="zh-CN" altLang="en-US" dirty="0" smtClean="0"/>
              <a:t>对话</a:t>
            </a:r>
            <a:endParaRPr lang="en-US" altLang="zh-CN" dirty="0" smtClean="0"/>
          </a:p>
          <a:p>
            <a:endParaRPr lang="zh-CN" altLang="en-US" dirty="0"/>
          </a:p>
        </p:txBody>
      </p:sp>
      <p:sp>
        <p:nvSpPr>
          <p:cNvPr id="4" name="爆炸形 1 3"/>
          <p:cNvSpPr/>
          <p:nvPr/>
        </p:nvSpPr>
        <p:spPr>
          <a:xfrm>
            <a:off x="261717" y="2852936"/>
            <a:ext cx="8424936" cy="36004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t>1</a:t>
            </a:r>
            <a:r>
              <a:rPr lang="zh-CN" altLang="en-US" sz="2400" dirty="0" smtClean="0"/>
              <a:t>、语音、</a:t>
            </a:r>
            <a:r>
              <a:rPr lang="en-US" altLang="zh-CN" sz="2400" dirty="0" smtClean="0"/>
              <a:t>NFC</a:t>
            </a:r>
            <a:r>
              <a:rPr lang="zh-CN" altLang="en-US" sz="2400" dirty="0" smtClean="0"/>
              <a:t>、二维码、文字等多种签到方式</a:t>
            </a:r>
            <a:endParaRPr lang="en-US" altLang="zh-CN" sz="2400" dirty="0" smtClean="0"/>
          </a:p>
          <a:p>
            <a:r>
              <a:rPr lang="en-US" altLang="zh-CN" sz="2400" dirty="0" smtClean="0"/>
              <a:t>2</a:t>
            </a:r>
            <a:r>
              <a:rPr lang="zh-CN" altLang="en-US" sz="2400" dirty="0" smtClean="0"/>
              <a:t>、语音、文字等多种通知、通告方式，关于语音对话，建议优先级低</a:t>
            </a:r>
            <a:endParaRPr lang="zh-CN" altLang="en-US" sz="2400" dirty="0"/>
          </a:p>
        </p:txBody>
      </p:sp>
    </p:spTree>
    <p:extLst>
      <p:ext uri="{BB962C8B-B14F-4D97-AF65-F5344CB8AC3E}">
        <p14:creationId xmlns:p14="http://schemas.microsoft.com/office/powerpoint/2010/main" val="2508512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特点</a:t>
            </a:r>
            <a:r>
              <a:rPr lang="en-US" altLang="zh-CN" dirty="0" smtClean="0"/>
              <a:t>-</a:t>
            </a:r>
            <a:r>
              <a:rPr lang="zh-CN" altLang="en-US" dirty="0" smtClean="0"/>
              <a:t>我的团</a:t>
            </a:r>
            <a:endParaRPr lang="zh-CN" altLang="en-US" dirty="0"/>
          </a:p>
        </p:txBody>
      </p:sp>
      <p:sp>
        <p:nvSpPr>
          <p:cNvPr id="3" name="内容占位符 2"/>
          <p:cNvSpPr>
            <a:spLocks noGrp="1"/>
          </p:cNvSpPr>
          <p:nvPr>
            <p:ph idx="1"/>
          </p:nvPr>
        </p:nvSpPr>
        <p:spPr/>
        <p:txBody>
          <a:bodyPr/>
          <a:lstStyle/>
          <a:p>
            <a:r>
              <a:rPr lang="zh-CN" altLang="en-US" dirty="0" smtClean="0"/>
              <a:t>角色：团长、团员、其他行者</a:t>
            </a:r>
            <a:endParaRPr lang="en-US" altLang="zh-CN" dirty="0"/>
          </a:p>
          <a:p>
            <a:r>
              <a:rPr lang="zh-CN" altLang="en-US" dirty="0" smtClean="0"/>
              <a:t>团长：</a:t>
            </a:r>
            <a:endParaRPr lang="en-US" altLang="zh-CN" dirty="0" smtClean="0"/>
          </a:p>
          <a:p>
            <a:pPr lvl="1"/>
            <a:r>
              <a:rPr lang="zh-CN" altLang="en-US" dirty="0" smtClean="0"/>
              <a:t>捡人</a:t>
            </a:r>
            <a:endParaRPr lang="en-US" altLang="zh-CN" dirty="0" smtClean="0"/>
          </a:p>
          <a:p>
            <a:pPr lvl="1"/>
            <a:r>
              <a:rPr lang="zh-CN" altLang="en-US" dirty="0" smtClean="0"/>
              <a:t>制定计划、调整计划</a:t>
            </a:r>
            <a:endParaRPr lang="en-US" altLang="zh-CN" dirty="0" smtClean="0"/>
          </a:p>
          <a:p>
            <a:pPr lvl="1"/>
            <a:r>
              <a:rPr lang="zh-CN" altLang="en-US" dirty="0" smtClean="0"/>
              <a:t>主持签到、通知、通告</a:t>
            </a:r>
            <a:endParaRPr lang="en-US" altLang="zh-CN" dirty="0" smtClean="0"/>
          </a:p>
          <a:p>
            <a:pPr lvl="1"/>
            <a:r>
              <a:rPr lang="zh-CN" altLang="en-US" dirty="0" smtClean="0"/>
              <a:t>找吃的、玩的、住的、当地租车等，并发起讨论和决策，最终决策权</a:t>
            </a:r>
            <a:endParaRPr lang="en-US" altLang="zh-CN" dirty="0" smtClean="0"/>
          </a:p>
          <a:p>
            <a:r>
              <a:rPr lang="zh-CN" altLang="en-US" dirty="0" smtClean="0"/>
              <a:t>其他行者</a:t>
            </a:r>
            <a:endParaRPr lang="en-US" altLang="zh-CN" dirty="0" smtClean="0"/>
          </a:p>
          <a:p>
            <a:pPr lvl="1"/>
            <a:r>
              <a:rPr lang="zh-CN" altLang="en-US" dirty="0"/>
              <a:t>找</a:t>
            </a:r>
            <a:r>
              <a:rPr lang="zh-CN" altLang="en-US" dirty="0" smtClean="0"/>
              <a:t>团，结伴</a:t>
            </a:r>
            <a:endParaRPr lang="en-US" altLang="zh-CN" dirty="0" smtClean="0"/>
          </a:p>
          <a:p>
            <a:r>
              <a:rPr lang="zh-CN" altLang="en-US" dirty="0" smtClean="0"/>
              <a:t>团员</a:t>
            </a:r>
            <a:endParaRPr lang="en-US" altLang="zh-CN" dirty="0" smtClean="0"/>
          </a:p>
          <a:p>
            <a:pPr lvl="1"/>
            <a:r>
              <a:rPr lang="zh-CN" altLang="en-US" dirty="0" smtClean="0"/>
              <a:t>签到</a:t>
            </a:r>
            <a:endParaRPr lang="en-US" altLang="zh-CN" dirty="0" smtClean="0"/>
          </a:p>
          <a:p>
            <a:pPr lvl="1"/>
            <a:r>
              <a:rPr lang="zh-CN" altLang="en-US" dirty="0" smtClean="0"/>
              <a:t>参与讨论和决策</a:t>
            </a:r>
            <a:endParaRPr lang="en-US" altLang="zh-CN" dirty="0" smtClean="0"/>
          </a:p>
          <a:p>
            <a:pPr lvl="1"/>
            <a:r>
              <a:rPr lang="zh-CN" altLang="en-US" dirty="0" smtClean="0"/>
              <a:t>分享照片、经验</a:t>
            </a:r>
            <a:endParaRPr lang="en-US" altLang="zh-CN" dirty="0" smtClean="0"/>
          </a:p>
          <a:p>
            <a:pPr marL="0" lvl="1" indent="0">
              <a:buNone/>
            </a:pPr>
            <a:endParaRPr lang="zh-CN" altLang="en-US" dirty="0"/>
          </a:p>
        </p:txBody>
      </p:sp>
    </p:spTree>
    <p:extLst>
      <p:ext uri="{BB962C8B-B14F-4D97-AF65-F5344CB8AC3E}">
        <p14:creationId xmlns:p14="http://schemas.microsoft.com/office/powerpoint/2010/main" val="18719322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游中</a:t>
            </a:r>
            <a:r>
              <a:rPr lang="en-US" altLang="zh-CN" dirty="0" smtClean="0"/>
              <a:t>-</a:t>
            </a:r>
            <a:r>
              <a:rPr lang="zh-CN" altLang="en-US" dirty="0" smtClean="0"/>
              <a:t>合作伙伴</a:t>
            </a:r>
            <a:endParaRPr lang="zh-CN" altLang="en-US" dirty="0"/>
          </a:p>
        </p:txBody>
      </p:sp>
      <p:sp>
        <p:nvSpPr>
          <p:cNvPr id="3" name="内容占位符 2"/>
          <p:cNvSpPr>
            <a:spLocks noGrp="1"/>
          </p:cNvSpPr>
          <p:nvPr>
            <p:ph idx="1"/>
          </p:nvPr>
        </p:nvSpPr>
        <p:spPr/>
        <p:txBody>
          <a:bodyPr/>
          <a:lstStyle/>
          <a:p>
            <a:r>
              <a:rPr lang="zh-CN" altLang="en-US" dirty="0" smtClean="0"/>
              <a:t>合作伙伴</a:t>
            </a:r>
            <a:r>
              <a:rPr lang="en-US" altLang="zh-CN" dirty="0" smtClean="0"/>
              <a:t>1</a:t>
            </a:r>
            <a:r>
              <a:rPr lang="zh-CN" altLang="en-US" dirty="0" smtClean="0"/>
              <a:t>：饭店、景点、租车行、旅社、宾馆、地陪旅行社</a:t>
            </a:r>
            <a:endParaRPr lang="en-US" altLang="zh-CN" dirty="0" smtClean="0"/>
          </a:p>
          <a:p>
            <a:r>
              <a:rPr lang="zh-CN" altLang="en-US" dirty="0" smtClean="0"/>
              <a:t>合作伙伴</a:t>
            </a:r>
            <a:r>
              <a:rPr lang="en-US" altLang="zh-CN" dirty="0" smtClean="0"/>
              <a:t>2</a:t>
            </a:r>
            <a:r>
              <a:rPr lang="zh-CN" altLang="en-US" dirty="0" smtClean="0"/>
              <a:t>：当地达人、自由导游、出租车</a:t>
            </a:r>
            <a:endParaRPr lang="en-US" altLang="zh-CN" dirty="0" smtClean="0"/>
          </a:p>
          <a:p>
            <a:r>
              <a:rPr lang="zh-CN" altLang="en-US" dirty="0" smtClean="0"/>
              <a:t>签到</a:t>
            </a:r>
            <a:endParaRPr lang="en-US" altLang="zh-CN" dirty="0" smtClean="0"/>
          </a:p>
          <a:p>
            <a:r>
              <a:rPr lang="zh-CN" altLang="en-US" dirty="0"/>
              <a:t>团</a:t>
            </a:r>
            <a:r>
              <a:rPr lang="zh-CN" altLang="en-US" dirty="0" smtClean="0"/>
              <a:t>购</a:t>
            </a:r>
            <a:endParaRPr lang="en-US" altLang="zh-CN" dirty="0" smtClean="0"/>
          </a:p>
          <a:p>
            <a:r>
              <a:rPr lang="zh-CN" altLang="en-US" dirty="0"/>
              <a:t>二维</a:t>
            </a:r>
            <a:r>
              <a:rPr lang="zh-CN" altLang="en-US" dirty="0" smtClean="0"/>
              <a:t>码、</a:t>
            </a:r>
            <a:r>
              <a:rPr lang="en-US" altLang="zh-CN" dirty="0" smtClean="0"/>
              <a:t>NFC</a:t>
            </a:r>
            <a:r>
              <a:rPr lang="zh-CN" altLang="en-US" dirty="0" smtClean="0"/>
              <a:t>、语音、文字签到</a:t>
            </a:r>
            <a:endParaRPr lang="en-US" altLang="zh-CN" dirty="0" smtClean="0"/>
          </a:p>
          <a:p>
            <a:r>
              <a:rPr lang="zh-CN" altLang="en-US" dirty="0"/>
              <a:t>收快递</a:t>
            </a:r>
          </a:p>
        </p:txBody>
      </p:sp>
    </p:spTree>
    <p:extLst>
      <p:ext uri="{BB962C8B-B14F-4D97-AF65-F5344CB8AC3E}">
        <p14:creationId xmlns:p14="http://schemas.microsoft.com/office/powerpoint/2010/main" val="18861883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特点</a:t>
            </a:r>
            <a:r>
              <a:rPr lang="en-US" altLang="zh-CN" dirty="0" smtClean="0"/>
              <a:t>-</a:t>
            </a:r>
            <a:r>
              <a:rPr lang="zh-CN" altLang="en-US" dirty="0" smtClean="0"/>
              <a:t>权益系统</a:t>
            </a:r>
            <a:endParaRPr lang="zh-CN" altLang="en-US" dirty="0"/>
          </a:p>
        </p:txBody>
      </p:sp>
      <p:sp>
        <p:nvSpPr>
          <p:cNvPr id="3" name="内容占位符 2"/>
          <p:cNvSpPr>
            <a:spLocks noGrp="1"/>
          </p:cNvSpPr>
          <p:nvPr>
            <p:ph idx="1"/>
          </p:nvPr>
        </p:nvSpPr>
        <p:spPr/>
        <p:txBody>
          <a:bodyPr/>
          <a:lstStyle/>
          <a:p>
            <a:r>
              <a:rPr lang="zh-CN" altLang="en-US" dirty="0" smtClean="0"/>
              <a:t>团长权益，带团多了可以升级，可以推荐</a:t>
            </a:r>
            <a:endParaRPr lang="en-US" altLang="zh-CN" dirty="0" smtClean="0"/>
          </a:p>
          <a:p>
            <a:r>
              <a:rPr lang="zh-CN" altLang="en-US" dirty="0" smtClean="0"/>
              <a:t>团员，签到积分，分享积分，带人积分</a:t>
            </a:r>
            <a:endParaRPr lang="en-US" altLang="zh-CN" dirty="0" smtClean="0"/>
          </a:p>
          <a:p>
            <a:r>
              <a:rPr lang="zh-CN" altLang="en-US" dirty="0"/>
              <a:t>合作</a:t>
            </a:r>
            <a:r>
              <a:rPr lang="zh-CN" altLang="en-US" dirty="0" smtClean="0"/>
              <a:t>伙伴，接待到后可以积分，完全按照人数、消费、服务质量等综合打分，把星级评选留给行者</a:t>
            </a:r>
            <a:endParaRPr lang="en-US" altLang="zh-CN" dirty="0" smtClean="0"/>
          </a:p>
          <a:p>
            <a:endParaRPr lang="en-US" altLang="zh-CN" dirty="0"/>
          </a:p>
          <a:p>
            <a:r>
              <a:rPr lang="zh-CN" altLang="en-US" dirty="0" smtClean="0"/>
              <a:t>针对每一块，应该设计灵活的加分系统和减分系统</a:t>
            </a:r>
            <a:endParaRPr lang="en-US" altLang="zh-CN" dirty="0" smtClean="0"/>
          </a:p>
          <a:p>
            <a:endParaRPr lang="zh-CN" altLang="en-US" dirty="0"/>
          </a:p>
        </p:txBody>
      </p:sp>
    </p:spTree>
    <p:extLst>
      <p:ext uri="{BB962C8B-B14F-4D97-AF65-F5344CB8AC3E}">
        <p14:creationId xmlns:p14="http://schemas.microsoft.com/office/powerpoint/2010/main" val="1607529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特点</a:t>
            </a:r>
            <a:r>
              <a:rPr lang="en-US" altLang="zh-CN" dirty="0" smtClean="0"/>
              <a:t>-</a:t>
            </a:r>
            <a:r>
              <a:rPr lang="zh-CN" altLang="en-US" dirty="0" smtClean="0"/>
              <a:t>点评系统</a:t>
            </a:r>
            <a:endParaRPr lang="zh-CN" altLang="en-US" dirty="0"/>
          </a:p>
        </p:txBody>
      </p:sp>
      <p:sp>
        <p:nvSpPr>
          <p:cNvPr id="3" name="内容占位符 2"/>
          <p:cNvSpPr>
            <a:spLocks noGrp="1"/>
          </p:cNvSpPr>
          <p:nvPr>
            <p:ph idx="1"/>
          </p:nvPr>
        </p:nvSpPr>
        <p:spPr/>
        <p:txBody>
          <a:bodyPr/>
          <a:lstStyle/>
          <a:p>
            <a:r>
              <a:rPr lang="zh-CN" altLang="en-US" dirty="0" smtClean="0"/>
              <a:t>团长权益，带团多了可以升级，可以推荐</a:t>
            </a:r>
            <a:endParaRPr lang="en-US" altLang="zh-CN" dirty="0" smtClean="0"/>
          </a:p>
          <a:p>
            <a:r>
              <a:rPr lang="zh-CN" altLang="en-US" dirty="0" smtClean="0"/>
              <a:t>团员，签到积分，分享积分，带人积分</a:t>
            </a:r>
            <a:endParaRPr lang="en-US" altLang="zh-CN" dirty="0" smtClean="0"/>
          </a:p>
          <a:p>
            <a:r>
              <a:rPr lang="zh-CN" altLang="en-US" dirty="0"/>
              <a:t>合作</a:t>
            </a:r>
            <a:r>
              <a:rPr lang="zh-CN" altLang="en-US" dirty="0" smtClean="0"/>
              <a:t>伙伴，接待到后可以积分，完全按照人数、消费、服务质量等综合打分，把星级评选留给行者</a:t>
            </a:r>
            <a:endParaRPr lang="zh-CN" altLang="en-US" dirty="0"/>
          </a:p>
        </p:txBody>
      </p:sp>
      <p:sp>
        <p:nvSpPr>
          <p:cNvPr id="4" name="爆炸形 1 3"/>
          <p:cNvSpPr/>
          <p:nvPr/>
        </p:nvSpPr>
        <p:spPr>
          <a:xfrm>
            <a:off x="683567" y="3717032"/>
            <a:ext cx="8003085" cy="273630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待补</a:t>
            </a:r>
            <a:endParaRPr lang="zh-CN" altLang="en-US" sz="2400" dirty="0"/>
          </a:p>
        </p:txBody>
      </p:sp>
    </p:spTree>
    <p:extLst>
      <p:ext uri="{BB962C8B-B14F-4D97-AF65-F5344CB8AC3E}">
        <p14:creationId xmlns:p14="http://schemas.microsoft.com/office/powerpoint/2010/main" val="33386959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特点</a:t>
            </a:r>
            <a:r>
              <a:rPr lang="en-US" altLang="zh-CN" dirty="0" smtClean="0"/>
              <a:t>-</a:t>
            </a:r>
            <a:r>
              <a:rPr lang="zh-CN" altLang="en-US" dirty="0" smtClean="0"/>
              <a:t>旅行结伴</a:t>
            </a:r>
            <a:endParaRPr lang="zh-CN" altLang="en-US" dirty="0"/>
          </a:p>
        </p:txBody>
      </p:sp>
      <p:sp>
        <p:nvSpPr>
          <p:cNvPr id="3" name="内容占位符 2"/>
          <p:cNvSpPr>
            <a:spLocks noGrp="1"/>
          </p:cNvSpPr>
          <p:nvPr>
            <p:ph idx="1"/>
          </p:nvPr>
        </p:nvSpPr>
        <p:spPr/>
        <p:txBody>
          <a:bodyPr/>
          <a:lstStyle/>
          <a:p>
            <a:r>
              <a:rPr lang="zh-CN" altLang="en-US" sz="1800" dirty="0" smtClean="0">
                <a:latin typeface="微软雅黑" panose="020B0503020204020204" pitchFamily="34" charset="-122"/>
                <a:ea typeface="微软雅黑" panose="020B0503020204020204" pitchFamily="34" charset="-122"/>
              </a:rPr>
              <a:t>分为游前结伴和游中结伴</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通过捡人和求捡实现</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捡</a:t>
            </a:r>
            <a:r>
              <a:rPr lang="zh-CN" altLang="en-US" sz="1800" dirty="0" smtClean="0">
                <a:latin typeface="微软雅黑" panose="020B0503020204020204" pitchFamily="34" charset="-122"/>
                <a:ea typeface="微软雅黑" panose="020B0503020204020204" pitchFamily="34" charset="-122"/>
              </a:rPr>
              <a:t>人和求捡围绕行程展开</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系统可以定义一些结伴属性，</a:t>
            </a:r>
            <a:r>
              <a:rPr lang="zh-CN" altLang="en-US" sz="1800" dirty="0">
                <a:latin typeface="微软雅黑" panose="020B0503020204020204" pitchFamily="34" charset="-122"/>
                <a:ea typeface="微软雅黑" panose="020B0503020204020204" pitchFamily="34" charset="-122"/>
              </a:rPr>
              <a:t>比如异性伙伴，供想艳遇，相亲而结伴，还如学生伙伴，专门供在校学生结伴。</a:t>
            </a:r>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742950" lvl="3" indent="-285750">
              <a:lnSpc>
                <a:spcPct val="110000"/>
              </a:lnSpc>
              <a:spcBef>
                <a:spcPts val="1800"/>
              </a:spcBef>
              <a:buClr>
                <a:schemeClr val="accent1"/>
              </a:buClr>
              <a:buSzPct val="60000"/>
              <a:buFont typeface="Wingdings" panose="05000000000000000000" pitchFamily="2" charset="2"/>
              <a:buChar char="Ø"/>
            </a:pP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742950" lvl="3" indent="-285750">
              <a:lnSpc>
                <a:spcPct val="110000"/>
              </a:lnSpc>
              <a:spcBef>
                <a:spcPts val="1800"/>
              </a:spcBef>
              <a:buClr>
                <a:schemeClr val="accent1"/>
              </a:buClr>
              <a:buSzPct val="60000"/>
              <a:buFont typeface="Wingdings" panose="05000000000000000000" pitchFamily="2" charset="2"/>
              <a:buChar char="Ø"/>
            </a:pPr>
            <a:endParaRPr lang="en-US" altLang="zh-CN" dirty="0" smtClean="0">
              <a:solidFill>
                <a:schemeClr val="accent2"/>
              </a:solidFill>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en-US" altLang="zh-CN" dirty="0" smtClean="0">
              <a:solidFill>
                <a:schemeClr val="accent2"/>
              </a:solidFill>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zh-CN" altLang="en-US" dirty="0">
              <a:solidFill>
                <a:schemeClr val="accent2"/>
              </a:solidFill>
            </a:endParaRPr>
          </a:p>
        </p:txBody>
      </p:sp>
    </p:spTree>
    <p:extLst>
      <p:ext uri="{BB962C8B-B14F-4D97-AF65-F5344CB8AC3E}">
        <p14:creationId xmlns:p14="http://schemas.microsoft.com/office/powerpoint/2010/main" val="3536836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特点</a:t>
            </a:r>
            <a:r>
              <a:rPr lang="en-US" altLang="zh-CN" dirty="0" smtClean="0"/>
              <a:t>-</a:t>
            </a:r>
            <a:r>
              <a:rPr lang="zh-CN" altLang="en-US" dirty="0" smtClean="0"/>
              <a:t>旅行导游</a:t>
            </a:r>
            <a:endParaRPr lang="zh-CN" altLang="en-US" dirty="0"/>
          </a:p>
        </p:txBody>
      </p:sp>
      <p:sp>
        <p:nvSpPr>
          <p:cNvPr id="3" name="内容占位符 2"/>
          <p:cNvSpPr>
            <a:spLocks noGrp="1"/>
          </p:cNvSpPr>
          <p:nvPr>
            <p:ph idx="1"/>
          </p:nvPr>
        </p:nvSpPr>
        <p:spPr/>
        <p:txBody>
          <a:bodyPr/>
          <a:lstStyle/>
          <a:p>
            <a:r>
              <a:rPr lang="zh-CN" altLang="en-US" sz="1800" dirty="0" smtClean="0">
                <a:latin typeface="微软雅黑" panose="020B0503020204020204" pitchFamily="34" charset="-122"/>
                <a:ea typeface="微软雅黑" panose="020B0503020204020204" pitchFamily="34" charset="-122"/>
              </a:rPr>
              <a:t>景点攻略</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景点解说</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旅游点评</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线路推荐</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周边景点</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天气预报</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交通工具</a:t>
            </a:r>
            <a:endParaRPr lang="en-US" altLang="zh-CN" sz="1800" dirty="0" smtClean="0">
              <a:latin typeface="微软雅黑" panose="020B0503020204020204" pitchFamily="34" charset="-122"/>
              <a:ea typeface="微软雅黑" panose="020B0503020204020204" pitchFamily="34" charset="-122"/>
            </a:endParaRPr>
          </a:p>
          <a:p>
            <a:pPr marL="457200" lvl="3" indent="0">
              <a:lnSpc>
                <a:spcPct val="110000"/>
              </a:lnSpc>
              <a:spcBef>
                <a:spcPts val="1800"/>
              </a:spcBef>
              <a:buClr>
                <a:schemeClr val="accent1"/>
              </a:buClr>
              <a:buSzPct val="60000"/>
              <a:buNone/>
            </a:pP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457200" lvl="3" indent="0">
              <a:lnSpc>
                <a:spcPct val="110000"/>
              </a:lnSpc>
              <a:spcBef>
                <a:spcPts val="1800"/>
              </a:spcBef>
              <a:buClr>
                <a:schemeClr val="accent1"/>
              </a:buClr>
              <a:buSzPct val="60000"/>
              <a:buNone/>
            </a:pPr>
            <a:endParaRPr lang="en-US" altLang="zh-CN" sz="1400" dirty="0">
              <a:solidFill>
                <a:schemeClr val="accent2"/>
              </a:solidFill>
              <a:latin typeface="微软雅黑" panose="020B0503020204020204" pitchFamily="34" charset="-122"/>
              <a:ea typeface="微软雅黑" panose="020B0503020204020204" pitchFamily="34" charset="-122"/>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en-US" altLang="zh-CN" dirty="0" smtClean="0">
              <a:solidFill>
                <a:schemeClr val="accent2"/>
              </a:solidFill>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zh-CN" altLang="en-US" dirty="0">
              <a:solidFill>
                <a:schemeClr val="accent2"/>
              </a:solidFill>
            </a:endParaRPr>
          </a:p>
        </p:txBody>
      </p:sp>
    </p:spTree>
    <p:extLst>
      <p:ext uri="{BB962C8B-B14F-4D97-AF65-F5344CB8AC3E}">
        <p14:creationId xmlns:p14="http://schemas.microsoft.com/office/powerpoint/2010/main" val="26052202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特点</a:t>
            </a:r>
            <a:r>
              <a:rPr lang="en-US" altLang="zh-CN" dirty="0" smtClean="0"/>
              <a:t>-</a:t>
            </a:r>
            <a:r>
              <a:rPr lang="zh-CN" altLang="en-US" dirty="0" smtClean="0"/>
              <a:t>旅行导游</a:t>
            </a:r>
            <a:endParaRPr lang="zh-CN" altLang="en-US" dirty="0"/>
          </a:p>
        </p:txBody>
      </p:sp>
      <p:sp>
        <p:nvSpPr>
          <p:cNvPr id="3" name="内容占位符 2"/>
          <p:cNvSpPr>
            <a:spLocks noGrp="1"/>
          </p:cNvSpPr>
          <p:nvPr>
            <p:ph idx="1"/>
          </p:nvPr>
        </p:nvSpPr>
        <p:spPr/>
        <p:txBody>
          <a:bodyPr>
            <a:normAutofit/>
          </a:bodyPr>
          <a:lstStyle/>
          <a:p>
            <a:r>
              <a:rPr lang="zh-CN" altLang="en-US" sz="1800" dirty="0" smtClean="0">
                <a:latin typeface="微软雅黑" panose="020B0503020204020204" pitchFamily="34" charset="-122"/>
                <a:ea typeface="微软雅黑" panose="020B0503020204020204" pitchFamily="34" charset="-122"/>
              </a:rPr>
              <a:t>旅行地图</a:t>
            </a:r>
            <a:endParaRPr lang="en-US" altLang="zh-CN" sz="1800" dirty="0" smtClean="0">
              <a:latin typeface="微软雅黑" panose="020B0503020204020204" pitchFamily="34" charset="-122"/>
              <a:ea typeface="微软雅黑" panose="020B0503020204020204" pitchFamily="34" charset="-122"/>
            </a:endParaRPr>
          </a:p>
          <a:p>
            <a:pPr marL="457200" lvl="3" indent="0">
              <a:lnSpc>
                <a:spcPct val="110000"/>
              </a:lnSpc>
              <a:spcBef>
                <a:spcPts val="1800"/>
              </a:spcBef>
              <a:buClr>
                <a:schemeClr val="accent1"/>
              </a:buClr>
              <a:buSzPct val="60000"/>
              <a:buNone/>
            </a:pPr>
            <a:r>
              <a:rPr lang="zh-CN" altLang="en-US" sz="1400" dirty="0">
                <a:solidFill>
                  <a:schemeClr val="accent2"/>
                </a:solidFill>
                <a:latin typeface="微软雅黑" panose="020B0503020204020204" pitchFamily="34" charset="-122"/>
                <a:ea typeface="微软雅黑" panose="020B0503020204020204" pitchFamily="34" charset="-122"/>
              </a:rPr>
              <a:t>区别</a:t>
            </a:r>
            <a:r>
              <a:rPr lang="zh-CN" altLang="en-US" sz="1400" dirty="0" smtClean="0">
                <a:solidFill>
                  <a:schemeClr val="accent2"/>
                </a:solidFill>
                <a:latin typeface="微软雅黑" panose="020B0503020204020204" pitchFamily="34" charset="-122"/>
                <a:ea typeface="微软雅黑" panose="020B0503020204020204" pitchFamily="34" charset="-122"/>
              </a:rPr>
              <a:t>于传统地图，旅行地图指的是在传统地图基础上直接标注了和旅行相关资源的地理位置信息。这块目前好像也没有</a:t>
            </a:r>
            <a:r>
              <a:rPr lang="en-US" altLang="zh-CN" sz="1400" dirty="0" smtClean="0">
                <a:solidFill>
                  <a:schemeClr val="accent2"/>
                </a:solidFill>
                <a:latin typeface="微软雅黑" panose="020B0503020204020204" pitchFamily="34" charset="-122"/>
                <a:ea typeface="微软雅黑" panose="020B0503020204020204" pitchFamily="34" charset="-122"/>
              </a:rPr>
              <a:t>APP</a:t>
            </a:r>
            <a:r>
              <a:rPr lang="zh-CN" altLang="en-US" sz="1400" dirty="0" smtClean="0">
                <a:solidFill>
                  <a:schemeClr val="accent2"/>
                </a:solidFill>
                <a:latin typeface="微软雅黑" panose="020B0503020204020204" pitchFamily="34" charset="-122"/>
                <a:ea typeface="微软雅黑" panose="020B0503020204020204" pitchFamily="34" charset="-122"/>
              </a:rPr>
              <a:t>，但我觉得对旅行帮助比较大，我们可以尝试做。</a:t>
            </a: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742950" lvl="3" indent="-285750">
              <a:lnSpc>
                <a:spcPct val="110000"/>
              </a:lnSpc>
              <a:spcBef>
                <a:spcPts val="1800"/>
              </a:spcBef>
              <a:buClr>
                <a:schemeClr val="accent1"/>
              </a:buClr>
              <a:buSzPct val="60000"/>
              <a:buFont typeface="Wingdings" panose="05000000000000000000" pitchFamily="2" charset="2"/>
              <a:buChar char="Ø"/>
            </a:pPr>
            <a:r>
              <a:rPr lang="zh-CN" altLang="en-US" sz="1400" dirty="0" smtClean="0">
                <a:solidFill>
                  <a:schemeClr val="accent2"/>
                </a:solidFill>
                <a:latin typeface="微软雅黑" panose="020B0503020204020204" pitchFamily="34" charset="-122"/>
                <a:ea typeface="微软雅黑" panose="020B0503020204020204" pitchFamily="34" charset="-122"/>
              </a:rPr>
              <a:t>基本思路是我们创建和旅行相关资源地理位置信息库，然后根据用户当前位置或者其他条件，比如省市。直接显示周边的旅行资源。</a:t>
            </a: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742950" lvl="3" indent="-285750">
              <a:lnSpc>
                <a:spcPct val="110000"/>
              </a:lnSpc>
              <a:spcBef>
                <a:spcPts val="1800"/>
              </a:spcBef>
              <a:buClr>
                <a:schemeClr val="accent1"/>
              </a:buClr>
              <a:buSzPct val="60000"/>
              <a:buFont typeface="Wingdings" panose="05000000000000000000" pitchFamily="2" charset="2"/>
              <a:buChar char="Ø"/>
            </a:pPr>
            <a:r>
              <a:rPr lang="zh-CN" altLang="en-US" sz="1400" dirty="0" smtClean="0">
                <a:solidFill>
                  <a:schemeClr val="accent2"/>
                </a:solidFill>
                <a:latin typeface="微软雅黑" panose="020B0503020204020204" pitchFamily="34" charset="-122"/>
                <a:ea typeface="微软雅黑" panose="020B0503020204020204" pitchFamily="34" charset="-122"/>
              </a:rPr>
              <a:t>数据来源，有些可以自己采集，有些可以通过旅友采集。</a:t>
            </a: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357188" lvl="3" indent="-357188">
              <a:lnSpc>
                <a:spcPct val="110000"/>
              </a:lnSpc>
              <a:spcBef>
                <a:spcPts val="1800"/>
              </a:spcBef>
              <a:buClr>
                <a:schemeClr val="accent1"/>
              </a:buClr>
              <a:buSzPct val="60000"/>
              <a:buFont typeface="Wingdings" panose="05000000000000000000" pitchFamily="2" charset="2"/>
              <a:buChar char="¢"/>
            </a:pPr>
            <a:r>
              <a:rPr lang="zh-CN" altLang="en-US" dirty="0">
                <a:solidFill>
                  <a:schemeClr val="accent2"/>
                </a:solidFill>
                <a:latin typeface="微软雅黑" panose="020B0503020204020204" pitchFamily="34" charset="-122"/>
                <a:ea typeface="微软雅黑" panose="020B0503020204020204" pitchFamily="34" charset="-122"/>
              </a:rPr>
              <a:t>景区</a:t>
            </a:r>
            <a:r>
              <a:rPr lang="zh-CN" altLang="en-US" dirty="0" smtClean="0">
                <a:solidFill>
                  <a:schemeClr val="accent2"/>
                </a:solidFill>
                <a:latin typeface="微软雅黑" panose="020B0503020204020204" pitchFamily="34" charset="-122"/>
                <a:ea typeface="微软雅黑" panose="020B0503020204020204" pitchFamily="34" charset="-122"/>
              </a:rPr>
              <a:t>地图</a:t>
            </a:r>
            <a:endParaRPr lang="en-US" altLang="zh-CN" dirty="0" smtClean="0">
              <a:solidFill>
                <a:schemeClr val="accent2"/>
              </a:solidFill>
              <a:latin typeface="微软雅黑" panose="020B0503020204020204" pitchFamily="34" charset="-122"/>
              <a:ea typeface="微软雅黑" panose="020B0503020204020204" pitchFamily="34" charset="-122"/>
            </a:endParaRPr>
          </a:p>
          <a:p>
            <a:pPr marL="457200" lvl="3" indent="0">
              <a:lnSpc>
                <a:spcPct val="110000"/>
              </a:lnSpc>
              <a:spcBef>
                <a:spcPts val="1800"/>
              </a:spcBef>
              <a:buClr>
                <a:schemeClr val="accent1"/>
              </a:buClr>
              <a:buSzPct val="60000"/>
              <a:buNone/>
            </a:pPr>
            <a:r>
              <a:rPr lang="zh-CN" altLang="en-US" sz="1400" dirty="0">
                <a:solidFill>
                  <a:schemeClr val="accent2"/>
                </a:solidFill>
                <a:latin typeface="微软雅黑" panose="020B0503020204020204" pitchFamily="34" charset="-122"/>
                <a:ea typeface="微软雅黑" panose="020B0503020204020204" pitchFamily="34" charset="-122"/>
              </a:rPr>
              <a:t>这</a:t>
            </a:r>
            <a:r>
              <a:rPr lang="zh-CN" altLang="en-US" sz="1400" dirty="0" smtClean="0">
                <a:solidFill>
                  <a:schemeClr val="accent2"/>
                </a:solidFill>
                <a:latin typeface="微软雅黑" panose="020B0503020204020204" pitchFamily="34" charset="-122"/>
                <a:ea typeface="微软雅黑" panose="020B0503020204020204" pitchFamily="34" charset="-122"/>
              </a:rPr>
              <a:t>块和旅行地图类型，但关注的是景区内的旅行资源。这块的实施会比旅行地图难度大。</a:t>
            </a: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457200" lvl="3" indent="0">
              <a:lnSpc>
                <a:spcPct val="110000"/>
              </a:lnSpc>
              <a:spcBef>
                <a:spcPts val="1800"/>
              </a:spcBef>
              <a:buClr>
                <a:schemeClr val="accent1"/>
              </a:buClr>
              <a:buSzPct val="60000"/>
              <a:buNone/>
            </a:pPr>
            <a:r>
              <a:rPr lang="zh-CN" altLang="en-US" sz="1400" i="1" dirty="0" smtClean="0">
                <a:solidFill>
                  <a:srgbClr val="00B050"/>
                </a:solidFill>
                <a:latin typeface="微软雅黑" panose="020B0503020204020204" pitchFamily="34" charset="-122"/>
                <a:ea typeface="微软雅黑" panose="020B0503020204020204" pitchFamily="34" charset="-122"/>
              </a:rPr>
              <a:t>无论景区地图还是旅行地图，在展示的时候能结合指南针技术，显示出旅游资源在旅友的哪个方向（在陌生地方比较有用）</a:t>
            </a:r>
            <a:endParaRPr lang="en-US" altLang="zh-CN" sz="1400" i="1" dirty="0">
              <a:solidFill>
                <a:srgbClr val="00B050"/>
              </a:solidFill>
              <a:latin typeface="微软雅黑" panose="020B0503020204020204" pitchFamily="34" charset="-122"/>
              <a:ea typeface="微软雅黑" panose="020B0503020204020204" pitchFamily="34" charset="-122"/>
            </a:endParaRPr>
          </a:p>
          <a:p>
            <a:pPr marL="742950" lvl="3" indent="-285750">
              <a:lnSpc>
                <a:spcPct val="110000"/>
              </a:lnSpc>
              <a:spcBef>
                <a:spcPts val="1800"/>
              </a:spcBef>
              <a:buClr>
                <a:schemeClr val="accent1"/>
              </a:buClr>
              <a:buSzPct val="60000"/>
              <a:buFont typeface="Wingdings" panose="05000000000000000000" pitchFamily="2" charset="2"/>
              <a:buChar char="Ø"/>
            </a:pPr>
            <a:endParaRPr lang="en-US" altLang="zh-CN" sz="1400" dirty="0">
              <a:solidFill>
                <a:schemeClr val="accent2"/>
              </a:solidFill>
              <a:latin typeface="微软雅黑" panose="020B0503020204020204" pitchFamily="34" charset="-122"/>
              <a:ea typeface="微软雅黑" panose="020B0503020204020204" pitchFamily="34" charset="-122"/>
            </a:endParaRPr>
          </a:p>
          <a:p>
            <a:pPr marL="742950" lvl="3" indent="-285750">
              <a:lnSpc>
                <a:spcPct val="120000"/>
              </a:lnSpc>
              <a:spcBef>
                <a:spcPts val="1800"/>
              </a:spcBef>
              <a:buClr>
                <a:schemeClr val="accent1"/>
              </a:buClr>
              <a:buSzPct val="60000"/>
              <a:buFont typeface="Wingdings" panose="05000000000000000000" pitchFamily="2" charset="2"/>
              <a:buChar char="Ø"/>
            </a:pP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en-US" altLang="zh-CN" dirty="0" smtClean="0">
              <a:solidFill>
                <a:schemeClr val="accent2"/>
              </a:solidFill>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zh-CN" altLang="en-US" dirty="0">
              <a:solidFill>
                <a:schemeClr val="accent2"/>
              </a:solidFill>
            </a:endParaRPr>
          </a:p>
        </p:txBody>
      </p:sp>
    </p:spTree>
    <p:extLst>
      <p:ext uri="{BB962C8B-B14F-4D97-AF65-F5344CB8AC3E}">
        <p14:creationId xmlns:p14="http://schemas.microsoft.com/office/powerpoint/2010/main" val="2306272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特点</a:t>
            </a:r>
            <a:r>
              <a:rPr lang="en-US" altLang="zh-CN" dirty="0" smtClean="0"/>
              <a:t>-</a:t>
            </a:r>
            <a:r>
              <a:rPr lang="zh-CN" altLang="en-US" dirty="0" smtClean="0"/>
              <a:t>旅行发现</a:t>
            </a:r>
            <a:endParaRPr lang="zh-CN" altLang="en-US" dirty="0"/>
          </a:p>
        </p:txBody>
      </p:sp>
      <p:sp>
        <p:nvSpPr>
          <p:cNvPr id="3" name="内容占位符 2"/>
          <p:cNvSpPr>
            <a:spLocks noGrp="1"/>
          </p:cNvSpPr>
          <p:nvPr>
            <p:ph idx="1"/>
          </p:nvPr>
        </p:nvSpPr>
        <p:spPr/>
        <p:txBody>
          <a:bodyPr>
            <a:normAutofit/>
          </a:bodyPr>
          <a:lstStyle/>
          <a:p>
            <a:r>
              <a:rPr lang="zh-CN" altLang="en-US" sz="1800" dirty="0" smtClean="0">
                <a:latin typeface="微软雅黑" panose="020B0503020204020204" pitchFamily="34" charset="-122"/>
                <a:ea typeface="微软雅黑" panose="020B0503020204020204" pitchFamily="34" charset="-122"/>
              </a:rPr>
              <a:t>类似于微信的发现来分享旅行过程中的新鲜事</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solidFill>
                  <a:schemeClr val="accent2"/>
                </a:solidFill>
                <a:latin typeface="微软雅黑" panose="020B0503020204020204" pitchFamily="34" charset="-122"/>
                <a:ea typeface="微软雅黑" panose="020B0503020204020204" pitchFamily="34" charset="-122"/>
              </a:rPr>
              <a:t>发现可以进行分类，比如景点、路况、天气、景点、饮食等</a:t>
            </a:r>
            <a:endParaRPr lang="zh-CN" altLang="en-US" dirty="0">
              <a:solidFill>
                <a:schemeClr val="accent2"/>
              </a:solidFill>
            </a:endParaRPr>
          </a:p>
        </p:txBody>
      </p:sp>
    </p:spTree>
    <p:extLst>
      <p:ext uri="{BB962C8B-B14F-4D97-AF65-F5344CB8AC3E}">
        <p14:creationId xmlns:p14="http://schemas.microsoft.com/office/powerpoint/2010/main" val="787996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特点</a:t>
            </a:r>
            <a:r>
              <a:rPr lang="en-US" altLang="zh-CN" dirty="0" smtClean="0"/>
              <a:t>-</a:t>
            </a:r>
            <a:r>
              <a:rPr lang="zh-CN" altLang="en-US" dirty="0" smtClean="0"/>
              <a:t>旅行足迹</a:t>
            </a:r>
            <a:endParaRPr lang="zh-CN" altLang="en-US" dirty="0"/>
          </a:p>
        </p:txBody>
      </p:sp>
      <p:sp>
        <p:nvSpPr>
          <p:cNvPr id="3" name="内容占位符 2"/>
          <p:cNvSpPr>
            <a:spLocks noGrp="1"/>
          </p:cNvSpPr>
          <p:nvPr>
            <p:ph idx="1"/>
          </p:nvPr>
        </p:nvSpPr>
        <p:spPr/>
        <p:txBody>
          <a:bodyPr>
            <a:normAutofit/>
          </a:bodyPr>
          <a:lstStyle/>
          <a:p>
            <a:r>
              <a:rPr lang="zh-CN" altLang="en-US" sz="1800" dirty="0" smtClean="0">
                <a:latin typeface="微软雅黑" panose="020B0503020204020204" pitchFamily="34" charset="-122"/>
                <a:ea typeface="微软雅黑" panose="020B0503020204020204" pitchFamily="34" charset="-122"/>
              </a:rPr>
              <a:t>分为行程足迹和旅行足迹</a:t>
            </a:r>
            <a:endParaRPr lang="en-US" altLang="zh-CN" sz="1800" dirty="0" smtClean="0">
              <a:latin typeface="微软雅黑" panose="020B0503020204020204" pitchFamily="34" charset="-122"/>
              <a:ea typeface="微软雅黑" panose="020B0503020204020204" pitchFamily="34" charset="-122"/>
            </a:endParaRPr>
          </a:p>
          <a:p>
            <a:pPr marL="357188" lvl="3" indent="-357188">
              <a:lnSpc>
                <a:spcPct val="110000"/>
              </a:lnSpc>
              <a:spcBef>
                <a:spcPts val="1800"/>
              </a:spcBef>
              <a:buClr>
                <a:schemeClr val="accent1"/>
              </a:buClr>
              <a:buSzPct val="60000"/>
              <a:buFont typeface="Wingdings" panose="05000000000000000000" pitchFamily="2" charset="2"/>
              <a:buChar char="¢"/>
            </a:pPr>
            <a:r>
              <a:rPr lang="zh-CN" altLang="en-US" dirty="0" smtClean="0">
                <a:solidFill>
                  <a:schemeClr val="accent2"/>
                </a:solidFill>
                <a:latin typeface="微软雅黑" panose="020B0503020204020204" pitchFamily="34" charset="-122"/>
                <a:ea typeface="微软雅黑" panose="020B0503020204020204" pitchFamily="34" charset="-122"/>
              </a:rPr>
              <a:t>行程足迹用来记录本次行程中的点点滴滴，缺省在本团内自动分享</a:t>
            </a:r>
            <a:endParaRPr lang="en-US" altLang="zh-CN" dirty="0" smtClean="0">
              <a:solidFill>
                <a:schemeClr val="accent2"/>
              </a:solidFill>
              <a:latin typeface="微软雅黑" panose="020B0503020204020204" pitchFamily="34" charset="-122"/>
              <a:ea typeface="微软雅黑" panose="020B0503020204020204" pitchFamily="34" charset="-122"/>
            </a:endParaRPr>
          </a:p>
          <a:p>
            <a:pPr marL="357188" lvl="3" indent="-357188">
              <a:lnSpc>
                <a:spcPct val="110000"/>
              </a:lnSpc>
              <a:spcBef>
                <a:spcPts val="1800"/>
              </a:spcBef>
              <a:buClr>
                <a:schemeClr val="accent1"/>
              </a:buClr>
              <a:buSzPct val="60000"/>
              <a:buFont typeface="Wingdings" panose="05000000000000000000" pitchFamily="2" charset="2"/>
              <a:buChar char="¢"/>
            </a:pPr>
            <a:r>
              <a:rPr lang="zh-CN" altLang="en-US" dirty="0" smtClean="0">
                <a:solidFill>
                  <a:schemeClr val="accent2"/>
                </a:solidFill>
                <a:latin typeface="微软雅黑" panose="020B0503020204020204" pitchFamily="34" charset="-122"/>
                <a:ea typeface="微软雅黑" panose="020B0503020204020204" pitchFamily="34" charset="-122"/>
              </a:rPr>
              <a:t>旅行足迹用来记录旅友所有的旅行经历，用户可以设定是否分享以及分享范围</a:t>
            </a:r>
            <a:endParaRPr lang="en-US" altLang="zh-CN" dirty="0" smtClean="0">
              <a:solidFill>
                <a:schemeClr val="accent2"/>
              </a:solidFill>
              <a:latin typeface="微软雅黑" panose="020B0503020204020204" pitchFamily="34" charset="-122"/>
              <a:ea typeface="微软雅黑" panose="020B0503020204020204" pitchFamily="34" charset="-122"/>
            </a:endParaRPr>
          </a:p>
          <a:p>
            <a:pPr marL="357188" lvl="3" indent="-357188">
              <a:lnSpc>
                <a:spcPct val="110000"/>
              </a:lnSpc>
              <a:spcBef>
                <a:spcPts val="1800"/>
              </a:spcBef>
              <a:buClr>
                <a:schemeClr val="accent1"/>
              </a:buClr>
              <a:buSzPct val="60000"/>
              <a:buFont typeface="Wingdings" panose="05000000000000000000" pitchFamily="2" charset="2"/>
              <a:buChar char="¢"/>
            </a:pPr>
            <a:r>
              <a:rPr lang="zh-CN" altLang="en-US" dirty="0" smtClean="0">
                <a:solidFill>
                  <a:schemeClr val="accent2"/>
                </a:solidFill>
                <a:latin typeface="微软雅黑" panose="020B0503020204020204" pitchFamily="34" charset="-122"/>
                <a:ea typeface="微软雅黑" panose="020B0503020204020204" pitchFamily="34" charset="-122"/>
              </a:rPr>
              <a:t>旅行足迹的产生通过旅友的签到产生</a:t>
            </a:r>
            <a:endParaRPr lang="en-US" altLang="zh-CN" dirty="0" smtClean="0">
              <a:solidFill>
                <a:schemeClr val="accent2"/>
              </a:solidFill>
              <a:latin typeface="微软雅黑" panose="020B0503020204020204" pitchFamily="34" charset="-122"/>
              <a:ea typeface="微软雅黑" panose="020B0503020204020204" pitchFamily="34" charset="-122"/>
            </a:endParaRPr>
          </a:p>
          <a:p>
            <a:pPr marL="357188" lvl="3" indent="-357188">
              <a:lnSpc>
                <a:spcPct val="110000"/>
              </a:lnSpc>
              <a:spcBef>
                <a:spcPts val="1800"/>
              </a:spcBef>
              <a:buClr>
                <a:schemeClr val="accent1"/>
              </a:buClr>
              <a:buSzPct val="60000"/>
              <a:buFont typeface="Wingdings" panose="05000000000000000000" pitchFamily="2" charset="2"/>
              <a:buChar char="¢"/>
            </a:pPr>
            <a:r>
              <a:rPr lang="zh-CN" altLang="en-US" dirty="0" smtClean="0">
                <a:solidFill>
                  <a:schemeClr val="accent2"/>
                </a:solidFill>
                <a:latin typeface="微软雅黑" panose="020B0503020204020204" pitchFamily="34" charset="-122"/>
                <a:ea typeface="微软雅黑" panose="020B0503020204020204" pitchFamily="34" charset="-122"/>
              </a:rPr>
              <a:t>被分享的足迹可以被点评</a:t>
            </a: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en-US" altLang="zh-CN" dirty="0" smtClean="0">
              <a:solidFill>
                <a:schemeClr val="accent2"/>
              </a:solidFill>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zh-CN" altLang="en-US" dirty="0">
              <a:solidFill>
                <a:schemeClr val="accent2"/>
              </a:solidFill>
            </a:endParaRPr>
          </a:p>
        </p:txBody>
      </p:sp>
    </p:spTree>
    <p:extLst>
      <p:ext uri="{BB962C8B-B14F-4D97-AF65-F5344CB8AC3E}">
        <p14:creationId xmlns:p14="http://schemas.microsoft.com/office/powerpoint/2010/main" val="706084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企业愿景</a:t>
            </a:r>
            <a:endParaRPr lang="zh-CN" altLang="en-US" dirty="0"/>
          </a:p>
        </p:txBody>
      </p:sp>
      <p:sp>
        <p:nvSpPr>
          <p:cNvPr id="3" name="内容占位符 2"/>
          <p:cNvSpPr>
            <a:spLocks noGrp="1"/>
          </p:cNvSpPr>
          <p:nvPr>
            <p:ph idx="1"/>
          </p:nvPr>
        </p:nvSpPr>
        <p:spPr/>
        <p:txBody>
          <a:bodyPr/>
          <a:lstStyle/>
          <a:p>
            <a:r>
              <a:rPr lang="zh-CN" altLang="en-US" dirty="0" smtClean="0"/>
              <a:t>一个</a:t>
            </a:r>
            <a:r>
              <a:rPr lang="zh-CN" altLang="zh-CN" dirty="0"/>
              <a:t>让大家放不下手的</a:t>
            </a:r>
            <a:r>
              <a:rPr lang="zh-CN" altLang="zh-CN" sz="2800" b="1" dirty="0"/>
              <a:t>旅行工具</a:t>
            </a:r>
            <a:endParaRPr lang="en-US" altLang="zh-CN" sz="2800" b="1" dirty="0"/>
          </a:p>
          <a:p>
            <a:r>
              <a:rPr lang="zh-CN" altLang="en-US" dirty="0" smtClean="0"/>
              <a:t>我们真正关心每一个</a:t>
            </a:r>
            <a:r>
              <a:rPr lang="zh-CN" altLang="en-US" sz="2800" b="1" dirty="0" smtClean="0"/>
              <a:t>行者</a:t>
            </a:r>
            <a:endParaRPr lang="en-US" altLang="zh-CN" sz="2800" b="1" dirty="0" smtClean="0"/>
          </a:p>
          <a:p>
            <a:r>
              <a:rPr lang="zh-CN" altLang="en-US" dirty="0" smtClean="0"/>
              <a:t>我们提供一个</a:t>
            </a:r>
            <a:r>
              <a:rPr lang="zh-CN" altLang="zh-CN" dirty="0" smtClean="0"/>
              <a:t>专注</a:t>
            </a:r>
            <a:r>
              <a:rPr lang="zh-CN" altLang="zh-CN" dirty="0"/>
              <a:t>于游中的旅行社交</a:t>
            </a:r>
            <a:r>
              <a:rPr lang="en-US" altLang="zh-CN" dirty="0" smtClean="0"/>
              <a:t>APP</a:t>
            </a:r>
            <a:r>
              <a:rPr lang="zh-CN" altLang="en-US" dirty="0" smtClean="0"/>
              <a:t>，这是</a:t>
            </a:r>
            <a:r>
              <a:rPr lang="zh-CN" altLang="en-US" sz="2800" b="1" dirty="0"/>
              <a:t>行者交流的平台</a:t>
            </a:r>
          </a:p>
        </p:txBody>
      </p:sp>
    </p:spTree>
    <p:extLst>
      <p:ext uri="{BB962C8B-B14F-4D97-AF65-F5344CB8AC3E}">
        <p14:creationId xmlns:p14="http://schemas.microsoft.com/office/powerpoint/2010/main" val="21633815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特点</a:t>
            </a:r>
            <a:r>
              <a:rPr lang="en-US" altLang="zh-CN" dirty="0" smtClean="0"/>
              <a:t>-</a:t>
            </a:r>
            <a:r>
              <a:rPr lang="zh-CN" altLang="en-US" dirty="0" smtClean="0"/>
              <a:t>游记相册</a:t>
            </a:r>
            <a:endParaRPr lang="zh-CN" altLang="en-US" dirty="0"/>
          </a:p>
        </p:txBody>
      </p:sp>
      <p:sp>
        <p:nvSpPr>
          <p:cNvPr id="3" name="内容占位符 2"/>
          <p:cNvSpPr>
            <a:spLocks noGrp="1"/>
          </p:cNvSpPr>
          <p:nvPr>
            <p:ph idx="1"/>
          </p:nvPr>
        </p:nvSpPr>
        <p:spPr/>
        <p:txBody>
          <a:bodyPr>
            <a:normAutofit/>
          </a:bodyPr>
          <a:lstStyle/>
          <a:p>
            <a:r>
              <a:rPr lang="zh-CN" altLang="en-US" sz="1800" dirty="0" smtClean="0">
                <a:latin typeface="微软雅黑" panose="020B0503020204020204" pitchFamily="34" charset="-122"/>
                <a:ea typeface="微软雅黑" panose="020B0503020204020204" pitchFamily="34" charset="-122"/>
              </a:rPr>
              <a:t>以行程为基础</a:t>
            </a:r>
            <a:r>
              <a:rPr lang="zh-CN" altLang="en-US" sz="1800" dirty="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团队为单位产生和组织游记或者相册内容</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游记、相册可以被分享</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呗分享的游记或者相册可以被点评</a:t>
            </a:r>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pPr marL="457200" lvl="3" indent="0">
              <a:lnSpc>
                <a:spcPct val="110000"/>
              </a:lnSpc>
              <a:spcBef>
                <a:spcPts val="1800"/>
              </a:spcBef>
              <a:buClr>
                <a:schemeClr val="accent1"/>
              </a:buClr>
              <a:buSzPct val="60000"/>
              <a:buNone/>
            </a:pPr>
            <a:r>
              <a:rPr lang="zh-CN" altLang="en-US" sz="1400" dirty="0" smtClean="0">
                <a:solidFill>
                  <a:schemeClr val="accent2"/>
                </a:solidFill>
                <a:latin typeface="微软雅黑" panose="020B0503020204020204" pitchFamily="34" charset="-122"/>
                <a:ea typeface="微软雅黑" panose="020B0503020204020204" pitchFamily="34" charset="-122"/>
              </a:rPr>
              <a:t>。</a:t>
            </a:r>
            <a:endParaRPr lang="en-US" altLang="zh-CN" sz="1400" dirty="0">
              <a:solidFill>
                <a:schemeClr val="accent2"/>
              </a:solidFill>
              <a:latin typeface="微软雅黑" panose="020B0503020204020204" pitchFamily="34" charset="-122"/>
              <a:ea typeface="微软雅黑" panose="020B0503020204020204" pitchFamily="34" charset="-122"/>
            </a:endParaRPr>
          </a:p>
          <a:p>
            <a:pPr marL="742950" lvl="3" indent="-285750">
              <a:lnSpc>
                <a:spcPct val="120000"/>
              </a:lnSpc>
              <a:spcBef>
                <a:spcPts val="1800"/>
              </a:spcBef>
              <a:buClr>
                <a:schemeClr val="accent1"/>
              </a:buClr>
              <a:buSzPct val="60000"/>
              <a:buFont typeface="Wingdings" panose="05000000000000000000" pitchFamily="2" charset="2"/>
              <a:buChar char="Ø"/>
            </a:pP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en-US" altLang="zh-CN" dirty="0" smtClean="0">
              <a:solidFill>
                <a:schemeClr val="accent2"/>
              </a:solidFill>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zh-CN" altLang="en-US" dirty="0">
              <a:solidFill>
                <a:schemeClr val="accent2"/>
              </a:solidFill>
            </a:endParaRPr>
          </a:p>
        </p:txBody>
      </p:sp>
    </p:spTree>
    <p:extLst>
      <p:ext uri="{BB962C8B-B14F-4D97-AF65-F5344CB8AC3E}">
        <p14:creationId xmlns:p14="http://schemas.microsoft.com/office/powerpoint/2010/main" val="1531857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特点</a:t>
            </a:r>
            <a:r>
              <a:rPr lang="en-US" altLang="zh-CN" dirty="0" smtClean="0"/>
              <a:t>-</a:t>
            </a:r>
            <a:r>
              <a:rPr lang="zh-CN" altLang="en-US" dirty="0" smtClean="0"/>
              <a:t>分享点评</a:t>
            </a:r>
            <a:endParaRPr lang="zh-CN" altLang="en-US" dirty="0"/>
          </a:p>
        </p:txBody>
      </p:sp>
      <p:sp>
        <p:nvSpPr>
          <p:cNvPr id="3" name="内容占位符 2"/>
          <p:cNvSpPr>
            <a:spLocks noGrp="1"/>
          </p:cNvSpPr>
          <p:nvPr>
            <p:ph idx="1"/>
          </p:nvPr>
        </p:nvSpPr>
        <p:spPr/>
        <p:txBody>
          <a:bodyPr>
            <a:normAutofit/>
          </a:bodyPr>
          <a:lstStyle/>
          <a:p>
            <a:r>
              <a:rPr lang="zh-CN" altLang="en-US" sz="1800" dirty="0" smtClean="0">
                <a:latin typeface="微软雅黑" panose="020B0503020204020204" pitchFamily="34" charset="-122"/>
                <a:ea typeface="微软雅黑" panose="020B0503020204020204" pitchFamily="34" charset="-122"/>
              </a:rPr>
              <a:t>点赞</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评论</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转发</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分享</a:t>
            </a:r>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pPr marL="457200" lvl="3" indent="0">
              <a:lnSpc>
                <a:spcPct val="110000"/>
              </a:lnSpc>
              <a:spcBef>
                <a:spcPts val="1800"/>
              </a:spcBef>
              <a:buClr>
                <a:schemeClr val="accent1"/>
              </a:buClr>
              <a:buSzPct val="60000"/>
              <a:buNone/>
            </a:pP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742950" lvl="3" indent="-285750">
              <a:lnSpc>
                <a:spcPct val="120000"/>
              </a:lnSpc>
              <a:spcBef>
                <a:spcPts val="1800"/>
              </a:spcBef>
              <a:buClr>
                <a:schemeClr val="accent1"/>
              </a:buClr>
              <a:buSzPct val="60000"/>
              <a:buFont typeface="Wingdings" panose="05000000000000000000" pitchFamily="2" charset="2"/>
              <a:buChar char="Ø"/>
            </a:pP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en-US" altLang="zh-CN" dirty="0" smtClean="0">
              <a:solidFill>
                <a:schemeClr val="accent2"/>
              </a:solidFill>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zh-CN" altLang="en-US" dirty="0">
              <a:solidFill>
                <a:schemeClr val="accent2"/>
              </a:solidFill>
            </a:endParaRPr>
          </a:p>
        </p:txBody>
      </p:sp>
    </p:spTree>
    <p:extLst>
      <p:ext uri="{BB962C8B-B14F-4D97-AF65-F5344CB8AC3E}">
        <p14:creationId xmlns:p14="http://schemas.microsoft.com/office/powerpoint/2010/main" val="9391530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特点</a:t>
            </a:r>
            <a:r>
              <a:rPr lang="en-US" altLang="zh-CN" dirty="0" smtClean="0"/>
              <a:t>-</a:t>
            </a:r>
            <a:r>
              <a:rPr lang="zh-CN" altLang="en-US" dirty="0" smtClean="0"/>
              <a:t>旅友交流</a:t>
            </a:r>
            <a:endParaRPr lang="zh-CN" altLang="en-US" dirty="0"/>
          </a:p>
        </p:txBody>
      </p:sp>
      <p:sp>
        <p:nvSpPr>
          <p:cNvPr id="3" name="内容占位符 2"/>
          <p:cNvSpPr>
            <a:spLocks noGrp="1"/>
          </p:cNvSpPr>
          <p:nvPr>
            <p:ph idx="1"/>
          </p:nvPr>
        </p:nvSpPr>
        <p:spPr/>
        <p:txBody>
          <a:bodyPr>
            <a:normAutofit/>
          </a:bodyPr>
          <a:lstStyle/>
          <a:p>
            <a:pPr marL="357188" lvl="3" indent="-357188">
              <a:lnSpc>
                <a:spcPct val="110000"/>
              </a:lnSpc>
              <a:spcBef>
                <a:spcPts val="1800"/>
              </a:spcBef>
              <a:buClr>
                <a:schemeClr val="accent1"/>
              </a:buClr>
              <a:buSzPct val="60000"/>
              <a:buFont typeface="Wingdings" panose="05000000000000000000" pitchFamily="2" charset="2"/>
              <a:buChar char="¢"/>
            </a:pPr>
            <a:r>
              <a:rPr lang="zh-CN" altLang="en-US" dirty="0" smtClean="0">
                <a:solidFill>
                  <a:schemeClr val="accent2"/>
                </a:solidFill>
                <a:latin typeface="微软雅黑" panose="020B0503020204020204" pitchFamily="34" charset="-122"/>
                <a:ea typeface="微软雅黑" panose="020B0503020204020204" pitchFamily="34" charset="-122"/>
              </a:rPr>
              <a:t>文本</a:t>
            </a:r>
            <a:r>
              <a:rPr lang="zh-CN" altLang="en-US" dirty="0">
                <a:solidFill>
                  <a:schemeClr val="accent2"/>
                </a:solidFill>
                <a:latin typeface="微软雅黑" panose="020B0503020204020204" pitchFamily="34" charset="-122"/>
                <a:ea typeface="微软雅黑" panose="020B0503020204020204" pitchFamily="34" charset="-122"/>
              </a:rPr>
              <a:t>输入交流</a:t>
            </a:r>
            <a:endParaRPr lang="en-US" altLang="zh-CN" dirty="0">
              <a:solidFill>
                <a:schemeClr val="accent2"/>
              </a:solidFill>
              <a:latin typeface="微软雅黑" panose="020B0503020204020204" pitchFamily="34" charset="-122"/>
              <a:ea typeface="微软雅黑" panose="020B0503020204020204" pitchFamily="34" charset="-122"/>
            </a:endParaRPr>
          </a:p>
          <a:p>
            <a:pPr marL="357188" lvl="3" indent="-357188">
              <a:lnSpc>
                <a:spcPct val="110000"/>
              </a:lnSpc>
              <a:spcBef>
                <a:spcPts val="1800"/>
              </a:spcBef>
              <a:buClr>
                <a:schemeClr val="accent1"/>
              </a:buClr>
              <a:buSzPct val="60000"/>
              <a:buFont typeface="Wingdings" panose="05000000000000000000" pitchFamily="2" charset="2"/>
              <a:buChar char="¢"/>
            </a:pPr>
            <a:r>
              <a:rPr lang="zh-CN" altLang="en-US" dirty="0">
                <a:solidFill>
                  <a:schemeClr val="accent2"/>
                </a:solidFill>
                <a:latin typeface="微软雅黑" panose="020B0503020204020204" pitchFamily="34" charset="-122"/>
                <a:ea typeface="微软雅黑" panose="020B0503020204020204" pitchFamily="34" charset="-122"/>
              </a:rPr>
              <a:t>留言交流</a:t>
            </a:r>
            <a:endParaRPr lang="en-US" altLang="zh-CN" dirty="0">
              <a:solidFill>
                <a:schemeClr val="accent2"/>
              </a:solidFill>
              <a:latin typeface="微软雅黑" panose="020B0503020204020204" pitchFamily="34" charset="-122"/>
              <a:ea typeface="微软雅黑" panose="020B0503020204020204" pitchFamily="34" charset="-122"/>
            </a:endParaRPr>
          </a:p>
          <a:p>
            <a:pPr marL="357188" lvl="3" indent="-357188">
              <a:lnSpc>
                <a:spcPct val="110000"/>
              </a:lnSpc>
              <a:spcBef>
                <a:spcPts val="1800"/>
              </a:spcBef>
              <a:buClr>
                <a:schemeClr val="accent1"/>
              </a:buClr>
              <a:buSzPct val="60000"/>
              <a:buFont typeface="Wingdings" panose="05000000000000000000" pitchFamily="2" charset="2"/>
              <a:buChar char="¢"/>
            </a:pPr>
            <a:r>
              <a:rPr lang="zh-CN" altLang="en-US" dirty="0">
                <a:solidFill>
                  <a:schemeClr val="accent2"/>
                </a:solidFill>
                <a:latin typeface="微软雅黑" panose="020B0503020204020204" pitchFamily="34" charset="-122"/>
                <a:ea typeface="微软雅黑" panose="020B0503020204020204" pitchFamily="34" charset="-122"/>
              </a:rPr>
              <a:t>实时语音交流。这个对于自驾游很重要。</a:t>
            </a:r>
            <a:endParaRPr lang="en-US" altLang="zh-CN" dirty="0">
              <a:solidFill>
                <a:schemeClr val="accent2"/>
              </a:solidFill>
              <a:latin typeface="微软雅黑" panose="020B0503020204020204" pitchFamily="34" charset="-122"/>
              <a:ea typeface="微软雅黑" panose="020B0503020204020204" pitchFamily="34" charset="-122"/>
            </a:endParaRPr>
          </a:p>
          <a:p>
            <a:pPr marL="357188" lvl="3" indent="-357188">
              <a:lnSpc>
                <a:spcPct val="110000"/>
              </a:lnSpc>
              <a:spcBef>
                <a:spcPts val="1800"/>
              </a:spcBef>
              <a:buClr>
                <a:schemeClr val="accent1"/>
              </a:buClr>
              <a:buSzPct val="60000"/>
              <a:buFont typeface="Wingdings" panose="05000000000000000000" pitchFamily="2" charset="2"/>
              <a:buChar char="¢"/>
            </a:pPr>
            <a:r>
              <a:rPr lang="zh-CN" altLang="en-US" dirty="0">
                <a:solidFill>
                  <a:schemeClr val="accent2"/>
                </a:solidFill>
                <a:latin typeface="微软雅黑" panose="020B0503020204020204" pitchFamily="34" charset="-122"/>
                <a:ea typeface="微软雅黑" panose="020B0503020204020204" pitchFamily="34" charset="-122"/>
              </a:rPr>
              <a:t>对于文字交流或者语音留言这两种方式，当</a:t>
            </a:r>
            <a:r>
              <a:rPr lang="en-US" altLang="zh-CN" dirty="0">
                <a:solidFill>
                  <a:schemeClr val="accent2"/>
                </a:solidFill>
                <a:latin typeface="微软雅黑" panose="020B0503020204020204" pitchFamily="34" charset="-122"/>
                <a:ea typeface="微软雅黑" panose="020B0503020204020204" pitchFamily="34" charset="-122"/>
              </a:rPr>
              <a:t>APP</a:t>
            </a:r>
            <a:r>
              <a:rPr lang="zh-CN" altLang="en-US" dirty="0">
                <a:solidFill>
                  <a:schemeClr val="accent2"/>
                </a:solidFill>
                <a:latin typeface="微软雅黑" panose="020B0503020204020204" pitchFamily="34" charset="-122"/>
                <a:ea typeface="微软雅黑" panose="020B0503020204020204" pitchFamily="34" charset="-122"/>
              </a:rPr>
              <a:t>收到信的信息时，可以通过提示音进行提示。</a:t>
            </a:r>
            <a:endParaRPr lang="en-US" altLang="zh-CN" dirty="0">
              <a:solidFill>
                <a:schemeClr val="accent2"/>
              </a:solidFill>
              <a:latin typeface="微软雅黑" panose="020B0503020204020204" pitchFamily="34" charset="-122"/>
              <a:ea typeface="微软雅黑" panose="020B0503020204020204" pitchFamily="34" charset="-122"/>
            </a:endParaRPr>
          </a:p>
          <a:p>
            <a:pPr marL="742950" lvl="3" indent="-285750">
              <a:lnSpc>
                <a:spcPct val="120000"/>
              </a:lnSpc>
              <a:spcBef>
                <a:spcPts val="1800"/>
              </a:spcBef>
              <a:buClr>
                <a:schemeClr val="accent1"/>
              </a:buClr>
              <a:buSzPct val="60000"/>
              <a:buFont typeface="Wingdings" panose="05000000000000000000" pitchFamily="2" charset="2"/>
              <a:buChar char="Ø"/>
            </a:pP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en-US" altLang="zh-CN" dirty="0" smtClean="0">
              <a:solidFill>
                <a:schemeClr val="accent2"/>
              </a:solidFill>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zh-CN" altLang="en-US" dirty="0">
              <a:solidFill>
                <a:schemeClr val="accent2"/>
              </a:solidFill>
            </a:endParaRPr>
          </a:p>
        </p:txBody>
      </p:sp>
    </p:spTree>
    <p:extLst>
      <p:ext uri="{BB962C8B-B14F-4D97-AF65-F5344CB8AC3E}">
        <p14:creationId xmlns:p14="http://schemas.microsoft.com/office/powerpoint/2010/main" val="40994346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特点</a:t>
            </a:r>
            <a:r>
              <a:rPr lang="en-US" altLang="zh-CN" dirty="0" smtClean="0"/>
              <a:t>-</a:t>
            </a:r>
            <a:r>
              <a:rPr lang="zh-CN" altLang="en-US" dirty="0" smtClean="0"/>
              <a:t>旅行服务</a:t>
            </a:r>
            <a:endParaRPr lang="zh-CN" altLang="en-US" dirty="0"/>
          </a:p>
        </p:txBody>
      </p:sp>
      <p:sp>
        <p:nvSpPr>
          <p:cNvPr id="3" name="内容占位符 2"/>
          <p:cNvSpPr>
            <a:spLocks noGrp="1"/>
          </p:cNvSpPr>
          <p:nvPr>
            <p:ph idx="1"/>
          </p:nvPr>
        </p:nvSpPr>
        <p:spPr/>
        <p:txBody>
          <a:bodyPr>
            <a:normAutofit/>
          </a:bodyPr>
          <a:lstStyle/>
          <a:p>
            <a:r>
              <a:rPr lang="zh-CN" altLang="en-US" sz="1800" dirty="0">
                <a:latin typeface="微软雅黑" panose="020B0503020204020204" pitchFamily="34" charset="-122"/>
                <a:ea typeface="微软雅黑" panose="020B0503020204020204" pitchFamily="34" charset="-122"/>
              </a:rPr>
              <a:t>服务</a:t>
            </a:r>
            <a:endParaRPr lang="en-US" altLang="zh-CN" sz="1800" dirty="0" smtClean="0">
              <a:latin typeface="微软雅黑" panose="020B0503020204020204" pitchFamily="34" charset="-122"/>
              <a:ea typeface="微软雅黑" panose="020B0503020204020204" pitchFamily="34" charset="-122"/>
            </a:endParaRPr>
          </a:p>
          <a:p>
            <a:pPr marL="457200" lvl="3" indent="0">
              <a:lnSpc>
                <a:spcPct val="110000"/>
              </a:lnSpc>
              <a:spcBef>
                <a:spcPts val="1800"/>
              </a:spcBef>
              <a:buClr>
                <a:schemeClr val="accent1"/>
              </a:buClr>
              <a:buSzPct val="60000"/>
              <a:buNone/>
            </a:pPr>
            <a:r>
              <a:rPr lang="zh-CN" altLang="en-US" sz="1600" dirty="0" smtClean="0">
                <a:solidFill>
                  <a:schemeClr val="accent2"/>
                </a:solidFill>
                <a:latin typeface="微软雅黑" panose="020B0503020204020204" pitchFamily="34" charset="-122"/>
                <a:ea typeface="微软雅黑" panose="020B0503020204020204" pitchFamily="34" charset="-122"/>
              </a:rPr>
              <a:t>作为网站提供的旅行附加值，这块目前也是所有</a:t>
            </a:r>
            <a:r>
              <a:rPr lang="en-US" altLang="zh-CN" sz="1600" dirty="0" smtClean="0">
                <a:solidFill>
                  <a:schemeClr val="accent2"/>
                </a:solidFill>
                <a:latin typeface="微软雅黑" panose="020B0503020204020204" pitchFamily="34" charset="-122"/>
                <a:ea typeface="微软雅黑" panose="020B0503020204020204" pitchFamily="34" charset="-122"/>
              </a:rPr>
              <a:t>APP</a:t>
            </a:r>
            <a:r>
              <a:rPr lang="zh-CN" altLang="en-US" sz="1600" dirty="0" smtClean="0">
                <a:solidFill>
                  <a:schemeClr val="accent2"/>
                </a:solidFill>
                <a:latin typeface="微软雅黑" panose="020B0503020204020204" pitchFamily="34" charset="-122"/>
                <a:ea typeface="微软雅黑" panose="020B0503020204020204" pitchFamily="34" charset="-122"/>
              </a:rPr>
              <a:t>的盲点，实际上这块目前也是有东西可以挖掘，比如：</a:t>
            </a:r>
            <a:endParaRPr lang="en-US" altLang="zh-CN" sz="1600" dirty="0" smtClean="0">
              <a:solidFill>
                <a:schemeClr val="accent2"/>
              </a:solidFill>
              <a:latin typeface="微软雅黑" panose="020B0503020204020204" pitchFamily="34" charset="-122"/>
              <a:ea typeface="微软雅黑" panose="020B0503020204020204" pitchFamily="34" charset="-122"/>
            </a:endParaRPr>
          </a:p>
          <a:p>
            <a:pPr marL="742950" lvl="3" indent="-285750">
              <a:lnSpc>
                <a:spcPct val="120000"/>
              </a:lnSpc>
              <a:spcBef>
                <a:spcPts val="1800"/>
              </a:spcBef>
              <a:buClr>
                <a:schemeClr val="accent1"/>
              </a:buClr>
              <a:buSzPct val="60000"/>
              <a:buFont typeface="Wingdings" panose="05000000000000000000" pitchFamily="2" charset="2"/>
              <a:buChar char="Ø"/>
            </a:pPr>
            <a:r>
              <a:rPr lang="zh-CN" altLang="en-US" sz="1400" dirty="0">
                <a:solidFill>
                  <a:schemeClr val="accent2"/>
                </a:solidFill>
                <a:latin typeface="微软雅黑" panose="020B0503020204020204" pitchFamily="34" charset="-122"/>
                <a:ea typeface="微软雅黑" panose="020B0503020204020204" pitchFamily="34" charset="-122"/>
              </a:rPr>
              <a:t>根据行程</a:t>
            </a:r>
            <a:r>
              <a:rPr lang="zh-CN" altLang="en-US" sz="1400" dirty="0" smtClean="0">
                <a:solidFill>
                  <a:schemeClr val="accent2"/>
                </a:solidFill>
                <a:latin typeface="微软雅黑" panose="020B0503020204020204" pitchFamily="34" charset="-122"/>
                <a:ea typeface="微软雅黑" panose="020B0503020204020204" pitchFamily="34" charset="-122"/>
              </a:rPr>
              <a:t>，</a:t>
            </a:r>
            <a:r>
              <a:rPr lang="en-US" altLang="zh-CN" sz="1400" dirty="0" smtClean="0">
                <a:solidFill>
                  <a:schemeClr val="accent2"/>
                </a:solidFill>
                <a:latin typeface="微软雅黑" panose="020B0503020204020204" pitchFamily="34" charset="-122"/>
                <a:ea typeface="微软雅黑" panose="020B0503020204020204" pitchFamily="34" charset="-122"/>
              </a:rPr>
              <a:t>APP</a:t>
            </a:r>
            <a:r>
              <a:rPr lang="zh-CN" altLang="en-US" sz="1400" dirty="0" smtClean="0">
                <a:solidFill>
                  <a:schemeClr val="accent2"/>
                </a:solidFill>
                <a:latin typeface="微软雅黑" panose="020B0503020204020204" pitchFamily="34" charset="-122"/>
                <a:ea typeface="微软雅黑" panose="020B0503020204020204" pitchFamily="34" charset="-122"/>
              </a:rPr>
              <a:t>平台</a:t>
            </a:r>
            <a:r>
              <a:rPr lang="zh-CN" altLang="en-US" sz="1400" dirty="0">
                <a:solidFill>
                  <a:schemeClr val="accent2"/>
                </a:solidFill>
                <a:latin typeface="微软雅黑" panose="020B0503020204020204" pitchFamily="34" charset="-122"/>
                <a:ea typeface="微软雅黑" panose="020B0503020204020204" pitchFamily="34" charset="-122"/>
              </a:rPr>
              <a:t>实时推送路况信息</a:t>
            </a:r>
            <a:r>
              <a:rPr lang="zh-CN" altLang="en-US" sz="1400" dirty="0" smtClean="0">
                <a:solidFill>
                  <a:schemeClr val="accent2"/>
                </a:solidFill>
                <a:latin typeface="微软雅黑" panose="020B0503020204020204" pitchFamily="34" charset="-122"/>
                <a:ea typeface="微软雅黑" panose="020B0503020204020204" pitchFamily="34" charset="-122"/>
              </a:rPr>
              <a:t>。</a:t>
            </a: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742950" lvl="3" indent="-285750">
              <a:lnSpc>
                <a:spcPct val="120000"/>
              </a:lnSpc>
              <a:spcBef>
                <a:spcPts val="1800"/>
              </a:spcBef>
              <a:buClr>
                <a:schemeClr val="accent1"/>
              </a:buClr>
              <a:buSzPct val="60000"/>
              <a:buFont typeface="Wingdings" panose="05000000000000000000" pitchFamily="2" charset="2"/>
              <a:buChar char="Ø"/>
            </a:pPr>
            <a:r>
              <a:rPr lang="zh-CN" altLang="en-US" sz="1400" dirty="0">
                <a:solidFill>
                  <a:schemeClr val="accent2"/>
                </a:solidFill>
                <a:latin typeface="微软雅黑" panose="020B0503020204020204" pitchFamily="34" charset="-122"/>
                <a:ea typeface="微软雅黑" panose="020B0503020204020204" pitchFamily="34" charset="-122"/>
              </a:rPr>
              <a:t>根据行程</a:t>
            </a:r>
            <a:r>
              <a:rPr lang="zh-CN" altLang="en-US" sz="1400" dirty="0" smtClean="0">
                <a:solidFill>
                  <a:schemeClr val="accent2"/>
                </a:solidFill>
                <a:latin typeface="微软雅黑" panose="020B0503020204020204" pitchFamily="34" charset="-122"/>
                <a:ea typeface="微软雅黑" panose="020B0503020204020204" pitchFamily="34" charset="-122"/>
              </a:rPr>
              <a:t>，</a:t>
            </a:r>
            <a:r>
              <a:rPr lang="en-US" altLang="zh-CN" sz="1400" dirty="0" smtClean="0">
                <a:solidFill>
                  <a:schemeClr val="accent2"/>
                </a:solidFill>
                <a:latin typeface="微软雅黑" panose="020B0503020204020204" pitchFamily="34" charset="-122"/>
                <a:ea typeface="微软雅黑" panose="020B0503020204020204" pitchFamily="34" charset="-122"/>
              </a:rPr>
              <a:t>APP</a:t>
            </a:r>
            <a:r>
              <a:rPr lang="zh-CN" altLang="en-US" sz="1400" dirty="0" smtClean="0">
                <a:solidFill>
                  <a:schemeClr val="accent2"/>
                </a:solidFill>
                <a:latin typeface="微软雅黑" panose="020B0503020204020204" pitchFamily="34" charset="-122"/>
                <a:ea typeface="微软雅黑" panose="020B0503020204020204" pitchFamily="34" charset="-122"/>
              </a:rPr>
              <a:t>平台预先推送天气信息。</a:t>
            </a: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742950" lvl="3" indent="-285750">
              <a:lnSpc>
                <a:spcPct val="120000"/>
              </a:lnSpc>
              <a:spcBef>
                <a:spcPts val="1800"/>
              </a:spcBef>
              <a:buClr>
                <a:schemeClr val="accent1"/>
              </a:buClr>
              <a:buSzPct val="60000"/>
              <a:buFont typeface="Wingdings" panose="05000000000000000000" pitchFamily="2" charset="2"/>
              <a:buChar char="Ø"/>
            </a:pPr>
            <a:r>
              <a:rPr lang="zh-CN" altLang="en-US" sz="1400" dirty="0" smtClean="0">
                <a:solidFill>
                  <a:schemeClr val="accent2"/>
                </a:solidFill>
                <a:latin typeface="微软雅黑" panose="020B0503020204020204" pitchFamily="34" charset="-122"/>
                <a:ea typeface="微软雅黑" panose="020B0503020204020204" pitchFamily="34" charset="-122"/>
              </a:rPr>
              <a:t>根据行程，</a:t>
            </a:r>
            <a:r>
              <a:rPr lang="en-US" altLang="zh-CN" sz="1400" dirty="0" smtClean="0">
                <a:solidFill>
                  <a:schemeClr val="accent2"/>
                </a:solidFill>
                <a:latin typeface="微软雅黑" panose="020B0503020204020204" pitchFamily="34" charset="-122"/>
                <a:ea typeface="微软雅黑" panose="020B0503020204020204" pitchFamily="34" charset="-122"/>
              </a:rPr>
              <a:t>APP</a:t>
            </a:r>
            <a:r>
              <a:rPr lang="zh-CN" altLang="en-US" sz="1400" dirty="0" smtClean="0">
                <a:solidFill>
                  <a:schemeClr val="accent2"/>
                </a:solidFill>
                <a:latin typeface="微软雅黑" panose="020B0503020204020204" pitchFamily="34" charset="-122"/>
                <a:ea typeface="微软雅黑" panose="020B0503020204020204" pitchFamily="34" charset="-122"/>
              </a:rPr>
              <a:t>平台推送景点特色介绍、特产推荐等。</a:t>
            </a: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742950" lvl="3" indent="-285750">
              <a:lnSpc>
                <a:spcPct val="120000"/>
              </a:lnSpc>
              <a:spcBef>
                <a:spcPts val="1800"/>
              </a:spcBef>
              <a:buClr>
                <a:schemeClr val="accent1"/>
              </a:buClr>
              <a:buSzPct val="60000"/>
              <a:buFont typeface="Wingdings" panose="05000000000000000000" pitchFamily="2" charset="2"/>
              <a:buChar char="Ø"/>
            </a:pPr>
            <a:endParaRPr lang="en-US" altLang="zh-CN" sz="1400" dirty="0" smtClean="0">
              <a:solidFill>
                <a:schemeClr val="accent2"/>
              </a:solidFill>
              <a:latin typeface="微软雅黑" panose="020B0503020204020204" pitchFamily="34" charset="-122"/>
              <a:ea typeface="微软雅黑" panose="020B0503020204020204" pitchFamily="34" charset="-122"/>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en-US" altLang="zh-CN" dirty="0" smtClean="0">
              <a:solidFill>
                <a:schemeClr val="accent2"/>
              </a:solidFill>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zh-CN" altLang="en-US" dirty="0">
              <a:solidFill>
                <a:schemeClr val="accent2"/>
              </a:solidFill>
            </a:endParaRPr>
          </a:p>
        </p:txBody>
      </p:sp>
    </p:spTree>
    <p:extLst>
      <p:ext uri="{BB962C8B-B14F-4D97-AF65-F5344CB8AC3E}">
        <p14:creationId xmlns:p14="http://schemas.microsoft.com/office/powerpoint/2010/main" val="20776144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用例清单</a:t>
            </a:r>
            <a:endParaRPr lang="zh-CN" altLang="en-US" dirty="0"/>
          </a:p>
        </p:txBody>
      </p:sp>
      <p:sp>
        <p:nvSpPr>
          <p:cNvPr id="3" name="内容占位符 2"/>
          <p:cNvSpPr>
            <a:spLocks noGrp="1"/>
          </p:cNvSpPr>
          <p:nvPr>
            <p:ph idx="1"/>
          </p:nvPr>
        </p:nvSpPr>
        <p:spPr/>
        <p:txBody>
          <a:bodyPr>
            <a:normAutofit/>
          </a:bodyPr>
          <a:lstStyle/>
          <a:p>
            <a:r>
              <a:rPr lang="zh-CN" altLang="en-US" sz="1800" dirty="0" smtClean="0">
                <a:latin typeface="微软雅黑" panose="020B0503020204020204" pitchFamily="34" charset="-122"/>
                <a:ea typeface="微软雅黑" panose="020B0503020204020204" pitchFamily="34" charset="-122"/>
              </a:rPr>
              <a:t>行程</a:t>
            </a:r>
            <a:endParaRPr lang="en-US" altLang="zh-CN" sz="1800" dirty="0" smtClean="0">
              <a:latin typeface="微软雅黑" panose="020B0503020204020204" pitchFamily="34" charset="-122"/>
              <a:ea typeface="微软雅黑" panose="020B0503020204020204" pitchFamily="34" charset="-122"/>
            </a:endParaRPr>
          </a:p>
          <a:p>
            <a:pPr lvl="1"/>
            <a:r>
              <a:rPr lang="zh-CN" altLang="en-US" sz="1600" dirty="0" smtClean="0">
                <a:solidFill>
                  <a:schemeClr val="accent2"/>
                </a:solidFill>
                <a:latin typeface="微软雅黑" panose="020B0503020204020204" pitchFamily="34" charset="-122"/>
                <a:ea typeface="微软雅黑" panose="020B0503020204020204" pitchFamily="34" charset="-122"/>
              </a:rPr>
              <a:t>行程</a:t>
            </a:r>
            <a:r>
              <a:rPr lang="zh-CN" altLang="en-US" sz="1600" dirty="0">
                <a:solidFill>
                  <a:schemeClr val="accent2"/>
                </a:solidFill>
                <a:latin typeface="微软雅黑" panose="020B0503020204020204" pitchFamily="34" charset="-122"/>
                <a:ea typeface="微软雅黑" panose="020B0503020204020204" pitchFamily="34" charset="-122"/>
              </a:rPr>
              <a:t>订购</a:t>
            </a:r>
            <a:r>
              <a:rPr lang="zh-CN" altLang="en-US" sz="1600" dirty="0" smtClean="0">
                <a:solidFill>
                  <a:schemeClr val="accent2"/>
                </a:solidFill>
                <a:latin typeface="微软雅黑" panose="020B0503020204020204" pitchFamily="34" charset="-122"/>
                <a:ea typeface="微软雅黑" panose="020B0503020204020204" pitchFamily="34" charset="-122"/>
              </a:rPr>
              <a:t>、行程制定、行程</a:t>
            </a:r>
            <a:r>
              <a:rPr lang="zh-CN" altLang="en-US" sz="1600" dirty="0" smtClean="0">
                <a:solidFill>
                  <a:schemeClr val="accent2"/>
                </a:solidFill>
                <a:latin typeface="微软雅黑" panose="020B0503020204020204" pitchFamily="34" charset="-122"/>
                <a:ea typeface="微软雅黑" panose="020B0503020204020204" pitchFamily="34" charset="-122"/>
              </a:rPr>
              <a:t>调整、行程预定。（后期可以考虑旅行规划师这块）</a:t>
            </a:r>
            <a:endParaRPr lang="en-US" altLang="zh-CN" sz="1600" dirty="0" smtClean="0">
              <a:solidFill>
                <a:schemeClr val="accent2"/>
              </a:solidFill>
              <a:latin typeface="微软雅黑" panose="020B0503020204020204" pitchFamily="34" charset="-122"/>
              <a:ea typeface="微软雅黑" panose="020B0503020204020204" pitchFamily="34" charset="-122"/>
            </a:endParaRPr>
          </a:p>
          <a:p>
            <a:pPr lvl="1">
              <a:lnSpc>
                <a:spcPct val="110000"/>
              </a:lnSpc>
              <a:spcBef>
                <a:spcPts val="1800"/>
              </a:spcBef>
              <a:buClr>
                <a:schemeClr val="accent1"/>
              </a:buClr>
              <a:buSzPct val="60000"/>
              <a:buFont typeface="Wingdings" panose="05000000000000000000" pitchFamily="2" charset="2"/>
              <a:buChar char="¢"/>
            </a:pPr>
            <a:r>
              <a:rPr lang="zh-CN" altLang="en-US" sz="1800" dirty="0" smtClean="0">
                <a:solidFill>
                  <a:schemeClr val="accent2"/>
                </a:solidFill>
                <a:latin typeface="微软雅黑" panose="020B0503020204020204" pitchFamily="34" charset="-122"/>
                <a:ea typeface="微软雅黑" panose="020B0503020204020204" pitchFamily="34" charset="-122"/>
              </a:rPr>
              <a:t>签到</a:t>
            </a:r>
            <a:endParaRPr lang="en-US" altLang="zh-CN" sz="1800" dirty="0" smtClean="0">
              <a:solidFill>
                <a:schemeClr val="accent2"/>
              </a:solidFill>
              <a:latin typeface="微软雅黑" panose="020B0503020204020204" pitchFamily="34" charset="-122"/>
              <a:ea typeface="微软雅黑" panose="020B0503020204020204" pitchFamily="34" charset="-122"/>
            </a:endParaRPr>
          </a:p>
          <a:p>
            <a:pPr lvl="1">
              <a:buClr>
                <a:schemeClr val="accent1"/>
              </a:buClr>
              <a:buSzPct val="60000"/>
            </a:pPr>
            <a:r>
              <a:rPr lang="zh-CN" altLang="en-US" sz="1600" dirty="0" smtClean="0">
                <a:solidFill>
                  <a:schemeClr val="accent2"/>
                </a:solidFill>
                <a:latin typeface="微软雅黑" panose="020B0503020204020204" pitchFamily="34" charset="-122"/>
                <a:ea typeface="微软雅黑" panose="020B0503020204020204" pitchFamily="34" charset="-122"/>
              </a:rPr>
              <a:t>行程签到，</a:t>
            </a:r>
            <a:r>
              <a:rPr lang="zh-CN" altLang="en-US" sz="1600" dirty="0" smtClean="0">
                <a:solidFill>
                  <a:schemeClr val="accent2"/>
                </a:solidFill>
                <a:latin typeface="微软雅黑" panose="020B0503020204020204" pitchFamily="34" charset="-122"/>
                <a:ea typeface="微软雅黑" panose="020B0503020204020204" pitchFamily="34" charset="-122"/>
              </a:rPr>
              <a:t>包括</a:t>
            </a:r>
            <a:r>
              <a:rPr lang="zh-CN" altLang="en-US" sz="1600" dirty="0">
                <a:solidFill>
                  <a:schemeClr val="accent2"/>
                </a:solidFill>
                <a:latin typeface="微软雅黑" panose="020B0503020204020204" pitchFamily="34" charset="-122"/>
                <a:ea typeface="微软雅黑" panose="020B0503020204020204" pitchFamily="34" charset="-122"/>
              </a:rPr>
              <a:t>出发</a:t>
            </a:r>
            <a:r>
              <a:rPr lang="zh-CN" altLang="en-US" sz="1600" dirty="0" smtClean="0">
                <a:solidFill>
                  <a:schemeClr val="accent2"/>
                </a:solidFill>
                <a:latin typeface="微软雅黑" panose="020B0503020204020204" pitchFamily="34" charset="-122"/>
                <a:ea typeface="微软雅黑" panose="020B0503020204020204" pitchFamily="34" charset="-122"/>
              </a:rPr>
              <a:t>签到</a:t>
            </a:r>
            <a:r>
              <a:rPr lang="zh-CN" altLang="en-US" sz="1600" dirty="0">
                <a:solidFill>
                  <a:schemeClr val="accent2"/>
                </a:solidFill>
                <a:latin typeface="微软雅黑" panose="020B0503020204020204" pitchFamily="34" charset="-122"/>
                <a:ea typeface="微软雅黑" panose="020B0503020204020204" pitchFamily="34" charset="-122"/>
              </a:rPr>
              <a:t>、景点</a:t>
            </a:r>
            <a:r>
              <a:rPr lang="zh-CN" altLang="en-US" sz="1600" dirty="0" smtClean="0">
                <a:solidFill>
                  <a:schemeClr val="accent2"/>
                </a:solidFill>
                <a:latin typeface="微软雅黑" panose="020B0503020204020204" pitchFamily="34" charset="-122"/>
                <a:ea typeface="微软雅黑" panose="020B0503020204020204" pitchFamily="34" charset="-122"/>
              </a:rPr>
              <a:t>签到、酒店签到</a:t>
            </a:r>
            <a:endParaRPr lang="en-US" altLang="zh-CN" sz="1600" dirty="0" smtClean="0">
              <a:solidFill>
                <a:schemeClr val="accent2"/>
              </a:solidFill>
              <a:latin typeface="微软雅黑" panose="020B0503020204020204" pitchFamily="34" charset="-122"/>
              <a:ea typeface="微软雅黑" panose="020B0503020204020204" pitchFamily="34" charset="-122"/>
            </a:endParaRPr>
          </a:p>
          <a:p>
            <a:pPr lvl="1">
              <a:lnSpc>
                <a:spcPct val="110000"/>
              </a:lnSpc>
              <a:spcBef>
                <a:spcPts val="1800"/>
              </a:spcBef>
              <a:buClr>
                <a:schemeClr val="accent1"/>
              </a:buClr>
              <a:buSzPct val="60000"/>
              <a:buFont typeface="Wingdings" panose="05000000000000000000" pitchFamily="2" charset="2"/>
              <a:buChar char="¢"/>
            </a:pPr>
            <a:r>
              <a:rPr lang="zh-CN" altLang="en-US" sz="1800" dirty="0">
                <a:solidFill>
                  <a:schemeClr val="accent2"/>
                </a:solidFill>
                <a:latin typeface="微软雅黑" panose="020B0503020204020204" pitchFamily="34" charset="-122"/>
                <a:ea typeface="微软雅黑" panose="020B0503020204020204" pitchFamily="34" charset="-122"/>
              </a:rPr>
              <a:t>团队</a:t>
            </a:r>
            <a:endParaRPr lang="en-US" altLang="zh-CN" sz="1800" dirty="0">
              <a:solidFill>
                <a:schemeClr val="accent2"/>
              </a:solidFill>
              <a:latin typeface="微软雅黑" panose="020B0503020204020204" pitchFamily="34" charset="-122"/>
              <a:ea typeface="微软雅黑" panose="020B0503020204020204" pitchFamily="34" charset="-122"/>
            </a:endParaRPr>
          </a:p>
          <a:p>
            <a:pPr lvl="1"/>
            <a:r>
              <a:rPr lang="zh-CN" altLang="en-US" sz="1600" dirty="0" smtClean="0">
                <a:solidFill>
                  <a:schemeClr val="accent2"/>
                </a:solidFill>
                <a:latin typeface="微软雅黑" panose="020B0503020204020204" pitchFamily="34" charset="-122"/>
                <a:ea typeface="微软雅黑" panose="020B0503020204020204" pitchFamily="34" charset="-122"/>
              </a:rPr>
              <a:t>位置分享，捡人和求捡、团队互评</a:t>
            </a:r>
            <a:endParaRPr lang="en-US" altLang="zh-CN" sz="1600" dirty="0">
              <a:solidFill>
                <a:schemeClr val="accent2"/>
              </a:solidFill>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交流（实时语音、语音留言、文本交流）</a:t>
            </a:r>
            <a:endParaRPr lang="en-US" altLang="zh-CN" sz="1800" dirty="0" smtClean="0">
              <a:latin typeface="微软雅黑" panose="020B0503020204020204" pitchFamily="34" charset="-122"/>
              <a:ea typeface="微软雅黑" panose="020B0503020204020204" pitchFamily="34" charset="-122"/>
            </a:endParaRPr>
          </a:p>
          <a:p>
            <a:pPr lvl="1">
              <a:buClr>
                <a:schemeClr val="accent1"/>
              </a:buClr>
              <a:buSzPct val="60000"/>
            </a:pPr>
            <a:r>
              <a:rPr lang="zh-CN" altLang="en-US" sz="1600" dirty="0">
                <a:solidFill>
                  <a:schemeClr val="accent2"/>
                </a:solidFill>
                <a:latin typeface="微软雅黑" panose="020B0503020204020204" pitchFamily="34" charset="-122"/>
                <a:ea typeface="微软雅黑" panose="020B0503020204020204" pitchFamily="34" charset="-122"/>
              </a:rPr>
              <a:t>团队交流</a:t>
            </a:r>
            <a:r>
              <a:rPr lang="zh-CN" altLang="en-US" sz="1600" dirty="0" smtClean="0">
                <a:solidFill>
                  <a:schemeClr val="accent2"/>
                </a:solidFill>
                <a:latin typeface="微软雅黑" panose="020B0503020204020204" pitchFamily="34" charset="-122"/>
                <a:ea typeface="微软雅黑" panose="020B0503020204020204" pitchFamily="34" charset="-122"/>
              </a:rPr>
              <a:t>、公开交流</a:t>
            </a:r>
            <a:endParaRPr lang="en-US" altLang="zh-CN" sz="1600" dirty="0" smtClean="0">
              <a:solidFill>
                <a:schemeClr val="accent2"/>
              </a:solidFill>
              <a:latin typeface="微软雅黑" panose="020B0503020204020204" pitchFamily="34" charset="-122"/>
              <a:ea typeface="微软雅黑" panose="020B0503020204020204" pitchFamily="34" charset="-122"/>
            </a:endParaRPr>
          </a:p>
          <a:p>
            <a:pPr lvl="1">
              <a:lnSpc>
                <a:spcPct val="110000"/>
              </a:lnSpc>
              <a:spcBef>
                <a:spcPts val="1800"/>
              </a:spcBef>
              <a:buClr>
                <a:schemeClr val="accent1"/>
              </a:buClr>
              <a:buSzPct val="60000"/>
              <a:buFont typeface="Wingdings" panose="05000000000000000000" pitchFamily="2" charset="2"/>
              <a:buChar char="¢"/>
            </a:pPr>
            <a:r>
              <a:rPr lang="zh-CN" altLang="en-US" sz="2000" dirty="0">
                <a:solidFill>
                  <a:schemeClr val="accent2"/>
                </a:solidFill>
                <a:latin typeface="微软雅黑" panose="020B0503020204020204" pitchFamily="34" charset="-122"/>
                <a:ea typeface="微软雅黑" panose="020B0503020204020204" pitchFamily="34" charset="-122"/>
              </a:rPr>
              <a:t>游记、相册</a:t>
            </a:r>
            <a:endParaRPr lang="en-US" altLang="zh-CN" sz="2000" dirty="0">
              <a:solidFill>
                <a:schemeClr val="accent2"/>
              </a:solidFill>
              <a:latin typeface="微软雅黑" panose="020B0503020204020204" pitchFamily="34" charset="-122"/>
              <a:ea typeface="微软雅黑" panose="020B0503020204020204" pitchFamily="34" charset="-122"/>
            </a:endParaRPr>
          </a:p>
          <a:p>
            <a:pPr lvl="1">
              <a:buClr>
                <a:schemeClr val="accent1"/>
              </a:buClr>
              <a:buSzPct val="60000"/>
            </a:pPr>
            <a:r>
              <a:rPr lang="zh-CN" altLang="en-US" sz="1800" dirty="0">
                <a:solidFill>
                  <a:schemeClr val="accent2"/>
                </a:solidFill>
                <a:latin typeface="微软雅黑" panose="020B0503020204020204" pitchFamily="34" charset="-122"/>
                <a:ea typeface="微软雅黑" panose="020B0503020204020204" pitchFamily="34" charset="-122"/>
              </a:rPr>
              <a:t>撰写、分享、评论</a:t>
            </a:r>
            <a:endParaRPr lang="en-US" altLang="zh-CN" sz="1800" dirty="0">
              <a:solidFill>
                <a:schemeClr val="accent2"/>
              </a:solidFill>
              <a:latin typeface="微软雅黑" panose="020B0503020204020204" pitchFamily="34" charset="-122"/>
              <a:ea typeface="微软雅黑" panose="020B0503020204020204" pitchFamily="34" charset="-122"/>
            </a:endParaRPr>
          </a:p>
          <a:p>
            <a:pPr lvl="1">
              <a:lnSpc>
                <a:spcPct val="110000"/>
              </a:lnSpc>
              <a:spcBef>
                <a:spcPts val="1800"/>
              </a:spcBef>
              <a:buClr>
                <a:schemeClr val="accent1"/>
              </a:buClr>
              <a:buSzPct val="60000"/>
              <a:buFont typeface="Wingdings" panose="05000000000000000000" pitchFamily="2" charset="2"/>
              <a:buChar char="¢"/>
            </a:pPr>
            <a:endParaRPr lang="en-US" altLang="zh-CN" sz="1800" dirty="0">
              <a:solidFill>
                <a:schemeClr val="accent2"/>
              </a:solidFill>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en-US" altLang="zh-CN" dirty="0" smtClean="0">
              <a:solidFill>
                <a:schemeClr val="accent2"/>
              </a:solidFill>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zh-CN" altLang="en-US" dirty="0">
              <a:solidFill>
                <a:schemeClr val="accent2"/>
              </a:solidFill>
            </a:endParaRPr>
          </a:p>
        </p:txBody>
      </p:sp>
    </p:spTree>
    <p:extLst>
      <p:ext uri="{BB962C8B-B14F-4D97-AF65-F5344CB8AC3E}">
        <p14:creationId xmlns:p14="http://schemas.microsoft.com/office/powerpoint/2010/main" val="1884938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用例清单</a:t>
            </a:r>
            <a:endParaRPr lang="zh-CN" altLang="en-US" dirty="0"/>
          </a:p>
        </p:txBody>
      </p:sp>
      <p:sp>
        <p:nvSpPr>
          <p:cNvPr id="3" name="内容占位符 2"/>
          <p:cNvSpPr>
            <a:spLocks noGrp="1"/>
          </p:cNvSpPr>
          <p:nvPr>
            <p:ph idx="1"/>
          </p:nvPr>
        </p:nvSpPr>
        <p:spPr/>
        <p:txBody>
          <a:bodyPr>
            <a:normAutofit/>
          </a:bodyPr>
          <a:lstStyle/>
          <a:p>
            <a:pPr lvl="1">
              <a:lnSpc>
                <a:spcPct val="110000"/>
              </a:lnSpc>
              <a:spcBef>
                <a:spcPts val="1800"/>
              </a:spcBef>
              <a:buClr>
                <a:schemeClr val="accent1"/>
              </a:buClr>
              <a:buSzPct val="60000"/>
              <a:buFont typeface="Wingdings" panose="05000000000000000000" pitchFamily="2" charset="2"/>
              <a:buChar char="¢"/>
            </a:pPr>
            <a:r>
              <a:rPr lang="zh-CN" altLang="en-US" sz="1800" dirty="0" smtClean="0">
                <a:solidFill>
                  <a:schemeClr val="accent2"/>
                </a:solidFill>
                <a:latin typeface="微软雅黑" panose="020B0503020204020204" pitchFamily="34" charset="-122"/>
                <a:ea typeface="微软雅黑" panose="020B0503020204020204" pitchFamily="34" charset="-122"/>
              </a:rPr>
              <a:t>足迹</a:t>
            </a:r>
            <a:endParaRPr lang="en-US" altLang="zh-CN" sz="1800" dirty="0" smtClean="0">
              <a:solidFill>
                <a:schemeClr val="accent2"/>
              </a:solidFill>
              <a:latin typeface="微软雅黑" panose="020B0503020204020204" pitchFamily="34" charset="-122"/>
              <a:ea typeface="微软雅黑" panose="020B0503020204020204" pitchFamily="34" charset="-122"/>
            </a:endParaRPr>
          </a:p>
          <a:p>
            <a:pPr lvl="1">
              <a:buClr>
                <a:schemeClr val="accent1"/>
              </a:buClr>
              <a:buSzPct val="60000"/>
            </a:pPr>
            <a:r>
              <a:rPr lang="zh-CN" altLang="en-US" sz="1600" dirty="0" smtClean="0">
                <a:solidFill>
                  <a:schemeClr val="accent2"/>
                </a:solidFill>
                <a:latin typeface="微软雅黑" panose="020B0503020204020204" pitchFamily="34" charset="-122"/>
                <a:ea typeface="微软雅黑" panose="020B0503020204020204" pitchFamily="34" charset="-122"/>
              </a:rPr>
              <a:t>景区足迹、旅行足迹、足迹分享、足迹点评</a:t>
            </a:r>
            <a:endParaRPr lang="en-US" altLang="zh-CN" sz="1600" dirty="0" smtClean="0">
              <a:solidFill>
                <a:schemeClr val="accent2"/>
              </a:solidFill>
              <a:latin typeface="微软雅黑" panose="020B0503020204020204" pitchFamily="34" charset="-122"/>
              <a:ea typeface="微软雅黑" panose="020B0503020204020204" pitchFamily="34" charset="-122"/>
            </a:endParaRPr>
          </a:p>
          <a:p>
            <a:pPr lvl="1">
              <a:lnSpc>
                <a:spcPct val="110000"/>
              </a:lnSpc>
              <a:spcBef>
                <a:spcPts val="1800"/>
              </a:spcBef>
              <a:buClr>
                <a:schemeClr val="accent1"/>
              </a:buClr>
              <a:buSzPct val="60000"/>
              <a:buFont typeface="Wingdings" panose="05000000000000000000" pitchFamily="2" charset="2"/>
              <a:buChar char="¢"/>
            </a:pPr>
            <a:r>
              <a:rPr lang="zh-CN" altLang="en-US" sz="1800" dirty="0" smtClean="0">
                <a:solidFill>
                  <a:schemeClr val="accent2"/>
                </a:solidFill>
                <a:latin typeface="微软雅黑" panose="020B0503020204020204" pitchFamily="34" charset="-122"/>
                <a:ea typeface="微软雅黑" panose="020B0503020204020204" pitchFamily="34" charset="-122"/>
              </a:rPr>
              <a:t>导游</a:t>
            </a:r>
            <a:endParaRPr lang="en-US" altLang="zh-CN" sz="1800" dirty="0" smtClean="0">
              <a:solidFill>
                <a:schemeClr val="accent2"/>
              </a:solidFill>
              <a:latin typeface="微软雅黑" panose="020B0503020204020204" pitchFamily="34" charset="-122"/>
              <a:ea typeface="微软雅黑" panose="020B0503020204020204" pitchFamily="34" charset="-122"/>
            </a:endParaRPr>
          </a:p>
          <a:p>
            <a:pPr lvl="1">
              <a:buClr>
                <a:schemeClr val="accent1"/>
              </a:buClr>
              <a:buSzPct val="60000"/>
            </a:pPr>
            <a:r>
              <a:rPr lang="zh-CN" altLang="en-US" sz="1600" dirty="0" smtClean="0">
                <a:solidFill>
                  <a:schemeClr val="accent2"/>
                </a:solidFill>
                <a:latin typeface="微软雅黑" panose="020B0503020204020204" pitchFamily="34" charset="-122"/>
                <a:ea typeface="微软雅黑" panose="020B0503020204020204" pitchFamily="34" charset="-122"/>
              </a:rPr>
              <a:t>景区</a:t>
            </a:r>
            <a:r>
              <a:rPr lang="zh-CN" altLang="en-US" sz="1600" dirty="0">
                <a:solidFill>
                  <a:schemeClr val="accent2"/>
                </a:solidFill>
                <a:latin typeface="微软雅黑" panose="020B0503020204020204" pitchFamily="34" charset="-122"/>
                <a:ea typeface="微软雅黑" panose="020B0503020204020204" pitchFamily="34" charset="-122"/>
              </a:rPr>
              <a:t>地图</a:t>
            </a:r>
            <a:r>
              <a:rPr lang="zh-CN" altLang="en-US" sz="1600" dirty="0" smtClean="0">
                <a:solidFill>
                  <a:schemeClr val="accent2"/>
                </a:solidFill>
                <a:latin typeface="微软雅黑" panose="020B0503020204020204" pitchFamily="34" charset="-122"/>
                <a:ea typeface="微软雅黑" panose="020B0503020204020204" pitchFamily="34" charset="-122"/>
              </a:rPr>
              <a:t>、旅游</a:t>
            </a:r>
            <a:r>
              <a:rPr lang="zh-CN" altLang="en-US" sz="1600" dirty="0">
                <a:solidFill>
                  <a:schemeClr val="accent2"/>
                </a:solidFill>
                <a:latin typeface="微软雅黑" panose="020B0503020204020204" pitchFamily="34" charset="-122"/>
                <a:ea typeface="微软雅黑" panose="020B0503020204020204" pitchFamily="34" charset="-122"/>
              </a:rPr>
              <a:t>地图</a:t>
            </a:r>
            <a:r>
              <a:rPr lang="zh-CN" altLang="en-US" sz="1600" dirty="0" smtClean="0">
                <a:solidFill>
                  <a:schemeClr val="accent2"/>
                </a:solidFill>
                <a:latin typeface="微软雅黑" panose="020B0503020204020204" pitchFamily="34" charset="-122"/>
                <a:ea typeface="微软雅黑" panose="020B0503020204020204" pitchFamily="34" charset="-122"/>
              </a:rPr>
              <a:t>、景点</a:t>
            </a:r>
            <a:r>
              <a:rPr lang="zh-CN" altLang="en-US" sz="1600" dirty="0">
                <a:solidFill>
                  <a:schemeClr val="accent2"/>
                </a:solidFill>
                <a:latin typeface="微软雅黑" panose="020B0503020204020204" pitchFamily="34" charset="-122"/>
                <a:ea typeface="微软雅黑" panose="020B0503020204020204" pitchFamily="34" charset="-122"/>
              </a:rPr>
              <a:t>攻略、景点</a:t>
            </a:r>
            <a:r>
              <a:rPr lang="zh-CN" altLang="en-US" sz="1600" dirty="0" smtClean="0">
                <a:solidFill>
                  <a:schemeClr val="accent2"/>
                </a:solidFill>
                <a:latin typeface="微软雅黑" panose="020B0503020204020204" pitchFamily="34" charset="-122"/>
                <a:ea typeface="微软雅黑" panose="020B0503020204020204" pitchFamily="34" charset="-122"/>
              </a:rPr>
              <a:t>解说</a:t>
            </a:r>
            <a:endParaRPr lang="en-US" altLang="zh-CN" sz="1600" dirty="0" smtClean="0">
              <a:solidFill>
                <a:schemeClr val="accent2"/>
              </a:solidFill>
              <a:latin typeface="微软雅黑" panose="020B0503020204020204" pitchFamily="34" charset="-122"/>
              <a:ea typeface="微软雅黑" panose="020B0503020204020204" pitchFamily="34" charset="-122"/>
            </a:endParaRPr>
          </a:p>
          <a:p>
            <a:pPr lvl="1">
              <a:lnSpc>
                <a:spcPct val="110000"/>
              </a:lnSpc>
              <a:spcBef>
                <a:spcPts val="1800"/>
              </a:spcBef>
              <a:buClr>
                <a:schemeClr val="accent1"/>
              </a:buClr>
              <a:buSzPct val="60000"/>
              <a:buFont typeface="Wingdings" panose="05000000000000000000" pitchFamily="2" charset="2"/>
              <a:buChar char="¢"/>
            </a:pPr>
            <a:r>
              <a:rPr lang="zh-CN" altLang="en-US" sz="1600" dirty="0" smtClean="0">
                <a:solidFill>
                  <a:schemeClr val="accent2"/>
                </a:solidFill>
                <a:latin typeface="微软雅黑" panose="020B0503020204020204" pitchFamily="34" charset="-122"/>
                <a:ea typeface="微软雅黑" panose="020B0503020204020204" pitchFamily="34" charset="-122"/>
              </a:rPr>
              <a:t>旅行发现</a:t>
            </a:r>
            <a:endParaRPr lang="en-US" altLang="zh-CN" sz="1600" dirty="0" smtClean="0">
              <a:solidFill>
                <a:schemeClr val="accent2"/>
              </a:solidFill>
              <a:latin typeface="微软雅黑" panose="020B0503020204020204" pitchFamily="34" charset="-122"/>
              <a:ea typeface="微软雅黑" panose="020B0503020204020204" pitchFamily="34" charset="-122"/>
            </a:endParaRPr>
          </a:p>
          <a:p>
            <a:pPr lvl="1">
              <a:lnSpc>
                <a:spcPct val="110000"/>
              </a:lnSpc>
              <a:spcBef>
                <a:spcPts val="1800"/>
              </a:spcBef>
              <a:buClr>
                <a:schemeClr val="accent1"/>
              </a:buClr>
              <a:buSzPct val="60000"/>
              <a:buFont typeface="Wingdings" panose="05000000000000000000" pitchFamily="2" charset="2"/>
              <a:buChar char="¢"/>
            </a:pPr>
            <a:r>
              <a:rPr lang="zh-CN" altLang="en-US" sz="1600" dirty="0" smtClean="0">
                <a:solidFill>
                  <a:schemeClr val="accent2"/>
                </a:solidFill>
                <a:latin typeface="微软雅黑" panose="020B0503020204020204" pitchFamily="34" charset="-122"/>
                <a:ea typeface="微软雅黑" panose="020B0503020204020204" pitchFamily="34" charset="-122"/>
              </a:rPr>
              <a:t>合作伙伴</a:t>
            </a:r>
            <a:endParaRPr lang="en-US" altLang="zh-CN" sz="1600" dirty="0" smtClean="0">
              <a:solidFill>
                <a:schemeClr val="accent2"/>
              </a:solidFill>
              <a:latin typeface="微软雅黑" panose="020B0503020204020204" pitchFamily="34" charset="-122"/>
              <a:ea typeface="微软雅黑" panose="020B0503020204020204" pitchFamily="34" charset="-122"/>
            </a:endParaRPr>
          </a:p>
          <a:p>
            <a:pPr lvl="1">
              <a:buClr>
                <a:schemeClr val="accent1"/>
              </a:buClr>
              <a:buSzPct val="60000"/>
            </a:pPr>
            <a:r>
              <a:rPr lang="zh-CN" altLang="en-US" sz="1600" dirty="0">
                <a:solidFill>
                  <a:schemeClr val="accent2"/>
                </a:solidFill>
                <a:latin typeface="微软雅黑" panose="020B0503020204020204" pitchFamily="34" charset="-122"/>
                <a:ea typeface="微软雅黑" panose="020B0503020204020204" pitchFamily="34" charset="-122"/>
              </a:rPr>
              <a:t>订购、点评</a:t>
            </a:r>
            <a:endParaRPr lang="en-US" altLang="zh-CN" sz="1600" dirty="0">
              <a:solidFill>
                <a:schemeClr val="accent2"/>
              </a:solidFill>
              <a:latin typeface="微软雅黑" panose="020B0503020204020204" pitchFamily="34" charset="-122"/>
              <a:ea typeface="微软雅黑" panose="020B0503020204020204" pitchFamily="34" charset="-122"/>
            </a:endParaRPr>
          </a:p>
          <a:p>
            <a:pPr lvl="1">
              <a:lnSpc>
                <a:spcPct val="110000"/>
              </a:lnSpc>
              <a:spcBef>
                <a:spcPts val="1800"/>
              </a:spcBef>
              <a:buClr>
                <a:schemeClr val="accent1"/>
              </a:buClr>
              <a:buSzPct val="60000"/>
              <a:buFont typeface="Wingdings" panose="05000000000000000000" pitchFamily="2" charset="2"/>
              <a:buChar char="¢"/>
            </a:pPr>
            <a:r>
              <a:rPr lang="zh-CN" altLang="en-US" sz="1600" dirty="0" smtClean="0">
                <a:solidFill>
                  <a:schemeClr val="accent2"/>
                </a:solidFill>
                <a:latin typeface="微软雅黑" panose="020B0503020204020204" pitchFamily="34" charset="-122"/>
                <a:ea typeface="微软雅黑" panose="020B0503020204020204" pitchFamily="34" charset="-122"/>
              </a:rPr>
              <a:t>旅游气象（包括气候信息、交通信息等）</a:t>
            </a:r>
            <a:endParaRPr lang="en-US" altLang="zh-CN" sz="1600" dirty="0" smtClean="0">
              <a:solidFill>
                <a:schemeClr val="accent2"/>
              </a:solidFill>
              <a:latin typeface="微软雅黑" panose="020B0503020204020204" pitchFamily="34" charset="-122"/>
              <a:ea typeface="微软雅黑" panose="020B0503020204020204" pitchFamily="34" charset="-122"/>
            </a:endParaRPr>
          </a:p>
          <a:p>
            <a:pPr lvl="1">
              <a:buClr>
                <a:schemeClr val="accent1"/>
              </a:buClr>
              <a:buSzPct val="60000"/>
            </a:pPr>
            <a:r>
              <a:rPr lang="zh-CN" altLang="en-US" sz="1600" dirty="0">
                <a:solidFill>
                  <a:schemeClr val="accent2"/>
                </a:solidFill>
                <a:latin typeface="微软雅黑" panose="020B0503020204020204" pitchFamily="34" charset="-122"/>
                <a:ea typeface="微软雅黑" panose="020B0503020204020204" pitchFamily="34" charset="-122"/>
              </a:rPr>
              <a:t>信息分享</a:t>
            </a:r>
            <a:endParaRPr lang="en-US" altLang="zh-CN" sz="1600" dirty="0">
              <a:solidFill>
                <a:schemeClr val="accent2"/>
              </a:solidFill>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en-US" altLang="zh-CN" dirty="0" smtClean="0">
              <a:solidFill>
                <a:schemeClr val="accent2"/>
              </a:solidFill>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zh-CN" altLang="en-US" dirty="0">
              <a:solidFill>
                <a:schemeClr val="accent2"/>
              </a:solidFill>
            </a:endParaRPr>
          </a:p>
        </p:txBody>
      </p:sp>
    </p:spTree>
    <p:extLst>
      <p:ext uri="{BB962C8B-B14F-4D97-AF65-F5344CB8AC3E}">
        <p14:creationId xmlns:p14="http://schemas.microsoft.com/office/powerpoint/2010/main" val="31015503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旅行场景</a:t>
            </a:r>
            <a:endParaRPr lang="zh-CN" altLang="en-US" dirty="0"/>
          </a:p>
        </p:txBody>
      </p:sp>
      <p:sp>
        <p:nvSpPr>
          <p:cNvPr id="5" name="矩形 4"/>
          <p:cNvSpPr/>
          <p:nvPr/>
        </p:nvSpPr>
        <p:spPr>
          <a:xfrm>
            <a:off x="467544" y="1484784"/>
            <a:ext cx="2016224" cy="6480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游前</a:t>
            </a:r>
          </a:p>
        </p:txBody>
      </p:sp>
      <p:sp>
        <p:nvSpPr>
          <p:cNvPr id="6" name="矩形 5"/>
          <p:cNvSpPr/>
          <p:nvPr/>
        </p:nvSpPr>
        <p:spPr>
          <a:xfrm>
            <a:off x="2699792" y="1484784"/>
            <a:ext cx="4032448" cy="6480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游中</a:t>
            </a:r>
          </a:p>
        </p:txBody>
      </p:sp>
      <p:sp>
        <p:nvSpPr>
          <p:cNvPr id="7" name="矩形 6"/>
          <p:cNvSpPr/>
          <p:nvPr/>
        </p:nvSpPr>
        <p:spPr>
          <a:xfrm>
            <a:off x="6948264" y="1484784"/>
            <a:ext cx="1728192" cy="6480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游后</a:t>
            </a:r>
          </a:p>
        </p:txBody>
      </p:sp>
      <p:sp>
        <p:nvSpPr>
          <p:cNvPr id="8" name="矩形 7"/>
          <p:cNvSpPr/>
          <p:nvPr/>
        </p:nvSpPr>
        <p:spPr>
          <a:xfrm>
            <a:off x="467544" y="2276872"/>
            <a:ext cx="2016224"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行程检索</a:t>
            </a:r>
          </a:p>
        </p:txBody>
      </p:sp>
      <p:sp>
        <p:nvSpPr>
          <p:cNvPr id="9" name="矩形 8"/>
          <p:cNvSpPr/>
          <p:nvPr/>
        </p:nvSpPr>
        <p:spPr>
          <a:xfrm>
            <a:off x="467544" y="3068960"/>
            <a:ext cx="2016224"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行程定制</a:t>
            </a:r>
          </a:p>
        </p:txBody>
      </p:sp>
      <p:sp>
        <p:nvSpPr>
          <p:cNvPr id="10" name="矩形 9"/>
          <p:cNvSpPr/>
          <p:nvPr/>
        </p:nvSpPr>
        <p:spPr>
          <a:xfrm>
            <a:off x="467544" y="3861048"/>
            <a:ext cx="2016224"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行程结伴</a:t>
            </a:r>
          </a:p>
        </p:txBody>
      </p:sp>
      <p:sp>
        <p:nvSpPr>
          <p:cNvPr id="11" name="矩形 10"/>
          <p:cNvSpPr/>
          <p:nvPr/>
        </p:nvSpPr>
        <p:spPr>
          <a:xfrm>
            <a:off x="2699792" y="2276872"/>
            <a:ext cx="1260000"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出发签到</a:t>
            </a:r>
            <a:endParaRPr lang="zh-CN" altLang="en-US" b="1" dirty="0">
              <a:solidFill>
                <a:schemeClr val="tx1"/>
              </a:solidFill>
            </a:endParaRPr>
          </a:p>
        </p:txBody>
      </p:sp>
      <p:sp>
        <p:nvSpPr>
          <p:cNvPr id="13" name="矩形 12"/>
          <p:cNvSpPr/>
          <p:nvPr/>
        </p:nvSpPr>
        <p:spPr>
          <a:xfrm>
            <a:off x="2699792" y="3068960"/>
            <a:ext cx="1260000"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游中捡人</a:t>
            </a:r>
            <a:endParaRPr lang="zh-CN" altLang="en-US" b="1" dirty="0">
              <a:solidFill>
                <a:schemeClr val="tx1"/>
              </a:solidFill>
            </a:endParaRPr>
          </a:p>
        </p:txBody>
      </p:sp>
      <p:sp>
        <p:nvSpPr>
          <p:cNvPr id="14" name="矩形 13"/>
          <p:cNvSpPr/>
          <p:nvPr/>
        </p:nvSpPr>
        <p:spPr>
          <a:xfrm>
            <a:off x="4067944" y="3068960"/>
            <a:ext cx="1260000"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线路共享</a:t>
            </a:r>
            <a:endParaRPr lang="zh-CN" altLang="en-US" b="1" dirty="0">
              <a:solidFill>
                <a:schemeClr val="tx1"/>
              </a:solidFill>
            </a:endParaRPr>
          </a:p>
        </p:txBody>
      </p:sp>
      <p:sp>
        <p:nvSpPr>
          <p:cNvPr id="15" name="矩形 14"/>
          <p:cNvSpPr/>
          <p:nvPr/>
        </p:nvSpPr>
        <p:spPr>
          <a:xfrm>
            <a:off x="5472240" y="3068960"/>
            <a:ext cx="1260000"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位置</a:t>
            </a:r>
            <a:r>
              <a:rPr lang="zh-CN" altLang="en-US" b="1" dirty="0" smtClean="0">
                <a:solidFill>
                  <a:schemeClr val="tx1"/>
                </a:solidFill>
              </a:rPr>
              <a:t>共享</a:t>
            </a:r>
            <a:endParaRPr lang="zh-CN" altLang="en-US" b="1" dirty="0">
              <a:solidFill>
                <a:schemeClr val="tx1"/>
              </a:solidFill>
            </a:endParaRPr>
          </a:p>
        </p:txBody>
      </p:sp>
      <p:sp>
        <p:nvSpPr>
          <p:cNvPr id="16" name="矩形 15"/>
          <p:cNvSpPr/>
          <p:nvPr/>
        </p:nvSpPr>
        <p:spPr>
          <a:xfrm>
            <a:off x="4067944" y="2276872"/>
            <a:ext cx="1260000"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景点签到</a:t>
            </a:r>
            <a:endParaRPr lang="zh-CN" altLang="en-US" b="1" dirty="0">
              <a:solidFill>
                <a:schemeClr val="tx1"/>
              </a:solidFill>
            </a:endParaRPr>
          </a:p>
        </p:txBody>
      </p:sp>
      <p:sp>
        <p:nvSpPr>
          <p:cNvPr id="17" name="矩形 16"/>
          <p:cNvSpPr/>
          <p:nvPr/>
        </p:nvSpPr>
        <p:spPr>
          <a:xfrm>
            <a:off x="553605" y="5589240"/>
            <a:ext cx="1260000"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沟通交流</a:t>
            </a:r>
            <a:endParaRPr lang="zh-CN" altLang="en-US" b="1" dirty="0">
              <a:solidFill>
                <a:schemeClr val="tx1"/>
              </a:solidFill>
            </a:endParaRPr>
          </a:p>
        </p:txBody>
      </p:sp>
      <p:sp>
        <p:nvSpPr>
          <p:cNvPr id="18" name="矩形 17"/>
          <p:cNvSpPr/>
          <p:nvPr/>
        </p:nvSpPr>
        <p:spPr>
          <a:xfrm>
            <a:off x="5472240" y="2276872"/>
            <a:ext cx="1260000"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行程调整</a:t>
            </a:r>
            <a:endParaRPr lang="zh-CN" altLang="en-US" b="1" dirty="0">
              <a:solidFill>
                <a:schemeClr val="tx1"/>
              </a:solidFill>
            </a:endParaRPr>
          </a:p>
        </p:txBody>
      </p:sp>
      <p:sp>
        <p:nvSpPr>
          <p:cNvPr id="19" name="矩形 18"/>
          <p:cNvSpPr/>
          <p:nvPr/>
        </p:nvSpPr>
        <p:spPr>
          <a:xfrm>
            <a:off x="4067944" y="3861048"/>
            <a:ext cx="1260000"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旅行地图</a:t>
            </a:r>
            <a:endParaRPr lang="zh-CN" altLang="en-US" b="1" dirty="0">
              <a:solidFill>
                <a:schemeClr val="tx1"/>
              </a:solidFill>
            </a:endParaRPr>
          </a:p>
        </p:txBody>
      </p:sp>
      <p:sp>
        <p:nvSpPr>
          <p:cNvPr id="20" name="矩形 19"/>
          <p:cNvSpPr/>
          <p:nvPr/>
        </p:nvSpPr>
        <p:spPr>
          <a:xfrm>
            <a:off x="2699792" y="4653136"/>
            <a:ext cx="1260000"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旅行气象</a:t>
            </a:r>
            <a:endParaRPr lang="zh-CN" altLang="en-US" b="1" dirty="0">
              <a:solidFill>
                <a:schemeClr val="tx1"/>
              </a:solidFill>
            </a:endParaRPr>
          </a:p>
        </p:txBody>
      </p:sp>
      <p:sp>
        <p:nvSpPr>
          <p:cNvPr id="21" name="矩形 20"/>
          <p:cNvSpPr/>
          <p:nvPr/>
        </p:nvSpPr>
        <p:spPr>
          <a:xfrm>
            <a:off x="5472240" y="3861048"/>
            <a:ext cx="1260000"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景区</a:t>
            </a:r>
            <a:r>
              <a:rPr lang="zh-CN" altLang="en-US" b="1" dirty="0" smtClean="0">
                <a:solidFill>
                  <a:schemeClr val="tx1"/>
                </a:solidFill>
              </a:rPr>
              <a:t>地图</a:t>
            </a:r>
            <a:endParaRPr lang="zh-CN" altLang="en-US" b="1" dirty="0">
              <a:solidFill>
                <a:schemeClr val="tx1"/>
              </a:solidFill>
            </a:endParaRPr>
          </a:p>
        </p:txBody>
      </p:sp>
      <p:sp>
        <p:nvSpPr>
          <p:cNvPr id="22" name="矩形 21"/>
          <p:cNvSpPr/>
          <p:nvPr/>
        </p:nvSpPr>
        <p:spPr>
          <a:xfrm>
            <a:off x="6948264" y="2276872"/>
            <a:ext cx="1728192"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游记</a:t>
            </a:r>
          </a:p>
        </p:txBody>
      </p:sp>
      <p:sp>
        <p:nvSpPr>
          <p:cNvPr id="23" name="矩形 22"/>
          <p:cNvSpPr/>
          <p:nvPr/>
        </p:nvSpPr>
        <p:spPr>
          <a:xfrm>
            <a:off x="6948264" y="3068960"/>
            <a:ext cx="1728192"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相册</a:t>
            </a:r>
          </a:p>
        </p:txBody>
      </p:sp>
      <p:sp>
        <p:nvSpPr>
          <p:cNvPr id="24" name="矩形 23"/>
          <p:cNvSpPr/>
          <p:nvPr/>
        </p:nvSpPr>
        <p:spPr>
          <a:xfrm>
            <a:off x="6948264" y="3861048"/>
            <a:ext cx="1728192"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足迹</a:t>
            </a:r>
          </a:p>
        </p:txBody>
      </p:sp>
      <p:sp>
        <p:nvSpPr>
          <p:cNvPr id="25" name="矩形 24"/>
          <p:cNvSpPr/>
          <p:nvPr/>
        </p:nvSpPr>
        <p:spPr>
          <a:xfrm>
            <a:off x="6948264" y="4653136"/>
            <a:ext cx="1728192"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分享</a:t>
            </a:r>
          </a:p>
        </p:txBody>
      </p:sp>
      <p:sp>
        <p:nvSpPr>
          <p:cNvPr id="26" name="矩形 25"/>
          <p:cNvSpPr/>
          <p:nvPr/>
        </p:nvSpPr>
        <p:spPr>
          <a:xfrm>
            <a:off x="6948264" y="5445224"/>
            <a:ext cx="1728192"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点评</a:t>
            </a:r>
          </a:p>
        </p:txBody>
      </p:sp>
      <p:sp>
        <p:nvSpPr>
          <p:cNvPr id="27" name="矩形 26"/>
          <p:cNvSpPr/>
          <p:nvPr/>
        </p:nvSpPr>
        <p:spPr>
          <a:xfrm>
            <a:off x="4067944" y="4653136"/>
            <a:ext cx="1260000"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景区攻略</a:t>
            </a:r>
            <a:endParaRPr lang="zh-CN" altLang="en-US" b="1" dirty="0">
              <a:solidFill>
                <a:schemeClr val="tx1"/>
              </a:solidFill>
            </a:endParaRPr>
          </a:p>
        </p:txBody>
      </p:sp>
      <p:sp>
        <p:nvSpPr>
          <p:cNvPr id="28" name="矩形 27"/>
          <p:cNvSpPr/>
          <p:nvPr/>
        </p:nvSpPr>
        <p:spPr>
          <a:xfrm>
            <a:off x="5472240" y="4653136"/>
            <a:ext cx="1260000"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景区解说</a:t>
            </a:r>
            <a:endParaRPr lang="zh-CN" altLang="en-US" b="1" dirty="0">
              <a:solidFill>
                <a:schemeClr val="tx1"/>
              </a:solidFill>
            </a:endParaRPr>
          </a:p>
        </p:txBody>
      </p:sp>
      <p:sp>
        <p:nvSpPr>
          <p:cNvPr id="29" name="矩形 28"/>
          <p:cNvSpPr/>
          <p:nvPr/>
        </p:nvSpPr>
        <p:spPr>
          <a:xfrm>
            <a:off x="2712892" y="3861048"/>
            <a:ext cx="1260000"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旅行发现</a:t>
            </a:r>
            <a:endParaRPr lang="zh-CN" altLang="en-US" b="1" dirty="0">
              <a:solidFill>
                <a:schemeClr val="tx1"/>
              </a:solidFill>
            </a:endParaRPr>
          </a:p>
        </p:txBody>
      </p:sp>
      <p:sp>
        <p:nvSpPr>
          <p:cNvPr id="30" name="矩形 29"/>
          <p:cNvSpPr/>
          <p:nvPr/>
        </p:nvSpPr>
        <p:spPr>
          <a:xfrm>
            <a:off x="1979712" y="5589240"/>
            <a:ext cx="1260000"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地主</a:t>
            </a:r>
          </a:p>
        </p:txBody>
      </p:sp>
      <p:sp>
        <p:nvSpPr>
          <p:cNvPr id="31" name="矩形 30"/>
          <p:cNvSpPr/>
          <p:nvPr/>
        </p:nvSpPr>
        <p:spPr>
          <a:xfrm>
            <a:off x="3413561" y="5589240"/>
            <a:ext cx="1260000" cy="64807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达人</a:t>
            </a:r>
          </a:p>
        </p:txBody>
      </p:sp>
    </p:spTree>
    <p:extLst>
      <p:ext uri="{BB962C8B-B14F-4D97-AF65-F5344CB8AC3E}">
        <p14:creationId xmlns:p14="http://schemas.microsoft.com/office/powerpoint/2010/main" val="40193367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平台涉众</a:t>
            </a:r>
            <a:endParaRPr lang="zh-CN" altLang="en-US" dirty="0"/>
          </a:p>
        </p:txBody>
      </p:sp>
      <p:sp>
        <p:nvSpPr>
          <p:cNvPr id="3" name="内容占位符 2"/>
          <p:cNvSpPr>
            <a:spLocks noGrp="1"/>
          </p:cNvSpPr>
          <p:nvPr>
            <p:ph idx="1"/>
          </p:nvPr>
        </p:nvSpPr>
        <p:spPr/>
        <p:txBody>
          <a:bodyPr>
            <a:normAutofit/>
          </a:bodyPr>
          <a:lstStyle/>
          <a:p>
            <a:r>
              <a:rPr lang="zh-CN" altLang="en-US" sz="1800" dirty="0" smtClean="0">
                <a:latin typeface="微软雅黑" panose="020B0503020204020204" pitchFamily="34" charset="-122"/>
                <a:ea typeface="微软雅黑" panose="020B0503020204020204" pitchFamily="34" charset="-122"/>
              </a:rPr>
              <a:t>平台</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旅</a:t>
            </a:r>
            <a:r>
              <a:rPr lang="zh-CN" altLang="en-US" sz="1800" dirty="0" smtClean="0">
                <a:latin typeface="微软雅黑" panose="020B0503020204020204" pitchFamily="34" charset="-122"/>
                <a:ea typeface="微软雅黑" panose="020B0503020204020204" pitchFamily="34" charset="-122"/>
              </a:rPr>
              <a:t>友</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旅行达人，有平台按照一定规则评定。</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当地人，有会员自己申请，然后平台审核。这类群体主要负责在需要的时候为到该地方的旅游提供服务。比如</a:t>
            </a:r>
            <a:r>
              <a:rPr lang="zh-CN" altLang="en-US" sz="1800" dirty="0">
                <a:latin typeface="微软雅黑" panose="020B0503020204020204" pitchFamily="34" charset="-122"/>
                <a:ea typeface="微软雅黑" panose="020B0503020204020204" pitchFamily="34" charset="-122"/>
              </a:rPr>
              <a:t>旅馆</a:t>
            </a:r>
            <a:r>
              <a:rPr lang="zh-CN" altLang="en-US" sz="1800" dirty="0" smtClean="0">
                <a:latin typeface="微软雅黑" panose="020B0503020204020204" pitchFamily="34" charset="-122"/>
                <a:ea typeface="微软雅黑" panose="020B0503020204020204" pitchFamily="34" charset="-122"/>
              </a:rPr>
              <a:t>老板、导游、司机等等。</a:t>
            </a:r>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en-US" altLang="zh-CN" dirty="0" smtClean="0">
              <a:solidFill>
                <a:schemeClr val="accent2"/>
              </a:solidFill>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zh-CN" altLang="en-US" dirty="0">
              <a:solidFill>
                <a:schemeClr val="accent2"/>
              </a:solidFill>
            </a:endParaRPr>
          </a:p>
        </p:txBody>
      </p:sp>
    </p:spTree>
    <p:extLst>
      <p:ext uri="{BB962C8B-B14F-4D97-AF65-F5344CB8AC3E}">
        <p14:creationId xmlns:p14="http://schemas.microsoft.com/office/powerpoint/2010/main" val="559244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竞争分析</a:t>
            </a:r>
            <a:endParaRPr lang="zh-CN" altLang="en-US" dirty="0"/>
          </a:p>
        </p:txBody>
      </p:sp>
      <p:sp>
        <p:nvSpPr>
          <p:cNvPr id="3" name="内容占位符 2"/>
          <p:cNvSpPr>
            <a:spLocks noGrp="1"/>
          </p:cNvSpPr>
          <p:nvPr>
            <p:ph idx="1"/>
          </p:nvPr>
        </p:nvSpPr>
        <p:spPr/>
        <p:txBody>
          <a:bodyPr/>
          <a:lstStyle/>
          <a:p>
            <a:r>
              <a:rPr lang="zh-CN" altLang="en-US" dirty="0" smtClean="0"/>
              <a:t>携程、</a:t>
            </a:r>
            <a:r>
              <a:rPr lang="zh-CN" altLang="zh-CN" dirty="0" smtClean="0"/>
              <a:t>驴</a:t>
            </a:r>
            <a:r>
              <a:rPr lang="zh-CN" altLang="zh-CN" dirty="0"/>
              <a:t>妈妈、阿里</a:t>
            </a:r>
            <a:r>
              <a:rPr lang="zh-CN" altLang="zh-CN" dirty="0" smtClean="0"/>
              <a:t>旅游</a:t>
            </a:r>
            <a:r>
              <a:rPr lang="zh-CN" altLang="en-US" dirty="0" smtClean="0"/>
              <a:t>（</a:t>
            </a:r>
            <a:r>
              <a:rPr lang="zh-CN" altLang="en-US" dirty="0"/>
              <a:t>去吧</a:t>
            </a:r>
            <a:r>
              <a:rPr lang="zh-CN" altLang="en-US" dirty="0" smtClean="0"/>
              <a:t>）</a:t>
            </a:r>
            <a:r>
              <a:rPr lang="zh-CN" altLang="zh-CN" dirty="0" smtClean="0"/>
              <a:t>、</a:t>
            </a:r>
            <a:r>
              <a:rPr lang="zh-CN" altLang="zh-CN" dirty="0"/>
              <a:t>去哪儿、同</a:t>
            </a:r>
            <a:r>
              <a:rPr lang="zh-CN" altLang="zh-CN" dirty="0" smtClean="0"/>
              <a:t>程</a:t>
            </a:r>
            <a:r>
              <a:rPr lang="zh-CN" altLang="en-US" dirty="0" smtClean="0"/>
              <a:t>、航班管家</a:t>
            </a:r>
            <a:r>
              <a:rPr lang="zh-CN" altLang="zh-CN" dirty="0" smtClean="0"/>
              <a:t>：</a:t>
            </a:r>
            <a:r>
              <a:rPr lang="zh-CN" altLang="zh-CN" dirty="0"/>
              <a:t>卖线路、酒店、</a:t>
            </a:r>
            <a:r>
              <a:rPr lang="zh-CN" altLang="zh-CN" dirty="0" smtClean="0"/>
              <a:t>景点</a:t>
            </a:r>
            <a:r>
              <a:rPr lang="zh-CN" altLang="en-US" dirty="0" smtClean="0"/>
              <a:t>、机票</a:t>
            </a:r>
            <a:endParaRPr lang="en-US" altLang="zh-CN" dirty="0" smtClean="0"/>
          </a:p>
          <a:p>
            <a:r>
              <a:rPr lang="zh-CN" altLang="en-US" dirty="0" smtClean="0"/>
              <a:t>目前市场上还有一些立足于本地市场的当地旅游产品</a:t>
            </a:r>
            <a:endParaRPr lang="en-US" altLang="zh-CN" dirty="0" smtClean="0"/>
          </a:p>
          <a:p>
            <a:endParaRPr lang="en-US" altLang="zh-CN" dirty="0"/>
          </a:p>
          <a:p>
            <a:r>
              <a:rPr lang="zh-CN" altLang="en-US" dirty="0" smtClean="0"/>
              <a:t>但是。。。。。。</a:t>
            </a:r>
            <a:r>
              <a:rPr lang="zh-CN" altLang="zh-CN" dirty="0"/>
              <a:t> </a:t>
            </a:r>
            <a:r>
              <a:rPr lang="zh-CN" altLang="en-US" dirty="0" smtClean="0"/>
              <a:t>他们不关注于“</a:t>
            </a:r>
            <a:r>
              <a:rPr lang="zh-CN" altLang="zh-CN" dirty="0" smtClean="0"/>
              <a:t>游中</a:t>
            </a:r>
            <a:r>
              <a:rPr lang="zh-CN" altLang="en-US" dirty="0" smtClean="0"/>
              <a:t>”，不关心行者，有买完产品收了钱就不管的态势</a:t>
            </a:r>
            <a:endParaRPr lang="en-US" altLang="zh-CN" dirty="0" smtClean="0"/>
          </a:p>
          <a:p>
            <a:r>
              <a:rPr lang="zh-CN" altLang="en-US" dirty="0" smtClean="0"/>
              <a:t>而，我们为行者在旅途中提过一切所需的信息、工具，并让他们一路不寂寞</a:t>
            </a:r>
            <a:endParaRPr lang="zh-CN" altLang="en-US" dirty="0"/>
          </a:p>
        </p:txBody>
      </p:sp>
    </p:spTree>
    <p:extLst>
      <p:ext uri="{BB962C8B-B14F-4D97-AF65-F5344CB8AC3E}">
        <p14:creationId xmlns:p14="http://schemas.microsoft.com/office/powerpoint/2010/main" val="3112986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竞争分析</a:t>
            </a:r>
            <a:endParaRPr lang="zh-CN" altLang="en-US" dirty="0"/>
          </a:p>
        </p:txBody>
      </p:sp>
      <p:sp>
        <p:nvSpPr>
          <p:cNvPr id="3" name="内容占位符 2"/>
          <p:cNvSpPr>
            <a:spLocks noGrp="1"/>
          </p:cNvSpPr>
          <p:nvPr>
            <p:ph idx="1"/>
          </p:nvPr>
        </p:nvSpPr>
        <p:spPr/>
        <p:txBody>
          <a:bodyPr/>
          <a:lstStyle/>
          <a:p>
            <a:r>
              <a:rPr lang="zh-CN" altLang="en-US" dirty="0"/>
              <a:t>蚂蜂窝、面包旅行、蝉游记等等，专注于做游记。</a:t>
            </a:r>
            <a:endParaRPr lang="en-US" altLang="zh-CN" dirty="0"/>
          </a:p>
          <a:p>
            <a:r>
              <a:rPr lang="zh-CN" altLang="en-US" dirty="0"/>
              <a:t>问题是，这些</a:t>
            </a:r>
            <a:r>
              <a:rPr lang="en-US" altLang="zh-CN" dirty="0"/>
              <a:t>APP</a:t>
            </a:r>
            <a:r>
              <a:rPr lang="zh-CN" altLang="en-US" dirty="0"/>
              <a:t>游记显得比较散，没有和具体行程进行关联，导致在游前做计划时需要查找大量的游记，进行东凑西拼，同时游记撰写都是以个人为单位编写，这个对于团队游来说可能有点浪费。</a:t>
            </a:r>
            <a:endParaRPr lang="en-US" altLang="zh-CN" dirty="0"/>
          </a:p>
          <a:p>
            <a:r>
              <a:rPr lang="zh-CN" altLang="en-US" dirty="0"/>
              <a:t>而，我们为行者提供了以行程为基础、团队为组织的游记记录方式，大家可以在选择行程时直接看到该行程的相关游记，从而便于确定旅行计划，同时，我们提供以团队方式，协助写游记的方式，这样避免游记重复性，同时减轻个人写的工作量。</a:t>
            </a:r>
          </a:p>
        </p:txBody>
      </p:sp>
    </p:spTree>
    <p:extLst>
      <p:ext uri="{BB962C8B-B14F-4D97-AF65-F5344CB8AC3E}">
        <p14:creationId xmlns:p14="http://schemas.microsoft.com/office/powerpoint/2010/main" val="2655223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右箭头 6"/>
          <p:cNvSpPr/>
          <p:nvPr/>
        </p:nvSpPr>
        <p:spPr>
          <a:xfrm>
            <a:off x="539552" y="3140968"/>
            <a:ext cx="8424936"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C00000"/>
                </a:solidFill>
                <a:latin typeface="微软雅黑" panose="020B0503020204020204" pitchFamily="34" charset="-122"/>
                <a:ea typeface="微软雅黑" panose="020B0503020204020204" pitchFamily="34" charset="-122"/>
              </a:rPr>
              <a:t>行                                       程</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应用现状</a:t>
            </a:r>
          </a:p>
        </p:txBody>
      </p:sp>
      <p:sp>
        <p:nvSpPr>
          <p:cNvPr id="4" name="流程图: 直接访问存储器 3"/>
          <p:cNvSpPr/>
          <p:nvPr/>
        </p:nvSpPr>
        <p:spPr>
          <a:xfrm>
            <a:off x="899592" y="3140968"/>
            <a:ext cx="1800200" cy="720080"/>
          </a:xfrm>
          <a:prstGeom prst="flowChartMagneticDrum">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游前</a:t>
            </a:r>
            <a:endParaRPr lang="zh-CN" altLang="en-US" b="1" dirty="0">
              <a:latin typeface="微软雅黑" panose="020B0503020204020204" pitchFamily="34" charset="-122"/>
              <a:ea typeface="微软雅黑" panose="020B0503020204020204" pitchFamily="34" charset="-122"/>
            </a:endParaRPr>
          </a:p>
        </p:txBody>
      </p:sp>
      <p:sp>
        <p:nvSpPr>
          <p:cNvPr id="5" name="流程图: 直接访问存储器 4"/>
          <p:cNvSpPr/>
          <p:nvPr/>
        </p:nvSpPr>
        <p:spPr>
          <a:xfrm>
            <a:off x="3851920" y="3140968"/>
            <a:ext cx="1800200" cy="720080"/>
          </a:xfrm>
          <a:prstGeom prst="flowChartMagneticDru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游中</a:t>
            </a:r>
            <a:endParaRPr lang="zh-CN" altLang="en-US" b="1" dirty="0">
              <a:latin typeface="微软雅黑" panose="020B0503020204020204" pitchFamily="34" charset="-122"/>
              <a:ea typeface="微软雅黑" panose="020B0503020204020204" pitchFamily="34" charset="-122"/>
            </a:endParaRPr>
          </a:p>
        </p:txBody>
      </p:sp>
      <p:sp>
        <p:nvSpPr>
          <p:cNvPr id="6" name="流程图: 直接访问存储器 5"/>
          <p:cNvSpPr/>
          <p:nvPr/>
        </p:nvSpPr>
        <p:spPr>
          <a:xfrm>
            <a:off x="6660232" y="3140968"/>
            <a:ext cx="1800200" cy="720080"/>
          </a:xfrm>
          <a:prstGeom prst="flowChartMagneticDrum">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游后</a:t>
            </a:r>
          </a:p>
        </p:txBody>
      </p:sp>
      <p:sp>
        <p:nvSpPr>
          <p:cNvPr id="10" name="圆角矩形 9"/>
          <p:cNvSpPr/>
          <p:nvPr/>
        </p:nvSpPr>
        <p:spPr>
          <a:xfrm>
            <a:off x="899592" y="2564904"/>
            <a:ext cx="1800200" cy="432048"/>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计划</a:t>
            </a:r>
          </a:p>
        </p:txBody>
      </p:sp>
      <p:sp>
        <p:nvSpPr>
          <p:cNvPr id="11" name="圆角矩形 10"/>
          <p:cNvSpPr/>
          <p:nvPr/>
        </p:nvSpPr>
        <p:spPr>
          <a:xfrm>
            <a:off x="899592" y="4005064"/>
            <a:ext cx="1800200" cy="432048"/>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捡人</a:t>
            </a:r>
          </a:p>
        </p:txBody>
      </p:sp>
      <p:sp>
        <p:nvSpPr>
          <p:cNvPr id="13" name="圆角矩形 12"/>
          <p:cNvSpPr/>
          <p:nvPr/>
        </p:nvSpPr>
        <p:spPr>
          <a:xfrm>
            <a:off x="3851920" y="2564952"/>
            <a:ext cx="1800200" cy="4320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导游</a:t>
            </a:r>
          </a:p>
        </p:txBody>
      </p:sp>
      <p:sp>
        <p:nvSpPr>
          <p:cNvPr id="14" name="圆角矩形 13"/>
          <p:cNvSpPr/>
          <p:nvPr/>
        </p:nvSpPr>
        <p:spPr>
          <a:xfrm>
            <a:off x="3851920" y="1988840"/>
            <a:ext cx="1800200" cy="4320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导航</a:t>
            </a:r>
            <a:endParaRPr lang="zh-CN" altLang="en-US" dirty="0">
              <a:latin typeface="微软雅黑" panose="020B0503020204020204" pitchFamily="34" charset="-122"/>
              <a:ea typeface="微软雅黑" panose="020B0503020204020204" pitchFamily="34" charset="-122"/>
            </a:endParaRPr>
          </a:p>
        </p:txBody>
      </p:sp>
      <p:sp>
        <p:nvSpPr>
          <p:cNvPr id="17" name="圆角矩形 16"/>
          <p:cNvSpPr/>
          <p:nvPr/>
        </p:nvSpPr>
        <p:spPr>
          <a:xfrm>
            <a:off x="6660232" y="2564952"/>
            <a:ext cx="1800200" cy="4320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足迹</a:t>
            </a:r>
          </a:p>
        </p:txBody>
      </p:sp>
      <p:sp>
        <p:nvSpPr>
          <p:cNvPr id="19" name="圆角矩形 18"/>
          <p:cNvSpPr/>
          <p:nvPr/>
        </p:nvSpPr>
        <p:spPr>
          <a:xfrm>
            <a:off x="6660232" y="4005064"/>
            <a:ext cx="1800200" cy="4320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游记</a:t>
            </a:r>
          </a:p>
        </p:txBody>
      </p:sp>
      <p:sp>
        <p:nvSpPr>
          <p:cNvPr id="20" name="圆角矩形 19"/>
          <p:cNvSpPr/>
          <p:nvPr/>
        </p:nvSpPr>
        <p:spPr>
          <a:xfrm>
            <a:off x="6660232" y="4581128"/>
            <a:ext cx="1800200" cy="4320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相册</a:t>
            </a:r>
          </a:p>
        </p:txBody>
      </p:sp>
      <p:sp>
        <p:nvSpPr>
          <p:cNvPr id="22" name="圆角矩形 21"/>
          <p:cNvSpPr/>
          <p:nvPr/>
        </p:nvSpPr>
        <p:spPr>
          <a:xfrm>
            <a:off x="899592" y="1988840"/>
            <a:ext cx="1800200" cy="432048"/>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销售</a:t>
            </a:r>
          </a:p>
        </p:txBody>
      </p:sp>
    </p:spTree>
    <p:extLst>
      <p:ext uri="{BB962C8B-B14F-4D97-AF65-F5344CB8AC3E}">
        <p14:creationId xmlns:p14="http://schemas.microsoft.com/office/powerpoint/2010/main" val="1509984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应用目标</a:t>
            </a:r>
            <a:endParaRPr lang="zh-CN" altLang="en-US" dirty="0"/>
          </a:p>
        </p:txBody>
      </p:sp>
      <p:sp>
        <p:nvSpPr>
          <p:cNvPr id="3" name="内容占位符 2"/>
          <p:cNvSpPr>
            <a:spLocks noGrp="1"/>
          </p:cNvSpPr>
          <p:nvPr>
            <p:ph idx="1"/>
          </p:nvPr>
        </p:nvSpPr>
        <p:spPr/>
        <p:txBody>
          <a:bodyPr/>
          <a:lstStyle/>
          <a:p>
            <a:r>
              <a:rPr lang="zh-CN" altLang="en-US" sz="1800" dirty="0" smtClean="0">
                <a:latin typeface="微软雅黑" panose="020B0503020204020204" pitchFamily="34" charset="-122"/>
                <a:ea typeface="微软雅黑" panose="020B0503020204020204" pitchFamily="34" charset="-122"/>
              </a:rPr>
              <a:t>以行程线路为基础，打造自助游旅行社交</a:t>
            </a:r>
            <a:r>
              <a:rPr lang="en-US" altLang="zh-CN" sz="1800" dirty="0" smtClean="0">
                <a:latin typeface="微软雅黑" panose="020B0503020204020204" pitchFamily="34" charset="-122"/>
                <a:ea typeface="微软雅黑" panose="020B0503020204020204" pitchFamily="34" charset="-122"/>
              </a:rPr>
              <a:t>APP</a:t>
            </a:r>
            <a:r>
              <a:rPr lang="zh-CN" altLang="en-US" dirty="0" smtClean="0"/>
              <a:t>。</a:t>
            </a:r>
            <a:endParaRPr lang="en-US" altLang="zh-CN" dirty="0" smtClean="0"/>
          </a:p>
          <a:p>
            <a:r>
              <a:rPr lang="zh-CN" altLang="en-US" sz="1800" dirty="0" smtClean="0">
                <a:latin typeface="微软雅黑" panose="020B0503020204020204" pitchFamily="34" charset="-122"/>
                <a:ea typeface="微软雅黑" panose="020B0503020204020204" pitchFamily="34" charset="-122"/>
              </a:rPr>
              <a:t>和其他旅行</a:t>
            </a:r>
            <a:r>
              <a:rPr lang="en-US" altLang="zh-CN" sz="1800" dirty="0" smtClean="0">
                <a:latin typeface="微软雅黑" panose="020B0503020204020204" pitchFamily="34" charset="-122"/>
                <a:ea typeface="微软雅黑" panose="020B0503020204020204" pitchFamily="34" charset="-122"/>
              </a:rPr>
              <a:t>APP</a:t>
            </a:r>
            <a:r>
              <a:rPr lang="zh-CN" altLang="en-US" sz="1800" dirty="0" smtClean="0">
                <a:latin typeface="微软雅黑" panose="020B0503020204020204" pitchFamily="34" charset="-122"/>
                <a:ea typeface="微软雅黑" panose="020B0503020204020204" pitchFamily="34" charset="-122"/>
              </a:rPr>
              <a:t>不同，我们着眼点在游中这块，游前、游后只做些有关联的或者必须的</a:t>
            </a:r>
            <a:r>
              <a:rPr lang="zh-CN" altLang="en-US" sz="1800" dirty="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比如行程制定。</a:t>
            </a:r>
            <a:endParaRPr lang="en-US" altLang="zh-CN" sz="1800" dirty="0" smtClean="0">
              <a:latin typeface="微软雅黑" panose="020B0503020204020204" pitchFamily="34" charset="-122"/>
              <a:ea typeface="微软雅黑" panose="020B0503020204020204" pitchFamily="34" charset="-122"/>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en-US" altLang="zh-CN" dirty="0" smtClean="0">
              <a:solidFill>
                <a:schemeClr val="accent2"/>
              </a:solidFill>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zh-CN" altLang="en-US" dirty="0">
              <a:solidFill>
                <a:schemeClr val="accent2"/>
              </a:solidFill>
            </a:endParaRPr>
          </a:p>
        </p:txBody>
      </p:sp>
      <p:sp>
        <p:nvSpPr>
          <p:cNvPr id="4" name="爆炸形 1 3"/>
          <p:cNvSpPr/>
          <p:nvPr/>
        </p:nvSpPr>
        <p:spPr>
          <a:xfrm>
            <a:off x="251520" y="2852936"/>
            <a:ext cx="8424936" cy="338437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我建议这里的基础可以有多个方向：行程路线、人脉、各种特色（景点、餐饮、特产等</a:t>
            </a:r>
            <a:r>
              <a:rPr lang="zh-CN" altLang="en-US" sz="2400" dirty="0" smtClean="0"/>
              <a:t>），这个刚好可以用上社交网络图。</a:t>
            </a:r>
            <a:endParaRPr lang="zh-CN" altLang="en-US" sz="2400" dirty="0"/>
          </a:p>
        </p:txBody>
      </p:sp>
    </p:spTree>
    <p:extLst>
      <p:ext uri="{BB962C8B-B14F-4D97-AF65-F5344CB8AC3E}">
        <p14:creationId xmlns:p14="http://schemas.microsoft.com/office/powerpoint/2010/main" val="4218747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右箭头 6"/>
          <p:cNvSpPr/>
          <p:nvPr/>
        </p:nvSpPr>
        <p:spPr>
          <a:xfrm>
            <a:off x="539552" y="3140968"/>
            <a:ext cx="8424936"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C00000"/>
                </a:solidFill>
                <a:latin typeface="微软雅黑" panose="020B0503020204020204" pitchFamily="34" charset="-122"/>
                <a:ea typeface="微软雅黑" panose="020B0503020204020204" pitchFamily="34" charset="-122"/>
              </a:rPr>
              <a:t>行                                       程</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应用</a:t>
            </a:r>
            <a:r>
              <a:rPr lang="zh-CN" altLang="en-US" dirty="0" smtClean="0"/>
              <a:t>规划</a:t>
            </a:r>
            <a:endParaRPr lang="zh-CN" altLang="en-US" dirty="0"/>
          </a:p>
        </p:txBody>
      </p:sp>
      <p:sp>
        <p:nvSpPr>
          <p:cNvPr id="4" name="流程图: 直接访问存储器 3"/>
          <p:cNvSpPr/>
          <p:nvPr/>
        </p:nvSpPr>
        <p:spPr>
          <a:xfrm>
            <a:off x="899592" y="3140968"/>
            <a:ext cx="1800200" cy="720080"/>
          </a:xfrm>
          <a:prstGeom prst="flowChartMagneticDrum">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游前</a:t>
            </a:r>
            <a:endParaRPr lang="zh-CN" altLang="en-US" b="1" dirty="0">
              <a:latin typeface="微软雅黑" panose="020B0503020204020204" pitchFamily="34" charset="-122"/>
              <a:ea typeface="微软雅黑" panose="020B0503020204020204" pitchFamily="34" charset="-122"/>
            </a:endParaRPr>
          </a:p>
        </p:txBody>
      </p:sp>
      <p:sp>
        <p:nvSpPr>
          <p:cNvPr id="5" name="流程图: 直接访问存储器 4"/>
          <p:cNvSpPr/>
          <p:nvPr/>
        </p:nvSpPr>
        <p:spPr>
          <a:xfrm>
            <a:off x="3851920" y="3140968"/>
            <a:ext cx="1800200" cy="720080"/>
          </a:xfrm>
          <a:prstGeom prst="flowChartMagneticDru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游中</a:t>
            </a:r>
            <a:endParaRPr lang="zh-CN" altLang="en-US" b="1" dirty="0">
              <a:latin typeface="微软雅黑" panose="020B0503020204020204" pitchFamily="34" charset="-122"/>
              <a:ea typeface="微软雅黑" panose="020B0503020204020204" pitchFamily="34" charset="-122"/>
            </a:endParaRPr>
          </a:p>
        </p:txBody>
      </p:sp>
      <p:sp>
        <p:nvSpPr>
          <p:cNvPr id="6" name="流程图: 直接访问存储器 5"/>
          <p:cNvSpPr/>
          <p:nvPr/>
        </p:nvSpPr>
        <p:spPr>
          <a:xfrm>
            <a:off x="6660232" y="3140968"/>
            <a:ext cx="1800200" cy="720080"/>
          </a:xfrm>
          <a:prstGeom prst="flowChartMagneticDrum">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游后</a:t>
            </a:r>
          </a:p>
        </p:txBody>
      </p:sp>
      <p:sp>
        <p:nvSpPr>
          <p:cNvPr id="10" name="圆角矩形 9"/>
          <p:cNvSpPr/>
          <p:nvPr/>
        </p:nvSpPr>
        <p:spPr>
          <a:xfrm>
            <a:off x="899592" y="2564904"/>
            <a:ext cx="1800200" cy="43204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计划</a:t>
            </a:r>
          </a:p>
        </p:txBody>
      </p:sp>
      <p:sp>
        <p:nvSpPr>
          <p:cNvPr id="11" name="圆角矩形 10"/>
          <p:cNvSpPr/>
          <p:nvPr/>
        </p:nvSpPr>
        <p:spPr>
          <a:xfrm>
            <a:off x="899592" y="4005064"/>
            <a:ext cx="1800200" cy="43204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捡人</a:t>
            </a:r>
          </a:p>
        </p:txBody>
      </p:sp>
      <p:sp>
        <p:nvSpPr>
          <p:cNvPr id="12" name="圆角矩形 11"/>
          <p:cNvSpPr/>
          <p:nvPr/>
        </p:nvSpPr>
        <p:spPr>
          <a:xfrm>
            <a:off x="3851920" y="2564952"/>
            <a:ext cx="1800200" cy="4320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签到</a:t>
            </a:r>
          </a:p>
        </p:txBody>
      </p:sp>
      <p:sp>
        <p:nvSpPr>
          <p:cNvPr id="13" name="圆角矩形 12"/>
          <p:cNvSpPr/>
          <p:nvPr/>
        </p:nvSpPr>
        <p:spPr>
          <a:xfrm>
            <a:off x="3851920" y="1988888"/>
            <a:ext cx="1800200" cy="4320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导游</a:t>
            </a:r>
          </a:p>
        </p:txBody>
      </p:sp>
      <p:sp>
        <p:nvSpPr>
          <p:cNvPr id="14" name="圆角矩形 13"/>
          <p:cNvSpPr/>
          <p:nvPr/>
        </p:nvSpPr>
        <p:spPr>
          <a:xfrm>
            <a:off x="3851920" y="1412776"/>
            <a:ext cx="1800200" cy="4320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导航</a:t>
            </a:r>
            <a:endParaRPr lang="zh-CN" altLang="en-US" dirty="0">
              <a:latin typeface="微软雅黑" panose="020B0503020204020204" pitchFamily="34" charset="-122"/>
              <a:ea typeface="微软雅黑" panose="020B0503020204020204" pitchFamily="34" charset="-122"/>
            </a:endParaRPr>
          </a:p>
        </p:txBody>
      </p:sp>
      <p:sp>
        <p:nvSpPr>
          <p:cNvPr id="15" name="圆角矩形 14"/>
          <p:cNvSpPr/>
          <p:nvPr/>
        </p:nvSpPr>
        <p:spPr>
          <a:xfrm>
            <a:off x="3851920" y="4005064"/>
            <a:ext cx="1800200" cy="4320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伙伴</a:t>
            </a:r>
          </a:p>
        </p:txBody>
      </p:sp>
      <p:sp>
        <p:nvSpPr>
          <p:cNvPr id="16" name="圆角矩形 15"/>
          <p:cNvSpPr/>
          <p:nvPr/>
        </p:nvSpPr>
        <p:spPr>
          <a:xfrm>
            <a:off x="3851920" y="4581128"/>
            <a:ext cx="1800200" cy="4320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捡</a:t>
            </a:r>
            <a:r>
              <a:rPr lang="zh-CN" altLang="en-US" dirty="0" smtClean="0">
                <a:latin typeface="微软雅黑" panose="020B0503020204020204" pitchFamily="34" charset="-122"/>
                <a:ea typeface="微软雅黑" panose="020B0503020204020204" pitchFamily="34" charset="-122"/>
              </a:rPr>
              <a:t>人、求捡</a:t>
            </a:r>
            <a:endParaRPr lang="zh-CN" altLang="en-US" dirty="0">
              <a:latin typeface="微软雅黑" panose="020B0503020204020204" pitchFamily="34" charset="-122"/>
              <a:ea typeface="微软雅黑" panose="020B0503020204020204" pitchFamily="34" charset="-122"/>
            </a:endParaRPr>
          </a:p>
        </p:txBody>
      </p:sp>
      <p:sp>
        <p:nvSpPr>
          <p:cNvPr id="17" name="圆角矩形 16"/>
          <p:cNvSpPr/>
          <p:nvPr/>
        </p:nvSpPr>
        <p:spPr>
          <a:xfrm>
            <a:off x="6660232" y="2564952"/>
            <a:ext cx="1800200" cy="4320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足迹</a:t>
            </a:r>
          </a:p>
        </p:txBody>
      </p:sp>
      <p:sp>
        <p:nvSpPr>
          <p:cNvPr id="18" name="圆角矩形 17"/>
          <p:cNvSpPr/>
          <p:nvPr/>
        </p:nvSpPr>
        <p:spPr>
          <a:xfrm>
            <a:off x="6660232" y="1988888"/>
            <a:ext cx="1800200" cy="4320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分享</a:t>
            </a:r>
          </a:p>
        </p:txBody>
      </p:sp>
      <p:sp>
        <p:nvSpPr>
          <p:cNvPr id="19" name="圆角矩形 18"/>
          <p:cNvSpPr/>
          <p:nvPr/>
        </p:nvSpPr>
        <p:spPr>
          <a:xfrm>
            <a:off x="6660232" y="4005064"/>
            <a:ext cx="1800200" cy="4320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游记</a:t>
            </a:r>
          </a:p>
        </p:txBody>
      </p:sp>
      <p:sp>
        <p:nvSpPr>
          <p:cNvPr id="20" name="圆角矩形 19"/>
          <p:cNvSpPr/>
          <p:nvPr/>
        </p:nvSpPr>
        <p:spPr>
          <a:xfrm>
            <a:off x="6660232" y="4581128"/>
            <a:ext cx="1800200" cy="4320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相册</a:t>
            </a:r>
          </a:p>
        </p:txBody>
      </p:sp>
      <p:sp>
        <p:nvSpPr>
          <p:cNvPr id="21" name="圆角矩形 20"/>
          <p:cNvSpPr/>
          <p:nvPr/>
        </p:nvSpPr>
        <p:spPr>
          <a:xfrm>
            <a:off x="3851920" y="5157240"/>
            <a:ext cx="1800200" cy="4320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服务</a:t>
            </a:r>
          </a:p>
        </p:txBody>
      </p:sp>
      <p:sp>
        <p:nvSpPr>
          <p:cNvPr id="23" name="圆角矩形 22"/>
          <p:cNvSpPr/>
          <p:nvPr/>
        </p:nvSpPr>
        <p:spPr>
          <a:xfrm>
            <a:off x="3851920" y="5733256"/>
            <a:ext cx="1800200" cy="4320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评论</a:t>
            </a:r>
          </a:p>
        </p:txBody>
      </p:sp>
      <p:sp>
        <p:nvSpPr>
          <p:cNvPr id="22" name="圆角矩形 21"/>
          <p:cNvSpPr/>
          <p:nvPr/>
        </p:nvSpPr>
        <p:spPr>
          <a:xfrm>
            <a:off x="6660232" y="5157240"/>
            <a:ext cx="1800200" cy="4320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评论</a:t>
            </a:r>
          </a:p>
        </p:txBody>
      </p:sp>
    </p:spTree>
    <p:extLst>
      <p:ext uri="{BB962C8B-B14F-4D97-AF65-F5344CB8AC3E}">
        <p14:creationId xmlns:p14="http://schemas.microsoft.com/office/powerpoint/2010/main" val="8323831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特点</a:t>
            </a:r>
            <a:r>
              <a:rPr lang="en-US" altLang="zh-CN" dirty="0" smtClean="0"/>
              <a:t>-</a:t>
            </a:r>
            <a:r>
              <a:rPr lang="zh-CN" altLang="en-US" dirty="0" smtClean="0"/>
              <a:t>行程搜索</a:t>
            </a:r>
            <a:endParaRPr lang="zh-CN" altLang="en-US" dirty="0"/>
          </a:p>
        </p:txBody>
      </p:sp>
      <p:sp>
        <p:nvSpPr>
          <p:cNvPr id="3" name="内容占位符 2"/>
          <p:cNvSpPr>
            <a:spLocks noGrp="1"/>
          </p:cNvSpPr>
          <p:nvPr>
            <p:ph idx="1"/>
          </p:nvPr>
        </p:nvSpPr>
        <p:spPr/>
        <p:txBody>
          <a:bodyPr/>
          <a:lstStyle/>
          <a:p>
            <a:r>
              <a:rPr lang="zh-CN" altLang="en-US" dirty="0"/>
              <a:t>旅行</a:t>
            </a:r>
            <a:r>
              <a:rPr lang="zh-CN" altLang="en-US" dirty="0" smtClean="0"/>
              <a:t>行程要有分类</a:t>
            </a:r>
            <a:endParaRPr lang="en-US" altLang="zh-CN" dirty="0" smtClean="0"/>
          </a:p>
          <a:p>
            <a:pPr lvl="1"/>
            <a:r>
              <a:rPr lang="zh-CN" altLang="en-US" sz="2000" dirty="0" smtClean="0"/>
              <a:t>一、行程主题</a:t>
            </a:r>
            <a:endParaRPr lang="en-US" altLang="zh-CN" sz="2000" dirty="0" smtClean="0"/>
          </a:p>
          <a:p>
            <a:pPr lvl="2">
              <a:buFont typeface="+mj-lt"/>
              <a:buAutoNum type="arabicPeriod"/>
            </a:pPr>
            <a:r>
              <a:rPr lang="zh-CN" altLang="en-US" dirty="0"/>
              <a:t>历史</a:t>
            </a:r>
            <a:r>
              <a:rPr lang="zh-CN" altLang="en-US" dirty="0" smtClean="0"/>
              <a:t>游</a:t>
            </a:r>
            <a:endParaRPr lang="en-US" altLang="zh-CN" dirty="0" smtClean="0"/>
          </a:p>
          <a:p>
            <a:pPr lvl="2">
              <a:buFont typeface="+mj-lt"/>
              <a:buAutoNum type="arabicPeriod"/>
            </a:pPr>
            <a:r>
              <a:rPr lang="zh-CN" altLang="en-US" dirty="0"/>
              <a:t>吃货</a:t>
            </a:r>
            <a:r>
              <a:rPr lang="zh-CN" altLang="en-US" dirty="0" smtClean="0"/>
              <a:t>游</a:t>
            </a:r>
            <a:endParaRPr lang="en-US" altLang="zh-CN" dirty="0" smtClean="0"/>
          </a:p>
          <a:p>
            <a:pPr lvl="2">
              <a:buFont typeface="+mj-lt"/>
              <a:buAutoNum type="arabicPeriod"/>
            </a:pPr>
            <a:r>
              <a:rPr lang="zh-CN" altLang="en-US" dirty="0"/>
              <a:t>亲子</a:t>
            </a:r>
            <a:r>
              <a:rPr lang="zh-CN" altLang="en-US" dirty="0" smtClean="0"/>
              <a:t>游</a:t>
            </a:r>
            <a:endParaRPr lang="en-US" altLang="zh-CN" dirty="0" smtClean="0"/>
          </a:p>
          <a:p>
            <a:pPr lvl="2">
              <a:buFont typeface="+mj-lt"/>
              <a:buAutoNum type="arabicPeriod"/>
            </a:pPr>
            <a:r>
              <a:rPr lang="zh-CN" altLang="en-US" dirty="0"/>
              <a:t>穷</a:t>
            </a:r>
            <a:r>
              <a:rPr lang="zh-CN" altLang="en-US" dirty="0" smtClean="0"/>
              <a:t>游（不用买门票）</a:t>
            </a:r>
            <a:endParaRPr lang="en-US" altLang="zh-CN" dirty="0" smtClean="0"/>
          </a:p>
          <a:p>
            <a:pPr lvl="1"/>
            <a:r>
              <a:rPr lang="zh-CN" altLang="en-US" sz="2000" dirty="0" smtClean="0"/>
              <a:t>二、旅行方式</a:t>
            </a:r>
            <a:endParaRPr lang="en-US" altLang="zh-CN" sz="2000" dirty="0"/>
          </a:p>
          <a:p>
            <a:pPr lvl="2">
              <a:buFont typeface="+mj-lt"/>
              <a:buAutoNum type="arabicPeriod"/>
            </a:pPr>
            <a:r>
              <a:rPr lang="zh-CN" altLang="en-US" dirty="0" smtClean="0"/>
              <a:t>背包、打车</a:t>
            </a:r>
            <a:endParaRPr lang="en-US" altLang="zh-CN" dirty="0"/>
          </a:p>
          <a:p>
            <a:pPr lvl="2">
              <a:buFont typeface="+mj-lt"/>
              <a:buAutoNum type="arabicPeriod"/>
            </a:pPr>
            <a:r>
              <a:rPr lang="zh-CN" altLang="en-US" dirty="0" smtClean="0"/>
              <a:t>自驾</a:t>
            </a:r>
            <a:endParaRPr lang="en-US" altLang="zh-CN" dirty="0"/>
          </a:p>
          <a:p>
            <a:pPr lvl="2">
              <a:buFont typeface="+mj-lt"/>
              <a:buAutoNum type="arabicPeriod"/>
            </a:pPr>
            <a:r>
              <a:rPr lang="zh-CN" altLang="en-US" dirty="0" smtClean="0"/>
              <a:t>骑车</a:t>
            </a:r>
            <a:endParaRPr lang="en-US" altLang="zh-CN" dirty="0"/>
          </a:p>
          <a:p>
            <a:pPr lvl="2">
              <a:buFont typeface="+mj-lt"/>
              <a:buAutoNum type="arabicPeriod"/>
            </a:pPr>
            <a:r>
              <a:rPr lang="zh-CN" altLang="en-US" dirty="0" smtClean="0"/>
              <a:t>租车</a:t>
            </a:r>
            <a:endParaRPr lang="en-US" altLang="zh-CN" dirty="0" smtClean="0"/>
          </a:p>
          <a:p>
            <a:pPr lvl="1"/>
            <a:r>
              <a:rPr lang="zh-CN" altLang="en-US" sz="2000" dirty="0" smtClean="0"/>
              <a:t>三、目的地</a:t>
            </a:r>
            <a:endParaRPr lang="en-US" altLang="zh-CN" sz="2000" dirty="0"/>
          </a:p>
          <a:p>
            <a:pPr lvl="2">
              <a:buFont typeface="+mj-lt"/>
              <a:buAutoNum type="arabicPeriod"/>
            </a:pPr>
            <a:endParaRPr lang="en-US" altLang="zh-CN" dirty="0" smtClean="0"/>
          </a:p>
          <a:p>
            <a:pPr lvl="2">
              <a:buFont typeface="+mj-lt"/>
              <a:buAutoNum type="arabicPeriod"/>
            </a:pPr>
            <a:endParaRPr lang="zh-CN" altLang="en-US" dirty="0"/>
          </a:p>
        </p:txBody>
      </p:sp>
    </p:spTree>
    <p:extLst>
      <p:ext uri="{BB962C8B-B14F-4D97-AF65-F5344CB8AC3E}">
        <p14:creationId xmlns:p14="http://schemas.microsoft.com/office/powerpoint/2010/main" val="3406353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特点</a:t>
            </a:r>
            <a:r>
              <a:rPr lang="en-US" altLang="zh-CN" dirty="0" smtClean="0"/>
              <a:t>-</a:t>
            </a:r>
            <a:r>
              <a:rPr lang="zh-CN" altLang="en-US" dirty="0" smtClean="0"/>
              <a:t>行程定制</a:t>
            </a:r>
            <a:endParaRPr lang="zh-CN" altLang="en-US" dirty="0"/>
          </a:p>
        </p:txBody>
      </p:sp>
      <p:sp>
        <p:nvSpPr>
          <p:cNvPr id="3" name="内容占位符 2"/>
          <p:cNvSpPr>
            <a:spLocks noGrp="1"/>
          </p:cNvSpPr>
          <p:nvPr>
            <p:ph idx="1"/>
          </p:nvPr>
        </p:nvSpPr>
        <p:spPr/>
        <p:txBody>
          <a:bodyPr/>
          <a:lstStyle/>
          <a:p>
            <a:pPr marL="357188" lvl="3" indent="-357188">
              <a:lnSpc>
                <a:spcPct val="110000"/>
              </a:lnSpc>
              <a:spcBef>
                <a:spcPts val="1800"/>
              </a:spcBef>
              <a:buClr>
                <a:schemeClr val="accent1"/>
              </a:buClr>
              <a:buSzPct val="60000"/>
              <a:buFont typeface="Wingdings" panose="05000000000000000000" pitchFamily="2" charset="2"/>
              <a:buChar char="¢"/>
            </a:pPr>
            <a:r>
              <a:rPr lang="zh-CN" altLang="en-US" dirty="0" smtClean="0">
                <a:solidFill>
                  <a:schemeClr val="accent2"/>
                </a:solidFill>
                <a:latin typeface="微软雅黑" panose="020B0503020204020204" pitchFamily="34" charset="-122"/>
                <a:ea typeface="微软雅黑" panose="020B0503020204020204" pitchFamily="34" charset="-122"/>
              </a:rPr>
              <a:t>功能</a:t>
            </a:r>
            <a:r>
              <a:rPr lang="zh-CN" altLang="en-US" dirty="0">
                <a:solidFill>
                  <a:schemeClr val="accent2"/>
                </a:solidFill>
                <a:latin typeface="微软雅黑" panose="020B0503020204020204" pitchFamily="34" charset="-122"/>
                <a:ea typeface="微软雅黑" panose="020B0503020204020204" pitchFamily="34" charset="-122"/>
              </a:rPr>
              <a:t>可以参照穷游、面包旅行这些</a:t>
            </a:r>
            <a:r>
              <a:rPr lang="en-US" altLang="zh-CN" dirty="0">
                <a:solidFill>
                  <a:schemeClr val="accent2"/>
                </a:solidFill>
                <a:latin typeface="微软雅黑" panose="020B0503020204020204" pitchFamily="34" charset="-122"/>
                <a:ea typeface="微软雅黑" panose="020B0503020204020204" pitchFamily="34" charset="-122"/>
              </a:rPr>
              <a:t>APP</a:t>
            </a:r>
            <a:r>
              <a:rPr lang="zh-CN" altLang="en-US" dirty="0">
                <a:solidFill>
                  <a:schemeClr val="accent2"/>
                </a:solidFill>
                <a:latin typeface="微软雅黑" panose="020B0503020204020204" pitchFamily="34" charset="-122"/>
                <a:ea typeface="微软雅黑" panose="020B0503020204020204" pitchFamily="34" charset="-122"/>
              </a:rPr>
              <a:t>，但是在方便性上突出</a:t>
            </a:r>
            <a:r>
              <a:rPr lang="zh-CN" altLang="en-US" dirty="0" smtClean="0">
                <a:solidFill>
                  <a:schemeClr val="accent2"/>
                </a:solidFill>
                <a:latin typeface="微软雅黑" panose="020B0503020204020204" pitchFamily="34" charset="-122"/>
                <a:ea typeface="微软雅黑" panose="020B0503020204020204" pitchFamily="34" charset="-122"/>
              </a:rPr>
              <a:t>特点</a:t>
            </a:r>
            <a:endParaRPr lang="en-US" altLang="zh-CN" dirty="0" smtClean="0">
              <a:solidFill>
                <a:schemeClr val="accent2"/>
              </a:solidFill>
              <a:latin typeface="微软雅黑" panose="020B0503020204020204" pitchFamily="34" charset="-122"/>
              <a:ea typeface="微软雅黑" panose="020B0503020204020204" pitchFamily="34" charset="-122"/>
            </a:endParaRPr>
          </a:p>
          <a:p>
            <a:pPr marL="357188" lvl="3" indent="-357188">
              <a:lnSpc>
                <a:spcPct val="110000"/>
              </a:lnSpc>
              <a:spcBef>
                <a:spcPts val="1800"/>
              </a:spcBef>
              <a:buClr>
                <a:schemeClr val="accent1"/>
              </a:buClr>
              <a:buSzPct val="60000"/>
              <a:buFont typeface="Wingdings" panose="05000000000000000000" pitchFamily="2" charset="2"/>
              <a:buChar char="¢"/>
            </a:pPr>
            <a:r>
              <a:rPr lang="zh-CN" altLang="en-US" dirty="0" smtClean="0">
                <a:solidFill>
                  <a:schemeClr val="accent2"/>
                </a:solidFill>
                <a:latin typeface="微软雅黑" panose="020B0503020204020204" pitchFamily="34" charset="-122"/>
                <a:ea typeface="微软雅黑" panose="020B0503020204020204" pitchFamily="34" charset="-122"/>
              </a:rPr>
              <a:t>多</a:t>
            </a:r>
            <a:r>
              <a:rPr lang="zh-CN" altLang="en-US" dirty="0">
                <a:solidFill>
                  <a:schemeClr val="accent2"/>
                </a:solidFill>
                <a:latin typeface="微软雅黑" panose="020B0503020204020204" pitchFamily="34" charset="-122"/>
                <a:ea typeface="微软雅黑" panose="020B0503020204020204" pitchFamily="34" charset="-122"/>
              </a:rPr>
              <a:t>人协作制定</a:t>
            </a:r>
            <a:r>
              <a:rPr lang="zh-CN" altLang="en-US" dirty="0" smtClean="0">
                <a:solidFill>
                  <a:schemeClr val="accent2"/>
                </a:solidFill>
                <a:latin typeface="微软雅黑" panose="020B0503020204020204" pitchFamily="34" charset="-122"/>
                <a:ea typeface="微软雅黑" panose="020B0503020204020204" pitchFamily="34" charset="-122"/>
              </a:rPr>
              <a:t>计划</a:t>
            </a:r>
            <a:endParaRPr lang="en-US" altLang="zh-CN" dirty="0">
              <a:solidFill>
                <a:schemeClr val="accent2"/>
              </a:solidFill>
              <a:latin typeface="微软雅黑" panose="020B0503020204020204" pitchFamily="34" charset="-122"/>
              <a:ea typeface="微软雅黑" panose="020B0503020204020204" pitchFamily="34" charset="-122"/>
            </a:endParaRPr>
          </a:p>
          <a:p>
            <a:pPr marL="357188" lvl="3" indent="-357188">
              <a:lnSpc>
                <a:spcPct val="110000"/>
              </a:lnSpc>
              <a:spcBef>
                <a:spcPts val="1800"/>
              </a:spcBef>
              <a:buClr>
                <a:schemeClr val="accent1"/>
              </a:buClr>
              <a:buSzPct val="60000"/>
              <a:buFont typeface="Wingdings" panose="05000000000000000000" pitchFamily="2" charset="2"/>
              <a:buChar char="¢"/>
            </a:pPr>
            <a:r>
              <a:rPr lang="zh-CN" altLang="en-US" dirty="0" smtClean="0">
                <a:solidFill>
                  <a:schemeClr val="accent2"/>
                </a:solidFill>
                <a:latin typeface="微软雅黑" panose="020B0503020204020204" pitchFamily="34" charset="-122"/>
                <a:ea typeface="微软雅黑" panose="020B0503020204020204" pitchFamily="34" charset="-122"/>
              </a:rPr>
              <a:t>支持</a:t>
            </a:r>
            <a:r>
              <a:rPr lang="zh-CN" altLang="en-US" dirty="0">
                <a:solidFill>
                  <a:schemeClr val="accent2"/>
                </a:solidFill>
                <a:latin typeface="微软雅黑" panose="020B0503020204020204" pitchFamily="34" charset="-122"/>
                <a:ea typeface="微软雅黑" panose="020B0503020204020204" pitchFamily="34" charset="-122"/>
              </a:rPr>
              <a:t>在线咨询，比如一些旅行达人、旅店老板</a:t>
            </a:r>
            <a:r>
              <a:rPr lang="zh-CN" altLang="en-US" dirty="0" smtClean="0">
                <a:solidFill>
                  <a:schemeClr val="accent2"/>
                </a:solidFill>
                <a:latin typeface="微软雅黑" panose="020B0503020204020204" pitchFamily="34" charset="-122"/>
                <a:ea typeface="微软雅黑" panose="020B0503020204020204" pitchFamily="34" charset="-122"/>
              </a:rPr>
              <a:t>等</a:t>
            </a:r>
            <a:endParaRPr lang="en-US" altLang="zh-CN" dirty="0">
              <a:solidFill>
                <a:schemeClr val="accent2"/>
              </a:solidFill>
              <a:latin typeface="微软雅黑" panose="020B0503020204020204" pitchFamily="34" charset="-122"/>
              <a:ea typeface="微软雅黑" panose="020B0503020204020204" pitchFamily="34" charset="-122"/>
            </a:endParaRPr>
          </a:p>
          <a:p>
            <a:pPr marL="357188" lvl="3" indent="-357188">
              <a:lnSpc>
                <a:spcPct val="110000"/>
              </a:lnSpc>
              <a:spcBef>
                <a:spcPts val="1800"/>
              </a:spcBef>
              <a:buClr>
                <a:schemeClr val="accent1"/>
              </a:buClr>
              <a:buSzPct val="60000"/>
              <a:buFont typeface="Wingdings" panose="05000000000000000000" pitchFamily="2" charset="2"/>
              <a:buChar char="¢"/>
            </a:pPr>
            <a:r>
              <a:rPr lang="zh-CN" altLang="en-US" dirty="0">
                <a:solidFill>
                  <a:schemeClr val="accent2"/>
                </a:solidFill>
                <a:latin typeface="微软雅黑" panose="020B0503020204020204" pitchFamily="34" charset="-122"/>
                <a:ea typeface="微软雅黑" panose="020B0503020204020204" pitchFamily="34" charset="-122"/>
              </a:rPr>
              <a:t>制作完成后可以在平台上发布</a:t>
            </a:r>
            <a:r>
              <a:rPr lang="zh-CN" altLang="en-US" dirty="0" smtClean="0">
                <a:solidFill>
                  <a:schemeClr val="accent2"/>
                </a:solidFill>
                <a:latin typeface="微软雅黑" panose="020B0503020204020204" pitchFamily="34" charset="-122"/>
                <a:ea typeface="微软雅黑" panose="020B0503020204020204" pitchFamily="34" charset="-122"/>
              </a:rPr>
              <a:t>征询意见</a:t>
            </a:r>
            <a:endParaRPr lang="en-US" altLang="zh-CN" dirty="0">
              <a:solidFill>
                <a:schemeClr val="accent2"/>
              </a:solidFill>
              <a:latin typeface="微软雅黑" panose="020B0503020204020204" pitchFamily="34" charset="-122"/>
              <a:ea typeface="微软雅黑" panose="020B0503020204020204" pitchFamily="34" charset="-122"/>
            </a:endParaRPr>
          </a:p>
          <a:p>
            <a:pPr marL="357188" lvl="3" indent="-357188">
              <a:lnSpc>
                <a:spcPct val="110000"/>
              </a:lnSpc>
              <a:spcBef>
                <a:spcPts val="1800"/>
              </a:spcBef>
              <a:buClr>
                <a:schemeClr val="accent1"/>
              </a:buClr>
              <a:buSzPct val="60000"/>
              <a:buFont typeface="Wingdings" panose="05000000000000000000" pitchFamily="2" charset="2"/>
              <a:buChar char="¢"/>
            </a:pPr>
            <a:r>
              <a:rPr lang="zh-CN" altLang="en-US" dirty="0">
                <a:solidFill>
                  <a:schemeClr val="accent2"/>
                </a:solidFill>
                <a:latin typeface="微软雅黑" panose="020B0503020204020204" pitchFamily="34" charset="-122"/>
                <a:ea typeface="微软雅黑" panose="020B0503020204020204" pitchFamily="34" charset="-122"/>
              </a:rPr>
              <a:t>智能</a:t>
            </a:r>
            <a:r>
              <a:rPr lang="zh-CN" altLang="en-US" dirty="0" smtClean="0">
                <a:solidFill>
                  <a:schemeClr val="accent2"/>
                </a:solidFill>
                <a:latin typeface="微软雅黑" panose="020B0503020204020204" pitchFamily="34" charset="-122"/>
                <a:ea typeface="微软雅黑" panose="020B0503020204020204" pitchFamily="34" charset="-122"/>
              </a:rPr>
              <a:t>匹配，包括</a:t>
            </a:r>
            <a:r>
              <a:rPr lang="zh-CN" altLang="en-US" dirty="0">
                <a:solidFill>
                  <a:schemeClr val="accent2"/>
                </a:solidFill>
                <a:latin typeface="微软雅黑" panose="020B0503020204020204" pitchFamily="34" charset="-122"/>
                <a:ea typeface="微软雅黑" panose="020B0503020204020204" pitchFamily="34" charset="-122"/>
              </a:rPr>
              <a:t>行程</a:t>
            </a:r>
            <a:r>
              <a:rPr lang="zh-CN" altLang="en-US" dirty="0" smtClean="0">
                <a:solidFill>
                  <a:schemeClr val="accent2"/>
                </a:solidFill>
                <a:latin typeface="微软雅黑" panose="020B0503020204020204" pitchFamily="34" charset="-122"/>
                <a:ea typeface="微软雅黑" panose="020B0503020204020204" pitchFamily="34" charset="-122"/>
              </a:rPr>
              <a:t>匹配</a:t>
            </a:r>
            <a:r>
              <a:rPr lang="zh-CN" altLang="en-US" dirty="0">
                <a:solidFill>
                  <a:schemeClr val="accent2"/>
                </a:solidFill>
                <a:latin typeface="微软雅黑" panose="020B0503020204020204" pitchFamily="34" charset="-122"/>
                <a:ea typeface="微软雅黑" panose="020B0503020204020204" pitchFamily="34" charset="-122"/>
              </a:rPr>
              <a:t>、景点、酒店等资源的</a:t>
            </a:r>
            <a:r>
              <a:rPr lang="zh-CN" altLang="en-US" dirty="0" smtClean="0">
                <a:solidFill>
                  <a:schemeClr val="accent2"/>
                </a:solidFill>
                <a:latin typeface="微软雅黑" panose="020B0503020204020204" pitchFamily="34" charset="-122"/>
                <a:ea typeface="微软雅黑" panose="020B0503020204020204" pitchFamily="34" charset="-122"/>
              </a:rPr>
              <a:t>匹配</a:t>
            </a:r>
            <a:endParaRPr lang="en-US" altLang="zh-CN" dirty="0" smtClean="0">
              <a:solidFill>
                <a:schemeClr val="accent2"/>
              </a:solidFill>
              <a:latin typeface="微软雅黑" panose="020B0503020204020204" pitchFamily="34" charset="-122"/>
              <a:ea typeface="微软雅黑" panose="020B0503020204020204" pitchFamily="34" charset="-122"/>
            </a:endParaRPr>
          </a:p>
          <a:p>
            <a:pPr marL="357188" lvl="3" indent="-357188">
              <a:lnSpc>
                <a:spcPct val="110000"/>
              </a:lnSpc>
              <a:spcBef>
                <a:spcPts val="1800"/>
              </a:spcBef>
              <a:buClr>
                <a:schemeClr val="accent1"/>
              </a:buClr>
              <a:buSzPct val="60000"/>
              <a:buFont typeface="Wingdings" panose="05000000000000000000" pitchFamily="2" charset="2"/>
              <a:buChar char="¢"/>
            </a:pPr>
            <a:r>
              <a:rPr lang="zh-CN" altLang="en-US" dirty="0" smtClean="0">
                <a:solidFill>
                  <a:schemeClr val="accent2"/>
                </a:solidFill>
                <a:latin typeface="微软雅黑" panose="020B0503020204020204" pitchFamily="34" charset="-122"/>
                <a:ea typeface="微软雅黑" panose="020B0503020204020204" pitchFamily="34" charset="-122"/>
              </a:rPr>
              <a:t>支持行程拷贝</a:t>
            </a:r>
            <a:endParaRPr lang="en-US" altLang="zh-CN" dirty="0" smtClean="0">
              <a:solidFill>
                <a:schemeClr val="accent2"/>
              </a:solidFill>
              <a:latin typeface="微软雅黑" panose="020B0503020204020204" pitchFamily="34" charset="-122"/>
              <a:ea typeface="微软雅黑" panose="020B0503020204020204" pitchFamily="34" charset="-122"/>
            </a:endParaRPr>
          </a:p>
          <a:p>
            <a:pPr marL="357188" lvl="3" indent="-357188">
              <a:lnSpc>
                <a:spcPct val="110000"/>
              </a:lnSpc>
              <a:spcBef>
                <a:spcPts val="1800"/>
              </a:spcBef>
              <a:buClr>
                <a:schemeClr val="accent1"/>
              </a:buClr>
              <a:buSzPct val="60000"/>
              <a:buFont typeface="Wingdings" panose="05000000000000000000" pitchFamily="2" charset="2"/>
              <a:buChar char="¢"/>
            </a:pPr>
            <a:r>
              <a:rPr lang="zh-CN" altLang="en-US" dirty="0" smtClean="0">
                <a:solidFill>
                  <a:schemeClr val="accent2"/>
                </a:solidFill>
                <a:latin typeface="微软雅黑" panose="020B0503020204020204" pitchFamily="34" charset="-122"/>
                <a:ea typeface="微软雅黑" panose="020B0503020204020204" pitchFamily="34" charset="-122"/>
              </a:rPr>
              <a:t>行程因素，目的地、出发时间、行程天数、景点、酒店、交通、旅友</a:t>
            </a:r>
            <a:endParaRPr lang="en-US" altLang="zh-CN" dirty="0" smtClean="0">
              <a:solidFill>
                <a:schemeClr val="accent2"/>
              </a:solidFill>
              <a:latin typeface="微软雅黑" panose="020B0503020204020204" pitchFamily="34" charset="-122"/>
              <a:ea typeface="微软雅黑" panose="020B0503020204020204" pitchFamily="34" charset="-122"/>
            </a:endParaRPr>
          </a:p>
          <a:p>
            <a:pPr marL="0" lvl="3" indent="0">
              <a:lnSpc>
                <a:spcPct val="110000"/>
              </a:lnSpc>
              <a:spcBef>
                <a:spcPts val="1800"/>
              </a:spcBef>
              <a:buClr>
                <a:schemeClr val="accent1"/>
              </a:buClr>
              <a:buSzPct val="60000"/>
              <a:buNone/>
            </a:pPr>
            <a:endParaRPr lang="en-US" altLang="zh-CN" dirty="0">
              <a:solidFill>
                <a:schemeClr val="accent2"/>
              </a:solidFill>
              <a:latin typeface="微软雅黑" panose="020B0503020204020204" pitchFamily="34" charset="-122"/>
              <a:ea typeface="微软雅黑" panose="020B0503020204020204" pitchFamily="34" charset="-122"/>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en-US" altLang="zh-CN" dirty="0" smtClean="0">
              <a:solidFill>
                <a:schemeClr val="accent2"/>
              </a:solidFill>
            </a:endParaRPr>
          </a:p>
          <a:p>
            <a:pPr marL="1200150" lvl="4" indent="-285750">
              <a:lnSpc>
                <a:spcPct val="110000"/>
              </a:lnSpc>
              <a:spcBef>
                <a:spcPts val="1800"/>
              </a:spcBef>
              <a:buClr>
                <a:schemeClr val="accent1"/>
              </a:buClr>
              <a:buSzPct val="60000"/>
              <a:buFont typeface="Wingdings" panose="05000000000000000000" pitchFamily="2" charset="2"/>
              <a:buChar char="Ø"/>
            </a:pPr>
            <a:endParaRPr lang="zh-CN" altLang="en-US" dirty="0">
              <a:solidFill>
                <a:schemeClr val="accent2"/>
              </a:solidFill>
            </a:endParaRPr>
          </a:p>
        </p:txBody>
      </p:sp>
    </p:spTree>
    <p:extLst>
      <p:ext uri="{BB962C8B-B14F-4D97-AF65-F5344CB8AC3E}">
        <p14:creationId xmlns:p14="http://schemas.microsoft.com/office/powerpoint/2010/main" val="120660008"/>
      </p:ext>
    </p:extLst>
  </p:cSld>
  <p:clrMapOvr>
    <a:masterClrMapping/>
  </p:clrMapOvr>
  <p:timing>
    <p:tnLst>
      <p:par>
        <p:cTn id="1" dur="indefinite" restart="never" nodeType="tmRoot"/>
      </p:par>
    </p:tnLst>
  </p:timing>
</p:sld>
</file>

<file path=ppt/theme/theme1.xml><?xml version="1.0" encoding="utf-8"?>
<a:theme xmlns:a="http://schemas.openxmlformats.org/drawingml/2006/main" name="A000120141119A16PPBG">
  <a:themeElements>
    <a:clrScheme name="huang">
      <a:dk1>
        <a:srgbClr val="3D3F41"/>
      </a:dk1>
      <a:lt1>
        <a:srgbClr val="FFFFFF"/>
      </a:lt1>
      <a:dk2>
        <a:srgbClr val="3D3F41"/>
      </a:dk2>
      <a:lt2>
        <a:srgbClr val="EEECE1"/>
      </a:lt2>
      <a:accent1>
        <a:srgbClr val="F28711"/>
      </a:accent1>
      <a:accent2>
        <a:srgbClr val="D37051"/>
      </a:accent2>
      <a:accent3>
        <a:srgbClr val="D30E00"/>
      </a:accent3>
      <a:accent4>
        <a:srgbClr val="BAD038"/>
      </a:accent4>
      <a:accent5>
        <a:srgbClr val="B2C1DB"/>
      </a:accent5>
      <a:accent6>
        <a:srgbClr val="E4DD48"/>
      </a:accent6>
      <a:hlink>
        <a:srgbClr val="FFC000"/>
      </a:hlink>
      <a:folHlink>
        <a:srgbClr val="AFB2B4"/>
      </a:folHlink>
    </a:clrScheme>
    <a:fontScheme name="自定义 12">
      <a:majorFont>
        <a:latin typeface="Tempus Sans ITC"/>
        <a:ea typeface="幼圆"/>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ctr">
          <a:defRPr sz="3200" dirty="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A000120141119A16PPBG</Template>
  <TotalTime>994</TotalTime>
  <Words>1884</Words>
  <Application>Microsoft Office PowerPoint</Application>
  <PresentationFormat>全屏显示(4:3)</PresentationFormat>
  <Paragraphs>275</Paragraphs>
  <Slides>27</Slides>
  <Notes>21</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A000120141119A16PPBG</vt:lpstr>
      <vt:lpstr>游途网(YourTour) APP企业说明书</vt:lpstr>
      <vt:lpstr>企业愿景</vt:lpstr>
      <vt:lpstr>竞争分析</vt:lpstr>
      <vt:lpstr>竞争分析</vt:lpstr>
      <vt:lpstr>应用现状</vt:lpstr>
      <vt:lpstr>应用目标</vt:lpstr>
      <vt:lpstr>应用规划</vt:lpstr>
      <vt:lpstr>特点-行程搜索</vt:lpstr>
      <vt:lpstr>特点-行程定制</vt:lpstr>
      <vt:lpstr>特点-旅行出发</vt:lpstr>
      <vt:lpstr>特点-我的团</vt:lpstr>
      <vt:lpstr>游中-合作伙伴</vt:lpstr>
      <vt:lpstr>特点-权益系统</vt:lpstr>
      <vt:lpstr>特点-点评系统</vt:lpstr>
      <vt:lpstr>特点-旅行结伴</vt:lpstr>
      <vt:lpstr>特点-旅行导游</vt:lpstr>
      <vt:lpstr>特点-旅行导游</vt:lpstr>
      <vt:lpstr>特点-旅行发现</vt:lpstr>
      <vt:lpstr>特点-旅行足迹</vt:lpstr>
      <vt:lpstr>特点-游记相册</vt:lpstr>
      <vt:lpstr>特点-分享点评</vt:lpstr>
      <vt:lpstr>特点-旅友交流</vt:lpstr>
      <vt:lpstr>特点-旅行服务</vt:lpstr>
      <vt:lpstr>用例清单</vt:lpstr>
      <vt:lpstr>用例清单</vt:lpstr>
      <vt:lpstr>旅行场景</vt:lpstr>
      <vt:lpstr>平台涉众</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张林平</dc:creator>
  <cp:lastModifiedBy>张林平</cp:lastModifiedBy>
  <cp:revision>487</cp:revision>
  <dcterms:created xsi:type="dcterms:W3CDTF">2014-12-01T13:36:17Z</dcterms:created>
  <dcterms:modified xsi:type="dcterms:W3CDTF">2015-01-25T06:00:29Z</dcterms:modified>
</cp:coreProperties>
</file>