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7" r:id="rId7"/>
    <p:sldId id="260" r:id="rId8"/>
    <p:sldId id="261" r:id="rId9"/>
    <p:sldId id="262" r:id="rId10"/>
    <p:sldId id="263" r:id="rId11"/>
    <p:sldId id="264" r:id="rId12"/>
    <p:sldId id="272" r:id="rId13"/>
    <p:sldId id="273" r:id="rId14"/>
    <p:sldId id="265" r:id="rId15"/>
    <p:sldId id="266" r:id="rId16"/>
    <p:sldId id="268" r:id="rId17"/>
    <p:sldId id="276" r:id="rId18"/>
    <p:sldId id="274" r:id="rId19"/>
    <p:sldId id="275" r:id="rId20"/>
    <p:sldId id="267" r:id="rId21"/>
    <p:sldId id="270" r:id="rId22"/>
    <p:sldId id="269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90" autoAdjust="0"/>
  </p:normalViewPr>
  <p:slideViewPr>
    <p:cSldViewPr snapToGrid="0" snapToObjects="1">
      <p:cViewPr varScale="1">
        <p:scale>
          <a:sx n="95" d="100"/>
          <a:sy n="95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8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3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9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0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72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4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32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47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05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97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9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DB35-23C8-0044-9B47-A372E88E0BA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FF94-DD26-6F4B-8BE6-6EB59CF442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43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gif"/><Relationship Id="rId12" Type="http://schemas.openxmlformats.org/officeDocument/2006/relationships/image" Target="../media/image11.jpe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Your Tour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服务你的游途</a:t>
            </a:r>
            <a:endParaRPr kumimoji="1" lang="en-US" altLang="zh-CN" dirty="0" smtClean="0"/>
          </a:p>
          <a:p>
            <a:r>
              <a:rPr kumimoji="1" lang="en-US" altLang="zh-CN" dirty="0" smtClean="0"/>
              <a:t>Serve Your Tour with Our Heart</a:t>
            </a:r>
          </a:p>
        </p:txBody>
      </p:sp>
    </p:spTree>
    <p:extLst>
      <p:ext uri="{BB962C8B-B14F-4D97-AF65-F5344CB8AC3E}">
        <p14:creationId xmlns:p14="http://schemas.microsoft.com/office/powerpoint/2010/main" val="98645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我们的市场目标和盈利点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zh-CN" altLang="zh-CN" sz="1600" dirty="0"/>
              <a:t>、成为游中的入口，流量导入，分发到各垂直领域：</a:t>
            </a:r>
          </a:p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zh-CN" altLang="zh-CN" sz="1600" dirty="0"/>
              <a:t>）户外用品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8264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zh-CN" sz="1600" dirty="0"/>
              <a:t>）吃：点评、美团</a:t>
            </a:r>
          </a:p>
          <a:p>
            <a:pPr marL="0" indent="0">
              <a:buNone/>
            </a:pPr>
            <a:r>
              <a:rPr lang="en-US" altLang="zh-CN" sz="1600" dirty="0"/>
              <a:t>3</a:t>
            </a:r>
            <a:r>
              <a:rPr lang="zh-CN" altLang="zh-CN" sz="1600" dirty="0"/>
              <a:t>）特产：淘宝</a:t>
            </a:r>
          </a:p>
          <a:p>
            <a:pPr marL="0" indent="0">
              <a:buNone/>
            </a:pPr>
            <a:r>
              <a:rPr lang="en-US" altLang="zh-CN" sz="1600" dirty="0"/>
              <a:t>4</a:t>
            </a:r>
            <a:r>
              <a:rPr lang="zh-CN" altLang="zh-CN" sz="1600" dirty="0"/>
              <a:t>）景点：同程、驴妈妈</a:t>
            </a:r>
          </a:p>
          <a:p>
            <a:pPr marL="0" indent="0">
              <a:buNone/>
            </a:pPr>
            <a:r>
              <a:rPr lang="en-US" altLang="zh-CN" sz="1600" dirty="0"/>
              <a:t>5</a:t>
            </a:r>
            <a:r>
              <a:rPr lang="zh-CN" altLang="zh-CN" sz="1600" dirty="0"/>
              <a:t>）机票：航空公司、携程</a:t>
            </a:r>
          </a:p>
          <a:p>
            <a:pPr marL="0" indent="0">
              <a:buNone/>
            </a:pPr>
            <a:r>
              <a:rPr lang="en-US" altLang="zh-CN" sz="1600" dirty="0"/>
              <a:t>6</a:t>
            </a:r>
            <a:r>
              <a:rPr lang="zh-CN" altLang="zh-CN" sz="1600" dirty="0"/>
              <a:t>）租车</a:t>
            </a:r>
          </a:p>
          <a:p>
            <a:pPr marL="0" indent="0">
              <a:buNone/>
            </a:pPr>
            <a:r>
              <a:rPr lang="en-US" altLang="zh-CN" sz="1600" dirty="0"/>
              <a:t>7</a:t>
            </a:r>
            <a:r>
              <a:rPr lang="zh-CN" altLang="zh-CN" sz="1600" dirty="0"/>
              <a:t>）团购</a:t>
            </a:r>
          </a:p>
          <a:p>
            <a:pPr marL="0" indent="0">
              <a:buNone/>
            </a:pPr>
            <a:r>
              <a:rPr lang="en-US" altLang="zh-CN" sz="1600" dirty="0"/>
              <a:t>8</a:t>
            </a:r>
            <a:r>
              <a:rPr lang="zh-CN" altLang="zh-CN" sz="1600" dirty="0"/>
              <a:t>）签</a:t>
            </a:r>
            <a:r>
              <a:rPr lang="zh-CN" altLang="zh-CN" sz="1600" dirty="0" smtClean="0"/>
              <a:t>到</a:t>
            </a:r>
            <a:r>
              <a:rPr lang="zh-CN" altLang="en-US" sz="1600" dirty="0" smtClean="0"/>
              <a:t>、点评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9</a:t>
            </a:r>
            <a:r>
              <a:rPr lang="zh-CN" altLang="zh-CN" sz="1600" dirty="0"/>
              <a:t>）微信、微博</a:t>
            </a:r>
          </a:p>
          <a:p>
            <a:pPr marL="0" indent="0">
              <a:buNone/>
            </a:pPr>
            <a:r>
              <a:rPr lang="en-US" altLang="zh-CN" sz="1600" dirty="0"/>
              <a:t>10</a:t>
            </a:r>
            <a:r>
              <a:rPr lang="zh-CN" altLang="zh-CN" sz="1600" dirty="0"/>
              <a:t>）搜索引擎</a:t>
            </a:r>
          </a:p>
          <a:p>
            <a:pPr marL="0" indent="0">
              <a:buNone/>
            </a:pPr>
            <a:r>
              <a:rPr lang="en-US" altLang="zh-CN" sz="1600" dirty="0"/>
              <a:t>11</a:t>
            </a:r>
            <a:r>
              <a:rPr lang="zh-CN" altLang="zh-CN" sz="1600" dirty="0"/>
              <a:t>）旅游攻略</a:t>
            </a:r>
          </a:p>
          <a:p>
            <a:pPr marL="0" indent="0">
              <a:buNone/>
            </a:pPr>
            <a:r>
              <a:rPr lang="en-US" altLang="zh-CN" sz="1600" dirty="0"/>
              <a:t>12</a:t>
            </a:r>
            <a:r>
              <a:rPr lang="zh-CN" altLang="zh-CN" sz="1600" dirty="0"/>
              <a:t>）旅游论坛</a:t>
            </a:r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zh-CN" sz="1600" dirty="0"/>
              <a:t>、达人，地主产业化</a:t>
            </a:r>
          </a:p>
          <a:p>
            <a:pPr marL="0" indent="0">
              <a:buNone/>
            </a:pPr>
            <a:r>
              <a:rPr lang="en-US" altLang="zh-CN" sz="1600" dirty="0"/>
              <a:t>3</a:t>
            </a:r>
            <a:r>
              <a:rPr lang="zh-CN" altLang="zh-CN" sz="1600" dirty="0"/>
              <a:t>、直播植入广告</a:t>
            </a:r>
          </a:p>
          <a:p>
            <a:pPr marL="0" indent="0">
              <a:buNone/>
            </a:pPr>
            <a:r>
              <a:rPr lang="en-US" altLang="zh-CN" sz="1600" dirty="0"/>
              <a:t>4</a:t>
            </a:r>
            <a:r>
              <a:rPr lang="zh-CN" altLang="zh-CN" sz="1600" dirty="0"/>
              <a:t>、图片，文字，视频，文化，历史，制作过程各种元素结合，进行文化传播，特色推介</a:t>
            </a:r>
          </a:p>
          <a:p>
            <a:pPr marL="0" indent="0">
              <a:buNone/>
            </a:pPr>
            <a:r>
              <a:rPr lang="en-US" altLang="zh-CN" sz="1600" dirty="0" smtClean="0"/>
              <a:t>5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贴</a:t>
            </a:r>
            <a:r>
              <a:rPr lang="zh-CN" altLang="zh-CN" sz="1600" dirty="0"/>
              <a:t>心的会员服务，下一站煲鸡汤服务</a:t>
            </a:r>
            <a:r>
              <a:rPr lang="zh-CN" altLang="zh-CN" sz="1600" dirty="0" smtClean="0">
                <a:effectLst/>
              </a:rPr>
              <a:t> 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117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会员的服务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双向的会员服务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端：达人／地主的产业化、旅游俱乐部（含青年旅社、户外运动俱乐部）、餐饮</a:t>
            </a:r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饭店、农家乐、农民）、住宿（酒店、农家乐、民宿、短租）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端：</a:t>
            </a:r>
            <a:r>
              <a:rPr lang="zh-CN" altLang="zh-CN" dirty="0"/>
              <a:t>提供贴心的会员服务，不仅是预定，而是增值的服务，例如提前准备好必须的附带用品，备胎、炖鸡汤服务、</a:t>
            </a:r>
            <a:r>
              <a:rPr lang="zh-CN" altLang="zh-CN" dirty="0" smtClean="0"/>
              <a:t>快递</a:t>
            </a:r>
            <a:r>
              <a:rPr lang="zh-CN" altLang="en-US" dirty="0" smtClean="0"/>
              <a:t>收取等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kumimoji="1" lang="zh-CN" altLang="en-US" dirty="0" smtClean="0"/>
              <a:t>通过优质的服务引导用户选择产品，最终形成购买行为。（用户的订购转化率，从搜索、浏览、注册、点击详情、比较、研究等多个步骤，最终订购的只有万分之一。）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70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VIP</a:t>
            </a:r>
            <a:r>
              <a:rPr kumimoji="1" lang="zh-CN" altLang="en-US" dirty="0" smtClean="0"/>
              <a:t>用户特色服务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用户签到后，系统会自动通知下一站的到达合作伙伴，合作伙伴收到通知后，会为会员提供预先制定的需求，提供贴心的服务。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这种服务可以定位为增值服务，例如：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点餐，甚至早点把汤煲好，根据用户的需求，准备好食材，提前联系用户，在用户到达前半小时到一小时之间，开始烧菜，让用户一到就能吃。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住宿，预选为用户准备好房间，到了凭证件入住即可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租车，准备好需要的车，到了付款即提车，或者网上支付后，直接提车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快递收取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达人地陪，早点在集合点等待用户，买好景点门票，准备好车等必需品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104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特色推介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对非热门景区进行深入合作，建立专区，提供特色服务：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农家乐等特色餐饮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民宿、温泉住宿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达人地陪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特产推介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游记和线路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景点、住宿、餐饮折扣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历史、文化介绍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729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社交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旅游直播，成为旅游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Youtube+FaceBook</a:t>
            </a:r>
            <a:r>
              <a:rPr lang="zh-CN" altLang="zh-CN" dirty="0"/>
              <a:t>＋</a:t>
            </a:r>
            <a:r>
              <a:rPr lang="en-US" altLang="zh-CN" dirty="0" err="1"/>
              <a:t>Snapchat</a:t>
            </a:r>
            <a:r>
              <a:rPr lang="zh-CN" altLang="zh-CN" dirty="0"/>
              <a:t>，广告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直播室：亲人、同游者、同地点者、同线路者、关注者、公众</a:t>
            </a:r>
            <a:endParaRPr lang="zh-CN" altLang="zh-CN" dirty="0"/>
          </a:p>
          <a:p>
            <a:r>
              <a:rPr lang="zh-CN" altLang="zh-CN" dirty="0"/>
              <a:t>信息分享：私人、团、朋友圈、公开</a:t>
            </a:r>
          </a:p>
          <a:p>
            <a:r>
              <a:rPr lang="zh-CN" altLang="zh-CN" dirty="0"/>
              <a:t>朋友圈：通信录、微信、微博、关注的人，其他第三方导入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43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大数据的支撑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通过用户浏览数据和各大网站的数据比较，分析出各种不同类型的用户在不同季节、不同生活阶段、生活状态中的特色推介。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为用户在制定行程过程中提供便利。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08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我们的买点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14755"/>
              </p:ext>
            </p:extLst>
          </p:nvPr>
        </p:nvGraphicFramePr>
        <p:xfrm>
          <a:off x="158757" y="1397000"/>
          <a:ext cx="8766951" cy="456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66"/>
                <a:gridCol w="4311359"/>
                <a:gridCol w="31563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rgbClr val="000000"/>
                          </a:solidFill>
                        </a:rPr>
                        <a:t>特点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rgbClr val="000000"/>
                          </a:solidFill>
                        </a:rPr>
                        <a:t>描述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rgbClr val="000000"/>
                          </a:solidFill>
                        </a:rPr>
                        <a:t>途径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平台领先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通过数据采集、分析、匹配和推送，使用户在第一时间获取计划或者正在的行程相关信息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大数据分析平台</a:t>
                      </a:r>
                      <a:r>
                        <a:rPr lang="zh-CN" alt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，通过用户行为分析，研究用户点击和消费行为，将用户导向订购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行程安排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除了预先制定，还可以灵活变动</a:t>
                      </a:r>
                    </a:p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可以考虑采用动画或者问卷等形式增加趣味性，降低计划的枯燥。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rgbClr val="000000"/>
                          </a:solidFill>
                        </a:rPr>
                        <a:t>通过大数据分析和运营经验，预先制定模版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捡人和被捡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旅游的组合和灵活的，大家在各种伙伴的新鲜感中前行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rgbClr val="000000"/>
                          </a:solidFill>
                        </a:rPr>
                        <a:t>实时发布捡人信息，进行定点的推送；在目的地找被捡信息，增加趣味性（旅游界的陌陌）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rgbClr val="000000"/>
                          </a:solidFill>
                        </a:rPr>
                        <a:t>旅游社区化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通过直播互动，吸引用户互动；</a:t>
                      </a:r>
                      <a:r>
                        <a:rPr lang="zh-CN" alt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进行信息的分享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直播还可以插播广告，</a:t>
                      </a:r>
                      <a:r>
                        <a:rPr lang="zh-CN" alt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旅游界的</a:t>
                      </a:r>
                      <a:r>
                        <a:rPr lang="en-US" altLang="zh-CN" sz="1400" b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  <a:r>
                        <a:rPr lang="zh-CN" alt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zh-CN" altLang="en-US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b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Snapchat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视觉享受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除了文字、图像，未来推出视频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文化传播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当地文化的推介，各类</a:t>
                      </a:r>
                      <a:r>
                        <a:rPr lang="en-US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O2O</a:t>
                      </a:r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的接入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用户由达人专门服务，特殊服务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用户权益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用户积分和回馈，持续吸引用户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各类</a:t>
                      </a:r>
                      <a:r>
                        <a:rPr lang="en-US" altLang="zh-CN" sz="1400" b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zh-CN" sz="1400" b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85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宋体"/>
                        </a:rPr>
                        <a:t>对不同的用户类型提供不同的</a:t>
                      </a: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宋体"/>
                        </a:rPr>
                        <a:t>APP</a:t>
                      </a:r>
                      <a:endParaRPr lang="zh-CN" sz="1400" b="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304800" marT="30480" marB="30480"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rgbClr val="000000"/>
                          </a:solidFill>
                        </a:rPr>
                        <a:t>不同的用户入口</a:t>
                      </a:r>
                      <a:endParaRPr lang="zh-CN" alt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4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94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用户使用场景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37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77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国家旅游局</a:t>
            </a:r>
            <a:r>
              <a:rPr lang="en-US" altLang="zh-CN" dirty="0"/>
              <a:t>2013</a:t>
            </a:r>
            <a:r>
              <a:rPr lang="zh-CN" altLang="en-US" dirty="0"/>
              <a:t>年公布的数据显示，</a:t>
            </a:r>
            <a:r>
              <a:rPr lang="en-US" altLang="zh-CN" dirty="0"/>
              <a:t>2013</a:t>
            </a:r>
            <a:r>
              <a:rPr lang="zh-CN" altLang="en-US" dirty="0"/>
              <a:t>年旅游消费旺盛，前三季度旅游接待总人数大约</a:t>
            </a:r>
            <a:r>
              <a:rPr lang="en-US" altLang="zh-CN" dirty="0"/>
              <a:t>25.6</a:t>
            </a:r>
            <a:r>
              <a:rPr lang="zh-CN" altLang="en-US" dirty="0"/>
              <a:t>亿人次，旅游总收入</a:t>
            </a:r>
            <a:r>
              <a:rPr lang="en-US" altLang="zh-CN" dirty="0"/>
              <a:t>2.14</a:t>
            </a:r>
            <a:r>
              <a:rPr lang="zh-CN" altLang="en-US" dirty="0"/>
              <a:t>万亿元，同比分别增长</a:t>
            </a:r>
            <a:r>
              <a:rPr lang="en-US" altLang="zh-CN" dirty="0"/>
              <a:t>10%</a:t>
            </a:r>
            <a:r>
              <a:rPr lang="zh-CN" altLang="en-US" dirty="0"/>
              <a:t>和</a:t>
            </a:r>
            <a:r>
              <a:rPr lang="en-US" altLang="zh-CN" dirty="0"/>
              <a:t>12%</a:t>
            </a:r>
            <a:r>
              <a:rPr lang="zh-CN" altLang="en-US" dirty="0"/>
              <a:t>。另一方面，旅游行业市场集中度较低，代表旅游行业的</a:t>
            </a:r>
            <a:r>
              <a:rPr lang="en-US" altLang="zh-CN" dirty="0"/>
              <a:t>31</a:t>
            </a:r>
            <a:r>
              <a:rPr lang="zh-CN" altLang="en-US" dirty="0"/>
              <a:t>家旅游上市公司总收入为</a:t>
            </a:r>
            <a:r>
              <a:rPr lang="en-US" altLang="zh-CN" dirty="0"/>
              <a:t>401.91</a:t>
            </a:r>
            <a:r>
              <a:rPr lang="zh-CN" altLang="en-US" dirty="0"/>
              <a:t>亿元人民币，占全国旅游总收入的</a:t>
            </a:r>
            <a:r>
              <a:rPr lang="en-US" altLang="zh-CN" dirty="0"/>
              <a:t>1.56%</a:t>
            </a:r>
            <a:r>
              <a:rPr lang="zh-CN" altLang="en-US" dirty="0" smtClean="0"/>
              <a:t>。其中在线旅游市场只占了总量的</a:t>
            </a:r>
            <a:r>
              <a:rPr lang="en-US" altLang="zh-CN" dirty="0" smtClean="0"/>
              <a:t>7.7%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014</a:t>
            </a:r>
            <a:r>
              <a:rPr lang="zh-CN" altLang="en-US" dirty="0" smtClean="0"/>
              <a:t>年的复合增长率近</a:t>
            </a:r>
            <a:r>
              <a:rPr lang="en-US" altLang="zh-CN" dirty="0" smtClean="0"/>
              <a:t>9%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根据《</a:t>
            </a:r>
            <a:r>
              <a:rPr lang="en-US" altLang="zh-CN" dirty="0"/>
              <a:t>2014</a:t>
            </a:r>
            <a:r>
              <a:rPr lang="zh-CN" altLang="zh-CN" dirty="0"/>
              <a:t>年中国旅游百度指数报告》显示，大量用户还停留在名山胜水，还在旅游的初期阶段，空间很大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97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实体和在线推广齐头并进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zh-CN" dirty="0"/>
              <a:t>、导游，</a:t>
            </a:r>
            <a:r>
              <a:rPr lang="en-US" altLang="zh-CN" dirty="0"/>
              <a:t>NFC</a:t>
            </a:r>
            <a:r>
              <a:rPr lang="zh-CN" altLang="zh-CN" dirty="0"/>
              <a:t>手环、二维码</a:t>
            </a:r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、景区，二维码、</a:t>
            </a:r>
            <a:r>
              <a:rPr lang="en-US" altLang="zh-CN" dirty="0"/>
              <a:t>NFC</a:t>
            </a:r>
            <a:r>
              <a:rPr lang="zh-CN" altLang="zh-CN" dirty="0"/>
              <a:t>手环，签到</a:t>
            </a:r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、餐饮</a:t>
            </a:r>
          </a:p>
          <a:p>
            <a:pPr lvl="1"/>
            <a:r>
              <a:rPr lang="en-US" altLang="zh-CN" dirty="0"/>
              <a:t>4</a:t>
            </a:r>
            <a:r>
              <a:rPr lang="zh-CN" altLang="zh-CN" dirty="0"/>
              <a:t>、驴友俱乐部</a:t>
            </a:r>
          </a:p>
          <a:p>
            <a:pPr lvl="1"/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APP</a:t>
            </a:r>
            <a:r>
              <a:rPr lang="zh-CN" altLang="zh-CN" dirty="0" smtClean="0"/>
              <a:t>市场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WIFI</a:t>
            </a:r>
            <a:r>
              <a:rPr lang="zh-CN" altLang="en-US" dirty="0"/>
              <a:t>厂商合作，增</a:t>
            </a:r>
            <a:r>
              <a:rPr lang="zh-CN" altLang="en-US" dirty="0" smtClean="0"/>
              <a:t>加入口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7</a:t>
            </a:r>
            <a:r>
              <a:rPr lang="zh-CN" altLang="en-US" dirty="0" smtClean="0"/>
              <a:t>、达人、地主专区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58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我们的团队和经验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46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融资需求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18158"/>
              </p:ext>
            </p:extLst>
          </p:nvPr>
        </p:nvGraphicFramePr>
        <p:xfrm>
          <a:off x="829068" y="1765300"/>
          <a:ext cx="744397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文档" r:id="rId3" imgW="5613400" imgH="3327400" progId="Word.Document.12">
                  <p:embed/>
                </p:oleObj>
              </mc:Choice>
              <mc:Fallback>
                <p:oleObj name="文档" r:id="rId3" imgW="5613400" imgH="3327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9068" y="1765300"/>
                        <a:ext cx="7443970" cy="332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31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近期在线旅游市场分析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携程、同城、途牛等旅游在线交易行业领先者占据着最大的市场份额，但是其他竞争对手迎头赶上，自身除了陷入上下游厂商的围剿之外，还面临着恶性竞争带来的利润下滑。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马蜂窝、穷游、蝉游记等以游记起家的新兴产业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原来产业链中的只专注于单一的机票、酒店、景点的上游公司也开始通过自建网站和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向用户延伸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把握着大量用户入口的搜索、点评、团购等其他相关企业也纷纷高调进入旅游行业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84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_qq网购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4" t="50726" r="58714" b="8578"/>
          <a:stretch/>
        </p:blipFill>
        <p:spPr>
          <a:xfrm>
            <a:off x="2253928" y="4411238"/>
            <a:ext cx="666344" cy="640924"/>
          </a:xfrm>
          <a:prstGeom prst="rect">
            <a:avLst/>
          </a:prstGeom>
          <a:ln w="3175" cmpd="sng">
            <a:noFill/>
          </a:ln>
        </p:spPr>
      </p:pic>
      <p:sp>
        <p:nvSpPr>
          <p:cNvPr id="5" name="五边形 4"/>
          <p:cNvSpPr/>
          <p:nvPr/>
        </p:nvSpPr>
        <p:spPr bwMode="auto">
          <a:xfrm>
            <a:off x="165696" y="234774"/>
            <a:ext cx="2160240" cy="432048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上游供应商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sp>
        <p:nvSpPr>
          <p:cNvPr id="6" name="燕尾形 5"/>
          <p:cNvSpPr/>
          <p:nvPr/>
        </p:nvSpPr>
        <p:spPr bwMode="auto">
          <a:xfrm>
            <a:off x="2253928" y="234774"/>
            <a:ext cx="2448272" cy="432048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EA0000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代理交易平台</a:t>
            </a:r>
          </a:p>
        </p:txBody>
      </p:sp>
      <p:sp>
        <p:nvSpPr>
          <p:cNvPr id="7" name="燕尾形 6"/>
          <p:cNvSpPr/>
          <p:nvPr/>
        </p:nvSpPr>
        <p:spPr bwMode="auto">
          <a:xfrm>
            <a:off x="4630192" y="234774"/>
            <a:ext cx="2952328" cy="432048"/>
          </a:xfrm>
          <a:prstGeom prst="chevron">
            <a:avLst/>
          </a:prstGeom>
          <a:solidFill>
            <a:srgbClr val="E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营销平台</a:t>
            </a:r>
          </a:p>
        </p:txBody>
      </p:sp>
      <p:sp>
        <p:nvSpPr>
          <p:cNvPr id="8" name="燕尾形 7"/>
          <p:cNvSpPr/>
          <p:nvPr/>
        </p:nvSpPr>
        <p:spPr bwMode="auto">
          <a:xfrm>
            <a:off x="7510512" y="234774"/>
            <a:ext cx="1800200" cy="432048"/>
          </a:xfrm>
          <a:prstGeom prst="chevron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用户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37704" y="2539030"/>
            <a:ext cx="1800200" cy="12241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航空公司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37704" y="1602926"/>
            <a:ext cx="864096" cy="864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酒店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582520" y="810838"/>
            <a:ext cx="1656184" cy="576064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rgbClr val="EA0000"/>
              </a:solidFill>
              <a:latin typeface="Microsoft YaHei"/>
              <a:ea typeface="Microsoft YaHei"/>
              <a:cs typeface="Microsoft YaHei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rgbClr val="EA0000"/>
              </a:solidFill>
              <a:latin typeface="Microsoft YaHei"/>
              <a:ea typeface="Microsoft YaHei"/>
              <a:cs typeface="Microsoft YaHei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rgbClr val="EA0000"/>
              </a:solidFill>
              <a:latin typeface="Microsoft YaHei"/>
              <a:ea typeface="Microsoft YaHei"/>
              <a:cs typeface="Microsoft YaHei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rgbClr val="EA0000"/>
              </a:solidFill>
              <a:latin typeface="Microsoft YaHei"/>
              <a:ea typeface="Microsoft YaHei"/>
              <a:cs typeface="Microsoft YaHei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在线旅游用户</a:t>
            </a:r>
          </a:p>
        </p:txBody>
      </p:sp>
      <p:sp>
        <p:nvSpPr>
          <p:cNvPr id="12" name="右箭头 11"/>
          <p:cNvSpPr/>
          <p:nvPr/>
        </p:nvSpPr>
        <p:spPr bwMode="auto">
          <a:xfrm>
            <a:off x="4630192" y="738830"/>
            <a:ext cx="2808312" cy="288032"/>
          </a:xfrm>
          <a:prstGeom prst="rightArrow">
            <a:avLst/>
          </a:prstGeom>
          <a:solidFill>
            <a:srgbClr val="E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0232" y="1386902"/>
            <a:ext cx="2088232" cy="432048"/>
          </a:xfrm>
          <a:prstGeom prst="rect">
            <a:avLst/>
          </a:prstGeom>
          <a:solidFill>
            <a:srgbClr val="EA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搜索比价：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4630192" y="6355454"/>
            <a:ext cx="2808312" cy="288032"/>
          </a:xfrm>
          <a:prstGeom prst="rightArrow">
            <a:avLst/>
          </a:prstGeom>
          <a:solidFill>
            <a:srgbClr val="E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65696" y="738830"/>
            <a:ext cx="1944216" cy="5904656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510512" y="738830"/>
            <a:ext cx="1800200" cy="590465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18224" y="1314894"/>
            <a:ext cx="2232248" cy="1944216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4630192" y="1890958"/>
            <a:ext cx="216024" cy="216024"/>
          </a:xfrm>
          <a:prstGeom prst="rightArrow">
            <a:avLst/>
          </a:prstGeom>
          <a:solidFill>
            <a:srgbClr val="E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325936" y="810838"/>
            <a:ext cx="208823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EA0000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在线代理商：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2325936" y="3907182"/>
            <a:ext cx="2088232" cy="360040"/>
          </a:xfrm>
          <a:prstGeom prst="rect">
            <a:avLst/>
          </a:prstGeom>
          <a:solidFill>
            <a:srgbClr val="EA0000">
              <a:alpha val="3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A0000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B2B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EA0000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综合电商：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253928" y="738830"/>
            <a:ext cx="2232248" cy="2736304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253928" y="3835174"/>
            <a:ext cx="2232248" cy="172819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173808" y="1602926"/>
            <a:ext cx="864096" cy="8640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客栈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237704" y="810838"/>
            <a:ext cx="180020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在线直销：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37704" y="3835174"/>
            <a:ext cx="1800200" cy="1800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景区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237704" y="5707382"/>
            <a:ext cx="864096" cy="86409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租车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1173808" y="5707382"/>
            <a:ext cx="864096" cy="864096"/>
          </a:xfrm>
          <a:prstGeom prst="rect">
            <a:avLst/>
          </a:prstGeom>
          <a:solidFill>
            <a:srgbClr val="E36D6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其他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07474" y="954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EA0000"/>
                </a:solidFill>
                <a:latin typeface="Microsoft YaHei"/>
                <a:ea typeface="Microsoft YaHei"/>
                <a:cs typeface="Microsoft YaHei"/>
              </a:rPr>
              <a:t>在线代理</a:t>
            </a:r>
            <a:endParaRPr kumimoji="1" lang="zh-CN" altLang="en-US" sz="1800" dirty="0">
              <a:solidFill>
                <a:srgbClr val="EA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7473" y="6067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solidFill>
                  <a:srgbClr val="EA0000"/>
                </a:solidFill>
                <a:latin typeface="Microsoft YaHei"/>
                <a:ea typeface="Microsoft YaHei"/>
                <a:cs typeface="Microsoft YaHei"/>
              </a:rPr>
              <a:t>在线分销</a:t>
            </a:r>
            <a:endParaRPr kumimoji="1" lang="zh-CN" altLang="en-US" sz="1800" dirty="0">
              <a:solidFill>
                <a:srgbClr val="EA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990232" y="3547142"/>
            <a:ext cx="2088232" cy="432048"/>
          </a:xfrm>
          <a:prstGeom prst="rect">
            <a:avLst/>
          </a:prstGeom>
          <a:solidFill>
            <a:srgbClr val="E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点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评攻略：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3406056" y="2395014"/>
            <a:ext cx="1008112" cy="100811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EA0000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其他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325936" y="5707382"/>
            <a:ext cx="1152128" cy="86409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A0000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B2B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A0000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&amp;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A0000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B2C: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253928" y="5635374"/>
            <a:ext cx="2232248" cy="100811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3334048" y="3547142"/>
            <a:ext cx="216024" cy="216024"/>
          </a:xfrm>
          <a:prstGeom prst="downArrow">
            <a:avLst/>
          </a:prstGeom>
          <a:solidFill>
            <a:srgbClr val="E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70352" y="4987302"/>
            <a:ext cx="1008112" cy="1008112"/>
          </a:xfrm>
          <a:prstGeom prst="rect">
            <a:avLst/>
          </a:prstGeom>
          <a:solidFill>
            <a:srgbClr val="EA0000">
              <a:alpha val="7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其他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sp>
        <p:nvSpPr>
          <p:cNvPr id="36" name="右箭头 35"/>
          <p:cNvSpPr/>
          <p:nvPr/>
        </p:nvSpPr>
        <p:spPr bwMode="auto">
          <a:xfrm>
            <a:off x="7222480" y="3619150"/>
            <a:ext cx="216024" cy="216024"/>
          </a:xfrm>
          <a:prstGeom prst="rightArrow">
            <a:avLst/>
          </a:prstGeom>
          <a:solidFill>
            <a:srgbClr val="E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990232" y="2755054"/>
            <a:ext cx="2088232" cy="432048"/>
          </a:xfrm>
          <a:prstGeom prst="rect">
            <a:avLst/>
          </a:prstGeom>
          <a:solidFill>
            <a:srgbClr val="EA000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其他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4918224" y="3475134"/>
            <a:ext cx="2232248" cy="2592288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39" name="图片 38" descr="logo_艺龙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56" y="1314894"/>
            <a:ext cx="1008112" cy="1008112"/>
          </a:xfrm>
          <a:prstGeom prst="rect">
            <a:avLst/>
          </a:prstGeom>
          <a:noFill/>
          <a:ln w="3175" cmpd="sng">
            <a:noFill/>
          </a:ln>
        </p:spPr>
      </p:pic>
      <p:pic>
        <p:nvPicPr>
          <p:cNvPr id="40" name="图片 39" descr="logo_携程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6" y="1314894"/>
            <a:ext cx="1008112" cy="1008112"/>
          </a:xfrm>
          <a:prstGeom prst="rect">
            <a:avLst/>
          </a:prstGeom>
          <a:ln w="3175" cmpd="sng">
            <a:noFill/>
          </a:ln>
        </p:spPr>
      </p:pic>
      <p:pic>
        <p:nvPicPr>
          <p:cNvPr id="41" name="图片 40" descr="logo_芒果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6" y="2395014"/>
            <a:ext cx="1008112" cy="1008112"/>
          </a:xfrm>
          <a:prstGeom prst="rect">
            <a:avLst/>
          </a:prstGeom>
        </p:spPr>
      </p:pic>
      <p:pic>
        <p:nvPicPr>
          <p:cNvPr id="42" name="图片 41" descr="logo_淘宝旅行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00" y="4339230"/>
            <a:ext cx="720080" cy="720080"/>
          </a:xfrm>
          <a:prstGeom prst="rect">
            <a:avLst/>
          </a:prstGeom>
        </p:spPr>
      </p:pic>
      <p:pic>
        <p:nvPicPr>
          <p:cNvPr id="43" name="图片 42" descr="logo_京东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88" y="4339230"/>
            <a:ext cx="720080" cy="72008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 bwMode="auto">
          <a:xfrm>
            <a:off x="2325936" y="5131318"/>
            <a:ext cx="2088232" cy="36004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EA0000"/>
                </a:solidFill>
                <a:effectLst/>
                <a:latin typeface="Microsoft YaHei"/>
                <a:ea typeface="Microsoft YaHei"/>
                <a:cs typeface="Microsoft YaHei"/>
                <a:sym typeface="Gill Sans" charset="0"/>
              </a:rPr>
              <a:t>其他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pic>
        <p:nvPicPr>
          <p:cNvPr id="45" name="图片 44" descr="logo_同程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72" y="5707382"/>
            <a:ext cx="864096" cy="864096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 bwMode="auto">
          <a:xfrm>
            <a:off x="3550072" y="5707382"/>
            <a:ext cx="864096" cy="864096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325936" y="1314894"/>
            <a:ext cx="1008112" cy="1008112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406056" y="1314894"/>
            <a:ext cx="1008112" cy="1008112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pic>
        <p:nvPicPr>
          <p:cNvPr id="49" name="图片 48" descr="logo_酷讯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3" b="21506"/>
          <a:stretch/>
        </p:blipFill>
        <p:spPr>
          <a:xfrm>
            <a:off x="5838476" y="1962966"/>
            <a:ext cx="1239988" cy="696681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 bwMode="auto">
          <a:xfrm>
            <a:off x="5854328" y="1890958"/>
            <a:ext cx="1224136" cy="792088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pic>
        <p:nvPicPr>
          <p:cNvPr id="51" name="图片 50" descr="logo_蚂蜂窝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32" y="4051197"/>
            <a:ext cx="2088232" cy="876181"/>
          </a:xfrm>
          <a:prstGeom prst="rect">
            <a:avLst/>
          </a:prstGeom>
        </p:spPr>
      </p:pic>
      <p:pic>
        <p:nvPicPr>
          <p:cNvPr id="52" name="图片 51" descr="logo_到到网.gif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15431" r="25949" b="28328"/>
          <a:stretch/>
        </p:blipFill>
        <p:spPr>
          <a:xfrm>
            <a:off x="4990232" y="4987302"/>
            <a:ext cx="1008000" cy="100800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 bwMode="auto">
          <a:xfrm>
            <a:off x="4990232" y="4987302"/>
            <a:ext cx="1008112" cy="1008112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EA0000"/>
              </a:solidFill>
              <a:effectLst/>
              <a:latin typeface="Microsoft YaHei"/>
              <a:ea typeface="Microsoft YaHei"/>
              <a:cs typeface="Microsoft YaHei"/>
              <a:sym typeface="Gill Sans" charset="0"/>
            </a:endParaRPr>
          </a:p>
        </p:txBody>
      </p:sp>
      <p:pic>
        <p:nvPicPr>
          <p:cNvPr id="54" name="图片 53" descr="logo_去哪儿02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32" y="1890958"/>
            <a:ext cx="788070" cy="788070"/>
          </a:xfrm>
          <a:prstGeom prst="rect">
            <a:avLst/>
          </a:prstGeom>
        </p:spPr>
      </p:pic>
      <p:pic>
        <p:nvPicPr>
          <p:cNvPr id="55" name="图片 54" descr="酒店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0" y="1928278"/>
            <a:ext cx="649396" cy="543997"/>
          </a:xfrm>
          <a:prstGeom prst="rect">
            <a:avLst/>
          </a:prstGeom>
        </p:spPr>
      </p:pic>
      <p:pic>
        <p:nvPicPr>
          <p:cNvPr id="56" name="图片 55" descr="客栈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08" y="1910278"/>
            <a:ext cx="597744" cy="552653"/>
          </a:xfrm>
          <a:prstGeom prst="rect">
            <a:avLst/>
          </a:prstGeom>
        </p:spPr>
      </p:pic>
      <p:pic>
        <p:nvPicPr>
          <p:cNvPr id="57" name="图片 56" descr="航空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2" y="2683046"/>
            <a:ext cx="1156578" cy="1066455"/>
          </a:xfrm>
          <a:prstGeom prst="rect">
            <a:avLst/>
          </a:prstGeom>
        </p:spPr>
      </p:pic>
      <p:pic>
        <p:nvPicPr>
          <p:cNvPr id="58" name="图片 57" descr="景区01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16" y="4843286"/>
            <a:ext cx="912780" cy="724720"/>
          </a:xfrm>
          <a:prstGeom prst="rect">
            <a:avLst/>
          </a:prstGeom>
        </p:spPr>
      </p:pic>
      <p:pic>
        <p:nvPicPr>
          <p:cNvPr id="59" name="图片 58" descr="景区02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4" y="3979190"/>
            <a:ext cx="876291" cy="864096"/>
          </a:xfrm>
          <a:prstGeom prst="rect">
            <a:avLst/>
          </a:prstGeom>
        </p:spPr>
      </p:pic>
      <p:pic>
        <p:nvPicPr>
          <p:cNvPr id="60" name="图片 59" descr="租车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4" y="6054947"/>
            <a:ext cx="648071" cy="4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竞品分析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56961"/>
              </p:ext>
            </p:extLst>
          </p:nvPr>
        </p:nvGraphicFramePr>
        <p:xfrm>
          <a:off x="0" y="1417638"/>
          <a:ext cx="8931956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989"/>
                <a:gridCol w="2232989"/>
                <a:gridCol w="2232989"/>
                <a:gridCol w="223298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产业链地位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特点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问题／痛点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我们的机会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游记类：蚂蜂窝、蝉游、面包</a:t>
                      </a:r>
                      <a:r>
                        <a:rPr lang="zh-CN" altLang="zh-CN" sz="1600" dirty="0" smtClean="0">
                          <a:effectLst/>
                        </a:rPr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以丰富多彩的游记吸引用户，后续逐步推出自己的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度假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</a:t>
                      </a:r>
                      <a:r>
                        <a:rPr lang="zh-CN" altLang="zh-CN" sz="1600" dirty="0" smtClean="0">
                          <a:effectLst/>
                        </a:rPr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虽然游记很吸引人，但是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盈利模式还不是很明显，对用户的游中不是很关注</a:t>
                      </a:r>
                      <a:r>
                        <a:rPr lang="zh-CN" altLang="zh-CN" sz="1600" dirty="0" smtClean="0">
                          <a:effectLst/>
                        </a:rPr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达人、地主的产业化；特色的推介；旅游直播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单一旅游产品类：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Agoda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Hotel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Expedia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Hertz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在机票、酒店等专业领域做得很精通</a:t>
                      </a:r>
                      <a:r>
                        <a:rPr lang="zh-CN" altLang="zh-CN" sz="1600" dirty="0" smtClean="0">
                          <a:effectLst/>
                        </a:rPr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只是简单地价格竞争，严格上来说不是一个旅游产品</a:t>
                      </a:r>
                      <a:r>
                        <a:rPr lang="zh-CN" altLang="zh-CN" sz="1600" dirty="0" smtClean="0">
                          <a:effectLst/>
                        </a:rPr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旅游不只是机票、租车和酒店，还有我们的关心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旅游产品类：携程、驴妈妈、同程、去哪儿、艺龙、阿里、百度</a:t>
                      </a:r>
                      <a:r>
                        <a:rPr lang="zh-CN" altLang="zh-CN" sz="1600" dirty="0" smtClean="0">
                          <a:effectLst/>
                        </a:rPr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占据着大量的非专业旅游用户入口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不关心用户，只是在一味的烧钱，获得高额的收入，以获取在资本市场的回报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我们来关心用户的整个旅游过程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部分开始关注行程：百度、穷游、蚂蜂窝</a:t>
                      </a:r>
                      <a:r>
                        <a:rPr lang="zh-CN" altLang="zh-CN" sz="1600" dirty="0" smtClean="0">
                          <a:effectLst/>
                        </a:rPr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知道用户行程的重要性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还停留在信息的交互上，比较机械，有价值的互动较少，无法吸引用户；行程的制定上不够灵活，也没有实时的关注和行程调整</a:t>
                      </a:r>
                      <a:r>
                        <a:rPr lang="zh-CN" altLang="zh-CN" sz="1600" dirty="0" smtClean="0">
                          <a:effectLst/>
                        </a:rPr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简单、灵活的用户行程制定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11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自助游用户特点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大多数自助游用户的购买历程是：先在穷游、</a:t>
            </a:r>
            <a:r>
              <a:rPr lang="zh-CN" altLang="en-US" b="1" dirty="0" smtClean="0"/>
              <a:t>马蜂窝、蝉游记、篱笆看游记</a:t>
            </a:r>
            <a:r>
              <a:rPr lang="zh-CN" altLang="en-US" b="1" dirty="0"/>
              <a:t>，然后自定行程，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Booking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Hotels</a:t>
            </a:r>
            <a:r>
              <a:rPr lang="zh-CN" altLang="en-US" b="1" dirty="0" smtClean="0"/>
              <a:t>、携程、</a:t>
            </a:r>
            <a:r>
              <a:rPr lang="en-US" altLang="zh-CN" b="1" dirty="0" err="1" smtClean="0"/>
              <a:t>Agoda</a:t>
            </a:r>
            <a:r>
              <a:rPr lang="zh-CN" altLang="en-US" b="1" dirty="0" smtClean="0"/>
              <a:t>定宾馆，在携程、天巡定机票，在</a:t>
            </a:r>
            <a:r>
              <a:rPr kumimoji="1" lang="en-US" altLang="zh-CN" dirty="0" err="1" smtClean="0"/>
              <a:t>Rentalcars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dollar</a:t>
            </a:r>
            <a:r>
              <a:rPr kumimoji="1" lang="zh-CN" altLang="en-US" dirty="0" smtClean="0"/>
              <a:t>、或者</a:t>
            </a:r>
            <a:r>
              <a:rPr kumimoji="1" lang="en-US" altLang="zh-CN" dirty="0" smtClean="0"/>
              <a:t>Hertz</a:t>
            </a:r>
            <a:r>
              <a:rPr kumimoji="1" lang="zh-CN" altLang="en-US" dirty="0" smtClean="0"/>
              <a:t>租车（这些用户可以发展为达人、地主）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大多数野外旅游的购买历程是：达人或者发起者在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群或者</a:t>
            </a:r>
            <a:r>
              <a:rPr kumimoji="1" lang="en-US" altLang="zh-CN" dirty="0" smtClean="0"/>
              <a:t>8864</a:t>
            </a:r>
            <a:r>
              <a:rPr kumimoji="1" lang="zh-CN" altLang="en-US" dirty="0" smtClean="0"/>
              <a:t>等户外旅行社区里发帖子，公布旅行的初步价格，凑满人数后出行，事先联系好农家和民宿。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其他不常旅游的人一般就是在携程、同程、途牛上比比旅游产品的价格，跟团走。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在旅行的过程中，通过手机不停的搜索周边的各类目的地，进行微调。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部分当地的农家乐、</a:t>
            </a:r>
            <a:r>
              <a:rPr kumimoji="1" lang="zh-CN" altLang="en-US" smtClean="0"/>
              <a:t>司机也可以发展为达人、地主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 algn="ctr">
              <a:buNone/>
            </a:pPr>
            <a:r>
              <a:rPr kumimoji="1" lang="zh-CN" altLang="en-US" sz="3600" b="1" dirty="0" smtClean="0">
                <a:solidFill>
                  <a:srgbClr val="FF0000"/>
                </a:solidFill>
              </a:rPr>
              <a:t>用户需要引导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旅游市场趋势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934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从简单的旅游资源查询，向旅游社区化、</a:t>
            </a:r>
            <a:r>
              <a:rPr lang="zh-CN" altLang="zh-CN" dirty="0" smtClean="0"/>
              <a:t>会员特色服务发展</a:t>
            </a:r>
            <a:r>
              <a:rPr lang="zh-CN" altLang="zh-CN" dirty="0"/>
              <a:t>。</a:t>
            </a:r>
            <a:endParaRPr lang="en-US" altLang="zh-CN" dirty="0" smtClean="0">
              <a:effectLst/>
            </a:endParaRPr>
          </a:p>
          <a:p>
            <a:r>
              <a:rPr lang="zh-CN" altLang="zh-CN" dirty="0" smtClean="0"/>
              <a:t>黄金旅游景点</a:t>
            </a:r>
            <a:r>
              <a:rPr lang="zh-CN" altLang="zh-CN" dirty="0"/>
              <a:t>越来越冷，用户偏好跨省旅游，但</a:t>
            </a:r>
            <a:r>
              <a:rPr lang="zh-CN" altLang="zh-CN" dirty="0" smtClean="0"/>
              <a:t>是</a:t>
            </a:r>
            <a:r>
              <a:rPr lang="zh-CN" altLang="en-US" dirty="0" smtClean="0"/>
              <a:t>大多数初级用户还是不知道</a:t>
            </a:r>
            <a:r>
              <a:rPr lang="zh-CN" altLang="zh-CN" dirty="0" smtClean="0"/>
              <a:t>去哪里</a:t>
            </a:r>
            <a:r>
              <a:rPr lang="zh-CN" altLang="en-US" dirty="0" smtClean="0"/>
              <a:t>。</a:t>
            </a:r>
            <a:r>
              <a:rPr lang="zh-CN" altLang="zh-CN" dirty="0"/>
              <a:t>用户只会在各大网站搜索更便宜的旅游产品，缺乏系统性，缺乏引导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近期，用户休闲度假、自助旅游（尤其是自驾）的趋势明显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dirty="0" smtClean="0"/>
              <a:t>移动</a:t>
            </a:r>
            <a:r>
              <a:rPr lang="zh-CN" altLang="zh-CN" dirty="0"/>
              <a:t>端的旅游搜索在</a:t>
            </a:r>
            <a:r>
              <a:rPr lang="en-US" altLang="zh-CN" dirty="0"/>
              <a:t>2014</a:t>
            </a:r>
            <a:r>
              <a:rPr lang="zh-CN" altLang="zh-CN" dirty="0"/>
              <a:t>年暑假期间大幅上升，超过</a:t>
            </a:r>
            <a:r>
              <a:rPr lang="en-US" altLang="zh-CN" dirty="0"/>
              <a:t>PC</a:t>
            </a:r>
            <a:r>
              <a:rPr lang="zh-CN" altLang="zh-CN" dirty="0"/>
              <a:t>端</a:t>
            </a:r>
            <a:r>
              <a:rPr lang="zh-CN" altLang="zh-CN" dirty="0" smtClean="0"/>
              <a:t>。</a:t>
            </a:r>
            <a:r>
              <a:rPr kumimoji="1" lang="zh-CN" altLang="en-US" dirty="0" smtClean="0"/>
              <a:t>用户逐渐习惯于在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上进行搜索和下单。</a:t>
            </a:r>
            <a:endParaRPr kumimoji="1" lang="en-US" altLang="zh-CN" dirty="0" smtClean="0"/>
          </a:p>
          <a:p>
            <a:endParaRPr lang="en-US" altLang="zh-CN" dirty="0" smtClean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707" y="5840364"/>
            <a:ext cx="8429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用户需要引导！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！正确的引导！！并且在过程中不停的引导！！！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53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YourTour</a:t>
            </a:r>
            <a:r>
              <a:rPr kumimoji="1" lang="zh-CN" altLang="en-US" dirty="0" smtClean="0"/>
              <a:t>做什么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成为旅游行业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Youtube</a:t>
            </a:r>
            <a:r>
              <a:rPr lang="zh-CN" altLang="zh-CN" dirty="0"/>
              <a:t>、</a:t>
            </a:r>
            <a:r>
              <a:rPr lang="en-US" altLang="zh-CN" dirty="0" smtClean="0"/>
              <a:t>Facebook</a:t>
            </a:r>
            <a:r>
              <a:rPr lang="zh-CN" altLang="zh-CN" dirty="0"/>
              <a:t>和</a:t>
            </a:r>
            <a:r>
              <a:rPr lang="en-US" altLang="zh-CN" dirty="0" err="1"/>
              <a:t>Snapchat</a:t>
            </a:r>
            <a:r>
              <a:rPr lang="zh-CN" altLang="zh-CN" dirty="0"/>
              <a:t>，让会员在旅游过程中，通过该</a:t>
            </a:r>
            <a:r>
              <a:rPr lang="en-US" altLang="zh-CN" dirty="0"/>
              <a:t>APP</a:t>
            </a:r>
            <a:r>
              <a:rPr lang="zh-CN" altLang="zh-CN" dirty="0"/>
              <a:t>得到最大的旅游便捷性和娱乐性。并可以和同游者（团员）、朋友、关注者和公众分享旅游的快乐。</a:t>
            </a:r>
          </a:p>
          <a:p>
            <a:r>
              <a:rPr lang="zh-CN" altLang="zh-CN" dirty="0"/>
              <a:t>初期主要是通过个性化的行程设计、灵活的团队服务、丰富的社区分享体验，以流畅的用户体验、实时的旅游进程发布吸引用户自发的使用。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2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产品的演进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第一步：通过直播互动、行程定制、自助游旅游团队管理等新鲜的在线旅游互动内容吸引人气。让用户在旅游的各个阶段都放不下我们的产品，尤其是在游中。推介特定的景区。</a:t>
            </a:r>
          </a:p>
          <a:p>
            <a:r>
              <a:rPr lang="zh-CN" altLang="zh-CN" dirty="0"/>
              <a:t>第二步：聚集人气后，全面实现会员制和权益制度，吸引各类</a:t>
            </a:r>
            <a:r>
              <a:rPr lang="en-US" altLang="zh-CN" dirty="0"/>
              <a:t>B2B2C</a:t>
            </a:r>
            <a:r>
              <a:rPr lang="zh-CN" altLang="zh-CN" dirty="0"/>
              <a:t>的上游供应商，并和垂直市场进行广泛的合作。</a:t>
            </a:r>
          </a:p>
          <a:p>
            <a:r>
              <a:rPr lang="zh-CN" altLang="zh-CN" dirty="0"/>
              <a:t>第三步：考虑直播广告，前向会员佣金开始有业务收入。</a:t>
            </a:r>
          </a:p>
          <a:p>
            <a:r>
              <a:rPr lang="zh-CN" altLang="zh-CN" dirty="0"/>
              <a:t>第四步：逐步提高用户服务感知，提高用户的粘性，开始后向收费。</a:t>
            </a:r>
          </a:p>
          <a:p>
            <a:r>
              <a:rPr lang="zh-CN" altLang="zh-CN" dirty="0"/>
              <a:t>我们的口号：再好的</a:t>
            </a:r>
            <a:r>
              <a:rPr lang="en-US" altLang="zh-CN" dirty="0"/>
              <a:t>O2O</a:t>
            </a:r>
            <a:r>
              <a:rPr lang="zh-CN" altLang="zh-CN" dirty="0"/>
              <a:t>，也需要主动的用户服务。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6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1238</Words>
  <Application>Microsoft Macintosh PowerPoint</Application>
  <PresentationFormat>全屏显示(4:3)</PresentationFormat>
  <Paragraphs>188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文档</vt:lpstr>
      <vt:lpstr>Your Tour</vt:lpstr>
      <vt:lpstr>项目背景</vt:lpstr>
      <vt:lpstr>近期在线旅游市场分析</vt:lpstr>
      <vt:lpstr>PowerPoint 演示文稿</vt:lpstr>
      <vt:lpstr>竞品分析</vt:lpstr>
      <vt:lpstr>自助游用户特点</vt:lpstr>
      <vt:lpstr>旅游市场趋势</vt:lpstr>
      <vt:lpstr>YourTour做什么</vt:lpstr>
      <vt:lpstr>产品的演进</vt:lpstr>
      <vt:lpstr>我们的市场目标和盈利点</vt:lpstr>
      <vt:lpstr>会员的服务</vt:lpstr>
      <vt:lpstr>VIP用户特色服务</vt:lpstr>
      <vt:lpstr>特色推介</vt:lpstr>
      <vt:lpstr>社交</vt:lpstr>
      <vt:lpstr>大数据的支撑</vt:lpstr>
      <vt:lpstr>我们的买点</vt:lpstr>
      <vt:lpstr>产品架构</vt:lpstr>
      <vt:lpstr>用户使用场景</vt:lpstr>
      <vt:lpstr>系统架构</vt:lpstr>
      <vt:lpstr>推广</vt:lpstr>
      <vt:lpstr>我们的团队和经验</vt:lpstr>
      <vt:lpstr>融资需求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Tour</dc:title>
  <dc:creator>Ruby Hu</dc:creator>
  <cp:lastModifiedBy>Ruby Hu</cp:lastModifiedBy>
  <cp:revision>34</cp:revision>
  <dcterms:created xsi:type="dcterms:W3CDTF">2015-03-29T01:24:48Z</dcterms:created>
  <dcterms:modified xsi:type="dcterms:W3CDTF">2015-03-29T12:35:12Z</dcterms:modified>
</cp:coreProperties>
</file>