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2" r:id="rId9"/>
    <p:sldId id="263" r:id="rId10"/>
    <p:sldId id="269" r:id="rId11"/>
    <p:sldId id="270" r:id="rId12"/>
    <p:sldId id="283" r:id="rId13"/>
    <p:sldId id="278" r:id="rId14"/>
    <p:sldId id="271" r:id="rId15"/>
    <p:sldId id="279" r:id="rId16"/>
    <p:sldId id="281" r:id="rId17"/>
    <p:sldId id="282" r:id="rId18"/>
    <p:sldId id="268" r:id="rId19"/>
    <p:sldId id="266" r:id="rId20"/>
    <p:sldId id="265" r:id="rId21"/>
    <p:sldId id="284" r:id="rId22"/>
    <p:sldId id="272" r:id="rId23"/>
    <p:sldId id="285" r:id="rId24"/>
    <p:sldId id="286" r:id="rId25"/>
    <p:sldId id="287" r:id="rId26"/>
    <p:sldId id="288" r:id="rId27"/>
    <p:sldId id="289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 autoAdjust="0"/>
    <p:restoredTop sz="94660" autoAdjust="0"/>
  </p:normalViewPr>
  <p:slideViewPr>
    <p:cSldViewPr>
      <p:cViewPr varScale="1">
        <p:scale>
          <a:sx n="71" d="100"/>
          <a:sy n="71" d="100"/>
        </p:scale>
        <p:origin x="-13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29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游徒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2016-3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693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市场的机会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单一的旅游元素已经都做到了极致，机票、酒店、饭店、机票的</a:t>
            </a:r>
            <a:r>
              <a:rPr lang="en-US" altLang="zh-CN" dirty="0" smtClean="0"/>
              <a:t>ARPU</a:t>
            </a:r>
            <a:r>
              <a:rPr lang="zh-CN" altLang="en-US" dirty="0" smtClean="0"/>
              <a:t>值逐渐走低</a:t>
            </a:r>
            <a:endParaRPr lang="en-US" altLang="zh-CN" dirty="0" smtClean="0"/>
          </a:p>
          <a:p>
            <a:r>
              <a:rPr lang="zh-CN" altLang="en-US" dirty="0"/>
              <a:t>自助</a:t>
            </a:r>
            <a:r>
              <a:rPr lang="zh-CN" altLang="en-US" dirty="0" smtClean="0"/>
              <a:t>游已经占据了旅游市场的大半壁江山，但是只是简单的看游记，大多数用户很难确定自己的行程；就算到了当地，网上看来的资料和现实还是有差距，还有许多天气</a:t>
            </a:r>
            <a:r>
              <a:rPr lang="en-US" altLang="zh-CN" dirty="0" smtClean="0"/>
              <a:t>/</a:t>
            </a:r>
            <a:r>
              <a:rPr lang="zh-CN" altLang="en-US" dirty="0" smtClean="0"/>
              <a:t>交通等可变因素</a:t>
            </a:r>
            <a:endParaRPr lang="en-US" altLang="zh-CN" dirty="0" smtClean="0"/>
          </a:p>
          <a:p>
            <a:r>
              <a:rPr lang="zh-CN" altLang="en-US" dirty="0" smtClean="0"/>
              <a:t>导游行业主要是垄断旅游资源，如景点、酒店为主，吃回扣，真正到导游手里的回扣很低，主要是被公司吃去；部分导游也有达人情怀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2942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OTA</a:t>
            </a:r>
            <a:r>
              <a:rPr lang="zh-CN" altLang="en-US" dirty="0" smtClean="0"/>
              <a:t>市场的</a:t>
            </a:r>
            <a:r>
              <a:rPr lang="zh-CN" altLang="en-US" dirty="0"/>
              <a:t>规模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整个旅游业市场的投资规模已经超过万亿（旅游协会）</a:t>
            </a:r>
            <a:endParaRPr lang="en-US" altLang="zh-CN" dirty="0" smtClean="0"/>
          </a:p>
          <a:p>
            <a:r>
              <a:rPr lang="en-US" altLang="zh-CN" dirty="0" smtClean="0"/>
              <a:t>OTA</a:t>
            </a:r>
            <a:r>
              <a:rPr lang="zh-CN" altLang="en-US" dirty="0" smtClean="0"/>
              <a:t>市场在整个旅游市场的比重已经近</a:t>
            </a:r>
            <a:r>
              <a:rPr lang="en-US" altLang="zh-CN" dirty="0" smtClean="0"/>
              <a:t>10%</a:t>
            </a:r>
          </a:p>
          <a:p>
            <a:r>
              <a:rPr lang="en-US" altLang="zh-CN" dirty="0" smtClean="0"/>
              <a:t>2015</a:t>
            </a:r>
            <a:r>
              <a:rPr lang="zh-CN" altLang="en-US" dirty="0" smtClean="0"/>
              <a:t>年的大并购，逐渐形成了携程</a:t>
            </a:r>
            <a:r>
              <a:rPr lang="en-US" altLang="zh-CN" dirty="0" smtClean="0"/>
              <a:t>/</a:t>
            </a:r>
            <a:r>
              <a:rPr lang="zh-CN" altLang="en-US" dirty="0" smtClean="0"/>
              <a:t>去哪儿独大的局面，其他的综合性</a:t>
            </a:r>
            <a:r>
              <a:rPr lang="en-US" altLang="zh-CN" dirty="0" smtClean="0"/>
              <a:t>OTA</a:t>
            </a:r>
            <a:r>
              <a:rPr lang="zh-CN" altLang="en-US" dirty="0" smtClean="0"/>
              <a:t>，例如阿里旅行主要在做并购和流水，</a:t>
            </a:r>
            <a:endParaRPr lang="en-US" altLang="zh-CN" dirty="0" smtClean="0"/>
          </a:p>
          <a:p>
            <a:r>
              <a:rPr lang="zh-CN" altLang="en-US" dirty="0" smtClean="0"/>
              <a:t>他们希望通过将旅游资源扁平化来取代原来导游的功能。但是人文关怀往往是旅游过程中最为精彩的部分，俗话说：玩什么不重要，往往和谁玩才重要；讲述、沟通一站式的服务才是旅游的精髓</a:t>
            </a:r>
            <a:endParaRPr lang="en-US" altLang="zh-CN" dirty="0" smtClean="0"/>
          </a:p>
          <a:p>
            <a:r>
              <a:rPr lang="en-US" altLang="zh-CN" dirty="0"/>
              <a:t>OTA</a:t>
            </a:r>
            <a:r>
              <a:rPr lang="zh-CN" altLang="en-US" dirty="0" smtClean="0"/>
              <a:t>旅游投诉逐年上升，主要是</a:t>
            </a:r>
            <a:r>
              <a:rPr lang="en-US" altLang="zh-CN" dirty="0" smtClean="0"/>
              <a:t>OTA</a:t>
            </a:r>
            <a:r>
              <a:rPr lang="zh-CN" altLang="en-US" dirty="0" smtClean="0"/>
              <a:t>和他们复杂的下线体系之间的许多信息不对称，以及追求利益最大化造成的，用户觉得在</a:t>
            </a:r>
            <a:r>
              <a:rPr lang="en-US" altLang="zh-CN" dirty="0" smtClean="0"/>
              <a:t>OTA</a:t>
            </a:r>
            <a:r>
              <a:rPr lang="zh-CN" altLang="en-US" dirty="0" smtClean="0"/>
              <a:t>上预订完后，就没有后续服务了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388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一些旅游的问题探讨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简单的内容堆砌，用户不知道如何决策，成为一个个比价的软件，为低价团提供温床</a:t>
            </a:r>
            <a:endParaRPr lang="en-US" altLang="zh-CN" dirty="0" smtClean="0"/>
          </a:p>
          <a:p>
            <a:r>
              <a:rPr lang="zh-CN" altLang="en-US" dirty="0" smtClean="0"/>
              <a:t>景点内容缺乏吸引力，景区争相评级，赚的却只有门票的钱</a:t>
            </a:r>
            <a:endParaRPr lang="en-US" altLang="zh-CN" dirty="0" smtClean="0"/>
          </a:p>
          <a:p>
            <a:r>
              <a:rPr lang="zh-CN" altLang="en-US" dirty="0"/>
              <a:t>景区</a:t>
            </a:r>
            <a:r>
              <a:rPr lang="zh-CN" altLang="en-US" dirty="0" smtClean="0"/>
              <a:t>之间没有形成良好的有机组合，线路的组合缺乏内容的主线</a:t>
            </a:r>
            <a:endParaRPr lang="en-US" altLang="zh-CN" dirty="0" smtClean="0"/>
          </a:p>
          <a:p>
            <a:r>
              <a:rPr lang="zh-CN" altLang="en-US" dirty="0" smtClean="0"/>
              <a:t>景区的原住民资源没有推介的渠道，他们的利益没有最大化</a:t>
            </a:r>
            <a:endParaRPr lang="en-US" altLang="zh-CN" dirty="0" smtClean="0"/>
          </a:p>
          <a:p>
            <a:r>
              <a:rPr lang="zh-CN" altLang="en-US" dirty="0"/>
              <a:t>从国际</a:t>
            </a:r>
            <a:r>
              <a:rPr lang="zh-CN" altLang="en-US" dirty="0" smtClean="0"/>
              <a:t>趋势来看，景区票价的下降甚至免除是未来的趋势，那么目的地旅游靠什么挣钱？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9302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市场在进一步细分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末端</a:t>
            </a:r>
            <a:r>
              <a:rPr lang="en-US" altLang="zh-CN" dirty="0" smtClean="0"/>
              <a:t>IP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r>
              <a:rPr lang="zh-CN" altLang="en-US" dirty="0" smtClean="0"/>
              <a:t>户外成为热点</a:t>
            </a:r>
            <a:endParaRPr lang="en-US" altLang="zh-CN" dirty="0" smtClean="0"/>
          </a:p>
          <a:p>
            <a:r>
              <a:rPr lang="zh-CN" altLang="en-US" dirty="0"/>
              <a:t>乡村</a:t>
            </a:r>
            <a:r>
              <a:rPr lang="zh-CN" altLang="en-US" dirty="0" smtClean="0"/>
              <a:t>旅游投资加大</a:t>
            </a:r>
            <a:endParaRPr lang="en-US" altLang="zh-CN" dirty="0" smtClean="0"/>
          </a:p>
          <a:p>
            <a:r>
              <a:rPr lang="zh-CN" altLang="en-US" dirty="0" smtClean="0"/>
              <a:t>目的地的基础设施建设趋于饱和</a:t>
            </a:r>
            <a:endParaRPr lang="en-US" altLang="zh-CN" dirty="0" smtClean="0"/>
          </a:p>
          <a:p>
            <a:r>
              <a:rPr lang="zh-CN" altLang="en-US" dirty="0" smtClean="0"/>
              <a:t>可是：游客还是不知道怎么玩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5033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新兴市场的机会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自助游的</a:t>
            </a:r>
            <a:r>
              <a:rPr lang="en-US" altLang="zh-CN" dirty="0" smtClean="0"/>
              <a:t>OTA</a:t>
            </a:r>
            <a:r>
              <a:rPr lang="zh-CN" altLang="en-US" dirty="0" smtClean="0"/>
              <a:t>，主要还是卖线路，将游客卖给当地的地接社，换汤不换药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线路模式：指定线路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用户选择商品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人满就走，不满不走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上车睡觉，景点拍照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用户没有自主权，决定什么时候出行（受开团的限制）、玩什么（景点固定）、怎么玩（到点出发，按时集合）、和谁玩（都是陌生人）</a:t>
            </a:r>
            <a:endParaRPr lang="en-US" altLang="zh-CN" dirty="0" smtClean="0"/>
          </a:p>
          <a:p>
            <a:r>
              <a:rPr lang="zh-CN" altLang="en-US" dirty="0" smtClean="0"/>
              <a:t>一些以游记起家的</a:t>
            </a:r>
            <a:r>
              <a:rPr lang="en-US" altLang="zh-CN" dirty="0" smtClean="0"/>
              <a:t>OTA</a:t>
            </a:r>
            <a:r>
              <a:rPr lang="zh-CN" altLang="en-US" dirty="0" smtClean="0"/>
              <a:t>，没有盈利模式，也转向了卖线路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用户看游记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自己制定行程，或者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购买行程，与自助游</a:t>
            </a:r>
            <a:r>
              <a:rPr lang="en-US" altLang="zh-CN" dirty="0" smtClean="0"/>
              <a:t>OTA</a:t>
            </a:r>
            <a:r>
              <a:rPr lang="zh-CN" altLang="en-US" dirty="0" smtClean="0"/>
              <a:t>没差</a:t>
            </a:r>
            <a:endParaRPr lang="en-US" altLang="zh-CN" dirty="0" smtClean="0"/>
          </a:p>
          <a:p>
            <a:r>
              <a:rPr lang="zh-CN" altLang="en-US" dirty="0" smtClean="0"/>
              <a:t>当地人逐渐成为热点，但是：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没有监管机制，服务好不好看运气</a:t>
            </a:r>
            <a:endParaRPr lang="en-US" altLang="zh-CN" dirty="0" smtClean="0"/>
          </a:p>
          <a:p>
            <a:pPr lvl="1"/>
            <a:r>
              <a:rPr lang="zh-CN" altLang="en-US" dirty="0"/>
              <a:t>简单</a:t>
            </a:r>
            <a:r>
              <a:rPr lang="zh-CN" altLang="en-US" dirty="0" smtClean="0"/>
              <a:t>地磋商，没有类似</a:t>
            </a:r>
            <a:r>
              <a:rPr lang="en-US" altLang="zh-CN" dirty="0" smtClean="0"/>
              <a:t>UBER</a:t>
            </a:r>
            <a:r>
              <a:rPr lang="zh-CN" altLang="en-US" dirty="0" smtClean="0"/>
              <a:t>一样的行程展示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部分有制定行程功能，但是也没有事后跟踪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还是主要做一些境外游，一些对当地文化一知半解的留学生捞外快，不是当地人在服务</a:t>
            </a:r>
            <a:endParaRPr lang="en-US" altLang="zh-CN" dirty="0" smtClean="0"/>
          </a:p>
          <a:p>
            <a:r>
              <a:rPr lang="zh-CN" altLang="en-US" dirty="0"/>
              <a:t>垂直</a:t>
            </a:r>
            <a:r>
              <a:rPr lang="zh-CN" altLang="en-US" dirty="0" smtClean="0"/>
              <a:t>类的</a:t>
            </a:r>
            <a:r>
              <a:rPr lang="en-US" altLang="zh-CN" dirty="0" smtClean="0"/>
              <a:t>OTA</a:t>
            </a:r>
            <a:r>
              <a:rPr lang="zh-CN" altLang="en-US" dirty="0" smtClean="0"/>
              <a:t>，逐渐在</a:t>
            </a:r>
            <a:r>
              <a:rPr lang="en-US" altLang="zh-CN" dirty="0" smtClean="0"/>
              <a:t>IP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达人才是最好的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聚合体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目的地需要人文化的推广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42191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旅游各</a:t>
            </a:r>
            <a:r>
              <a:rPr lang="zh-CN" altLang="en-US" dirty="0" smtClean="0"/>
              <a:t>要素面临的挑战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 smtClean="0"/>
              <a:t>吃</a:t>
            </a:r>
            <a:endParaRPr lang="en-US" altLang="zh-CN" dirty="0" smtClean="0"/>
          </a:p>
          <a:p>
            <a:pPr lvl="1"/>
            <a:r>
              <a:rPr lang="zh-CN" altLang="en-US" dirty="0"/>
              <a:t>团</a:t>
            </a:r>
            <a:r>
              <a:rPr lang="zh-CN" altLang="en-US" dirty="0" smtClean="0"/>
              <a:t>餐不是游客所期待的，果腹而已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某评、某团商业化气息越来愈浓，本地人到底吃什么只有作为本地人的达人知道，所谓吃货达人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一些美食的传承，当地人才知道，例如徽菜的厨师以“胡姓”为佳，你知道吗？下次你去那些所谓正宗徽菜的饭店，可以大叫一声：“请问大厨贵姓？”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“舌尖上的中国”说的是饮食，但是大多数时间都是在说食材的获取，那些珍贵的食材的获取，你想不想体验一把？</a:t>
            </a:r>
            <a:endParaRPr lang="en-US" altLang="zh-CN" dirty="0" smtClean="0"/>
          </a:p>
          <a:p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机票、火车票、长途客运价格透明，可是到了本地怎么办，本地出租车普遍斩客现象严重，</a:t>
            </a:r>
            <a:r>
              <a:rPr lang="en-US" altLang="zh-CN" dirty="0" smtClean="0"/>
              <a:t>UBER</a:t>
            </a:r>
            <a:r>
              <a:rPr lang="zh-CN" altLang="en-US" dirty="0" smtClean="0"/>
              <a:t>只覆盖了一二级城市，达人可以来接送，一站式搞定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即时游客喜欢享受驾驶的乐趣，但是本地的部分道路，部分只有熟悉本地情况的司机才能胜任</a:t>
            </a:r>
            <a:endParaRPr lang="en-US" altLang="zh-CN" dirty="0" smtClean="0"/>
          </a:p>
          <a:p>
            <a:r>
              <a:rPr lang="zh-CN" altLang="en-US" dirty="0" smtClean="0"/>
              <a:t>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酒店已经扁平化，但是在线预订无法满足个性化的需求，例如为节省时间提前开房，但是前一批游客经常还未退房；加床、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、无烟层、</a:t>
            </a:r>
            <a:r>
              <a:rPr lang="en-US" altLang="zh-CN" dirty="0" smtClean="0"/>
              <a:t>King-size</a:t>
            </a:r>
            <a:r>
              <a:rPr lang="zh-CN" altLang="en-US" dirty="0" smtClean="0"/>
              <a:t>，还有一些非常特殊的订房需求，达人可以提前预先帮你搞定</a:t>
            </a:r>
            <a:endParaRPr lang="en-US" altLang="zh-CN" dirty="0" smtClean="0"/>
          </a:p>
          <a:p>
            <a:r>
              <a:rPr lang="zh-CN" altLang="en-US" dirty="0" smtClean="0"/>
              <a:t>玩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5A</a:t>
            </a:r>
            <a:r>
              <a:rPr lang="zh-CN" altLang="en-US" dirty="0" smtClean="0"/>
              <a:t>只是有些财团包装了一下的景点而已，资深游客才知道，其实更多的好玩的地方在民间，达人可以带你去，跟你说说那些地方老八辈的故事和传说</a:t>
            </a:r>
            <a:endParaRPr lang="en-US" altLang="zh-CN" dirty="0" smtClean="0"/>
          </a:p>
          <a:p>
            <a:r>
              <a:rPr lang="zh-CN" altLang="en-US" dirty="0" smtClean="0"/>
              <a:t>特产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那些从当地卖到你居住的城市的东西真的就是特产吗？一些好东西你不去当地是看不到的。例如问政山的笋，比安吉的更白更嫩；歙县的新鲜甘蔗口感比广东和湖南的要好；遂昌有种食品叫黄米果你知道怎么做的吗？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sz="3800" b="1" dirty="0">
                <a:solidFill>
                  <a:srgbClr val="FF0000"/>
                </a:solidFill>
              </a:rPr>
              <a:t>这</a:t>
            </a:r>
            <a:r>
              <a:rPr lang="zh-CN" altLang="en-US" sz="3800" b="1" dirty="0" smtClean="0">
                <a:solidFill>
                  <a:srgbClr val="FF0000"/>
                </a:solidFill>
              </a:rPr>
              <a:t>才是像当地人一样生活</a:t>
            </a:r>
            <a:endParaRPr lang="en-US" altLang="zh-CN" sz="3800" b="1" dirty="0" smtClean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6019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游徒要做的（</a:t>
            </a:r>
            <a:r>
              <a:rPr lang="en-US" altLang="zh-CN" dirty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以内容（活动）驱动行程</a:t>
            </a:r>
            <a:endParaRPr lang="en-US" altLang="zh-CN" dirty="0" smtClean="0"/>
          </a:p>
          <a:p>
            <a:r>
              <a:rPr lang="zh-CN" altLang="en-US" dirty="0" smtClean="0"/>
              <a:t>改变景点式的旅游，至玩点，一切可玩，食材的获取（采摘、捕鱼、海钓、打猎），出行方式的改变（侉子），兴趣爱好（画画、摄影、沙龙），各种新颖的方式带动出游，使得旅游更具驱动力</a:t>
            </a:r>
            <a:endParaRPr lang="en-US" altLang="zh-CN" dirty="0" smtClean="0"/>
          </a:p>
          <a:p>
            <a:r>
              <a:rPr lang="zh-CN" altLang="en-US" dirty="0" smtClean="0"/>
              <a:t>以可定制（有限）让游客随心所以</a:t>
            </a:r>
            <a:endParaRPr lang="en-US" altLang="zh-CN" dirty="0" smtClean="0"/>
          </a:p>
          <a:p>
            <a:r>
              <a:rPr lang="zh-CN" altLang="en-US" dirty="0"/>
              <a:t>以</a:t>
            </a:r>
            <a:r>
              <a:rPr lang="zh-CN" altLang="en-US" dirty="0" smtClean="0"/>
              <a:t>达人提供贴身优质服务，改变冷冰冰的货架式旅游产品买卖模式</a:t>
            </a:r>
            <a:endParaRPr lang="en-US" altLang="zh-CN" dirty="0" smtClean="0"/>
          </a:p>
          <a:p>
            <a:r>
              <a:rPr lang="zh-CN" altLang="en-US" dirty="0" smtClean="0"/>
              <a:t>滚动式的热点事件、热门人物驱动</a:t>
            </a:r>
            <a:endParaRPr lang="en-US" altLang="zh-CN" dirty="0" smtClean="0"/>
          </a:p>
          <a:p>
            <a:r>
              <a:rPr lang="zh-CN" altLang="en-US" dirty="0" smtClean="0"/>
              <a:t>以明星、历史文化、当季景色、特色食材等不同的角度，炒作成奇货可居的具有短时饥饿式的内容营销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73250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游徒要做的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不做低价团，各类费用明码标价</a:t>
            </a:r>
            <a:r>
              <a:rPr lang="zh-CN" altLang="en-US" dirty="0" smtClean="0"/>
              <a:t>，费用日日清</a:t>
            </a:r>
            <a:endParaRPr lang="zh-CN" altLang="en-US" dirty="0"/>
          </a:p>
          <a:p>
            <a:r>
              <a:rPr lang="zh-CN" altLang="en-US" dirty="0" smtClean="0"/>
              <a:t>达人不以回扣为盈利手段，养成游客支付旅游服务费的习惯</a:t>
            </a:r>
            <a:endParaRPr lang="en-US" altLang="zh-CN" dirty="0" smtClean="0"/>
          </a:p>
          <a:p>
            <a:r>
              <a:rPr lang="zh-CN" altLang="en-US" dirty="0"/>
              <a:t>各类</a:t>
            </a:r>
            <a:r>
              <a:rPr lang="zh-CN" altLang="en-US" dirty="0" smtClean="0"/>
              <a:t>达人有自己的标签，自己的独特资源，通过优质的游客和同样优秀的达人，提高平台的品质，具有高端的逼格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0276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旅行车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游客出行一般是先确定一个目的地，但是对于在目的地玩什么往往是盲目的</a:t>
            </a:r>
            <a:endParaRPr lang="en-US" altLang="zh-CN" dirty="0" smtClean="0"/>
          </a:p>
          <a:p>
            <a:r>
              <a:rPr lang="zh-CN" altLang="en-US" dirty="0" smtClean="0"/>
              <a:t>游客可以把浏览过程中感兴趣的玩点、达人、服务标注“想玩”，或者直接加入旅行车，用户点击行程开始后，自动进行智能行程匹配、服务预定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845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达人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达人圈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用户的行程可能未必一个达人就能搞定，需要达人之间互相帮助，或者多个达人为他量身定做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达人之间都是渠道，可以分成</a:t>
            </a:r>
            <a:endParaRPr lang="en-US" altLang="zh-CN" dirty="0" smtClean="0"/>
          </a:p>
          <a:p>
            <a:r>
              <a:rPr lang="zh-CN" altLang="en-US" dirty="0" smtClean="0"/>
              <a:t>达人服务是个闭环的过程，服务制定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接单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服务过程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服务结束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评价</a:t>
            </a:r>
            <a:endParaRPr lang="en-US" altLang="zh-CN" dirty="0" smtClean="0"/>
          </a:p>
          <a:p>
            <a:r>
              <a:rPr lang="zh-CN" altLang="en-US" dirty="0"/>
              <a:t>达</a:t>
            </a:r>
            <a:r>
              <a:rPr lang="zh-CN" altLang="en-US" dirty="0" smtClean="0"/>
              <a:t>人提供的服务可以是千变万化的，可以是衣食住行的其中一类，可以是全程陪同</a:t>
            </a:r>
            <a:endParaRPr lang="en-US" altLang="zh-CN" dirty="0" smtClean="0"/>
          </a:p>
          <a:p>
            <a:r>
              <a:rPr lang="zh-CN" altLang="en-US" dirty="0" smtClean="0"/>
              <a:t>明码标价，各取所需</a:t>
            </a:r>
            <a:endParaRPr lang="en-US" altLang="zh-CN" dirty="0" smtClean="0"/>
          </a:p>
          <a:p>
            <a:r>
              <a:rPr lang="zh-CN" altLang="en-US" dirty="0"/>
              <a:t>达</a:t>
            </a:r>
            <a:r>
              <a:rPr lang="zh-CN" altLang="en-US" dirty="0" smtClean="0"/>
              <a:t>人可以打上不同的标签：</a:t>
            </a:r>
            <a:endParaRPr lang="en-US" altLang="zh-CN" dirty="0" smtClean="0"/>
          </a:p>
          <a:p>
            <a:pPr lvl="1"/>
            <a:r>
              <a:rPr lang="zh-CN" altLang="en-US" dirty="0"/>
              <a:t>历史达</a:t>
            </a:r>
            <a:r>
              <a:rPr lang="zh-CN" altLang="en-US" dirty="0" smtClean="0"/>
              <a:t>人、美女达人、当地大叔、逗孩子乐、摄影爱好者、垂钓高手。。。。。</a:t>
            </a:r>
            <a:endParaRPr lang="en-US" altLang="zh-CN" dirty="0"/>
          </a:p>
          <a:p>
            <a:r>
              <a:rPr lang="zh-CN" altLang="en-US" dirty="0"/>
              <a:t>达人</a:t>
            </a:r>
            <a:r>
              <a:rPr lang="zh-CN" altLang="en-US" dirty="0" smtClean="0"/>
              <a:t>的评价不仅来自平台的数据分析，更重要的是用户的评价，星级的不同决定了他的收入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6029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我们行进在旅游的途中，寻找自己内心深处那份不一样的东西，情感寄托的圣地。是文艺，</a:t>
            </a:r>
            <a:r>
              <a:rPr lang="zh-CN" altLang="en-US" dirty="0"/>
              <a:t>抑或</a:t>
            </a:r>
            <a:r>
              <a:rPr lang="zh-CN" altLang="en-US" dirty="0" smtClean="0"/>
              <a:t>是孤独，或许只是装逼，也许只是在陌生的地方的那种肆无忌惮！</a:t>
            </a:r>
            <a:endParaRPr lang="en-US" altLang="zh-CN" dirty="0" smtClean="0"/>
          </a:p>
          <a:p>
            <a:r>
              <a:rPr lang="zh-CN" altLang="en-US" dirty="0"/>
              <a:t>日常</a:t>
            </a:r>
            <a:r>
              <a:rPr lang="zh-CN" altLang="en-US" dirty="0" smtClean="0"/>
              <a:t>耳濡目染的平面内容，有一天我们会在行进的途中找到一种触摸感，有些人为心灵的心旷神怡而雀跃，有些人为历史的厚重和沧桑而沉淀，各取所需。</a:t>
            </a:r>
            <a:endParaRPr lang="en-US" altLang="zh-CN" dirty="0" smtClean="0"/>
          </a:p>
          <a:p>
            <a:r>
              <a:rPr lang="zh-CN" altLang="en-US" dirty="0" smtClean="0"/>
              <a:t>在基督教的教义中，</a:t>
            </a:r>
            <a:r>
              <a:rPr lang="zh-CN" altLang="en-US" dirty="0"/>
              <a:t>信</a:t>
            </a:r>
            <a:r>
              <a:rPr lang="zh-CN" altLang="en-US" dirty="0" smtClean="0"/>
              <a:t>徒可以通过对圣地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耶路撒冷的朝拜获取内心的解脱，虔诚的忏悔，洗脱罪名。</a:t>
            </a:r>
            <a:endParaRPr lang="en-US" altLang="zh-CN" dirty="0" smtClean="0"/>
          </a:p>
          <a:p>
            <a:r>
              <a:rPr lang="zh-CN" altLang="en-US" dirty="0" smtClean="0"/>
              <a:t>旅游是一种解脱，一种忏悔，将你从平日芸芸众生般的生活中解脱出来，忏悔你过去在世俗中所浪费的青春，追寻自我，找到你心中的圣地。</a:t>
            </a:r>
            <a:endParaRPr lang="en-US" altLang="zh-CN" dirty="0" smtClean="0"/>
          </a:p>
          <a:p>
            <a:r>
              <a:rPr lang="zh-CN" altLang="en-US" dirty="0"/>
              <a:t>我们</a:t>
            </a:r>
            <a:r>
              <a:rPr lang="zh-CN" altLang="en-US" dirty="0" smtClean="0"/>
              <a:t>是旅游的信徒</a:t>
            </a:r>
            <a:r>
              <a:rPr lang="en-US" altLang="zh-CN" dirty="0" smtClean="0"/>
              <a:t>——</a:t>
            </a:r>
            <a:r>
              <a:rPr lang="zh-CN" altLang="en-US" sz="4100" b="1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遊徒</a:t>
            </a:r>
            <a:endParaRPr lang="zh-CN" altLang="en-US" b="1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3483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盈利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游客可以预定的服务包括：</a:t>
            </a:r>
            <a:endParaRPr lang="en-US" altLang="zh-CN" dirty="0" smtClean="0"/>
          </a:p>
          <a:p>
            <a:pPr lvl="1"/>
            <a:r>
              <a:rPr lang="zh-CN" altLang="en-US" dirty="0"/>
              <a:t>行程</a:t>
            </a:r>
            <a:r>
              <a:rPr lang="zh-CN" altLang="en-US" dirty="0" smtClean="0"/>
              <a:t>制定、代订、包车等简单服务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全程导游</a:t>
            </a:r>
            <a:endParaRPr lang="en-US" altLang="zh-CN" dirty="0" smtClean="0"/>
          </a:p>
          <a:p>
            <a:r>
              <a:rPr lang="zh-CN" altLang="en-US" dirty="0" smtClean="0"/>
              <a:t>游徒预收费（预售一笔旅游基金，每日费用日日清）</a:t>
            </a:r>
            <a:endParaRPr lang="en-US" altLang="zh-CN" dirty="0" smtClean="0"/>
          </a:p>
          <a:p>
            <a:r>
              <a:rPr lang="zh-CN" altLang="en-US" dirty="0" smtClean="0"/>
              <a:t>旅游服务费，服务结束后根据评价支付给达人</a:t>
            </a:r>
            <a:endParaRPr lang="en-US" altLang="zh-CN" dirty="0" smtClean="0"/>
          </a:p>
          <a:p>
            <a:r>
              <a:rPr lang="zh-CN" altLang="en-US" dirty="0"/>
              <a:t>代</a:t>
            </a:r>
            <a:r>
              <a:rPr lang="zh-CN" altLang="en-US" dirty="0" smtClean="0"/>
              <a:t>收费，代为预订机票、酒店、饭店等</a:t>
            </a:r>
            <a:endParaRPr lang="en-US" altLang="zh-CN" dirty="0" smtClean="0"/>
          </a:p>
          <a:p>
            <a:r>
              <a:rPr lang="zh-CN" altLang="en-US" dirty="0" smtClean="0"/>
              <a:t>旅游金融，提供短期旅游贷款</a:t>
            </a:r>
            <a:endParaRPr lang="en-US" altLang="zh-CN" dirty="0" smtClean="0"/>
          </a:p>
          <a:p>
            <a:r>
              <a:rPr lang="zh-CN" altLang="en-US" dirty="0"/>
              <a:t>旅游</a:t>
            </a:r>
            <a:r>
              <a:rPr lang="zh-CN" altLang="en-US" dirty="0" smtClean="0"/>
              <a:t>目的地的推介</a:t>
            </a:r>
            <a:endParaRPr lang="en-US" altLang="zh-CN" dirty="0" smtClean="0"/>
          </a:p>
          <a:p>
            <a:r>
              <a:rPr lang="zh-CN" altLang="en-US" dirty="0" smtClean="0"/>
              <a:t>游徒积分兑换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630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收费模式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按照每天收取服务费（不包括固定的费用，如门票、住宿、机票、火车票）</a:t>
            </a:r>
            <a:endParaRPr lang="en-US" altLang="zh-CN" dirty="0" smtClean="0"/>
          </a:p>
          <a:p>
            <a:r>
              <a:rPr lang="zh-CN" altLang="en-US" dirty="0"/>
              <a:t>也</a:t>
            </a:r>
            <a:r>
              <a:rPr lang="zh-CN" altLang="en-US" dirty="0" smtClean="0"/>
              <a:t>可以打包收取，但是这些固定的费用都以明细的方式告知游客</a:t>
            </a:r>
            <a:endParaRPr lang="en-US" altLang="zh-CN" dirty="0" smtClean="0"/>
          </a:p>
          <a:p>
            <a:r>
              <a:rPr lang="zh-CN" altLang="en-US" dirty="0" smtClean="0"/>
              <a:t>把原来打闷包的收费模式打开，把利润体现在服务费中</a:t>
            </a:r>
            <a:endParaRPr lang="en-US" altLang="zh-CN" dirty="0" smtClean="0"/>
          </a:p>
          <a:p>
            <a:r>
              <a:rPr lang="zh-CN" altLang="en-US" dirty="0" smtClean="0"/>
              <a:t>达人根据星级收费的基数不同</a:t>
            </a:r>
            <a:endParaRPr lang="en-US" altLang="zh-CN" dirty="0" smtClean="0"/>
          </a:p>
          <a:p>
            <a:r>
              <a:rPr lang="zh-CN" altLang="en-US" dirty="0" smtClean="0"/>
              <a:t>收费的上限由平台制定</a:t>
            </a:r>
            <a:endParaRPr lang="en-US" altLang="zh-CN" dirty="0" smtClean="0"/>
          </a:p>
          <a:p>
            <a:r>
              <a:rPr lang="zh-CN" altLang="en-US" dirty="0" smtClean="0"/>
              <a:t>一些单项的服务费用，景点代游、景点之间交通等服务可以参考</a:t>
            </a:r>
            <a:r>
              <a:rPr lang="en-US" altLang="zh-CN" dirty="0" smtClean="0"/>
              <a:t>UBER</a:t>
            </a:r>
            <a:r>
              <a:rPr lang="zh-CN" altLang="en-US" dirty="0" smtClean="0"/>
              <a:t>的抢单模式，资源紧张时可以加价，也可以与</a:t>
            </a:r>
            <a:r>
              <a:rPr lang="en-US" altLang="zh-CN" dirty="0" smtClean="0"/>
              <a:t>UBER</a:t>
            </a:r>
            <a:r>
              <a:rPr lang="zh-CN" altLang="en-US" dirty="0" smtClean="0"/>
              <a:t>合作分成</a:t>
            </a:r>
            <a:endParaRPr lang="en-US" altLang="zh-CN" dirty="0" smtClean="0"/>
          </a:p>
          <a:p>
            <a:r>
              <a:rPr lang="zh-CN" altLang="en-US" dirty="0"/>
              <a:t>服务完成</a:t>
            </a:r>
            <a:r>
              <a:rPr lang="zh-CN" altLang="en-US" dirty="0" smtClean="0"/>
              <a:t>后，允许用户小额打赏，打赏可以采用小额圈存的方式，或者直接支付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7453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997152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景点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玩点</a:t>
            </a:r>
            <a:endParaRPr lang="en-US" altLang="zh-CN" dirty="0" smtClean="0"/>
          </a:p>
          <a:p>
            <a:pPr lvl="1"/>
            <a:r>
              <a:rPr lang="zh-CN" altLang="en-US" dirty="0"/>
              <a:t>像</a:t>
            </a:r>
            <a:r>
              <a:rPr lang="zh-CN" altLang="en-US" dirty="0" smtClean="0"/>
              <a:t>当地人一样生活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5A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4A</a:t>
            </a:r>
            <a:r>
              <a:rPr lang="zh-CN" altLang="en-US" dirty="0" smtClean="0"/>
              <a:t>门票不好玩，要玩一些有参与感的活动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远离拥挤，爬野山，看祠堂，听故事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社戏、音乐节、庙会、赶集，体验原生态</a:t>
            </a:r>
            <a:endParaRPr lang="en-US" altLang="zh-CN" dirty="0" smtClean="0"/>
          </a:p>
          <a:p>
            <a:pPr lvl="1"/>
            <a:r>
              <a:rPr lang="zh-CN" altLang="en-US" dirty="0"/>
              <a:t>当季</a:t>
            </a:r>
            <a:r>
              <a:rPr lang="zh-CN" altLang="en-US" dirty="0" smtClean="0"/>
              <a:t>热点娱乐节目的举办地，明星去过的地方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热播剧的拍摄地和历史背景地</a:t>
            </a:r>
            <a:endParaRPr lang="en-US" altLang="zh-CN" dirty="0" smtClean="0"/>
          </a:p>
          <a:p>
            <a:pPr lvl="1"/>
            <a:r>
              <a:rPr lang="zh-CN" altLang="en-US" dirty="0"/>
              <a:t>书本</a:t>
            </a:r>
            <a:r>
              <a:rPr lang="zh-CN" altLang="en-US" dirty="0" smtClean="0"/>
              <a:t>中看到过的名人轶事，民间故事的发生地</a:t>
            </a:r>
            <a:endParaRPr lang="en-US" altLang="zh-CN" dirty="0" smtClean="0"/>
          </a:p>
          <a:p>
            <a:pPr lvl="1"/>
            <a:r>
              <a:rPr lang="zh-CN" altLang="en-US" dirty="0"/>
              <a:t>原始</a:t>
            </a:r>
            <a:r>
              <a:rPr lang="zh-CN" altLang="en-US" dirty="0" smtClean="0"/>
              <a:t>食材的获得和烹制，舌尖上的旅行</a:t>
            </a:r>
            <a:endParaRPr lang="en-US" altLang="zh-CN" dirty="0" smtClean="0"/>
          </a:p>
          <a:p>
            <a:r>
              <a:rPr lang="zh-CN" altLang="en-US" dirty="0" smtClean="0"/>
              <a:t>贴身的服务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可选服务内容，加入购物车，一站式搞定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互相评分，让无德游客和服务不好的达人无所遁形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行程定制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费用透明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全程陪游</a:t>
            </a:r>
            <a:endParaRPr lang="en-US" altLang="zh-CN" dirty="0" smtClean="0"/>
          </a:p>
          <a:p>
            <a:pPr lvl="1"/>
            <a:r>
              <a:rPr lang="zh-CN" altLang="en-US" dirty="0"/>
              <a:t>最重要的</a:t>
            </a:r>
            <a:r>
              <a:rPr lang="zh-CN" altLang="en-US" dirty="0" smtClean="0"/>
              <a:t>是一种面对面的人文关怀，让游客像当地人一样生活</a:t>
            </a:r>
            <a:endParaRPr lang="en-US" altLang="zh-CN" dirty="0" smtClean="0"/>
          </a:p>
          <a:p>
            <a:pPr marL="514350" indent="-457200"/>
            <a:r>
              <a:rPr lang="zh-CN" altLang="en-US" dirty="0"/>
              <a:t>游</a:t>
            </a:r>
            <a:r>
              <a:rPr lang="zh-CN" altLang="en-US" dirty="0" smtClean="0"/>
              <a:t>徒社区</a:t>
            </a:r>
            <a:endParaRPr lang="en-US" altLang="zh-CN" dirty="0" smtClean="0"/>
          </a:p>
          <a:p>
            <a:pPr marL="914400" lvl="1" indent="-457200"/>
            <a:r>
              <a:rPr lang="zh-CN" altLang="en-US" dirty="0"/>
              <a:t>各类</a:t>
            </a:r>
            <a:r>
              <a:rPr lang="zh-CN" altLang="en-US" dirty="0" smtClean="0"/>
              <a:t>问题的沟通，可以勘误，有参与感</a:t>
            </a:r>
            <a:endParaRPr lang="en-US" altLang="zh-CN" dirty="0" smtClean="0"/>
          </a:p>
          <a:p>
            <a:pPr marL="914400" lvl="1" indent="-457200"/>
            <a:r>
              <a:rPr lang="zh-CN" altLang="en-US" dirty="0" smtClean="0"/>
              <a:t>足迹、晒一晒，带你装逼带你玩</a:t>
            </a:r>
            <a:endParaRPr lang="en-US" altLang="zh-CN" dirty="0" smtClean="0"/>
          </a:p>
          <a:p>
            <a:pPr marL="914400" lvl="1" indent="-457200"/>
            <a:r>
              <a:rPr lang="zh-CN" altLang="en-US" dirty="0"/>
              <a:t>达人圈，扩展自己的</a:t>
            </a:r>
            <a:r>
              <a:rPr lang="zh-CN" altLang="en-US" dirty="0" smtClean="0"/>
              <a:t>旅游资源</a:t>
            </a:r>
          </a:p>
        </p:txBody>
      </p:sp>
    </p:spTree>
    <p:extLst>
      <p:ext uri="{BB962C8B-B14F-4D97-AF65-F5344CB8AC3E}">
        <p14:creationId xmlns:p14="http://schemas.microsoft.com/office/powerpoint/2010/main" val="2419744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达人的来源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合作的传统旅游公司</a:t>
            </a:r>
            <a:endParaRPr lang="en-US" altLang="zh-CN" dirty="0" smtClean="0"/>
          </a:p>
          <a:p>
            <a:r>
              <a:rPr lang="zh-CN" altLang="en-US" dirty="0" smtClean="0"/>
              <a:t>一些不愿意带游客去购物的高端导游</a:t>
            </a:r>
            <a:endParaRPr lang="en-US" altLang="zh-CN" dirty="0" smtClean="0"/>
          </a:p>
          <a:p>
            <a:r>
              <a:rPr lang="zh-CN" altLang="en-US" dirty="0" smtClean="0"/>
              <a:t>协会资深成员</a:t>
            </a:r>
            <a:endParaRPr lang="en-US" altLang="zh-CN" dirty="0" smtClean="0"/>
          </a:p>
          <a:p>
            <a:r>
              <a:rPr lang="zh-CN" altLang="en-US" dirty="0"/>
              <a:t>当地</a:t>
            </a:r>
            <a:r>
              <a:rPr lang="zh-CN" altLang="en-US" dirty="0" smtClean="0"/>
              <a:t>玩家</a:t>
            </a:r>
            <a:endParaRPr lang="en-US" altLang="zh-CN" dirty="0" smtClean="0"/>
          </a:p>
          <a:p>
            <a:r>
              <a:rPr lang="zh-CN" altLang="en-US" dirty="0" smtClean="0"/>
              <a:t>拥有当地地主资源的店主（饭店、村民、农家乐</a:t>
            </a:r>
            <a:r>
              <a:rPr lang="zh-CN" altLang="en-US" dirty="0"/>
              <a:t>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住在景点内的当地人，日常也在拉私活讲解</a:t>
            </a:r>
            <a:endParaRPr lang="en-US" altLang="zh-CN" dirty="0" smtClean="0"/>
          </a:p>
          <a:p>
            <a:r>
              <a:rPr lang="zh-CN" altLang="en-US" dirty="0" smtClean="0"/>
              <a:t>旅游局、文化局、退休教师的一些当地文化人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290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热点事件的跟踪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热播影视剧</a:t>
            </a:r>
            <a:endParaRPr lang="en-US" altLang="zh-CN" dirty="0" smtClean="0"/>
          </a:p>
          <a:p>
            <a:r>
              <a:rPr lang="zh-CN" altLang="en-US" dirty="0"/>
              <a:t>真人</a:t>
            </a:r>
            <a:r>
              <a:rPr lang="zh-CN" altLang="en-US" dirty="0" smtClean="0"/>
              <a:t>秀</a:t>
            </a:r>
            <a:endParaRPr lang="en-US" altLang="zh-CN" dirty="0" smtClean="0"/>
          </a:p>
          <a:p>
            <a:r>
              <a:rPr lang="zh-CN" altLang="en-US" dirty="0"/>
              <a:t>历史</a:t>
            </a:r>
            <a:r>
              <a:rPr lang="zh-CN" altLang="en-US" dirty="0" smtClean="0"/>
              <a:t>文化名人故事</a:t>
            </a:r>
            <a:endParaRPr lang="en-US" altLang="zh-CN" dirty="0" smtClean="0"/>
          </a:p>
          <a:p>
            <a:r>
              <a:rPr lang="zh-CN" altLang="en-US" dirty="0"/>
              <a:t>当</a:t>
            </a:r>
            <a:r>
              <a:rPr lang="zh-CN" altLang="en-US" dirty="0" smtClean="0"/>
              <a:t>季独特的景色</a:t>
            </a:r>
            <a:endParaRPr lang="en-US" altLang="zh-CN" dirty="0" smtClean="0"/>
          </a:p>
          <a:p>
            <a:r>
              <a:rPr lang="zh-CN" altLang="en-US" dirty="0"/>
              <a:t>食</a:t>
            </a:r>
            <a:r>
              <a:rPr lang="zh-CN" altLang="en-US" dirty="0" smtClean="0"/>
              <a:t>材的获取和烹饪</a:t>
            </a:r>
            <a:endParaRPr lang="en-US" altLang="zh-CN" dirty="0" smtClean="0"/>
          </a:p>
          <a:p>
            <a:r>
              <a:rPr lang="zh-CN" altLang="en-US" dirty="0"/>
              <a:t>儿童</a:t>
            </a:r>
            <a:r>
              <a:rPr lang="zh-CN" altLang="en-US" dirty="0" smtClean="0"/>
              <a:t>科普和亲子体验</a:t>
            </a:r>
            <a:endParaRPr lang="en-US" altLang="zh-CN" dirty="0" smtClean="0"/>
          </a:p>
          <a:p>
            <a:r>
              <a:rPr lang="zh-CN" altLang="en-US" dirty="0" smtClean="0"/>
              <a:t>协会活动</a:t>
            </a:r>
            <a:endParaRPr lang="en-US" altLang="zh-CN" dirty="0" smtClean="0"/>
          </a:p>
          <a:p>
            <a:r>
              <a:rPr lang="zh-CN" altLang="en-US" dirty="0" smtClean="0"/>
              <a:t>当地特有节日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799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合作模式探讨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达人</a:t>
            </a:r>
            <a:r>
              <a:rPr lang="zh-CN" altLang="en-US" dirty="0" smtClean="0"/>
              <a:t>：平台代收费，然后按周统一和达人结算，有代收费、服务费、打赏</a:t>
            </a:r>
            <a:endParaRPr lang="en-US" altLang="zh-CN" dirty="0" smtClean="0"/>
          </a:p>
          <a:p>
            <a:r>
              <a:rPr lang="zh-CN" altLang="en-US" dirty="0" smtClean="0"/>
              <a:t>旅行社：优质导游以个人的方式加入，后台赋予隶属旅行社的属性，统一和旅行社结算</a:t>
            </a:r>
            <a:endParaRPr lang="en-US" altLang="zh-CN" dirty="0" smtClean="0"/>
          </a:p>
          <a:p>
            <a:r>
              <a:rPr lang="zh-CN" altLang="en-US" dirty="0" smtClean="0"/>
              <a:t>协会、野团：服务通过协会的服务人员以个人方式加入，赋予渠道的属性，按照合作分成的方式</a:t>
            </a:r>
            <a:endParaRPr lang="en-US" altLang="zh-CN" dirty="0" smtClean="0"/>
          </a:p>
          <a:p>
            <a:r>
              <a:rPr lang="zh-CN" altLang="en-US" dirty="0"/>
              <a:t>达</a:t>
            </a:r>
            <a:r>
              <a:rPr lang="zh-CN" altLang="en-US" dirty="0" smtClean="0"/>
              <a:t>人和地主之间：达人也是地主（某资源的拥有者）的渠道，平台提供给达人地主的管理界面</a:t>
            </a:r>
            <a:endParaRPr lang="en-US" altLang="zh-CN" dirty="0" smtClean="0"/>
          </a:p>
          <a:p>
            <a:r>
              <a:rPr lang="zh-CN" altLang="en-US" dirty="0" smtClean="0"/>
              <a:t>媒体、真人秀、影视：采取合作经营营销活动的方式，进行短期的合作，并以渠道的方式体现</a:t>
            </a:r>
            <a:endParaRPr lang="en-US" altLang="zh-CN" dirty="0" smtClean="0"/>
          </a:p>
          <a:p>
            <a:r>
              <a:rPr lang="zh-CN" altLang="en-US" dirty="0" smtClean="0"/>
              <a:t>目的地：按照广告的方式在首页、二级页面等处投放，进行目的地的推广，并按照目的地的订单情况进行结算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9538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各项服务的收费标准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吃（代点餐，陪吃，食材的获取列入玩点）</a:t>
            </a:r>
            <a:endParaRPr lang="en-US" altLang="zh-CN" dirty="0" smtClean="0"/>
          </a:p>
          <a:p>
            <a:r>
              <a:rPr lang="zh-CN" altLang="en-US" dirty="0" smtClean="0"/>
              <a:t>住（代订，提供住宿）</a:t>
            </a:r>
            <a:endParaRPr lang="en-US" altLang="zh-CN" dirty="0" smtClean="0"/>
          </a:p>
          <a:p>
            <a:r>
              <a:rPr lang="zh-CN" altLang="en-US" dirty="0" smtClean="0"/>
              <a:t>行（包括代订，包车）</a:t>
            </a:r>
            <a:endParaRPr lang="en-US" altLang="zh-CN" dirty="0" smtClean="0"/>
          </a:p>
          <a:p>
            <a:r>
              <a:rPr lang="zh-CN" altLang="en-US" dirty="0" smtClean="0"/>
              <a:t>玩（单项的玩点伴游）</a:t>
            </a:r>
            <a:endParaRPr lang="en-US" altLang="zh-CN" dirty="0" smtClean="0"/>
          </a:p>
          <a:p>
            <a:r>
              <a:rPr lang="zh-CN" altLang="en-US" dirty="0" smtClean="0"/>
              <a:t>购物（代购，配购）</a:t>
            </a:r>
            <a:endParaRPr lang="en-US" altLang="zh-CN" dirty="0" smtClean="0"/>
          </a:p>
          <a:p>
            <a:r>
              <a:rPr lang="zh-CN" altLang="en-US" dirty="0"/>
              <a:t>陪</a:t>
            </a:r>
            <a:r>
              <a:rPr lang="zh-CN" altLang="en-US" dirty="0" smtClean="0"/>
              <a:t>游（全程伴游）</a:t>
            </a:r>
            <a:endParaRPr lang="en-US" altLang="zh-CN" dirty="0" smtClean="0"/>
          </a:p>
          <a:p>
            <a:r>
              <a:rPr lang="zh-CN" altLang="en-US" dirty="0" smtClean="0"/>
              <a:t>问题：</a:t>
            </a:r>
            <a:endParaRPr lang="en-US" altLang="zh-CN" dirty="0" smtClean="0"/>
          </a:p>
          <a:p>
            <a:pPr lvl="1"/>
            <a:r>
              <a:rPr lang="zh-CN" altLang="en-US" dirty="0"/>
              <a:t>单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单日</a:t>
            </a:r>
            <a:endParaRPr lang="en-US" altLang="zh-CN" dirty="0" smtClean="0"/>
          </a:p>
          <a:p>
            <a:pPr lvl="1"/>
            <a:r>
              <a:rPr lang="zh-CN" altLang="en-US" dirty="0"/>
              <a:t>打包</a:t>
            </a:r>
          </a:p>
        </p:txBody>
      </p:sp>
    </p:spTree>
    <p:extLst>
      <p:ext uri="{BB962C8B-B14F-4D97-AF65-F5344CB8AC3E}">
        <p14:creationId xmlns:p14="http://schemas.microsoft.com/office/powerpoint/2010/main" val="991669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我们的社会效应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中国五千年的历史，但是旅游相关产业在</a:t>
            </a:r>
            <a:r>
              <a:rPr lang="en-US" altLang="zh-CN" dirty="0" smtClean="0"/>
              <a:t>GDP</a:t>
            </a:r>
            <a:r>
              <a:rPr lang="zh-CN" altLang="en-US" dirty="0" smtClean="0"/>
              <a:t>中的比例还不如埃及，旅游从一定的程度上是一种文化的推介，我们希望通过平台把中国悠久的文化让大众所知道</a:t>
            </a:r>
            <a:endParaRPr lang="en-US" altLang="zh-CN" dirty="0" smtClean="0"/>
          </a:p>
          <a:p>
            <a:r>
              <a:rPr lang="zh-CN" altLang="en-US" dirty="0" smtClean="0"/>
              <a:t>目的地的推介，需要达人的言传口授，玩的是情操，达人能把文化、饮食等各元素串在一起，进行综合的推广，特色推介，让当地的文化得到充分的体现</a:t>
            </a:r>
            <a:endParaRPr lang="en-US" altLang="zh-CN" dirty="0" smtClean="0"/>
          </a:p>
          <a:p>
            <a:r>
              <a:rPr lang="zh-CN" altLang="en-US" dirty="0" smtClean="0"/>
              <a:t>通过良好的达人管理体系，内容经营体系，区隔于一般的旅游线路销售，带领旅游行业走出信任危机</a:t>
            </a:r>
            <a:endParaRPr lang="en-US" altLang="zh-CN" dirty="0" smtClean="0"/>
          </a:p>
          <a:p>
            <a:r>
              <a:rPr lang="zh-CN" altLang="en-US" dirty="0" smtClean="0"/>
              <a:t>我们为达人创造了一个就业的机会，为达人和游客之间创造一个磋商的平台，我们是旅游界的</a:t>
            </a:r>
            <a:r>
              <a:rPr lang="en-US" altLang="zh-CN" dirty="0" smtClean="0"/>
              <a:t>UBER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我们将</a:t>
            </a:r>
            <a:r>
              <a:rPr lang="zh-CN" altLang="en-US" dirty="0" smtClean="0"/>
              <a:t>会颠覆旅游行业的拼价格模式，</a:t>
            </a:r>
            <a:r>
              <a:rPr lang="zh-CN" altLang="en-US" smtClean="0"/>
              <a:t>回归理性的服务导向服务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0589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驱动力</a:t>
            </a:r>
            <a:endParaRPr lang="en-US" altLang="zh-CN" dirty="0"/>
          </a:p>
          <a:p>
            <a:r>
              <a:rPr lang="zh-CN" altLang="en-US" dirty="0" smtClean="0"/>
              <a:t>游徒的类型</a:t>
            </a:r>
            <a:endParaRPr lang="en-US" altLang="zh-CN" dirty="0" smtClean="0"/>
          </a:p>
          <a:p>
            <a:r>
              <a:rPr lang="zh-CN" altLang="en-US" dirty="0" smtClean="0"/>
              <a:t>旅游</a:t>
            </a:r>
            <a:r>
              <a:rPr lang="zh-CN" altLang="en-US" dirty="0"/>
              <a:t>行业</a:t>
            </a:r>
            <a:r>
              <a:rPr lang="zh-CN" altLang="en-US" dirty="0" smtClean="0"/>
              <a:t>的演进，近期的变化和未来的趋势</a:t>
            </a:r>
            <a:endParaRPr lang="en-US" altLang="zh-CN" dirty="0" smtClean="0"/>
          </a:p>
          <a:p>
            <a:r>
              <a:rPr lang="zh-CN" altLang="en-US" dirty="0"/>
              <a:t>游</a:t>
            </a:r>
            <a:r>
              <a:rPr lang="zh-CN" altLang="en-US" dirty="0" smtClean="0"/>
              <a:t>徒的生产模式</a:t>
            </a:r>
            <a:endParaRPr lang="en-US" altLang="zh-CN" dirty="0" smtClean="0"/>
          </a:p>
          <a:p>
            <a:r>
              <a:rPr lang="zh-CN" altLang="en-US" dirty="0"/>
              <a:t>游</a:t>
            </a:r>
            <a:r>
              <a:rPr lang="zh-CN" altLang="en-US" dirty="0" smtClean="0"/>
              <a:t>徒的商业模式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7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旅游</a:t>
            </a:r>
            <a:r>
              <a:rPr lang="zh-CN" altLang="en-US" dirty="0" smtClean="0"/>
              <a:t>的驱动力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世界这么大，我想去看看（就是想出去）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书上</a:t>
            </a:r>
            <a:r>
              <a:rPr lang="zh-CN" altLang="en-US" dirty="0" smtClean="0"/>
              <a:t>写的东西，能不能实地看一下（有情怀）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别人去过</a:t>
            </a:r>
            <a:r>
              <a:rPr lang="zh-CN" altLang="en-US" dirty="0" smtClean="0"/>
              <a:t>了，我也想去（人有我有）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志同道合好友相聚（玩什么不重要，和谁玩才是重要的）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与</a:t>
            </a:r>
            <a:r>
              <a:rPr lang="zh-CN" altLang="en-US" dirty="0" smtClean="0"/>
              <a:t>家人同行，分享亲情（带孩子领略这个精彩的世界，带父母享受夕阳的美好）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我要去不一样</a:t>
            </a:r>
            <a:r>
              <a:rPr lang="zh-CN" altLang="en-US" dirty="0" smtClean="0"/>
              <a:t>的地方，好装逼（我最酷）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我</a:t>
            </a:r>
            <a:r>
              <a:rPr lang="zh-CN" altLang="en-US" dirty="0" smtClean="0"/>
              <a:t>喜欢徒步、开车、潜水、滑雪（这是我的爱好）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038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游徒的类型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自主型：不喜欢人云亦云，喜欢自己的事情自己做主，自己规划路线，自由行</a:t>
            </a:r>
            <a:endParaRPr lang="en-US" altLang="zh-CN" dirty="0" smtClean="0"/>
          </a:p>
          <a:p>
            <a:r>
              <a:rPr lang="zh-CN" altLang="en-US" dirty="0"/>
              <a:t>跟从</a:t>
            </a:r>
            <a:r>
              <a:rPr lang="zh-CN" altLang="en-US" dirty="0" smtClean="0"/>
              <a:t>型：不喜欢动脑筋，你们说去哪儿我就去哪儿，告诉我大概的行程，多少费用，多少时间即可，跟团游</a:t>
            </a:r>
            <a:endParaRPr lang="en-US" altLang="zh-CN" dirty="0" smtClean="0"/>
          </a:p>
          <a:p>
            <a:r>
              <a:rPr lang="zh-CN" altLang="en-US" dirty="0" smtClean="0"/>
              <a:t>经济型：反正我很多地方都没去过，有便宜的团我就去</a:t>
            </a:r>
            <a:endParaRPr lang="en-US" altLang="zh-CN" dirty="0" smtClean="0"/>
          </a:p>
          <a:p>
            <a:r>
              <a:rPr lang="zh-CN" altLang="en-US" dirty="0" smtClean="0"/>
              <a:t>自主性的游客代表了现在旅游的大多数人群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63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旅游行业的演进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游客通过中青旅、国旅等传统旅游公司提供的旅游线路和报价，面对面签订旅游合同。</a:t>
            </a:r>
            <a:endParaRPr lang="en-US" altLang="zh-CN" dirty="0" smtClean="0"/>
          </a:p>
          <a:p>
            <a:r>
              <a:rPr lang="zh-CN" altLang="en-US" dirty="0"/>
              <a:t>艺</a:t>
            </a:r>
            <a:r>
              <a:rPr lang="zh-CN" altLang="en-US" dirty="0" smtClean="0"/>
              <a:t>龙、携程出现，线路和价格逐渐透明，还停留在跟团游</a:t>
            </a:r>
            <a:endParaRPr lang="en-US" altLang="zh-CN" dirty="0" smtClean="0"/>
          </a:p>
          <a:p>
            <a:r>
              <a:rPr lang="zh-CN" altLang="en-US" dirty="0" smtClean="0"/>
              <a:t>自助游出现，携程只提供到目的地的交通、景点门票和住宿，其他的部分游客自己确定，穷游成为热点</a:t>
            </a:r>
            <a:endParaRPr lang="en-US" altLang="zh-CN" dirty="0" smtClean="0"/>
          </a:p>
          <a:p>
            <a:r>
              <a:rPr lang="zh-CN" altLang="en-US" dirty="0"/>
              <a:t>驴</a:t>
            </a:r>
            <a:r>
              <a:rPr lang="zh-CN" altLang="en-US" dirty="0" smtClean="0"/>
              <a:t>妈妈等公司出现，自助游线路价格竞争进入白热化</a:t>
            </a:r>
            <a:endParaRPr lang="en-US" altLang="zh-CN" dirty="0" smtClean="0"/>
          </a:p>
          <a:p>
            <a:r>
              <a:rPr lang="zh-CN" altLang="en-US" dirty="0"/>
              <a:t>各</a:t>
            </a:r>
            <a:r>
              <a:rPr lang="zh-CN" altLang="en-US" dirty="0" smtClean="0"/>
              <a:t>领域细分垂直市场出现，机票、酒店、租车、景点、餐饮和游记，用户看了游记，自己制定形成，预订各类服务成为时尚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3608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近期的新趋势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除了</a:t>
            </a:r>
            <a:r>
              <a:rPr lang="zh-CN" altLang="en-US" dirty="0"/>
              <a:t>机票、酒店、租车、景点、餐饮和</a:t>
            </a:r>
            <a:r>
              <a:rPr lang="zh-CN" altLang="en-US" dirty="0" smtClean="0"/>
              <a:t>游记等细分市场，也出现了一些新的趋势：</a:t>
            </a:r>
            <a:endParaRPr lang="en-US" altLang="zh-CN" dirty="0" smtClean="0"/>
          </a:p>
          <a:p>
            <a:pPr marL="971550" lvl="1" indent="-514350">
              <a:buFont typeface="+mj-lt"/>
              <a:buAutoNum type="alphaLcParenR"/>
            </a:pPr>
            <a:r>
              <a:rPr lang="zh-CN" altLang="en-US" dirty="0" smtClean="0"/>
              <a:t>随着目的地成为热点，一些让游客跟着游的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，例如脆饼，收留我，最会游（很简单的拉手游戏，没有过程的管理，容易产生矛盾，完全取决于各自的信任，也没有盈利模式）开始出现，货架式的线路贩卖</a:t>
            </a:r>
            <a:endParaRPr lang="en-US" altLang="zh-CN" dirty="0" smtClean="0"/>
          </a:p>
          <a:p>
            <a:pPr marL="971550" lvl="1" indent="-514350">
              <a:buFont typeface="+mj-lt"/>
              <a:buAutoNum type="alphaLcParenR"/>
            </a:pPr>
            <a:r>
              <a:rPr lang="zh-CN" altLang="en-US" dirty="0" smtClean="0"/>
              <a:t>帮助制定行程的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，穷游行程助手，游谱（行程的制定还是取决于游客的功课深度，绝大多数游客没有这个能力）</a:t>
            </a:r>
            <a:endParaRPr lang="en-US" altLang="zh-CN" dirty="0" smtClean="0"/>
          </a:p>
          <a:p>
            <a:pPr marL="971550" lvl="1" indent="-514350">
              <a:buFont typeface="+mj-lt"/>
              <a:buAutoNum type="alphaLcParenR"/>
            </a:pPr>
            <a:r>
              <a:rPr lang="en-US" altLang="zh-CN" dirty="0" smtClean="0"/>
              <a:t>OTA</a:t>
            </a:r>
            <a:r>
              <a:rPr lang="zh-CN" altLang="en-US" dirty="0" smtClean="0"/>
              <a:t>开始开店，蚕食传统旅游市场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6086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旅游业的困境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服务提供商（旅游公司、</a:t>
            </a:r>
            <a:r>
              <a:rPr lang="en-US" altLang="zh-CN" dirty="0" smtClean="0"/>
              <a:t>OTA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陷入价格竞争的泥沼</a:t>
            </a:r>
            <a:endParaRPr lang="en-US" altLang="zh-CN" dirty="0" smtClean="0"/>
          </a:p>
          <a:p>
            <a:pPr lvl="1"/>
            <a:r>
              <a:rPr lang="zh-CN" altLang="en-US" dirty="0"/>
              <a:t>低价</a:t>
            </a:r>
            <a:r>
              <a:rPr lang="zh-CN" altLang="en-US" dirty="0" smtClean="0"/>
              <a:t>团感觉就是购物团</a:t>
            </a:r>
            <a:endParaRPr lang="en-US" altLang="zh-CN" dirty="0" smtClean="0"/>
          </a:p>
          <a:p>
            <a:pPr lvl="1"/>
            <a:r>
              <a:rPr lang="zh-CN" altLang="en-US" dirty="0"/>
              <a:t>住</a:t>
            </a:r>
            <a:r>
              <a:rPr lang="zh-CN" altLang="en-US" dirty="0" smtClean="0"/>
              <a:t>的、吃的都不好</a:t>
            </a:r>
            <a:endParaRPr lang="en-US" altLang="zh-CN" dirty="0" smtClean="0"/>
          </a:p>
          <a:p>
            <a:r>
              <a:rPr lang="zh-CN" altLang="en-US" dirty="0" smtClean="0"/>
              <a:t>导游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游客潜意识觉得导游斩客，主要靠提成，尤其是低价团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老师被导游赶着跑</a:t>
            </a:r>
            <a:endParaRPr lang="en-US" altLang="zh-CN" dirty="0" smtClean="0"/>
          </a:p>
          <a:p>
            <a:r>
              <a:rPr lang="zh-CN" altLang="en-US" dirty="0" smtClean="0"/>
              <a:t>游客</a:t>
            </a:r>
            <a:endParaRPr lang="en-US" altLang="zh-CN" dirty="0" smtClean="0"/>
          </a:p>
          <a:p>
            <a:pPr lvl="1"/>
            <a:r>
              <a:rPr lang="zh-CN" altLang="en-US" dirty="0"/>
              <a:t>跟团</a:t>
            </a:r>
            <a:r>
              <a:rPr lang="zh-CN" altLang="en-US" dirty="0" smtClean="0"/>
              <a:t>游是低价团、老年团，我要自助游，导游肯定斩我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喜欢自助游，自己做攻略好累，最好能拷贝一份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好多地方看的很好看，可是看不懂啊，最好有人讲一讲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86279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自助游客的困惑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到了目的地，不停的看地图，找地方，询问和沟通花了太多的时间</a:t>
            </a:r>
            <a:endParaRPr lang="en-US" altLang="zh-CN" dirty="0"/>
          </a:p>
          <a:p>
            <a:pPr lvl="2"/>
            <a:r>
              <a:rPr lang="zh-CN" altLang="en-US" dirty="0" smtClean="0"/>
              <a:t>附近有什么好玩的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房间</a:t>
            </a:r>
            <a:r>
              <a:rPr lang="zh-CN" altLang="en-US" dirty="0"/>
              <a:t>和网上展示的也不太一样</a:t>
            </a:r>
            <a:endParaRPr lang="en-US" altLang="zh-CN" dirty="0"/>
          </a:p>
          <a:p>
            <a:pPr lvl="2"/>
            <a:r>
              <a:rPr lang="zh-CN" altLang="en-US" dirty="0"/>
              <a:t>每天不知道吃什么，头疼</a:t>
            </a:r>
            <a:endParaRPr lang="en-US" altLang="zh-CN" dirty="0"/>
          </a:p>
          <a:p>
            <a:pPr lvl="2"/>
            <a:r>
              <a:rPr lang="zh-CN" altLang="en-US" dirty="0" smtClean="0"/>
              <a:t>怎么从机场</a:t>
            </a:r>
            <a:r>
              <a:rPr lang="en-US" altLang="zh-CN" dirty="0" smtClean="0"/>
              <a:t>/</a:t>
            </a:r>
            <a:r>
              <a:rPr lang="zh-CN" altLang="en-US" dirty="0" smtClean="0"/>
              <a:t>火车站到宾馆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能不能有人给我全程讲讲当地的文化、传说故事，哪里有什么明星去过，什么东西好吃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交通是个大问题，坐公共交通有时间限制，不能尽情的玩，自己开车又太累，开了怕玩不动了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544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12688</TotalTime>
  <Words>3075</Words>
  <Application>Microsoft Office PowerPoint</Application>
  <PresentationFormat>全屏显示(4:3)</PresentationFormat>
  <Paragraphs>214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游徒</vt:lpstr>
      <vt:lpstr>前言</vt:lpstr>
      <vt:lpstr>目录</vt:lpstr>
      <vt:lpstr>旅游的驱动力</vt:lpstr>
      <vt:lpstr>游徒的类型</vt:lpstr>
      <vt:lpstr>旅游行业的演进</vt:lpstr>
      <vt:lpstr>近期的新趋势</vt:lpstr>
      <vt:lpstr>旅游业的困境 </vt:lpstr>
      <vt:lpstr>自助游客的困惑</vt:lpstr>
      <vt:lpstr>市场的机会</vt:lpstr>
      <vt:lpstr>OTA市场的规模</vt:lpstr>
      <vt:lpstr>一些旅游的问题探讨</vt:lpstr>
      <vt:lpstr>市场在进一步细分</vt:lpstr>
      <vt:lpstr>新兴市场的机会</vt:lpstr>
      <vt:lpstr>旅游各要素面临的挑战</vt:lpstr>
      <vt:lpstr>游徒要做的（1）</vt:lpstr>
      <vt:lpstr>游徒要做的（2）</vt:lpstr>
      <vt:lpstr>旅行车</vt:lpstr>
      <vt:lpstr>达人</vt:lpstr>
      <vt:lpstr>盈利模式</vt:lpstr>
      <vt:lpstr>收费模式</vt:lpstr>
      <vt:lpstr>我们的特点</vt:lpstr>
      <vt:lpstr>达人的来源</vt:lpstr>
      <vt:lpstr>热点事件的跟踪</vt:lpstr>
      <vt:lpstr>合作模式探讨</vt:lpstr>
      <vt:lpstr>各项服务的收费标准</vt:lpstr>
      <vt:lpstr>我们的社会效应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游徒</dc:title>
  <dc:creator>Frank Fang</dc:creator>
  <cp:lastModifiedBy>Frank Fang</cp:lastModifiedBy>
  <cp:revision>99</cp:revision>
  <dcterms:created xsi:type="dcterms:W3CDTF">2016-02-19T02:11:58Z</dcterms:created>
  <dcterms:modified xsi:type="dcterms:W3CDTF">2016-03-31T07:52:26Z</dcterms:modified>
</cp:coreProperties>
</file>