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5" autoAdjust="0"/>
    <p:restoredTop sz="94660"/>
  </p:normalViewPr>
  <p:slideViewPr>
    <p:cSldViewPr snapToGrid="0">
      <p:cViewPr varScale="1">
        <p:scale>
          <a:sx n="123" d="100"/>
          <a:sy n="123" d="100"/>
        </p:scale>
        <p:origin x="80"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9/14/2020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9/14/2020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gitlab.com/ee/user/markdown.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hackernoon.com/understanding-git-fcffd87c15a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yousaf-raja/" TargetMode="External"/><Relationship Id="rId2" Type="http://schemas.openxmlformats.org/officeDocument/2006/relationships/hyperlink" Target="mailto:wikass.raja@ucalgary.c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YousafRaja/CPSC501Tut4" TargetMode="External"/><Relationship Id="rId2" Type="http://schemas.openxmlformats.org/officeDocument/2006/relationships/hyperlink" Target="http://pages.cpsc.ucalgary.ca/~seyedarshia.hosseini/courses/cpsc501/" TargetMode="External"/><Relationship Id="rId1" Type="http://schemas.openxmlformats.org/officeDocument/2006/relationships/slideLayout" Target="../slideLayouts/slideLayout2.xml"/><Relationship Id="rId5" Type="http://schemas.openxmlformats.org/officeDocument/2006/relationships/hyperlink" Target="https://git-scm.com/book/en/v2/Getting-Started-Installing-Git" TargetMode="External"/><Relationship Id="rId4" Type="http://schemas.openxmlformats.org/officeDocument/2006/relationships/hyperlink" Target="https://docs.gitlab.com/ee/user/markdown.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8787-CA9E-4312-AB02-A288FB428FFD}"/>
              </a:ext>
            </a:extLst>
          </p:cNvPr>
          <p:cNvSpPr>
            <a:spLocks noGrp="1"/>
          </p:cNvSpPr>
          <p:nvPr>
            <p:ph type="ctrTitle"/>
          </p:nvPr>
        </p:nvSpPr>
        <p:spPr/>
        <p:txBody>
          <a:bodyPr/>
          <a:lstStyle/>
          <a:p>
            <a:r>
              <a:rPr lang="en-US" dirty="0"/>
              <a:t>CPsc501 Tutorial 4</a:t>
            </a:r>
            <a:endParaRPr lang="en-CA" dirty="0"/>
          </a:p>
        </p:txBody>
      </p:sp>
      <p:sp>
        <p:nvSpPr>
          <p:cNvPr id="3" name="Subtitle 2">
            <a:extLst>
              <a:ext uri="{FF2B5EF4-FFF2-40B4-BE49-F238E27FC236}">
                <a16:creationId xmlns:a16="http://schemas.microsoft.com/office/drawing/2014/main" id="{50364013-03F7-451E-8F29-F3C68B4D36DC}"/>
              </a:ext>
            </a:extLst>
          </p:cNvPr>
          <p:cNvSpPr>
            <a:spLocks noGrp="1"/>
          </p:cNvSpPr>
          <p:nvPr>
            <p:ph type="subTitle" idx="1"/>
          </p:nvPr>
        </p:nvSpPr>
        <p:spPr/>
        <p:txBody>
          <a:bodyPr/>
          <a:lstStyle/>
          <a:p>
            <a:r>
              <a:rPr lang="en-US" dirty="0"/>
              <a:t>Wikass Yousaf Raja</a:t>
            </a:r>
            <a:endParaRPr lang="en-CA" dirty="0"/>
          </a:p>
        </p:txBody>
      </p:sp>
    </p:spTree>
    <p:extLst>
      <p:ext uri="{BB962C8B-B14F-4D97-AF65-F5344CB8AC3E}">
        <p14:creationId xmlns:p14="http://schemas.microsoft.com/office/powerpoint/2010/main" val="1701586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C4607-CAE4-409A-B399-A0BC9C58EC62}"/>
              </a:ext>
            </a:extLst>
          </p:cNvPr>
          <p:cNvSpPr>
            <a:spLocks noGrp="1"/>
          </p:cNvSpPr>
          <p:nvPr>
            <p:ph type="title"/>
          </p:nvPr>
        </p:nvSpPr>
        <p:spPr/>
        <p:txBody>
          <a:bodyPr/>
          <a:lstStyle/>
          <a:p>
            <a:r>
              <a:rPr lang="en-US" dirty="0"/>
              <a:t>merging</a:t>
            </a:r>
            <a:endParaRPr lang="en-CA" dirty="0"/>
          </a:p>
        </p:txBody>
      </p:sp>
      <p:pic>
        <p:nvPicPr>
          <p:cNvPr id="5" name="Content Placeholder 4">
            <a:extLst>
              <a:ext uri="{FF2B5EF4-FFF2-40B4-BE49-F238E27FC236}">
                <a16:creationId xmlns:a16="http://schemas.microsoft.com/office/drawing/2014/main" id="{87A1F8D8-CB5E-467F-8081-0896EFF94E9E}"/>
              </a:ext>
            </a:extLst>
          </p:cNvPr>
          <p:cNvPicPr>
            <a:picLocks noGrp="1" noChangeAspect="1"/>
          </p:cNvPicPr>
          <p:nvPr>
            <p:ph idx="1"/>
          </p:nvPr>
        </p:nvPicPr>
        <p:blipFill>
          <a:blip r:embed="rId2"/>
          <a:stretch>
            <a:fillRect/>
          </a:stretch>
        </p:blipFill>
        <p:spPr>
          <a:xfrm>
            <a:off x="1157034" y="2340682"/>
            <a:ext cx="9874757" cy="3359323"/>
          </a:xfrm>
        </p:spPr>
      </p:pic>
    </p:spTree>
    <p:extLst>
      <p:ext uri="{BB962C8B-B14F-4D97-AF65-F5344CB8AC3E}">
        <p14:creationId xmlns:p14="http://schemas.microsoft.com/office/powerpoint/2010/main" val="2413192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D395B-B8CD-404B-97AF-DB0AB2DDC459}"/>
              </a:ext>
            </a:extLst>
          </p:cNvPr>
          <p:cNvSpPr>
            <a:spLocks noGrp="1"/>
          </p:cNvSpPr>
          <p:nvPr>
            <p:ph type="title"/>
          </p:nvPr>
        </p:nvSpPr>
        <p:spPr/>
        <p:txBody>
          <a:bodyPr/>
          <a:lstStyle/>
          <a:p>
            <a:r>
              <a:rPr lang="en-US" dirty="0"/>
              <a:t>Merge conflicts</a:t>
            </a:r>
            <a:endParaRPr lang="en-CA" dirty="0"/>
          </a:p>
        </p:txBody>
      </p:sp>
      <p:sp>
        <p:nvSpPr>
          <p:cNvPr id="3" name="Content Placeholder 2">
            <a:extLst>
              <a:ext uri="{FF2B5EF4-FFF2-40B4-BE49-F238E27FC236}">
                <a16:creationId xmlns:a16="http://schemas.microsoft.com/office/drawing/2014/main" id="{AF767F75-67EC-4C54-A2B7-FEA62CAE6590}"/>
              </a:ext>
            </a:extLst>
          </p:cNvPr>
          <p:cNvSpPr>
            <a:spLocks noGrp="1"/>
          </p:cNvSpPr>
          <p:nvPr>
            <p:ph idx="1"/>
          </p:nvPr>
        </p:nvSpPr>
        <p:spPr/>
        <p:txBody>
          <a:bodyPr/>
          <a:lstStyle/>
          <a:p>
            <a:r>
              <a:rPr lang="en-US" dirty="0"/>
              <a:t>Branch1 contains committed changes (not yet merged)</a:t>
            </a:r>
          </a:p>
          <a:p>
            <a:r>
              <a:rPr lang="en-US" dirty="0"/>
              <a:t>Branch2 contains committed changes on the same line (not yet merged)</a:t>
            </a:r>
          </a:p>
          <a:p>
            <a:r>
              <a:rPr lang="en-US" dirty="0"/>
              <a:t>Git has no way of knowing which changes to keep, this is called a merge conflict.</a:t>
            </a:r>
          </a:p>
          <a:p>
            <a:pPr marL="0" indent="0">
              <a:buNone/>
            </a:pPr>
            <a:endParaRPr lang="en-US" dirty="0"/>
          </a:p>
          <a:p>
            <a:endParaRPr lang="en-US" dirty="0"/>
          </a:p>
          <a:p>
            <a:pPr marL="0" indent="0">
              <a:buNone/>
            </a:pPr>
            <a:endParaRPr lang="en-CA" dirty="0"/>
          </a:p>
        </p:txBody>
      </p:sp>
      <p:pic>
        <p:nvPicPr>
          <p:cNvPr id="5" name="Picture 4">
            <a:extLst>
              <a:ext uri="{FF2B5EF4-FFF2-40B4-BE49-F238E27FC236}">
                <a16:creationId xmlns:a16="http://schemas.microsoft.com/office/drawing/2014/main" id="{45E5862D-2ACB-42BC-8E36-BABA0A133D6A}"/>
              </a:ext>
            </a:extLst>
          </p:cNvPr>
          <p:cNvPicPr>
            <a:picLocks noChangeAspect="1"/>
          </p:cNvPicPr>
          <p:nvPr/>
        </p:nvPicPr>
        <p:blipFill>
          <a:blip r:embed="rId2"/>
          <a:stretch>
            <a:fillRect/>
          </a:stretch>
        </p:blipFill>
        <p:spPr>
          <a:xfrm>
            <a:off x="2914347" y="4062380"/>
            <a:ext cx="6637969" cy="2447687"/>
          </a:xfrm>
          <a:prstGeom prst="rect">
            <a:avLst/>
          </a:prstGeom>
        </p:spPr>
      </p:pic>
    </p:spTree>
    <p:extLst>
      <p:ext uri="{BB962C8B-B14F-4D97-AF65-F5344CB8AC3E}">
        <p14:creationId xmlns:p14="http://schemas.microsoft.com/office/powerpoint/2010/main" val="563314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8BC96-8F06-4F53-AE87-BB12EA0ACA35}"/>
              </a:ext>
            </a:extLst>
          </p:cNvPr>
          <p:cNvSpPr>
            <a:spLocks noGrp="1"/>
          </p:cNvSpPr>
          <p:nvPr>
            <p:ph type="title"/>
          </p:nvPr>
        </p:nvSpPr>
        <p:spPr/>
        <p:txBody>
          <a:bodyPr/>
          <a:lstStyle/>
          <a:p>
            <a:r>
              <a:rPr lang="en-US" dirty="0"/>
              <a:t>creating a merge conflict</a:t>
            </a:r>
            <a:endParaRPr lang="en-CA" dirty="0"/>
          </a:p>
        </p:txBody>
      </p:sp>
      <p:pic>
        <p:nvPicPr>
          <p:cNvPr id="5" name="Content Placeholder 4">
            <a:extLst>
              <a:ext uri="{FF2B5EF4-FFF2-40B4-BE49-F238E27FC236}">
                <a16:creationId xmlns:a16="http://schemas.microsoft.com/office/drawing/2014/main" id="{2AF8FBBC-FD55-43ED-A4C2-DF8F1A0E3537}"/>
              </a:ext>
            </a:extLst>
          </p:cNvPr>
          <p:cNvPicPr>
            <a:picLocks noGrp="1" noChangeAspect="1"/>
          </p:cNvPicPr>
          <p:nvPr>
            <p:ph idx="1"/>
          </p:nvPr>
        </p:nvPicPr>
        <p:blipFill>
          <a:blip r:embed="rId2"/>
          <a:stretch>
            <a:fillRect/>
          </a:stretch>
        </p:blipFill>
        <p:spPr>
          <a:xfrm>
            <a:off x="1141413" y="1928540"/>
            <a:ext cx="4557899" cy="3541712"/>
          </a:xfrm>
        </p:spPr>
      </p:pic>
      <p:sp>
        <p:nvSpPr>
          <p:cNvPr id="9" name="TextBox 8">
            <a:extLst>
              <a:ext uri="{FF2B5EF4-FFF2-40B4-BE49-F238E27FC236}">
                <a16:creationId xmlns:a16="http://schemas.microsoft.com/office/drawing/2014/main" id="{04588450-BB49-4D57-AD94-785BAFAE8B92}"/>
              </a:ext>
            </a:extLst>
          </p:cNvPr>
          <p:cNvSpPr txBox="1"/>
          <p:nvPr/>
        </p:nvSpPr>
        <p:spPr>
          <a:xfrm>
            <a:off x="1141413" y="5767669"/>
            <a:ext cx="6103748" cy="646331"/>
          </a:xfrm>
          <a:prstGeom prst="rect">
            <a:avLst/>
          </a:prstGeom>
          <a:noFill/>
        </p:spPr>
        <p:txBody>
          <a:bodyPr wrap="square">
            <a:spAutoFit/>
          </a:bodyPr>
          <a:lstStyle/>
          <a:p>
            <a:r>
              <a:rPr lang="en-CA" dirty="0"/>
              <a:t>https://stackoverflow.com/questions/33454605/intentionally-create-merge-conflict</a:t>
            </a:r>
          </a:p>
        </p:txBody>
      </p:sp>
      <p:sp>
        <p:nvSpPr>
          <p:cNvPr id="11" name="TextBox 10">
            <a:extLst>
              <a:ext uri="{FF2B5EF4-FFF2-40B4-BE49-F238E27FC236}">
                <a16:creationId xmlns:a16="http://schemas.microsoft.com/office/drawing/2014/main" id="{E6B05F8E-9022-4945-AB9E-33F27431ED28}"/>
              </a:ext>
            </a:extLst>
          </p:cNvPr>
          <p:cNvSpPr txBox="1"/>
          <p:nvPr/>
        </p:nvSpPr>
        <p:spPr>
          <a:xfrm>
            <a:off x="6222521" y="2495908"/>
            <a:ext cx="2582173" cy="1477328"/>
          </a:xfrm>
          <a:prstGeom prst="rect">
            <a:avLst/>
          </a:prstGeom>
          <a:noFill/>
        </p:spPr>
        <p:txBody>
          <a:bodyPr wrap="square" rtlCol="0">
            <a:spAutoFit/>
          </a:bodyPr>
          <a:lstStyle/>
          <a:p>
            <a:r>
              <a:rPr lang="en-US" dirty="0"/>
              <a:t>Notes:</a:t>
            </a:r>
            <a:br>
              <a:rPr lang="en-US" dirty="0"/>
            </a:br>
            <a:r>
              <a:rPr lang="en-US" dirty="0"/>
              <a:t>- git commit –am, lets you skip the git add step </a:t>
            </a:r>
            <a:br>
              <a:rPr lang="en-US" dirty="0"/>
            </a:br>
            <a:r>
              <a:rPr lang="en-US" dirty="0"/>
              <a:t>- You may need to escape the ! character as well. </a:t>
            </a:r>
            <a:endParaRPr lang="en-CA" dirty="0"/>
          </a:p>
        </p:txBody>
      </p:sp>
    </p:spTree>
    <p:extLst>
      <p:ext uri="{BB962C8B-B14F-4D97-AF65-F5344CB8AC3E}">
        <p14:creationId xmlns:p14="http://schemas.microsoft.com/office/powerpoint/2010/main" val="1805000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FC317-460A-4C5B-AEE1-D4E8A4D2DD6C}"/>
              </a:ext>
            </a:extLst>
          </p:cNvPr>
          <p:cNvSpPr>
            <a:spLocks noGrp="1"/>
          </p:cNvSpPr>
          <p:nvPr>
            <p:ph type="title"/>
          </p:nvPr>
        </p:nvSpPr>
        <p:spPr/>
        <p:txBody>
          <a:bodyPr/>
          <a:lstStyle/>
          <a:p>
            <a:r>
              <a:rPr lang="en-US" dirty="0"/>
              <a:t>Resolving a merge conflict</a:t>
            </a:r>
            <a:endParaRPr lang="en-CA" dirty="0"/>
          </a:p>
        </p:txBody>
      </p:sp>
      <p:pic>
        <p:nvPicPr>
          <p:cNvPr id="5" name="Content Placeholder 4">
            <a:extLst>
              <a:ext uri="{FF2B5EF4-FFF2-40B4-BE49-F238E27FC236}">
                <a16:creationId xmlns:a16="http://schemas.microsoft.com/office/drawing/2014/main" id="{EF4E9526-3D0B-4A32-9B87-0F97FB521352}"/>
              </a:ext>
            </a:extLst>
          </p:cNvPr>
          <p:cNvPicPr>
            <a:picLocks noGrp="1" noChangeAspect="1"/>
          </p:cNvPicPr>
          <p:nvPr>
            <p:ph idx="1"/>
          </p:nvPr>
        </p:nvPicPr>
        <p:blipFill>
          <a:blip r:embed="rId2"/>
          <a:stretch>
            <a:fillRect/>
          </a:stretch>
        </p:blipFill>
        <p:spPr>
          <a:xfrm>
            <a:off x="1243345" y="1710622"/>
            <a:ext cx="8045863" cy="2330570"/>
          </a:xfrm>
        </p:spPr>
      </p:pic>
      <p:sp>
        <p:nvSpPr>
          <p:cNvPr id="6" name="TextBox 5">
            <a:extLst>
              <a:ext uri="{FF2B5EF4-FFF2-40B4-BE49-F238E27FC236}">
                <a16:creationId xmlns:a16="http://schemas.microsoft.com/office/drawing/2014/main" id="{03B90B15-57FD-4EB8-81FD-925DA3213AE2}"/>
              </a:ext>
            </a:extLst>
          </p:cNvPr>
          <p:cNvSpPr txBox="1"/>
          <p:nvPr/>
        </p:nvSpPr>
        <p:spPr>
          <a:xfrm>
            <a:off x="1632905" y="4219591"/>
            <a:ext cx="6975894" cy="2585323"/>
          </a:xfrm>
          <a:prstGeom prst="rect">
            <a:avLst/>
          </a:prstGeom>
          <a:noFill/>
        </p:spPr>
        <p:txBody>
          <a:bodyPr wrap="square" rtlCol="0">
            <a:spAutoFit/>
          </a:bodyPr>
          <a:lstStyle/>
          <a:p>
            <a:r>
              <a:rPr lang="en-US" dirty="0"/>
              <a:t>This is one of the areas where IDE tools or plugin can really help. i.e. Instead of manually editing, you would just click on the code block that you wish to keep.  </a:t>
            </a:r>
            <a:br>
              <a:rPr lang="en-US" dirty="0"/>
            </a:br>
            <a:br>
              <a:rPr lang="en-US" dirty="0"/>
            </a:br>
            <a:r>
              <a:rPr lang="en-US" dirty="0"/>
              <a:t>You probably won’t have many merge conflicts when you’re working by yourself but if you’re working with others as is often the case in the real world, this is something you will likely run into.</a:t>
            </a:r>
            <a:br>
              <a:rPr lang="en-US" dirty="0"/>
            </a:br>
            <a:br>
              <a:rPr lang="en-US" dirty="0"/>
            </a:br>
            <a:r>
              <a:rPr lang="en-US" dirty="0"/>
              <a:t> </a:t>
            </a:r>
            <a:endParaRPr lang="en-CA" dirty="0"/>
          </a:p>
        </p:txBody>
      </p:sp>
    </p:spTree>
    <p:extLst>
      <p:ext uri="{BB962C8B-B14F-4D97-AF65-F5344CB8AC3E}">
        <p14:creationId xmlns:p14="http://schemas.microsoft.com/office/powerpoint/2010/main" val="1550459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A435B-983D-4A2F-BEE8-673529C8E4D8}"/>
              </a:ext>
            </a:extLst>
          </p:cNvPr>
          <p:cNvSpPr>
            <a:spLocks noGrp="1"/>
          </p:cNvSpPr>
          <p:nvPr>
            <p:ph type="title"/>
          </p:nvPr>
        </p:nvSpPr>
        <p:spPr/>
        <p:txBody>
          <a:bodyPr/>
          <a:lstStyle/>
          <a:p>
            <a:r>
              <a:rPr lang="en-US" dirty="0" err="1"/>
              <a:t>gfm</a:t>
            </a:r>
            <a:r>
              <a:rPr lang="en-US" dirty="0"/>
              <a:t> format</a:t>
            </a:r>
            <a:endParaRPr lang="en-CA" dirty="0"/>
          </a:p>
        </p:txBody>
      </p:sp>
      <p:sp>
        <p:nvSpPr>
          <p:cNvPr id="3" name="Content Placeholder 2">
            <a:extLst>
              <a:ext uri="{FF2B5EF4-FFF2-40B4-BE49-F238E27FC236}">
                <a16:creationId xmlns:a16="http://schemas.microsoft.com/office/drawing/2014/main" id="{01A8FD93-66AF-4FD1-AB43-27C6C81BF0D6}"/>
              </a:ext>
            </a:extLst>
          </p:cNvPr>
          <p:cNvSpPr>
            <a:spLocks noGrp="1"/>
          </p:cNvSpPr>
          <p:nvPr>
            <p:ph idx="1"/>
          </p:nvPr>
        </p:nvSpPr>
        <p:spPr/>
        <p:txBody>
          <a:bodyPr/>
          <a:lstStyle/>
          <a:p>
            <a:r>
              <a:rPr lang="en-CA" dirty="0">
                <a:hlinkClick r:id="rId2"/>
              </a:rPr>
              <a:t>https://docs.gitlab.com/ee/user/markdown.html</a:t>
            </a:r>
            <a:endParaRPr lang="en-CA" dirty="0"/>
          </a:p>
          <a:p>
            <a:r>
              <a:rPr lang="en-CA" dirty="0"/>
              <a:t>GFM (Gitlab </a:t>
            </a:r>
            <a:r>
              <a:rPr lang="en-CA" dirty="0" err="1"/>
              <a:t>FLavored</a:t>
            </a:r>
            <a:r>
              <a:rPr lang="en-CA" dirty="0"/>
              <a:t> Markdown) is an extension of MD format. You’ll be using GFM for Assignment 1. Note that you can edit and preview any document saved as .md on </a:t>
            </a:r>
            <a:r>
              <a:rPr lang="en-CA" dirty="0" err="1"/>
              <a:t>gitlab</a:t>
            </a:r>
            <a:r>
              <a:rPr lang="en-CA" dirty="0"/>
              <a:t>. </a:t>
            </a:r>
            <a:br>
              <a:rPr lang="en-CA" dirty="0"/>
            </a:br>
            <a:endParaRPr lang="en-CA" dirty="0"/>
          </a:p>
        </p:txBody>
      </p:sp>
    </p:spTree>
    <p:extLst>
      <p:ext uri="{BB962C8B-B14F-4D97-AF65-F5344CB8AC3E}">
        <p14:creationId xmlns:p14="http://schemas.microsoft.com/office/powerpoint/2010/main" val="2237624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0067B-9434-479C-B75D-78233D5A0476}"/>
              </a:ext>
            </a:extLst>
          </p:cNvPr>
          <p:cNvSpPr>
            <a:spLocks noGrp="1"/>
          </p:cNvSpPr>
          <p:nvPr>
            <p:ph type="title"/>
          </p:nvPr>
        </p:nvSpPr>
        <p:spPr/>
        <p:txBody>
          <a:bodyPr/>
          <a:lstStyle/>
          <a:p>
            <a:r>
              <a:rPr lang="en-US" dirty="0"/>
              <a:t>recommended reading</a:t>
            </a:r>
            <a:endParaRPr lang="en-CA" dirty="0"/>
          </a:p>
        </p:txBody>
      </p:sp>
      <p:sp>
        <p:nvSpPr>
          <p:cNvPr id="3" name="Content Placeholder 2">
            <a:extLst>
              <a:ext uri="{FF2B5EF4-FFF2-40B4-BE49-F238E27FC236}">
                <a16:creationId xmlns:a16="http://schemas.microsoft.com/office/drawing/2014/main" id="{27D1B0F5-EC96-4E52-9444-5CB6EC0ACA6C}"/>
              </a:ext>
            </a:extLst>
          </p:cNvPr>
          <p:cNvSpPr>
            <a:spLocks noGrp="1"/>
          </p:cNvSpPr>
          <p:nvPr>
            <p:ph idx="1"/>
          </p:nvPr>
        </p:nvSpPr>
        <p:spPr/>
        <p:txBody>
          <a:bodyPr>
            <a:normAutofit lnSpcReduction="10000"/>
          </a:bodyPr>
          <a:lstStyle/>
          <a:p>
            <a:pPr marL="0" indent="0">
              <a:buNone/>
            </a:pPr>
            <a:r>
              <a:rPr lang="en-CA" dirty="0">
                <a:hlinkClick r:id="rId2"/>
              </a:rPr>
              <a:t>https://hackernoon.com/understanding-git-fcffd87c15a3</a:t>
            </a:r>
            <a:br>
              <a:rPr lang="en-CA" dirty="0"/>
            </a:br>
            <a:br>
              <a:rPr lang="en-CA" dirty="0"/>
            </a:br>
            <a:r>
              <a:rPr lang="en-CA" dirty="0"/>
              <a:t>Tips: </a:t>
            </a:r>
            <a:br>
              <a:rPr lang="en-CA" dirty="0"/>
            </a:br>
            <a:r>
              <a:rPr lang="en-CA" dirty="0"/>
              <a:t>- Get in the habit of using version control whenever you can. </a:t>
            </a:r>
            <a:br>
              <a:rPr lang="en-CA" dirty="0"/>
            </a:br>
            <a:r>
              <a:rPr lang="en-CA" dirty="0"/>
              <a:t>- Also learn about .</a:t>
            </a:r>
            <a:r>
              <a:rPr lang="en-CA" dirty="0" err="1"/>
              <a:t>gitignore</a:t>
            </a:r>
            <a:r>
              <a:rPr lang="en-CA" dirty="0"/>
              <a:t>.</a:t>
            </a:r>
            <a:br>
              <a:rPr lang="en-CA" dirty="0"/>
            </a:br>
            <a:r>
              <a:rPr lang="en-CA" dirty="0"/>
              <a:t>- Students can get a pro </a:t>
            </a:r>
            <a:r>
              <a:rPr lang="en-CA" dirty="0" err="1"/>
              <a:t>github</a:t>
            </a:r>
            <a:r>
              <a:rPr lang="en-CA" dirty="0"/>
              <a:t> account which lets them create private repos (although this course will mostly focus on </a:t>
            </a:r>
            <a:r>
              <a:rPr lang="en-CA" dirty="0" err="1"/>
              <a:t>gitlab</a:t>
            </a:r>
            <a:r>
              <a:rPr lang="en-CA" dirty="0"/>
              <a:t>).</a:t>
            </a:r>
            <a:br>
              <a:rPr lang="en-CA" dirty="0"/>
            </a:br>
            <a:endParaRPr lang="en-CA" dirty="0"/>
          </a:p>
        </p:txBody>
      </p:sp>
    </p:spTree>
    <p:extLst>
      <p:ext uri="{BB962C8B-B14F-4D97-AF65-F5344CB8AC3E}">
        <p14:creationId xmlns:p14="http://schemas.microsoft.com/office/powerpoint/2010/main" val="2592565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59662-1B6D-4919-8552-9E4CB1268B6C}"/>
              </a:ext>
            </a:extLst>
          </p:cNvPr>
          <p:cNvSpPr>
            <a:spLocks noGrp="1"/>
          </p:cNvSpPr>
          <p:nvPr>
            <p:ph type="title"/>
          </p:nvPr>
        </p:nvSpPr>
        <p:spPr/>
        <p:txBody>
          <a:bodyPr/>
          <a:lstStyle/>
          <a:p>
            <a:r>
              <a:rPr lang="en-US" dirty="0"/>
              <a:t>about me</a:t>
            </a:r>
            <a:endParaRPr lang="en-CA" dirty="0"/>
          </a:p>
        </p:txBody>
      </p:sp>
      <p:sp>
        <p:nvSpPr>
          <p:cNvPr id="3" name="Content Placeholder 2">
            <a:extLst>
              <a:ext uri="{FF2B5EF4-FFF2-40B4-BE49-F238E27FC236}">
                <a16:creationId xmlns:a16="http://schemas.microsoft.com/office/drawing/2014/main" id="{7F3FAABE-B3C4-42D0-972A-F347E45E6A0F}"/>
              </a:ext>
            </a:extLst>
          </p:cNvPr>
          <p:cNvSpPr>
            <a:spLocks noGrp="1"/>
          </p:cNvSpPr>
          <p:nvPr>
            <p:ph idx="1"/>
          </p:nvPr>
        </p:nvSpPr>
        <p:spPr/>
        <p:txBody>
          <a:bodyPr/>
          <a:lstStyle/>
          <a:p>
            <a:r>
              <a:rPr lang="en-US" dirty="0"/>
              <a:t>CPSC Info Sec</a:t>
            </a:r>
          </a:p>
          <a:p>
            <a:r>
              <a:rPr lang="en-US" dirty="0"/>
              <a:t>Took CPSC 501 with Jonathan in Fall 2019</a:t>
            </a:r>
          </a:p>
          <a:p>
            <a:r>
              <a:rPr lang="en-US" dirty="0"/>
              <a:t>Full-stack Software Engineer</a:t>
            </a:r>
          </a:p>
          <a:p>
            <a:r>
              <a:rPr lang="en-US" dirty="0">
                <a:hlinkClick r:id="rId2"/>
              </a:rPr>
              <a:t>wikass.raja@ucalgary.ca</a:t>
            </a:r>
            <a:r>
              <a:rPr lang="en-US" dirty="0"/>
              <a:t> </a:t>
            </a:r>
          </a:p>
          <a:p>
            <a:r>
              <a:rPr lang="en-US" dirty="0">
                <a:hlinkClick r:id="rId3"/>
              </a:rPr>
              <a:t>https://www.linkedin.com/in/yousaf-raja/</a:t>
            </a:r>
            <a:endParaRPr lang="en-US" dirty="0"/>
          </a:p>
          <a:p>
            <a:r>
              <a:rPr lang="en-US" dirty="0"/>
              <a:t>I usually go by Yousaf </a:t>
            </a:r>
          </a:p>
          <a:p>
            <a:pPr marL="0" indent="0">
              <a:buNone/>
            </a:pPr>
            <a:endParaRPr lang="en-CA" dirty="0"/>
          </a:p>
        </p:txBody>
      </p:sp>
    </p:spTree>
    <p:extLst>
      <p:ext uri="{BB962C8B-B14F-4D97-AF65-F5344CB8AC3E}">
        <p14:creationId xmlns:p14="http://schemas.microsoft.com/office/powerpoint/2010/main" val="764719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9EB20-4491-497F-9B74-0557B84592A6}"/>
              </a:ext>
            </a:extLst>
          </p:cNvPr>
          <p:cNvSpPr>
            <a:spLocks noGrp="1"/>
          </p:cNvSpPr>
          <p:nvPr>
            <p:ph type="title"/>
          </p:nvPr>
        </p:nvSpPr>
        <p:spPr/>
        <p:txBody>
          <a:bodyPr/>
          <a:lstStyle/>
          <a:p>
            <a:r>
              <a:rPr lang="en-US" dirty="0"/>
              <a:t>about this </a:t>
            </a:r>
            <a:r>
              <a:rPr lang="en-US" dirty="0" err="1"/>
              <a:t>coUrse</a:t>
            </a:r>
            <a:r>
              <a:rPr lang="en-US" dirty="0"/>
              <a:t>	</a:t>
            </a:r>
            <a:endParaRPr lang="en-CA" dirty="0"/>
          </a:p>
        </p:txBody>
      </p:sp>
      <p:sp>
        <p:nvSpPr>
          <p:cNvPr id="3" name="Content Placeholder 2">
            <a:extLst>
              <a:ext uri="{FF2B5EF4-FFF2-40B4-BE49-F238E27FC236}">
                <a16:creationId xmlns:a16="http://schemas.microsoft.com/office/drawing/2014/main" id="{FE0D8BB3-5E7F-4660-A663-7FC1DBCE1E11}"/>
              </a:ext>
            </a:extLst>
          </p:cNvPr>
          <p:cNvSpPr>
            <a:spLocks noGrp="1"/>
          </p:cNvSpPr>
          <p:nvPr>
            <p:ph idx="1"/>
          </p:nvPr>
        </p:nvSpPr>
        <p:spPr/>
        <p:txBody>
          <a:bodyPr/>
          <a:lstStyle/>
          <a:p>
            <a:r>
              <a:rPr lang="en-US" dirty="0"/>
              <a:t>Lots of practical knowledge</a:t>
            </a:r>
            <a:r>
              <a:rPr lang="en-CA" dirty="0"/>
              <a:t> from a </a:t>
            </a:r>
            <a:r>
              <a:rPr lang="en-CA" dirty="0" err="1"/>
              <a:t>sotware</a:t>
            </a:r>
            <a:r>
              <a:rPr lang="en-CA" dirty="0"/>
              <a:t> engineering perspective</a:t>
            </a:r>
          </a:p>
          <a:p>
            <a:r>
              <a:rPr lang="en-CA" dirty="0"/>
              <a:t>Difficulty ramps up a bit towards the end so watch out for that</a:t>
            </a:r>
          </a:p>
          <a:p>
            <a:r>
              <a:rPr lang="en-CA" dirty="0"/>
              <a:t>Tutorials are recorded automatically and should be available on d2l</a:t>
            </a:r>
          </a:p>
          <a:p>
            <a:endParaRPr lang="en-CA" dirty="0"/>
          </a:p>
          <a:p>
            <a:endParaRPr lang="en-CA" dirty="0"/>
          </a:p>
          <a:p>
            <a:endParaRPr lang="en-CA" dirty="0"/>
          </a:p>
          <a:p>
            <a:endParaRPr lang="en-CA" dirty="0"/>
          </a:p>
          <a:p>
            <a:endParaRPr lang="en-CA" dirty="0"/>
          </a:p>
        </p:txBody>
      </p:sp>
    </p:spTree>
    <p:extLst>
      <p:ext uri="{BB962C8B-B14F-4D97-AF65-F5344CB8AC3E}">
        <p14:creationId xmlns:p14="http://schemas.microsoft.com/office/powerpoint/2010/main" val="1454239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BC25C-F8F2-4574-9A7C-DD0DA28BF027}"/>
              </a:ext>
            </a:extLst>
          </p:cNvPr>
          <p:cNvSpPr>
            <a:spLocks noGrp="1"/>
          </p:cNvSpPr>
          <p:nvPr>
            <p:ph type="title"/>
          </p:nvPr>
        </p:nvSpPr>
        <p:spPr/>
        <p:txBody>
          <a:bodyPr/>
          <a:lstStyle/>
          <a:p>
            <a:r>
              <a:rPr lang="en-US" dirty="0"/>
              <a:t>resources/links</a:t>
            </a:r>
            <a:endParaRPr lang="en-CA" dirty="0"/>
          </a:p>
        </p:txBody>
      </p:sp>
      <p:sp>
        <p:nvSpPr>
          <p:cNvPr id="3" name="Content Placeholder 2">
            <a:extLst>
              <a:ext uri="{FF2B5EF4-FFF2-40B4-BE49-F238E27FC236}">
                <a16:creationId xmlns:a16="http://schemas.microsoft.com/office/drawing/2014/main" id="{42881E0A-3FC7-4BC9-8D47-FB71F19F7853}"/>
              </a:ext>
            </a:extLst>
          </p:cNvPr>
          <p:cNvSpPr>
            <a:spLocks noGrp="1"/>
          </p:cNvSpPr>
          <p:nvPr>
            <p:ph idx="1"/>
          </p:nvPr>
        </p:nvSpPr>
        <p:spPr/>
        <p:txBody>
          <a:bodyPr>
            <a:normAutofit fontScale="85000" lnSpcReduction="10000"/>
          </a:bodyPr>
          <a:lstStyle/>
          <a:p>
            <a:r>
              <a:rPr lang="en-US" dirty="0"/>
              <a:t>Email </a:t>
            </a:r>
          </a:p>
          <a:p>
            <a:r>
              <a:rPr lang="en-US" dirty="0"/>
              <a:t>Tutorial specific discord group https://discord.gg/pTZA6j   </a:t>
            </a:r>
          </a:p>
          <a:p>
            <a:r>
              <a:rPr lang="en-US" dirty="0"/>
              <a:t>Slides from F2019 </a:t>
            </a:r>
            <a:r>
              <a:rPr lang="en-US" dirty="0">
                <a:hlinkClick r:id="rId2"/>
              </a:rPr>
              <a:t>http://pages.cpsc.ucalgary.ca/~seyedarshia.hosseini/courses/cpsc501/</a:t>
            </a:r>
            <a:r>
              <a:rPr lang="en-US" dirty="0"/>
              <a:t> </a:t>
            </a:r>
          </a:p>
          <a:p>
            <a:r>
              <a:rPr lang="en-US" dirty="0"/>
              <a:t>My slides </a:t>
            </a:r>
            <a:r>
              <a:rPr lang="en-US" dirty="0">
                <a:hlinkClick r:id="rId3"/>
              </a:rPr>
              <a:t>https://github.com/YousafRaja/CPSC501Tut4</a:t>
            </a:r>
            <a:endParaRPr lang="en-US" dirty="0"/>
          </a:p>
          <a:p>
            <a:r>
              <a:rPr lang="en-US" dirty="0"/>
              <a:t>Note that you should focus on the F2019 slides. My slides are mostly for my own reference as I go through the tutorial demonstrations. </a:t>
            </a:r>
          </a:p>
          <a:p>
            <a:r>
              <a:rPr lang="en-US" dirty="0">
                <a:hlinkClick r:id="rId4"/>
              </a:rPr>
              <a:t>https://docs.gitlab.com/ee/user/markdown.html</a:t>
            </a:r>
            <a:endParaRPr lang="en-US" dirty="0"/>
          </a:p>
          <a:p>
            <a:r>
              <a:rPr lang="en-US" dirty="0">
                <a:hlinkClick r:id="rId5"/>
              </a:rPr>
              <a:t>https://git-scm.com/book/en/v2/Getting-Started-Installing-Git</a:t>
            </a:r>
            <a:endParaRPr lang="en-US" dirty="0"/>
          </a:p>
          <a:p>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CA" dirty="0"/>
          </a:p>
        </p:txBody>
      </p:sp>
    </p:spTree>
    <p:extLst>
      <p:ext uri="{BB962C8B-B14F-4D97-AF65-F5344CB8AC3E}">
        <p14:creationId xmlns:p14="http://schemas.microsoft.com/office/powerpoint/2010/main" val="164213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C34DF-D29A-4A47-B157-6FC9D1FEF781}"/>
              </a:ext>
            </a:extLst>
          </p:cNvPr>
          <p:cNvSpPr>
            <a:spLocks noGrp="1"/>
          </p:cNvSpPr>
          <p:nvPr>
            <p:ph type="title"/>
          </p:nvPr>
        </p:nvSpPr>
        <p:spPr/>
        <p:txBody>
          <a:bodyPr/>
          <a:lstStyle/>
          <a:p>
            <a:r>
              <a:rPr lang="en-US" dirty="0"/>
              <a:t>git basics	</a:t>
            </a:r>
            <a:endParaRPr lang="en-CA" dirty="0"/>
          </a:p>
        </p:txBody>
      </p:sp>
      <p:sp>
        <p:nvSpPr>
          <p:cNvPr id="3" name="Content Placeholder 2">
            <a:extLst>
              <a:ext uri="{FF2B5EF4-FFF2-40B4-BE49-F238E27FC236}">
                <a16:creationId xmlns:a16="http://schemas.microsoft.com/office/drawing/2014/main" id="{16A869A7-0EDC-4505-8BD6-0DEA1B127EF1}"/>
              </a:ext>
            </a:extLst>
          </p:cNvPr>
          <p:cNvSpPr>
            <a:spLocks noGrp="1"/>
          </p:cNvSpPr>
          <p:nvPr>
            <p:ph idx="1"/>
          </p:nvPr>
        </p:nvSpPr>
        <p:spPr/>
        <p:txBody>
          <a:bodyPr>
            <a:normAutofit fontScale="85000" lnSpcReduction="20000"/>
          </a:bodyPr>
          <a:lstStyle/>
          <a:p>
            <a:r>
              <a:rPr lang="en-US" dirty="0"/>
              <a:t>Create a local repo</a:t>
            </a:r>
          </a:p>
          <a:p>
            <a:r>
              <a:rPr lang="en-US" dirty="0"/>
              <a:t>Create a new project</a:t>
            </a:r>
          </a:p>
          <a:p>
            <a:r>
              <a:rPr lang="en-US" dirty="0"/>
              <a:t>Git checkout, git commit, git status</a:t>
            </a:r>
          </a:p>
          <a:p>
            <a:r>
              <a:rPr lang="en-US" dirty="0"/>
              <a:t>git add </a:t>
            </a:r>
          </a:p>
          <a:p>
            <a:r>
              <a:rPr lang="en-US" dirty="0"/>
              <a:t>git rm, git mv – similar to rm, mv</a:t>
            </a:r>
          </a:p>
          <a:p>
            <a:endParaRPr lang="en-US" dirty="0"/>
          </a:p>
          <a:p>
            <a:r>
              <a:rPr lang="en-US" dirty="0"/>
              <a:t>Change </a:t>
            </a:r>
            <a:r>
              <a:rPr lang="en-US" dirty="0">
                <a:sym typeface="Wingdings" panose="05000000000000000000" pitchFamily="2" charset="2"/>
              </a:rPr>
              <a:t></a:t>
            </a:r>
            <a:r>
              <a:rPr lang="en-US" dirty="0"/>
              <a:t> Stage (git add) </a:t>
            </a:r>
            <a:r>
              <a:rPr lang="en-US" dirty="0">
                <a:sym typeface="Wingdings" panose="05000000000000000000" pitchFamily="2" charset="2"/>
              </a:rPr>
              <a:t></a:t>
            </a:r>
            <a:r>
              <a:rPr lang="en-US" dirty="0"/>
              <a:t> Commit (git commit –m “update”) </a:t>
            </a:r>
            <a:r>
              <a:rPr lang="en-US" dirty="0">
                <a:sym typeface="Wingdings" panose="05000000000000000000" pitchFamily="2" charset="2"/>
              </a:rPr>
              <a:t> Push</a:t>
            </a:r>
          </a:p>
          <a:p>
            <a:r>
              <a:rPr lang="en-US" dirty="0">
                <a:sym typeface="Wingdings" panose="05000000000000000000" pitchFamily="2" charset="2"/>
              </a:rPr>
              <a:t> Merge</a:t>
            </a:r>
            <a:endParaRPr lang="en-US" dirty="0"/>
          </a:p>
          <a:p>
            <a:endParaRPr lang="en-US" dirty="0"/>
          </a:p>
        </p:txBody>
      </p:sp>
    </p:spTree>
    <p:extLst>
      <p:ext uri="{BB962C8B-B14F-4D97-AF65-F5344CB8AC3E}">
        <p14:creationId xmlns:p14="http://schemas.microsoft.com/office/powerpoint/2010/main" val="290701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5788-D9BF-4D50-A91A-67260076164D}"/>
              </a:ext>
            </a:extLst>
          </p:cNvPr>
          <p:cNvSpPr>
            <a:spLocks noGrp="1"/>
          </p:cNvSpPr>
          <p:nvPr>
            <p:ph type="title"/>
          </p:nvPr>
        </p:nvSpPr>
        <p:spPr/>
        <p:txBody>
          <a:bodyPr/>
          <a:lstStyle/>
          <a:p>
            <a:r>
              <a:rPr lang="en-US" dirty="0"/>
              <a:t>reverting committed changes</a:t>
            </a:r>
            <a:endParaRPr lang="en-CA" dirty="0"/>
          </a:p>
        </p:txBody>
      </p:sp>
      <p:pic>
        <p:nvPicPr>
          <p:cNvPr id="5" name="Content Placeholder 4">
            <a:extLst>
              <a:ext uri="{FF2B5EF4-FFF2-40B4-BE49-F238E27FC236}">
                <a16:creationId xmlns:a16="http://schemas.microsoft.com/office/drawing/2014/main" id="{60E28D75-CF7B-4AE1-A936-058AB0AFE3E2}"/>
              </a:ext>
            </a:extLst>
          </p:cNvPr>
          <p:cNvPicPr>
            <a:picLocks noGrp="1" noChangeAspect="1"/>
          </p:cNvPicPr>
          <p:nvPr>
            <p:ph idx="1"/>
          </p:nvPr>
        </p:nvPicPr>
        <p:blipFill>
          <a:blip r:embed="rId2"/>
          <a:stretch>
            <a:fillRect/>
          </a:stretch>
        </p:blipFill>
        <p:spPr>
          <a:xfrm>
            <a:off x="1151633" y="1848836"/>
            <a:ext cx="5670841" cy="3156112"/>
          </a:xfrm>
        </p:spPr>
      </p:pic>
    </p:spTree>
    <p:extLst>
      <p:ext uri="{BB962C8B-B14F-4D97-AF65-F5344CB8AC3E}">
        <p14:creationId xmlns:p14="http://schemas.microsoft.com/office/powerpoint/2010/main" val="108486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CECD1-DCD1-4662-A96F-3925E568B863}"/>
              </a:ext>
            </a:extLst>
          </p:cNvPr>
          <p:cNvSpPr>
            <a:spLocks noGrp="1"/>
          </p:cNvSpPr>
          <p:nvPr>
            <p:ph type="title"/>
          </p:nvPr>
        </p:nvSpPr>
        <p:spPr/>
        <p:txBody>
          <a:bodyPr/>
          <a:lstStyle/>
          <a:p>
            <a:r>
              <a:rPr lang="en-US" dirty="0" err="1"/>
              <a:t>unstaging</a:t>
            </a:r>
            <a:r>
              <a:rPr lang="en-US" dirty="0"/>
              <a:t> changes</a:t>
            </a:r>
            <a:endParaRPr lang="en-CA" dirty="0"/>
          </a:p>
        </p:txBody>
      </p:sp>
      <p:pic>
        <p:nvPicPr>
          <p:cNvPr id="9" name="Content Placeholder 8">
            <a:extLst>
              <a:ext uri="{FF2B5EF4-FFF2-40B4-BE49-F238E27FC236}">
                <a16:creationId xmlns:a16="http://schemas.microsoft.com/office/drawing/2014/main" id="{F8068C3C-8508-4BCA-9F29-8E7EF46014D3}"/>
              </a:ext>
            </a:extLst>
          </p:cNvPr>
          <p:cNvPicPr>
            <a:picLocks noGrp="1" noChangeAspect="1"/>
          </p:cNvPicPr>
          <p:nvPr>
            <p:ph idx="1"/>
          </p:nvPr>
        </p:nvPicPr>
        <p:blipFill>
          <a:blip r:embed="rId2"/>
          <a:stretch>
            <a:fillRect/>
          </a:stretch>
        </p:blipFill>
        <p:spPr>
          <a:xfrm>
            <a:off x="1489416" y="1983741"/>
            <a:ext cx="7166613" cy="2533758"/>
          </a:xfrm>
        </p:spPr>
      </p:pic>
    </p:spTree>
    <p:extLst>
      <p:ext uri="{BB962C8B-B14F-4D97-AF65-F5344CB8AC3E}">
        <p14:creationId xmlns:p14="http://schemas.microsoft.com/office/powerpoint/2010/main" val="3496631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2A537-D61E-4E1B-B201-2F5E800B0714}"/>
              </a:ext>
            </a:extLst>
          </p:cNvPr>
          <p:cNvSpPr>
            <a:spLocks noGrp="1"/>
          </p:cNvSpPr>
          <p:nvPr>
            <p:ph type="title"/>
          </p:nvPr>
        </p:nvSpPr>
        <p:spPr/>
        <p:txBody>
          <a:bodyPr/>
          <a:lstStyle/>
          <a:p>
            <a:r>
              <a:rPr lang="en-US" dirty="0"/>
              <a:t>undoing changes</a:t>
            </a:r>
            <a:endParaRPr lang="en-CA" dirty="0"/>
          </a:p>
        </p:txBody>
      </p:sp>
      <p:pic>
        <p:nvPicPr>
          <p:cNvPr id="5" name="Content Placeholder 4">
            <a:extLst>
              <a:ext uri="{FF2B5EF4-FFF2-40B4-BE49-F238E27FC236}">
                <a16:creationId xmlns:a16="http://schemas.microsoft.com/office/drawing/2014/main" id="{2317BF95-BB27-44E9-9CFB-AF98174B66F7}"/>
              </a:ext>
            </a:extLst>
          </p:cNvPr>
          <p:cNvPicPr>
            <a:picLocks noGrp="1" noChangeAspect="1"/>
          </p:cNvPicPr>
          <p:nvPr>
            <p:ph idx="1"/>
          </p:nvPr>
        </p:nvPicPr>
        <p:blipFill>
          <a:blip r:embed="rId2"/>
          <a:stretch>
            <a:fillRect/>
          </a:stretch>
        </p:blipFill>
        <p:spPr>
          <a:xfrm>
            <a:off x="1327104" y="1928689"/>
            <a:ext cx="6570606" cy="1904524"/>
          </a:xfrm>
        </p:spPr>
      </p:pic>
    </p:spTree>
    <p:extLst>
      <p:ext uri="{BB962C8B-B14F-4D97-AF65-F5344CB8AC3E}">
        <p14:creationId xmlns:p14="http://schemas.microsoft.com/office/powerpoint/2010/main" val="4162879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4676A-E124-4196-BB64-08DECF799571}"/>
              </a:ext>
            </a:extLst>
          </p:cNvPr>
          <p:cNvSpPr>
            <a:spLocks noGrp="1"/>
          </p:cNvSpPr>
          <p:nvPr>
            <p:ph type="title"/>
          </p:nvPr>
        </p:nvSpPr>
        <p:spPr/>
        <p:txBody>
          <a:bodyPr/>
          <a:lstStyle/>
          <a:p>
            <a:r>
              <a:rPr lang="en-US" dirty="0"/>
              <a:t>Branching</a:t>
            </a:r>
            <a:endParaRPr lang="en-CA" dirty="0"/>
          </a:p>
        </p:txBody>
      </p:sp>
      <p:pic>
        <p:nvPicPr>
          <p:cNvPr id="9" name="Content Placeholder 8">
            <a:extLst>
              <a:ext uri="{FF2B5EF4-FFF2-40B4-BE49-F238E27FC236}">
                <a16:creationId xmlns:a16="http://schemas.microsoft.com/office/drawing/2014/main" id="{D5F7C3F8-9F5D-424E-95EB-B00C42B0C3B5}"/>
              </a:ext>
            </a:extLst>
          </p:cNvPr>
          <p:cNvPicPr>
            <a:picLocks noGrp="1" noChangeAspect="1"/>
          </p:cNvPicPr>
          <p:nvPr>
            <p:ph idx="1"/>
          </p:nvPr>
        </p:nvPicPr>
        <p:blipFill>
          <a:blip r:embed="rId2"/>
          <a:stretch>
            <a:fillRect/>
          </a:stretch>
        </p:blipFill>
        <p:spPr>
          <a:xfrm>
            <a:off x="1167108" y="1784438"/>
            <a:ext cx="4737193" cy="892150"/>
          </a:xfrm>
        </p:spPr>
      </p:pic>
    </p:spTree>
    <p:extLst>
      <p:ext uri="{BB962C8B-B14F-4D97-AF65-F5344CB8AC3E}">
        <p14:creationId xmlns:p14="http://schemas.microsoft.com/office/powerpoint/2010/main" val="20614593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441</TotalTime>
  <Words>531</Words>
  <Application>Microsoft Office PowerPoint</Application>
  <PresentationFormat>Widescreen</PresentationFormat>
  <Paragraphs>57</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Tw Cen MT</vt:lpstr>
      <vt:lpstr>Circuit</vt:lpstr>
      <vt:lpstr>CPsc501 Tutorial 4</vt:lpstr>
      <vt:lpstr>about me</vt:lpstr>
      <vt:lpstr>about this coUrse </vt:lpstr>
      <vt:lpstr>resources/links</vt:lpstr>
      <vt:lpstr>git basics </vt:lpstr>
      <vt:lpstr>reverting committed changes</vt:lpstr>
      <vt:lpstr>unstaging changes</vt:lpstr>
      <vt:lpstr>undoing changes</vt:lpstr>
      <vt:lpstr>Branching</vt:lpstr>
      <vt:lpstr>merging</vt:lpstr>
      <vt:lpstr>Merge conflicts</vt:lpstr>
      <vt:lpstr>creating a merge conflict</vt:lpstr>
      <vt:lpstr>Resolving a merge conflict</vt:lpstr>
      <vt:lpstr>gfm format</vt:lpstr>
      <vt:lpstr>recommended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CPsc501 Tutorial 4</dc:title>
  <dc:creator>Yousef Raja</dc:creator>
  <cp:lastModifiedBy>Yousef Raja</cp:lastModifiedBy>
  <cp:revision>29</cp:revision>
  <dcterms:created xsi:type="dcterms:W3CDTF">2020-09-13T09:50:50Z</dcterms:created>
  <dcterms:modified xsi:type="dcterms:W3CDTF">2020-09-14T09:04:51Z</dcterms:modified>
</cp:coreProperties>
</file>