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7" r:id="rId2"/>
    <p:sldId id="328" r:id="rId3"/>
    <p:sldId id="330" r:id="rId4"/>
    <p:sldId id="331" r:id="rId5"/>
    <p:sldId id="332" r:id="rId6"/>
    <p:sldId id="333" r:id="rId7"/>
    <p:sldId id="340" r:id="rId8"/>
    <p:sldId id="341" r:id="rId9"/>
    <p:sldId id="334" r:id="rId10"/>
    <p:sldId id="335" r:id="rId11"/>
    <p:sldId id="336" r:id="rId12"/>
    <p:sldId id="337" r:id="rId13"/>
    <p:sldId id="339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9" autoAdjust="0"/>
    <p:restoredTop sz="94504" autoAdjust="0"/>
  </p:normalViewPr>
  <p:slideViewPr>
    <p:cSldViewPr>
      <p:cViewPr varScale="1">
        <p:scale>
          <a:sx n="75" d="100"/>
          <a:sy n="75" d="100"/>
        </p:scale>
        <p:origin x="79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AAA7E6D-939D-49E7-9AFA-7CBB7575250E}" type="datetimeFigureOut">
              <a:rPr lang="zh-CN" altLang="en-US"/>
              <a:pPr>
                <a:defRPr/>
              </a:pPr>
              <a:t>18/4/9</a:t>
            </a:fld>
            <a:endParaRPr lang="en-US" altLang="zh-CN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5FFD67A-DD02-4814-9037-79716B9BBA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813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FD67A-DD02-4814-9037-79716B9BBAF6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391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FD67A-DD02-4814-9037-79716B9BBAF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32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AA748-829D-40C8-B20E-A12A8DA00E15}" type="datetimeFigureOut">
              <a:rPr lang="zh-CN" altLang="en-US"/>
              <a:pPr>
                <a:defRPr/>
              </a:pPr>
              <a:t>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DF2A-EA26-4489-9221-1E07E8EFA6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ECC19-477A-4CBE-AECF-E77F9D178058}" type="datetimeFigureOut">
              <a:rPr lang="zh-CN" altLang="en-US"/>
              <a:pPr>
                <a:defRPr/>
              </a:pPr>
              <a:t>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E6345-5BF5-4043-A695-0FD1289930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8FB53-6173-4483-A986-802267DFABA9}" type="datetimeFigureOut">
              <a:rPr lang="zh-CN" altLang="en-US"/>
              <a:pPr>
                <a:defRPr/>
              </a:pPr>
              <a:t>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0CBEA-708F-4935-B4F0-B5E21F3777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0B0C6-7CAA-425E-B3B5-8BDCC9F6AACD}" type="datetimeFigureOut">
              <a:rPr lang="zh-CN" altLang="en-US"/>
              <a:pPr>
                <a:defRPr/>
              </a:pPr>
              <a:t>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7E209-CD97-407A-85C5-0CB3F1D8FE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36E0D-D20E-4E19-935E-4F20C0652A87}" type="datetimeFigureOut">
              <a:rPr lang="zh-CN" altLang="en-US"/>
              <a:pPr>
                <a:defRPr/>
              </a:pPr>
              <a:t>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7753B-CE0F-471C-966E-B1C63492B0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C914E-41D9-4FBE-BE21-4EDB35F992CC}" type="datetimeFigureOut">
              <a:rPr lang="zh-CN" altLang="en-US"/>
              <a:pPr>
                <a:defRPr/>
              </a:pPr>
              <a:t>18/4/9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F90D2-AE18-42C0-BE93-4E5E540BD3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20D51-0D69-43F1-8551-6CB08912E8D2}" type="datetimeFigureOut">
              <a:rPr lang="zh-CN" altLang="en-US"/>
              <a:pPr>
                <a:defRPr/>
              </a:pPr>
              <a:t>18/4/9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93085-86BF-411B-BBFE-E854C1F795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1029F-A207-44B4-B80C-897958368348}" type="datetimeFigureOut">
              <a:rPr lang="zh-CN" altLang="en-US"/>
              <a:pPr>
                <a:defRPr/>
              </a:pPr>
              <a:t>18/4/9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655A1-8B1D-45A8-BDDB-8294328003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E5056-F0CD-4760-A074-A29D657CBBD4}" type="datetimeFigureOut">
              <a:rPr lang="zh-CN" altLang="en-US"/>
              <a:pPr>
                <a:defRPr/>
              </a:pPr>
              <a:t>18/4/9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E2558-5C6B-49D4-AB01-33594E6485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ECFBB-08B3-446D-8962-B5BCF6DEA793}" type="datetimeFigureOut">
              <a:rPr lang="zh-CN" altLang="en-US"/>
              <a:pPr>
                <a:defRPr/>
              </a:pPr>
              <a:t>18/4/9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559D4-C09D-44E0-B33C-C41BA6DE2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FE7D6-BAF9-4A16-9470-5CF6EA2374D7}" type="datetimeFigureOut">
              <a:rPr lang="zh-CN" altLang="en-US"/>
              <a:pPr>
                <a:defRPr/>
              </a:pPr>
              <a:t>18/4/9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CBE43-26E2-472A-9F4F-A468416B76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EFB8D4-871E-4D08-9709-A575BDB21E51}" type="datetimeFigureOut">
              <a:rPr lang="zh-CN" altLang="en-US"/>
              <a:pPr>
                <a:defRPr/>
              </a:pPr>
              <a:t>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173045-BEC1-4CDD-BF2E-64660791B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3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b="1" dirty="0" smtClean="0"/>
              <a:t>19. Regular </a:t>
            </a:r>
            <a:r>
              <a:rPr lang="en-US" altLang="zh-CN" b="1" dirty="0" smtClean="0"/>
              <a:t>Expressions</a:t>
            </a:r>
            <a:br>
              <a:rPr lang="en-US" altLang="zh-CN" b="1" dirty="0" smtClean="0"/>
            </a:br>
            <a:r>
              <a:rPr lang="zh-CN" altLang="en-US" b="1" dirty="0" smtClean="0"/>
              <a:t>正则表达式</a:t>
            </a:r>
            <a:endParaRPr lang="zh-CN" altLang="en-US" dirty="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solidFill>
                  <a:srgbClr val="898989"/>
                </a:solidFill>
              </a:rPr>
              <a:t>swli@cug.edu.cn</a:t>
            </a:r>
            <a:endParaRPr lang="en-US" altLang="zh-CN" dirty="0">
              <a:solidFill>
                <a:srgbClr val="898989"/>
              </a:solidFill>
            </a:endParaRPr>
          </a:p>
          <a:p>
            <a:pPr eaLnBrk="1" hangingPunct="1"/>
            <a:fld id="{44EBF19C-9389-41EB-8FB4-3C65DFA91708}" type="datetime4">
              <a:rPr lang="en-US" altLang="zh-CN">
                <a:solidFill>
                  <a:srgbClr val="898989"/>
                </a:solidFill>
              </a:rPr>
              <a:pPr eaLnBrk="1" hangingPunct="1"/>
              <a:t>April 9, 2018</a:t>
            </a:fld>
            <a:endParaRPr lang="en-US" altLang="zh-CN" dirty="0">
              <a:solidFill>
                <a:srgbClr val="898989"/>
              </a:solidFill>
            </a:endParaRPr>
          </a:p>
          <a:p>
            <a:pPr marL="0" indent="0" algn="ctr">
              <a:buFont typeface="Arial" pitchFamily="34" charset="0"/>
              <a:buNone/>
            </a:pPr>
            <a:endParaRPr lang="zh-CN" altLang="en-US" dirty="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1" smtClean="0"/>
              <a:t>Calendar Utilities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500" smtClean="0"/>
              <a:t>The class </a:t>
            </a:r>
            <a:r>
              <a:rPr lang="en-US" altLang="zh-CN" sz="2500" smtClean="0">
                <a:solidFill>
                  <a:schemeClr val="accent2"/>
                </a:solidFill>
              </a:rPr>
              <a:t>Date</a:t>
            </a:r>
            <a:r>
              <a:rPr lang="en-US" altLang="zh-CN" sz="2500" smtClean="0"/>
              <a:t> represents a specific instant in time with millisecond precision. It's really a timestamp, not a date.</a:t>
            </a:r>
          </a:p>
          <a:p>
            <a:pPr>
              <a:lnSpc>
                <a:spcPct val="80000"/>
              </a:lnSpc>
            </a:pPr>
            <a:r>
              <a:rPr lang="en-US" altLang="zh-CN" sz="2500" smtClean="0"/>
              <a:t>The class </a:t>
            </a:r>
            <a:r>
              <a:rPr lang="en-US" altLang="zh-CN" sz="2500" smtClean="0">
                <a:solidFill>
                  <a:schemeClr val="accent2"/>
                </a:solidFill>
              </a:rPr>
              <a:t>Calendar</a:t>
            </a:r>
            <a:r>
              <a:rPr lang="en-US" altLang="zh-CN" sz="2500" smtClean="0"/>
              <a:t> is an abstract class for converting between a Date object and a set of integer fields such as year, month, day, and hour.</a:t>
            </a:r>
          </a:p>
          <a:p>
            <a:pPr>
              <a:lnSpc>
                <a:spcPct val="80000"/>
              </a:lnSpc>
            </a:pPr>
            <a:r>
              <a:rPr lang="en-US" altLang="zh-CN" sz="2500" smtClean="0"/>
              <a:t>The class </a:t>
            </a:r>
            <a:r>
              <a:rPr lang="en-US" altLang="zh-CN" sz="2500" smtClean="0">
                <a:solidFill>
                  <a:schemeClr val="accent2"/>
                </a:solidFill>
              </a:rPr>
              <a:t>GregorianCalendar</a:t>
            </a:r>
            <a:r>
              <a:rPr lang="en-US" altLang="zh-CN" sz="2500" smtClean="0"/>
              <a:t> is the only concrete subclass of Calendar in the jdk. It does the date-to-fields conversions for the calendar system in common use.</a:t>
            </a:r>
          </a:p>
          <a:p>
            <a:pPr>
              <a:lnSpc>
                <a:spcPct val="80000"/>
              </a:lnSpc>
            </a:pPr>
            <a:r>
              <a:rPr lang="en-US" altLang="zh-CN" sz="2500" smtClean="0"/>
              <a:t>The class </a:t>
            </a:r>
            <a:r>
              <a:rPr lang="en-US" altLang="zh-CN" sz="2500" smtClean="0">
                <a:solidFill>
                  <a:schemeClr val="accent2"/>
                </a:solidFill>
              </a:rPr>
              <a:t>DateFormat</a:t>
            </a:r>
            <a:r>
              <a:rPr lang="en-US" altLang="zh-CN" sz="2500" smtClean="0"/>
              <a:t> is an abstract class that lets you convert a Date to a printable String with fields in the way you want (for example, dd/mm/yy or dd.MMM.yyyy).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1" smtClean="0"/>
              <a:t>Calendar Utilities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700" smtClean="0"/>
              <a:t>The class </a:t>
            </a:r>
            <a:r>
              <a:rPr lang="en-US" altLang="zh-CN" sz="2700" smtClean="0">
                <a:solidFill>
                  <a:schemeClr val="accent2"/>
                </a:solidFill>
              </a:rPr>
              <a:t>SimpleDateFormat</a:t>
            </a:r>
            <a:r>
              <a:rPr lang="en-US" altLang="zh-CN" sz="2700" smtClean="0"/>
              <a:t> is the only concrete subclass of DateFormat in the jdk. It takes a format String and either parses a String to produce a date or takes a date and produces a String.</a:t>
            </a:r>
          </a:p>
          <a:p>
            <a:pPr>
              <a:lnSpc>
                <a:spcPct val="90000"/>
              </a:lnSpc>
            </a:pPr>
            <a:r>
              <a:rPr lang="en-US" altLang="zh-CN" sz="2700" smtClean="0"/>
              <a:t>The class </a:t>
            </a:r>
            <a:r>
              <a:rPr lang="en-US" altLang="zh-CN" sz="2700" smtClean="0">
                <a:solidFill>
                  <a:schemeClr val="accent2"/>
                </a:solidFill>
              </a:rPr>
              <a:t>TimeZone</a:t>
            </a:r>
            <a:r>
              <a:rPr lang="en-US" altLang="zh-CN" sz="2700" smtClean="0"/>
              <a:t> is an abstract class that represents a time zone offset and also calculates daylight savings time adjustments.</a:t>
            </a:r>
          </a:p>
          <a:p>
            <a:pPr>
              <a:lnSpc>
                <a:spcPct val="90000"/>
              </a:lnSpc>
            </a:pPr>
            <a:r>
              <a:rPr lang="en-US" altLang="zh-CN" sz="2700" smtClean="0"/>
              <a:t>The class </a:t>
            </a:r>
            <a:r>
              <a:rPr lang="en-US" altLang="zh-CN" sz="2700" smtClean="0">
                <a:solidFill>
                  <a:schemeClr val="accent2"/>
                </a:solidFill>
              </a:rPr>
              <a:t>SimpleTimeZone</a:t>
            </a:r>
            <a:r>
              <a:rPr lang="en-US" altLang="zh-CN" sz="2700" smtClean="0"/>
              <a:t> is the only concrete subclass of TimeZone in the JDK. The class defines an ordinary time zone with a simple daylight savings and daylight savings time period</a:t>
            </a:r>
          </a:p>
          <a:p>
            <a:pPr>
              <a:lnSpc>
                <a:spcPct val="90000"/>
              </a:lnSpc>
            </a:pPr>
            <a:endParaRPr lang="zh-CN" altLang="en-US" sz="2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Example 1: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500" smtClean="0"/>
              <a:t>public static void main( String[] args ) {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500" smtClean="0"/>
              <a:t>     Date d = new Date();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500" smtClean="0"/>
              <a:t>     String s1 = DateFormat.getDateInstance().format( d );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500" smtClean="0"/>
              <a:t>     String s2 = DateFormat.getTimeInstance().format( d );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500" smtClean="0"/>
              <a:t>     String s3 = DateFormat.getDateTimeInstance().format( d );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500" smtClean="0"/>
              <a:t>     System.out.println("Date is " + s1 );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500" smtClean="0"/>
              <a:t>     System.out.println("Time is " + s2 );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500" smtClean="0"/>
              <a:t>     System.out.println("DateTime is " + s3 );}</a:t>
            </a:r>
          </a:p>
          <a:p>
            <a:pPr>
              <a:lnSpc>
                <a:spcPct val="80000"/>
              </a:lnSpc>
            </a:pPr>
            <a:r>
              <a:rPr lang="en-US" altLang="zh-CN" sz="2500" smtClean="0"/>
              <a:t>Date is Nov 10, 2003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500" smtClean="0"/>
              <a:t>	Time is 7:55:23 PM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500" smtClean="0"/>
              <a:t>	DateTime is Nov 10, 2003 7:55:23 PM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1" smtClean="0"/>
              <a:t>Other Utility Classes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b="1" smtClean="0"/>
              <a:t>BitSet</a:t>
            </a:r>
          </a:p>
          <a:p>
            <a:pPr>
              <a:lnSpc>
                <a:spcPct val="90000"/>
              </a:lnSpc>
            </a:pPr>
            <a:r>
              <a:rPr lang="en-US" altLang="zh-CN" b="1" smtClean="0"/>
              <a:t>Stack</a:t>
            </a:r>
          </a:p>
          <a:p>
            <a:pPr>
              <a:lnSpc>
                <a:spcPct val="90000"/>
              </a:lnSpc>
            </a:pPr>
            <a:r>
              <a:rPr lang="en-US" altLang="zh-CN" b="1" smtClean="0"/>
              <a:t>The java.math API</a:t>
            </a:r>
          </a:p>
          <a:p>
            <a:pPr>
              <a:lnSpc>
                <a:spcPct val="90000"/>
              </a:lnSpc>
            </a:pPr>
            <a:r>
              <a:rPr lang="en-US" altLang="zh-CN" b="1" smtClean="0"/>
              <a:t>Random</a:t>
            </a:r>
          </a:p>
          <a:p>
            <a:pPr>
              <a:lnSpc>
                <a:spcPct val="90000"/>
              </a:lnSpc>
            </a:pPr>
            <a:r>
              <a:rPr lang="en-US" altLang="zh-CN" b="1" smtClean="0"/>
              <a:t>The java.util.Properties class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help you read in and process properties</a:t>
            </a:r>
          </a:p>
          <a:p>
            <a:pPr>
              <a:lnSpc>
                <a:spcPct val="90000"/>
              </a:lnSpc>
            </a:pPr>
            <a:r>
              <a:rPr lang="en-US" altLang="zh-CN" b="1" smtClean="0"/>
              <a:t>Java native interface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make calls into C and C++ programs from Java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b="1" smtClean="0"/>
              <a:t>Regular Expressions And Pattern Matching</a:t>
            </a:r>
            <a:endParaRPr lang="zh-CN" altLang="en-US" sz="4000" smtClean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793122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If you have typed "</a:t>
            </a:r>
            <a:r>
              <a:rPr lang="en-US" altLang="zh-CN" dirty="0" err="1" smtClean="0">
                <a:solidFill>
                  <a:schemeClr val="accent2"/>
                </a:solidFill>
              </a:rPr>
              <a:t>dir</a:t>
            </a:r>
            <a:r>
              <a:rPr lang="en-US" altLang="zh-CN" dirty="0" smtClean="0">
                <a:solidFill>
                  <a:schemeClr val="accent2"/>
                </a:solidFill>
              </a:rPr>
              <a:t> *.java</a:t>
            </a:r>
            <a:r>
              <a:rPr lang="en-US" altLang="zh-CN" dirty="0" smtClean="0"/>
              <a:t>" to see all the Java files in a directory, you have used a regular expression for pattern matching. 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A regular expression is a String that can contain some special characters to help you match patterns in text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JDK 1.4 introduced a package called </a:t>
            </a:r>
            <a:r>
              <a:rPr lang="en-US" altLang="zh-CN" dirty="0" err="1" smtClean="0">
                <a:solidFill>
                  <a:schemeClr val="accent2"/>
                </a:solidFill>
              </a:rPr>
              <a:t>java.util.regex</a:t>
            </a:r>
            <a:r>
              <a:rPr lang="en-US" altLang="zh-CN" dirty="0" smtClean="0"/>
              <a:t> that supports the use of regular expressions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80928"/>
            <a:ext cx="3920954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1" smtClean="0"/>
              <a:t>Matching a pattern</a:t>
            </a:r>
            <a:endParaRPr lang="zh-CN" altLang="en-US" smtClean="0"/>
          </a:p>
        </p:txBody>
      </p:sp>
      <p:sp>
        <p:nvSpPr>
          <p:cNvPr id="82947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dirty="0" smtClean="0"/>
              <a:t>three kinds of match operations: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chemeClr val="accent2"/>
                </a:solidFill>
              </a:rPr>
              <a:t>find</a:t>
            </a:r>
            <a:r>
              <a:rPr lang="en-US" altLang="zh-CN" dirty="0" smtClean="0"/>
              <a:t>() method scans the input sequence looking for the next sequence that matches the pattern.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chemeClr val="accent2"/>
                </a:solidFill>
              </a:rPr>
              <a:t>matches</a:t>
            </a:r>
            <a:r>
              <a:rPr lang="en-US" altLang="zh-CN" dirty="0" smtClean="0"/>
              <a:t>() method tries to match all the input sequence against the pattern.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err="1" smtClean="0">
                <a:solidFill>
                  <a:schemeClr val="accent2"/>
                </a:solidFill>
              </a:rPr>
              <a:t>lookingAt</a:t>
            </a:r>
            <a:r>
              <a:rPr lang="en-US" altLang="zh-CN" dirty="0" smtClean="0"/>
              <a:t>() method tries to match some or all of the input sequence, starting at the beginning, against the pattern.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EA62C97-E66A-476E-BD96-D12B6AA53DAA}" type="slidenum">
              <a:rPr lang="en-US" alt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Character Classes</a:t>
            </a:r>
          </a:p>
        </p:txBody>
      </p:sp>
      <p:graphicFrame>
        <p:nvGraphicFramePr>
          <p:cNvPr id="83998" name="Group 30"/>
          <p:cNvGraphicFramePr>
            <a:graphicFrameLocks noGrp="1"/>
          </p:cNvGraphicFramePr>
          <p:nvPr/>
        </p:nvGraphicFramePr>
        <p:xfrm>
          <a:off x="1524000" y="2133600"/>
          <a:ext cx="6096000" cy="4337685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    [abc]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a, b, or c (simple class)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    [^abc]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Any character except a, b, or c (negation)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    [a-zA-Z]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a through z, or A through Z, inclusive (range)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    [a-d[m-p]]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a through d, or m through p: [a-dm-p] (union)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    [a-z&amp;&amp;[def]]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d, e, or f (intersection)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    [a-z&amp;&amp;[^bc]]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a through z, except for b and c: [ad-z] (subtraction)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    [a-z&amp;&amp;[^m-p]]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a through z, and not m through p: [a-lq-z] (subtraction)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4FB0B9F-CE11-4185-9793-D6A40F5CF518}" type="slidenum">
              <a:rPr lang="en-US" alt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Predefined Character Classes</a:t>
            </a:r>
          </a:p>
        </p:txBody>
      </p:sp>
      <p:graphicFrame>
        <p:nvGraphicFramePr>
          <p:cNvPr id="299045" name="Group 37"/>
          <p:cNvGraphicFramePr>
            <a:graphicFrameLocks noGrp="1"/>
          </p:cNvGraphicFramePr>
          <p:nvPr/>
        </p:nvGraphicFramePr>
        <p:xfrm>
          <a:off x="1524000" y="1828800"/>
          <a:ext cx="6096000" cy="432308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Any character (may or may not match line terminators)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\d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A digit: [0-9]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\D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A non-digit: [^0-9]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\s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A whitespace character:     [ \t\n\x0B\f\r]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\S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A non-whitespace character: [^\s]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\w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A word character: [a-zA-Z_0-9]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\W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A non-word character: [^\w]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9C35A41-3C6A-4E88-85AB-C903FFCB1DA2}" type="slidenum">
              <a:rPr lang="en-US" alt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Quantifiers</a:t>
            </a:r>
          </a:p>
        </p:txBody>
      </p:sp>
      <p:graphicFrame>
        <p:nvGraphicFramePr>
          <p:cNvPr id="302199" name="Group 119"/>
          <p:cNvGraphicFramePr>
            <a:graphicFrameLocks noGrp="1"/>
          </p:cNvGraphicFramePr>
          <p:nvPr/>
        </p:nvGraphicFramePr>
        <p:xfrm>
          <a:off x="457200" y="1905000"/>
          <a:ext cx="8077200" cy="4741865"/>
        </p:xfrm>
        <a:graphic>
          <a:graphicData uri="http://schemas.openxmlformats.org/drawingml/2006/table">
            <a:tbl>
              <a:tblPr/>
              <a:tblGrid>
                <a:gridCol w="1173163"/>
                <a:gridCol w="1265237"/>
                <a:gridCol w="949325"/>
                <a:gridCol w="4689475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Greedy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Reluctant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Posse-ssive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X?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X??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X?+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  X, once or not at 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 X*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X*?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X*+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 X, zero or more 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 X+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X+?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X++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 X, one or more 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 X{n}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 X{n}?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X{n}+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 X, exactly n 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 X{n,}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X{n,}?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X{n,}+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 X, at least n 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 X{n,m}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X{n,m}?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X{n,m}+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/>
                          <a:ea typeface="宋体" pitchFamily="2" charset="-122"/>
                        </a:rPr>
                        <a:t> X, at least n but not more than m 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</a:t>
            </a:r>
            <a:r>
              <a:rPr lang="zh-CN" altLang="en-US" dirty="0"/>
              <a:t>、</a:t>
            </a:r>
            <a:r>
              <a:rPr lang="en-US" altLang="zh-CN" dirty="0"/>
              <a:t>reluctant</a:t>
            </a:r>
            <a:r>
              <a:rPr lang="zh-CN" altLang="en-US" dirty="0"/>
              <a:t>和</a:t>
            </a:r>
            <a:r>
              <a:rPr lang="en-US" altLang="zh-CN" b="1" dirty="0"/>
              <a:t>possessive</a:t>
            </a:r>
            <a:r>
              <a:rPr lang="zh-CN" altLang="en-US" dirty="0"/>
              <a:t>量词的区别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/>
              <a:t>greedy</a:t>
            </a:r>
            <a:r>
              <a:rPr lang="zh-CN" altLang="en-US" sz="2400" dirty="0"/>
              <a:t>量词被看作“贪婪的”，因为它们在试图搜索第一个匹配之前读完（或者说吃掉）整个输入字符串。如果第一个匹配尝试（整个输入字符串）失败，匹配器就会在输入字符串中后退一个字符并且再次尝试，重复这个过程，直到找到匹配或者没有更多剩下的字符可以后退为止。根据表达式中使用的量词，它最后试图匹配的内容是</a:t>
            </a:r>
            <a:r>
              <a:rPr lang="en-US" altLang="zh-CN" sz="2400" dirty="0"/>
              <a:t>1</a:t>
            </a:r>
            <a:r>
              <a:rPr lang="zh-CN" altLang="en-US" sz="2400" dirty="0"/>
              <a:t>个或者</a:t>
            </a:r>
            <a:r>
              <a:rPr lang="en-US" altLang="zh-CN" sz="2400" dirty="0"/>
              <a:t>0</a:t>
            </a:r>
            <a:r>
              <a:rPr lang="zh-CN" altLang="en-US" sz="2400" dirty="0"/>
              <a:t>个字符。</a:t>
            </a:r>
          </a:p>
          <a:p>
            <a:r>
              <a:rPr lang="en-US" altLang="zh-CN" sz="2400" b="1" dirty="0" smtClean="0"/>
              <a:t>reluctant</a:t>
            </a:r>
            <a:r>
              <a:rPr lang="zh-CN" altLang="en-US" sz="2400" dirty="0"/>
              <a:t>量词采取相反的方式：它们从输入字符串的开头开始，然后逐步地一次读取一个字符搜索匹配。它们最后试图匹配的内容是整个输入字符串。</a:t>
            </a:r>
          </a:p>
          <a:p>
            <a:r>
              <a:rPr lang="en-US" altLang="zh-CN" sz="2400" b="1" dirty="0" smtClean="0"/>
              <a:t>possessive</a:t>
            </a:r>
            <a:r>
              <a:rPr lang="zh-CN" altLang="en-US" sz="2400" dirty="0"/>
              <a:t>量词总是读完整个输入字符串，尝试一次（而且只有一次）匹配。和</a:t>
            </a:r>
            <a:r>
              <a:rPr lang="en-US" altLang="zh-CN" sz="2400" dirty="0"/>
              <a:t>greedy</a:t>
            </a:r>
            <a:r>
              <a:rPr lang="zh-CN" altLang="en-US" sz="2400" dirty="0"/>
              <a:t>量词不同，</a:t>
            </a:r>
            <a:r>
              <a:rPr lang="en-US" altLang="zh-CN" sz="2400" b="1" dirty="0"/>
              <a:t>possessive</a:t>
            </a:r>
            <a:r>
              <a:rPr lang="zh-CN" altLang="en-US" sz="2400" dirty="0"/>
              <a:t>从不后退，即使这样做能允许整体匹配成功。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082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xfooxxxxxxfoo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Enter </a:t>
            </a:r>
            <a:r>
              <a:rPr lang="en-US" altLang="zh-CN" sz="2800" dirty="0"/>
              <a:t>your regex: .*foo  // greedy quantifier</a:t>
            </a:r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/>
              <a:t>found the text "</a:t>
            </a:r>
            <a:r>
              <a:rPr lang="en-US" altLang="zh-CN" sz="2400" dirty="0" err="1"/>
              <a:t>xfooxxxxxxfoo</a:t>
            </a:r>
            <a:r>
              <a:rPr lang="en-US" altLang="zh-CN" sz="2400" dirty="0"/>
              <a:t>" starting at index 0 and ending at index 13.</a:t>
            </a:r>
          </a:p>
          <a:p>
            <a:r>
              <a:rPr lang="en-US" altLang="zh-CN" sz="2800" dirty="0"/>
              <a:t>Enter your regex: .*?foo  // reluctant quantifier</a:t>
            </a:r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/>
              <a:t>found the text "</a:t>
            </a:r>
            <a:r>
              <a:rPr lang="en-US" altLang="zh-CN" sz="2400" dirty="0" err="1"/>
              <a:t>xfoo</a:t>
            </a:r>
            <a:r>
              <a:rPr lang="en-US" altLang="zh-CN" sz="2400" dirty="0"/>
              <a:t>" starting at index 0 and ending at index 4.</a:t>
            </a:r>
          </a:p>
          <a:p>
            <a:pPr lvl="1"/>
            <a:r>
              <a:rPr lang="en-US" altLang="zh-CN" sz="2400" dirty="0" smtClean="0"/>
              <a:t>found </a:t>
            </a:r>
            <a:r>
              <a:rPr lang="en-US" altLang="zh-CN" sz="2400" dirty="0"/>
              <a:t>the text "</a:t>
            </a:r>
            <a:r>
              <a:rPr lang="en-US" altLang="zh-CN" sz="2400" dirty="0" err="1"/>
              <a:t>xxxxxxfoo</a:t>
            </a:r>
            <a:r>
              <a:rPr lang="en-US" altLang="zh-CN" sz="2400" dirty="0"/>
              <a:t>" starting at index 4 and ending at index 13.</a:t>
            </a:r>
          </a:p>
          <a:p>
            <a:r>
              <a:rPr lang="en-US" altLang="zh-CN" sz="2800" dirty="0"/>
              <a:t>Enter your regex: .*+foo // </a:t>
            </a:r>
            <a:r>
              <a:rPr lang="en-US" altLang="zh-CN" sz="2800" b="1" dirty="0"/>
              <a:t>possessive</a:t>
            </a:r>
            <a:r>
              <a:rPr lang="en-US" altLang="zh-CN" sz="2800" dirty="0"/>
              <a:t> quantifier</a:t>
            </a:r>
          </a:p>
          <a:p>
            <a:pPr lvl="1"/>
            <a:r>
              <a:rPr lang="en-US" altLang="zh-CN" sz="2400" dirty="0" smtClean="0"/>
              <a:t>No </a:t>
            </a:r>
            <a:r>
              <a:rPr lang="en-US" altLang="zh-CN" sz="2400" dirty="0"/>
              <a:t>match found.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916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Example</a:t>
            </a:r>
            <a:endParaRPr lang="zh-CN" altLang="en-US" smtClean="0"/>
          </a:p>
        </p:txBody>
      </p:sp>
      <p:sp>
        <p:nvSpPr>
          <p:cNvPr id="8704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sz="2800" dirty="0" smtClean="0"/>
              <a:t>//A character that can be part of a word</a:t>
            </a:r>
            <a:r>
              <a:rPr lang="en-US" altLang="zh-CN" sz="2800" dirty="0" smtClean="0">
                <a:solidFill>
                  <a:schemeClr val="accent2"/>
                </a:solidFill>
              </a:rPr>
              <a:t>,[a-zA-Z_0-9]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Pattern p = </a:t>
            </a:r>
            <a:r>
              <a:rPr lang="en-US" altLang="zh-CN" sz="2800" dirty="0" err="1" smtClean="0"/>
              <a:t>Pattern.compile</a:t>
            </a:r>
            <a:r>
              <a:rPr lang="en-US" altLang="zh-CN" sz="2800" dirty="0" smtClean="0"/>
              <a:t>("To: ted@ </a:t>
            </a:r>
            <a:r>
              <a:rPr lang="en-US" altLang="zh-CN" sz="2800" dirty="0" smtClean="0">
                <a:solidFill>
                  <a:schemeClr val="accent2"/>
                </a:solidFill>
              </a:rPr>
              <a:t>(\\w+) </a:t>
            </a:r>
            <a:r>
              <a:rPr lang="en-US" altLang="zh-CN" sz="2800" dirty="0" smtClean="0"/>
              <a:t>.com"); </a:t>
            </a:r>
          </a:p>
          <a:p>
            <a:r>
              <a:rPr lang="en-US" altLang="zh-CN" sz="2800" dirty="0" smtClean="0"/>
              <a:t>Matcher m = </a:t>
            </a:r>
            <a:r>
              <a:rPr lang="en-US" altLang="zh-CN" sz="2800" dirty="0" err="1" smtClean="0"/>
              <a:t>p.matcher</a:t>
            </a:r>
            <a:r>
              <a:rPr lang="en-US" altLang="zh-CN" sz="2800" dirty="0" smtClean="0"/>
              <a:t>( </a:t>
            </a:r>
            <a:r>
              <a:rPr lang="en-US" altLang="zh-CN" sz="2800" dirty="0" err="1" smtClean="0"/>
              <a:t>someBuffer</a:t>
            </a:r>
            <a:r>
              <a:rPr lang="en-US" altLang="zh-CN" sz="2800" dirty="0" smtClean="0"/>
              <a:t> ); </a:t>
            </a:r>
          </a:p>
          <a:p>
            <a:r>
              <a:rPr lang="en-US" altLang="zh-CN" sz="2800" dirty="0" smtClean="0"/>
              <a:t>while (</a:t>
            </a:r>
            <a:r>
              <a:rPr lang="en-US" altLang="zh-CN" sz="2800" dirty="0" err="1" smtClean="0"/>
              <a:t>m.find</a:t>
            </a:r>
            <a:r>
              <a:rPr lang="en-US" altLang="zh-CN" sz="2800" dirty="0" smtClean="0"/>
              <a:t>()) </a:t>
            </a:r>
          </a:p>
          <a:p>
            <a:r>
              <a:rPr lang="en-US" altLang="zh-CN" sz="2800" dirty="0" err="1" smtClean="0"/>
              <a:t>System.out.println</a:t>
            </a:r>
            <a:r>
              <a:rPr lang="en-US" altLang="zh-CN" sz="2800" dirty="0" smtClean="0"/>
              <a:t>("Found text: "+</a:t>
            </a:r>
            <a:r>
              <a:rPr lang="en-US" altLang="zh-CN" sz="2800" dirty="0" err="1" smtClean="0"/>
              <a:t>m.group</a:t>
            </a:r>
            <a:r>
              <a:rPr lang="en-US" altLang="zh-CN" sz="2800" dirty="0" smtClean="0"/>
              <a:t>()); </a:t>
            </a:r>
            <a:endParaRPr lang="en-US" altLang="zh-CN" sz="2800" dirty="0" smtClean="0"/>
          </a:p>
          <a:p>
            <a:endParaRPr lang="en-US" altLang="zh-CN" sz="2800" dirty="0"/>
          </a:p>
          <a:p>
            <a:pPr lvl="1"/>
            <a:r>
              <a:rPr lang="en-US" altLang="zh-CN" sz="2400" dirty="0" smtClean="0"/>
              <a:t>Extract.java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6600CC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B8AAE2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33CC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ADE2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CCEC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E2F4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985</Words>
  <Application>Microsoft Office PowerPoint</Application>
  <PresentationFormat>全屏显示(4:3)</PresentationFormat>
  <Paragraphs>129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Lucida Grande</vt:lpstr>
      <vt:lpstr>宋体</vt:lpstr>
      <vt:lpstr>Arial</vt:lpstr>
      <vt:lpstr>Calibri</vt:lpstr>
      <vt:lpstr>Office 主题</vt:lpstr>
      <vt:lpstr>19. Regular Expressions 正则表达式</vt:lpstr>
      <vt:lpstr>Regular Expressions And Pattern Matching</vt:lpstr>
      <vt:lpstr>Matching a pattern</vt:lpstr>
      <vt:lpstr>Character Classes</vt:lpstr>
      <vt:lpstr>Predefined Character Classes</vt:lpstr>
      <vt:lpstr>Quantifiers</vt:lpstr>
      <vt:lpstr>greedy、reluctant和possessive量词的区别</vt:lpstr>
      <vt:lpstr>xfooxxxxxxfoo</vt:lpstr>
      <vt:lpstr>Example</vt:lpstr>
      <vt:lpstr>Calendar Utilities</vt:lpstr>
      <vt:lpstr>Calendar Utilities</vt:lpstr>
      <vt:lpstr>Example 1:</vt:lpstr>
      <vt:lpstr>Other Utility Classes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4: Client Java</dc:title>
  <dc:creator>Administrator</dc:creator>
  <cp:lastModifiedBy>li</cp:lastModifiedBy>
  <cp:revision>359</cp:revision>
  <dcterms:modified xsi:type="dcterms:W3CDTF">2018-04-09T12:20:40Z</dcterms:modified>
</cp:coreProperties>
</file>