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0" r:id="rId2"/>
    <p:sldId id="313" r:id="rId3"/>
    <p:sldId id="314" r:id="rId4"/>
    <p:sldId id="315" r:id="rId5"/>
    <p:sldId id="261" r:id="rId6"/>
    <p:sldId id="316" r:id="rId7"/>
    <p:sldId id="317" r:id="rId8"/>
    <p:sldId id="263" r:id="rId9"/>
    <p:sldId id="264" r:id="rId10"/>
    <p:sldId id="318" r:id="rId11"/>
    <p:sldId id="319" r:id="rId12"/>
    <p:sldId id="320" r:id="rId13"/>
    <p:sldId id="321" r:id="rId14"/>
    <p:sldId id="340" r:id="rId15"/>
    <p:sldId id="341" r:id="rId16"/>
    <p:sldId id="343" r:id="rId17"/>
    <p:sldId id="342" r:id="rId18"/>
    <p:sldId id="323" r:id="rId19"/>
    <p:sldId id="324" r:id="rId20"/>
    <p:sldId id="325" r:id="rId21"/>
    <p:sldId id="326" r:id="rId22"/>
    <p:sldId id="327" r:id="rId23"/>
    <p:sldId id="328" r:id="rId24"/>
    <p:sldId id="330" r:id="rId25"/>
    <p:sldId id="331" r:id="rId26"/>
    <p:sldId id="332" r:id="rId27"/>
    <p:sldId id="333" r:id="rId28"/>
    <p:sldId id="334" r:id="rId29"/>
    <p:sldId id="335" r:id="rId30"/>
    <p:sldId id="336" r:id="rId31"/>
    <p:sldId id="337" r:id="rId32"/>
    <p:sldId id="338" r:id="rId33"/>
    <p:sldId id="339" r:id="rId34"/>
    <p:sldId id="344" r:id="rId35"/>
    <p:sldId id="282" r:id="rId36"/>
    <p:sldId id="310" r:id="rId37"/>
    <p:sldId id="311" r:id="rId38"/>
    <p:sldId id="312" r:id="rId39"/>
    <p:sldId id="283" r:id="rId40"/>
    <p:sldId id="285"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07" autoAdjust="0"/>
  </p:normalViewPr>
  <p:slideViewPr>
    <p:cSldViewPr>
      <p:cViewPr varScale="1">
        <p:scale>
          <a:sx n="48" d="100"/>
          <a:sy n="48" d="100"/>
        </p:scale>
        <p:origin x="1176"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E3009F80-18BB-426A-BDE8-216748B7FEB9}" type="datetimeFigureOut">
              <a:rPr lang="zh-CN" altLang="en-US"/>
              <a:pPr>
                <a:defRPr/>
              </a:pPr>
              <a:t>18/4/19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2A4DD3F8-7C64-4D0C-B96C-103F46DC68D1}" type="slidenum">
              <a:rPr lang="zh-CN" altLang="en-US"/>
              <a:pPr>
                <a:defRPr/>
              </a:pPr>
              <a:t>‹#›</a:t>
            </a:fld>
            <a:endParaRPr lang="zh-CN" altLang="en-US"/>
          </a:p>
        </p:txBody>
      </p:sp>
    </p:spTree>
    <p:extLst>
      <p:ext uri="{BB962C8B-B14F-4D97-AF65-F5344CB8AC3E}">
        <p14:creationId xmlns:p14="http://schemas.microsoft.com/office/powerpoint/2010/main" val="29566225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dirty="0" smtClean="0">
                <a:solidFill>
                  <a:schemeClr val="tx1"/>
                </a:solidFill>
                <a:effectLst/>
                <a:latin typeface="+mn-lt"/>
                <a:ea typeface="+mn-ea"/>
                <a:cs typeface="+mn-cs"/>
              </a:rPr>
              <a:t>public class drinks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public static void main(String[] a)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Coffee t1 = new Coffee();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t1.start();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new Tea().start();  // an anonymous thread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class Coffee extends Thread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public void run()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while(true)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System.out.println</a:t>
            </a:r>
            <a:r>
              <a:rPr lang="en-US" altLang="zh-CN" sz="1200" kern="1200" dirty="0" smtClean="0">
                <a:solidFill>
                  <a:schemeClr val="tx1"/>
                </a:solidFill>
                <a:effectLst/>
                <a:latin typeface="+mn-lt"/>
                <a:ea typeface="+mn-ea"/>
                <a:cs typeface="+mn-cs"/>
              </a:rPr>
              <a:t>("I like coffee");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yield();  // did you forget this?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class Tea extends Thread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public void run()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while(true)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System.out.println</a:t>
            </a:r>
            <a:r>
              <a:rPr lang="en-US" altLang="zh-CN" sz="1200" kern="1200" dirty="0" smtClean="0">
                <a:solidFill>
                  <a:schemeClr val="tx1"/>
                </a:solidFill>
                <a:effectLst/>
                <a:latin typeface="+mn-lt"/>
                <a:ea typeface="+mn-ea"/>
                <a:cs typeface="+mn-cs"/>
              </a:rPr>
              <a:t>("I like tea");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yield();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2A4DD3F8-7C64-4D0C-B96C-103F46DC68D1}" type="slidenum">
              <a:rPr lang="zh-CN" altLang="en-US" smtClean="0"/>
              <a:pPr>
                <a:defRPr/>
              </a:pPr>
              <a:t>18</a:t>
            </a:fld>
            <a:endParaRPr lang="zh-CN" altLang="en-US"/>
          </a:p>
        </p:txBody>
      </p:sp>
    </p:spTree>
    <p:extLst>
      <p:ext uri="{BB962C8B-B14F-4D97-AF65-F5344CB8AC3E}">
        <p14:creationId xmlns:p14="http://schemas.microsoft.com/office/powerpoint/2010/main" val="1620283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sz="1200" kern="1200" dirty="0" smtClean="0">
                <a:solidFill>
                  <a:schemeClr val="tx1"/>
                </a:solidFill>
                <a:effectLst/>
                <a:latin typeface="+mn-lt"/>
                <a:ea typeface="+mn-ea"/>
                <a:cs typeface="+mn-cs"/>
              </a:rPr>
              <a:t>public class </a:t>
            </a:r>
            <a:r>
              <a:rPr lang="en-US" altLang="zh-CN" sz="1200" kern="1200" dirty="0" err="1" smtClean="0">
                <a:solidFill>
                  <a:schemeClr val="tx1"/>
                </a:solidFill>
                <a:effectLst/>
                <a:latin typeface="+mn-lt"/>
                <a:ea typeface="+mn-ea"/>
                <a:cs typeface="+mn-cs"/>
              </a:rPr>
              <a:t>testPrime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public static void main(String 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long </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Long.parseLong</a:t>
            </a:r>
            <a:r>
              <a:rPr lang="en-US" altLang="zh-CN" sz="1200" kern="1200" dirty="0" smtClean="0">
                <a:solidFill>
                  <a:schemeClr val="tx1"/>
                </a:solidFill>
                <a:effectLst/>
                <a:latin typeface="+mn-lt"/>
                <a:ea typeface="+mn-ea"/>
                <a:cs typeface="+mn-cs"/>
              </a:rPr>
              <a:t>(s[0]);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centuries =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/100) +1;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=0;i&lt;</a:t>
            </a:r>
            <a:r>
              <a:rPr lang="en-US" altLang="zh-CN" sz="1200" kern="1200" dirty="0" err="1" smtClean="0">
                <a:solidFill>
                  <a:schemeClr val="tx1"/>
                </a:solidFill>
                <a:effectLst/>
                <a:latin typeface="+mn-lt"/>
                <a:ea typeface="+mn-ea"/>
                <a:cs typeface="+mn-cs"/>
              </a:rPr>
              <a:t>centuries;i</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new </a:t>
            </a:r>
            <a:r>
              <a:rPr lang="en-US" altLang="zh-CN" sz="1200" kern="1200" dirty="0" err="1" smtClean="0">
                <a:solidFill>
                  <a:schemeClr val="tx1"/>
                </a:solidFill>
                <a:effectLst/>
                <a:latin typeface="+mn-lt"/>
                <a:ea typeface="+mn-ea"/>
                <a:cs typeface="+mn-cs"/>
              </a:rPr>
              <a:t>testRange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*100, </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).start();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class </a:t>
            </a:r>
            <a:r>
              <a:rPr lang="en-US" altLang="zh-CN" sz="1200" kern="1200" dirty="0" err="1" smtClean="0">
                <a:solidFill>
                  <a:schemeClr val="tx1"/>
                </a:solidFill>
                <a:effectLst/>
                <a:latin typeface="+mn-lt"/>
                <a:ea typeface="+mn-ea"/>
                <a:cs typeface="+mn-cs"/>
              </a:rPr>
              <a:t>testRange</a:t>
            </a:r>
            <a:r>
              <a:rPr lang="en-US" altLang="zh-CN" sz="1200" kern="1200" dirty="0" smtClean="0">
                <a:solidFill>
                  <a:schemeClr val="tx1"/>
                </a:solidFill>
                <a:effectLst/>
                <a:latin typeface="+mn-lt"/>
                <a:ea typeface="+mn-ea"/>
                <a:cs typeface="+mn-cs"/>
              </a:rPr>
              <a:t> extends Thread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static long </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long from, to;</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 constructor</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   record the number we are to test, and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   the range of factors we are to try.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testRange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argFrom,long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argpossPrime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argpossPrime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argFrom</a:t>
            </a:r>
            <a:r>
              <a:rPr lang="en-US" altLang="zh-CN" sz="1200" kern="1200" dirty="0" smtClean="0">
                <a:solidFill>
                  <a:schemeClr val="tx1"/>
                </a:solidFill>
                <a:effectLst/>
                <a:latin typeface="+mn-lt"/>
                <a:ea typeface="+mn-ea"/>
                <a:cs typeface="+mn-cs"/>
              </a:rPr>
              <a:t>==0) from=2; else from=</a:t>
            </a:r>
            <a:r>
              <a:rPr lang="en-US" altLang="zh-CN" sz="1200" kern="1200" dirty="0" err="1" smtClean="0">
                <a:solidFill>
                  <a:schemeClr val="tx1"/>
                </a:solidFill>
                <a:effectLst/>
                <a:latin typeface="+mn-lt"/>
                <a:ea typeface="+mn-ea"/>
                <a:cs typeface="+mn-cs"/>
              </a:rPr>
              <a:t>argFrom</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to=argFrom+99;</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public void run()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(long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=from;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&lt;=to &amp;&amp;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if (</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0) {  //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divides </a:t>
            </a:r>
            <a:r>
              <a:rPr lang="en-US" altLang="zh-CN" sz="1200" kern="1200" dirty="0" err="1" smtClean="0">
                <a:solidFill>
                  <a:schemeClr val="tx1"/>
                </a:solidFill>
                <a:effectLst/>
                <a:latin typeface="+mn-lt"/>
                <a:ea typeface="+mn-ea"/>
                <a:cs typeface="+mn-cs"/>
              </a:rPr>
              <a:t>possPrime</a:t>
            </a:r>
            <a:r>
              <a:rPr lang="en-US" altLang="zh-CN" sz="1200" kern="1200" dirty="0" smtClean="0">
                <a:solidFill>
                  <a:schemeClr val="tx1"/>
                </a:solidFill>
                <a:effectLst/>
                <a:latin typeface="+mn-lt"/>
                <a:ea typeface="+mn-ea"/>
                <a:cs typeface="+mn-cs"/>
              </a:rPr>
              <a:t> exactly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System.out.println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"factor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found by thread "+</a:t>
            </a:r>
            <a:r>
              <a:rPr lang="en-US" altLang="zh-CN" sz="1200" kern="1200" dirty="0" err="1" smtClean="0">
                <a:solidFill>
                  <a:schemeClr val="tx1"/>
                </a:solidFill>
                <a:effectLst/>
                <a:latin typeface="+mn-lt"/>
                <a:ea typeface="+mn-ea"/>
                <a:cs typeface="+mn-cs"/>
              </a:rPr>
              <a:t>getName</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break;  // get out of for loop</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yield();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可以根据书上的内容进行补充</a:t>
            </a:r>
          </a:p>
          <a:p>
            <a:endParaRPr lang="zh-CN" altLang="en-US" dirty="0"/>
          </a:p>
        </p:txBody>
      </p:sp>
      <p:sp>
        <p:nvSpPr>
          <p:cNvPr id="4" name="灯片编号占位符 3"/>
          <p:cNvSpPr>
            <a:spLocks noGrp="1"/>
          </p:cNvSpPr>
          <p:nvPr>
            <p:ph type="sldNum" sz="quarter" idx="10"/>
          </p:nvPr>
        </p:nvSpPr>
        <p:spPr/>
        <p:txBody>
          <a:bodyPr/>
          <a:lstStyle/>
          <a:p>
            <a:pPr>
              <a:defRPr/>
            </a:pPr>
            <a:fld id="{2A4DD3F8-7C64-4D0C-B96C-103F46DC68D1}" type="slidenum">
              <a:rPr lang="zh-CN" altLang="en-US" smtClean="0"/>
              <a:pPr>
                <a:defRPr/>
              </a:pPr>
              <a:t>19</a:t>
            </a:fld>
            <a:endParaRPr lang="zh-CN" altLang="en-US"/>
          </a:p>
        </p:txBody>
      </p:sp>
    </p:spTree>
    <p:extLst>
      <p:ext uri="{BB962C8B-B14F-4D97-AF65-F5344CB8AC3E}">
        <p14:creationId xmlns:p14="http://schemas.microsoft.com/office/powerpoint/2010/main" val="247360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en-US" altLang="zh-CN" sz="1200" kern="1200" dirty="0" smtClean="0">
                <a:solidFill>
                  <a:schemeClr val="tx1"/>
                </a:solidFill>
                <a:effectLst/>
                <a:latin typeface="+mn-lt"/>
                <a:ea typeface="+mn-ea"/>
                <a:cs typeface="+mn-cs"/>
              </a:rPr>
              <a:t>public class P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static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pressureGauge</a:t>
            </a:r>
            <a:r>
              <a:rPr lang="en-US" altLang="zh-CN" sz="1200" kern="1200" dirty="0" smtClean="0">
                <a:solidFill>
                  <a:schemeClr val="tx1"/>
                </a:solidFill>
                <a:effectLst/>
                <a:latin typeface="+mn-lt"/>
                <a:ea typeface="+mn-ea"/>
                <a:cs typeface="+mn-cs"/>
              </a:rPr>
              <a:t>=0;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static final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safetyLimit</a:t>
            </a:r>
            <a:r>
              <a:rPr lang="en-US" altLang="zh-CN" sz="1200" kern="1200" dirty="0" smtClean="0">
                <a:solidFill>
                  <a:schemeClr val="tx1"/>
                </a:solidFill>
                <a:effectLst/>
                <a:latin typeface="+mn-lt"/>
                <a:ea typeface="+mn-ea"/>
                <a:cs typeface="+mn-cs"/>
              </a:rPr>
              <a:t> = 20;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public static void main(String[]</a:t>
            </a:r>
            <a:r>
              <a:rPr lang="en-US" altLang="zh-CN" sz="1200" kern="1200" dirty="0" err="1" smtClean="0">
                <a:solidFill>
                  <a:schemeClr val="tx1"/>
                </a:solidFill>
                <a:effectLst/>
                <a:latin typeface="+mn-lt"/>
                <a:ea typeface="+mn-ea"/>
                <a:cs typeface="+mn-cs"/>
              </a:rPr>
              <a:t>args</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pressure []p1 = new pressure[10];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=0;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&lt;10;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p1[</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 = new pressure();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p1[</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].start();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 the 10 threads are now running in parallel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try{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for (</a:t>
            </a:r>
            <a:r>
              <a:rPr lang="en-US" altLang="zh-CN" sz="1200" kern="1200" dirty="0" err="1" smtClean="0">
                <a:solidFill>
                  <a:schemeClr val="tx1"/>
                </a:solidFill>
                <a:effectLst/>
                <a:latin typeface="+mn-lt"/>
                <a:ea typeface="+mn-ea"/>
                <a:cs typeface="+mn-cs"/>
              </a:rPr>
              <a:t>int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=0;i&lt;10;i++)</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p1[</a:t>
            </a:r>
            <a:r>
              <a:rPr lang="en-US" altLang="zh-CN" sz="1200" kern="1200" dirty="0" err="1" smtClean="0">
                <a:solidFill>
                  <a:schemeClr val="tx1"/>
                </a:solidFill>
                <a:effectLst/>
                <a:latin typeface="+mn-lt"/>
                <a:ea typeface="+mn-ea"/>
                <a:cs typeface="+mn-cs"/>
              </a:rPr>
              <a:t>i</a:t>
            </a:r>
            <a:r>
              <a:rPr lang="en-US" altLang="zh-CN" sz="1200" kern="1200" dirty="0" smtClean="0">
                <a:solidFill>
                  <a:schemeClr val="tx1"/>
                </a:solidFill>
                <a:effectLst/>
                <a:latin typeface="+mn-lt"/>
                <a:ea typeface="+mn-ea"/>
                <a:cs typeface="+mn-cs"/>
              </a:rPr>
              <a:t>].join();  // wait for thread to end</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 catch(Exception 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System.out.println</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"gauge reads "+</a:t>
            </a:r>
            <a:r>
              <a:rPr lang="en-US" altLang="zh-CN" sz="1200" kern="1200" dirty="0" err="1" smtClean="0">
                <a:solidFill>
                  <a:schemeClr val="tx1"/>
                </a:solidFill>
                <a:effectLst/>
                <a:latin typeface="+mn-lt"/>
                <a:ea typeface="+mn-ea"/>
                <a:cs typeface="+mn-cs"/>
              </a:rPr>
              <a:t>pressureGauge</a:t>
            </a:r>
            <a:r>
              <a:rPr lang="en-US" altLang="zh-CN" sz="1200" kern="1200" dirty="0" smtClean="0">
                <a:solidFill>
                  <a:schemeClr val="tx1"/>
                </a:solidFill>
                <a:effectLst/>
                <a:latin typeface="+mn-lt"/>
                <a:ea typeface="+mn-ea"/>
                <a:cs typeface="+mn-cs"/>
              </a:rPr>
              <a:t>+", safe limit is 20");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pPr>
              <a:lnSpc>
                <a:spcPct val="80000"/>
              </a:lnSpc>
            </a:pPr>
            <a:r>
              <a:rPr lang="en-US" altLang="zh-CN" sz="1200" dirty="0" smtClean="0"/>
              <a:t>class pressure extends Thread {</a:t>
            </a:r>
          </a:p>
          <a:p>
            <a:pPr>
              <a:lnSpc>
                <a:spcPct val="80000"/>
              </a:lnSpc>
            </a:pPr>
            <a:r>
              <a:rPr lang="en-US" altLang="zh-CN" sz="1200" dirty="0" smtClean="0"/>
              <a:t>     public void run() {</a:t>
            </a:r>
          </a:p>
          <a:p>
            <a:pPr>
              <a:lnSpc>
                <a:spcPct val="80000"/>
              </a:lnSpc>
            </a:pPr>
            <a:r>
              <a:rPr lang="en-US" altLang="zh-CN" sz="1200" dirty="0" smtClean="0"/>
              <a:t>          </a:t>
            </a:r>
            <a:r>
              <a:rPr lang="en-US" altLang="zh-CN" sz="1200" dirty="0" err="1" smtClean="0"/>
              <a:t>RaisePressure</a:t>
            </a:r>
            <a:r>
              <a:rPr lang="en-US" altLang="zh-CN" sz="1200" dirty="0" smtClean="0"/>
              <a:t>();</a:t>
            </a:r>
          </a:p>
          <a:p>
            <a:pPr>
              <a:lnSpc>
                <a:spcPct val="80000"/>
              </a:lnSpc>
            </a:pPr>
            <a:r>
              <a:rPr lang="en-US" altLang="zh-CN" sz="1200" dirty="0" smtClean="0"/>
              <a:t>     }</a:t>
            </a:r>
          </a:p>
          <a:p>
            <a:pPr>
              <a:lnSpc>
                <a:spcPct val="80000"/>
              </a:lnSpc>
            </a:pPr>
            <a:r>
              <a:rPr lang="en-US" altLang="zh-CN" sz="1200" dirty="0" smtClean="0"/>
              <a:t>     void </a:t>
            </a:r>
            <a:r>
              <a:rPr lang="en-US" altLang="zh-CN" sz="1200" dirty="0" err="1" smtClean="0"/>
              <a:t>RaisePressure</a:t>
            </a:r>
            <a:r>
              <a:rPr lang="en-US" altLang="zh-CN" sz="1200" dirty="0" smtClean="0"/>
              <a:t>(){</a:t>
            </a:r>
          </a:p>
          <a:p>
            <a:pPr>
              <a:lnSpc>
                <a:spcPct val="80000"/>
              </a:lnSpc>
            </a:pPr>
            <a:r>
              <a:rPr lang="en-US" altLang="zh-CN" sz="1200" dirty="0" smtClean="0"/>
              <a:t>           if (</a:t>
            </a:r>
            <a:r>
              <a:rPr lang="en-US" altLang="zh-CN" sz="1200" dirty="0" err="1" smtClean="0"/>
              <a:t>p.pressureGauge</a:t>
            </a:r>
            <a:r>
              <a:rPr lang="en-US" altLang="zh-CN" sz="1200" dirty="0" smtClean="0"/>
              <a:t> &lt; p.safetyLimit-15) {</a:t>
            </a:r>
          </a:p>
          <a:p>
            <a:pPr>
              <a:lnSpc>
                <a:spcPct val="80000"/>
              </a:lnSpc>
            </a:pPr>
            <a:r>
              <a:rPr lang="en-US" altLang="zh-CN" sz="1200" dirty="0" smtClean="0"/>
              <a:t>               try{sleep(100);} catch (Exception e){}</a:t>
            </a:r>
          </a:p>
          <a:p>
            <a:pPr>
              <a:lnSpc>
                <a:spcPct val="80000"/>
              </a:lnSpc>
            </a:pPr>
            <a:r>
              <a:rPr lang="en-US" altLang="zh-CN" sz="1200" dirty="0" smtClean="0"/>
              <a:t>               </a:t>
            </a:r>
            <a:r>
              <a:rPr lang="en-US" altLang="zh-CN" sz="1200" dirty="0" err="1" smtClean="0"/>
              <a:t>p.pressureGauge</a:t>
            </a:r>
            <a:r>
              <a:rPr lang="en-US" altLang="zh-CN" sz="1200" dirty="0" smtClean="0"/>
              <a:t> += 15;</a:t>
            </a:r>
          </a:p>
          <a:p>
            <a:pPr>
              <a:lnSpc>
                <a:spcPct val="80000"/>
              </a:lnSpc>
            </a:pPr>
            <a:r>
              <a:rPr lang="en-US" altLang="zh-CN" sz="1200" dirty="0" smtClean="0"/>
              <a:t>          }</a:t>
            </a:r>
          </a:p>
          <a:p>
            <a:pPr>
              <a:lnSpc>
                <a:spcPct val="80000"/>
              </a:lnSpc>
            </a:pPr>
            <a:r>
              <a:rPr lang="en-US" altLang="zh-CN" sz="1200" dirty="0" smtClean="0"/>
              <a:t>     }</a:t>
            </a:r>
          </a:p>
          <a:p>
            <a:pPr>
              <a:lnSpc>
                <a:spcPct val="80000"/>
              </a:lnSpc>
            </a:pPr>
            <a:r>
              <a:rPr lang="en-US" altLang="zh-CN" sz="1200" dirty="0" smtClean="0"/>
              <a:t>}</a:t>
            </a:r>
            <a:endParaRPr lang="zh-CN" altLang="en-US" sz="1200" dirty="0" smtClean="0"/>
          </a:p>
          <a:p>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2A4DD3F8-7C64-4D0C-B96C-103F46DC68D1}" type="slidenum">
              <a:rPr lang="zh-CN" altLang="en-US" smtClean="0"/>
              <a:pPr>
                <a:defRPr/>
              </a:pPr>
              <a:t>20</a:t>
            </a:fld>
            <a:endParaRPr lang="zh-CN" altLang="en-US"/>
          </a:p>
        </p:txBody>
      </p:sp>
    </p:spTree>
    <p:extLst>
      <p:ext uri="{BB962C8B-B14F-4D97-AF65-F5344CB8AC3E}">
        <p14:creationId xmlns:p14="http://schemas.microsoft.com/office/powerpoint/2010/main" val="320928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altLang="zh-CN" sz="1200" b="1" kern="1200" dirty="0" smtClean="0">
                <a:solidFill>
                  <a:schemeClr val="tx1"/>
                </a:solidFill>
                <a:latin typeface="+mn-lt"/>
                <a:ea typeface="+mn-ea"/>
                <a:cs typeface="+mn-cs"/>
              </a:rPr>
              <a:t>package </a:t>
            </a:r>
            <a:r>
              <a:rPr lang="en-US" altLang="zh-CN" sz="1200" b="1" kern="1200" dirty="0" err="1" smtClean="0">
                <a:solidFill>
                  <a:schemeClr val="tx1"/>
                </a:solidFill>
                <a:latin typeface="+mn-lt"/>
                <a:ea typeface="+mn-ea"/>
                <a:cs typeface="+mn-cs"/>
              </a:rPr>
              <a:t>com.course</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class </a:t>
            </a:r>
            <a:r>
              <a:rPr lang="en-US" altLang="zh-CN" sz="1200" b="1" kern="1200" dirty="0" err="1" smtClean="0">
                <a:solidFill>
                  <a:schemeClr val="tx1"/>
                </a:solidFill>
                <a:latin typeface="+mn-lt"/>
                <a:ea typeface="+mn-ea"/>
                <a:cs typeface="+mn-cs"/>
              </a:rPr>
              <a:t>PcDemo</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public static void main(String []</a:t>
            </a:r>
            <a:r>
              <a:rPr lang="en-US" altLang="zh-CN" sz="1200" b="1" kern="1200" dirty="0" err="1" smtClean="0">
                <a:solidFill>
                  <a:schemeClr val="tx1"/>
                </a:solidFill>
                <a:latin typeface="+mn-lt"/>
                <a:ea typeface="+mn-ea"/>
                <a:cs typeface="+mn-cs"/>
              </a:rPr>
              <a:t>str</a:t>
            </a:r>
            <a:r>
              <a:rPr lang="en-US" altLang="zh-CN" sz="1200" b="1"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Base b=</a:t>
            </a:r>
            <a:r>
              <a:rPr lang="en-US" altLang="zh-CN" sz="1200" b="1" kern="1200" dirty="0" smtClean="0">
                <a:solidFill>
                  <a:schemeClr val="tx1"/>
                </a:solidFill>
                <a:latin typeface="+mn-lt"/>
                <a:ea typeface="+mn-ea"/>
                <a:cs typeface="+mn-cs"/>
              </a:rPr>
              <a:t>new Base();</a:t>
            </a:r>
          </a:p>
          <a:p>
            <a:r>
              <a:rPr lang="en-US" altLang="zh-CN" sz="1200" kern="1200" dirty="0" smtClean="0">
                <a:solidFill>
                  <a:schemeClr val="tx1"/>
                </a:solidFill>
                <a:latin typeface="+mn-lt"/>
                <a:ea typeface="+mn-ea"/>
                <a:cs typeface="+mn-cs"/>
              </a:rPr>
              <a:t>    Producer p=</a:t>
            </a:r>
            <a:r>
              <a:rPr lang="en-US" altLang="zh-CN" sz="1200" b="1" kern="1200" dirty="0" smtClean="0">
                <a:solidFill>
                  <a:schemeClr val="tx1"/>
                </a:solidFill>
                <a:latin typeface="+mn-lt"/>
                <a:ea typeface="+mn-ea"/>
                <a:cs typeface="+mn-cs"/>
              </a:rPr>
              <a:t>new Producer(b);</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Consumer c=</a:t>
            </a:r>
            <a:r>
              <a:rPr lang="en-US" altLang="zh-CN" sz="1200" b="1" kern="1200" dirty="0" smtClean="0">
                <a:solidFill>
                  <a:schemeClr val="tx1"/>
                </a:solidFill>
                <a:latin typeface="+mn-lt"/>
                <a:ea typeface="+mn-ea"/>
                <a:cs typeface="+mn-cs"/>
              </a:rPr>
              <a:t>new Consumer(b);</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p.start</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c.start</a:t>
            </a:r>
            <a:r>
              <a:rPr lang="en-US" altLang="zh-CN" sz="1200" kern="1200" dirty="0" smtClean="0">
                <a:solidFill>
                  <a:schemeClr val="tx1"/>
                </a:solidFill>
                <a:latin typeface="+mn-lt"/>
                <a:ea typeface="+mn-ea"/>
                <a:cs typeface="+mn-cs"/>
              </a:rPr>
              <a:t>();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class Base extends Thread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private String [] buffer = new String [8];</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pi = 0;  // produce index</a:t>
            </a:r>
          </a:p>
          <a:p>
            <a:r>
              <a:rPr lang="nb-NO" altLang="zh-CN" sz="1200" kern="1200" dirty="0" smtClean="0">
                <a:solidFill>
                  <a:schemeClr val="tx1"/>
                </a:solidFill>
                <a:latin typeface="+mn-lt"/>
                <a:ea typeface="+mn-ea"/>
                <a:cs typeface="+mn-cs"/>
              </a:rPr>
              <a:t>    </a:t>
            </a:r>
            <a:r>
              <a:rPr lang="nb-NO" altLang="zh-CN" sz="1200" b="1" kern="1200" dirty="0" smtClean="0">
                <a:solidFill>
                  <a:schemeClr val="tx1"/>
                </a:solidFill>
                <a:latin typeface="+mn-lt"/>
                <a:ea typeface="+mn-ea"/>
                <a:cs typeface="+mn-cs"/>
              </a:rPr>
              <a:t>private int gi = 0;  // get index</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sequence=0;</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private final String id()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return "" + sequence++;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synchronized void produce() {</a:t>
            </a:r>
          </a:p>
          <a:p>
            <a:r>
              <a:rPr lang="en-US" altLang="zh-CN" sz="1200" kern="1200" dirty="0" smtClean="0">
                <a:solidFill>
                  <a:schemeClr val="tx1"/>
                </a:solidFill>
                <a:latin typeface="+mn-lt"/>
                <a:ea typeface="+mn-ea"/>
                <a:cs typeface="+mn-cs"/>
              </a:rPr>
              <a:t>       // while there isn't room in the buffer</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while ( pi-gi+1 &gt; </a:t>
            </a:r>
            <a:r>
              <a:rPr lang="en-US" altLang="zh-CN" sz="1200" b="1" kern="1200" dirty="0" err="1" smtClean="0">
                <a:solidFill>
                  <a:schemeClr val="tx1"/>
                </a:solidFill>
                <a:latin typeface="+mn-lt"/>
                <a:ea typeface="+mn-ea"/>
                <a:cs typeface="+mn-cs"/>
              </a:rPr>
              <a:t>buffer.length</a:t>
            </a:r>
            <a:r>
              <a:rPr lang="en-US" altLang="zh-CN" sz="1200" b="1" kern="1200" dirty="0" smtClean="0">
                <a:solidFill>
                  <a:schemeClr val="tx1"/>
                </a:solidFill>
                <a:latin typeface="+mn-lt"/>
                <a:ea typeface="+mn-ea"/>
                <a:cs typeface="+mn-cs"/>
              </a:rPr>
              <a:t> )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 {wait();} catch(Exception e) {}</a:t>
            </a:r>
          </a:p>
          <a:p>
            <a:r>
              <a:rPr lang="en-US" altLang="zh-CN" sz="1200" kern="1200" dirty="0" smtClean="0">
                <a:solidFill>
                  <a:schemeClr val="tx1"/>
                </a:solidFill>
                <a:latin typeface="+mn-lt"/>
                <a:ea typeface="+mn-ea"/>
                <a:cs typeface="+mn-cs"/>
              </a:rPr>
              <a:t>     //  try {sleep(10);} catch(Exception e)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index = pi % </a:t>
            </a:r>
            <a:r>
              <a:rPr lang="en-US" altLang="zh-CN" sz="1200" b="1" kern="1200" dirty="0" err="1" smtClean="0">
                <a:solidFill>
                  <a:schemeClr val="tx1"/>
                </a:solidFill>
                <a:latin typeface="+mn-lt"/>
                <a:ea typeface="+mn-ea"/>
                <a:cs typeface="+mn-cs"/>
              </a:rPr>
              <a:t>buffer.length</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buffer[index] = id();</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System.</a:t>
            </a:r>
            <a:r>
              <a:rPr lang="en-US" altLang="zh-CN" sz="1200" i="1" kern="1200" dirty="0" err="1" smtClean="0">
                <a:solidFill>
                  <a:schemeClr val="tx1"/>
                </a:solidFill>
                <a:latin typeface="+mn-lt"/>
                <a:ea typeface="+mn-ea"/>
                <a:cs typeface="+mn-cs"/>
              </a:rPr>
              <a:t>out.println</a:t>
            </a:r>
            <a:r>
              <a:rPr lang="en-US" altLang="zh-CN" sz="1200" i="1" kern="1200" dirty="0" smtClean="0">
                <a:solidFill>
                  <a:schemeClr val="tx1"/>
                </a:solidFill>
                <a:latin typeface="+mn-lt"/>
                <a:ea typeface="+mn-ea"/>
                <a:cs typeface="+mn-cs"/>
              </a:rPr>
              <a:t>("produced["+ index +"] " + buffer[index]);</a:t>
            </a:r>
          </a:p>
          <a:p>
            <a:r>
              <a:rPr lang="en-US" altLang="zh-CN" sz="1200" kern="1200" dirty="0" smtClean="0">
                <a:solidFill>
                  <a:schemeClr val="tx1"/>
                </a:solidFill>
                <a:latin typeface="+mn-lt"/>
                <a:ea typeface="+mn-ea"/>
                <a:cs typeface="+mn-cs"/>
              </a:rPr>
              <a:t>       pi++;</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notifyAll</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synchronized String consume(){</a:t>
            </a:r>
          </a:p>
          <a:p>
            <a:r>
              <a:rPr lang="en-US" altLang="zh-CN" sz="1200" kern="1200" dirty="0" smtClean="0">
                <a:solidFill>
                  <a:schemeClr val="tx1"/>
                </a:solidFill>
                <a:latin typeface="+mn-lt"/>
                <a:ea typeface="+mn-ea"/>
                <a:cs typeface="+mn-cs"/>
              </a:rPr>
              <a:t>       // while there's nothing left to take from the buffer</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while (pi==</a:t>
            </a:r>
            <a:r>
              <a:rPr lang="en-US" altLang="zh-CN" sz="1200" b="1" kern="1200" dirty="0" err="1" smtClean="0">
                <a:solidFill>
                  <a:schemeClr val="tx1"/>
                </a:solidFill>
                <a:latin typeface="+mn-lt"/>
                <a:ea typeface="+mn-ea"/>
                <a:cs typeface="+mn-cs"/>
              </a:rPr>
              <a:t>gi</a:t>
            </a:r>
            <a:r>
              <a:rPr lang="en-US" altLang="zh-CN" sz="1200" b="1"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 {wait();} catch(Exception e) {}</a:t>
            </a:r>
          </a:p>
          <a:p>
            <a:r>
              <a:rPr lang="en-US" altLang="zh-CN" sz="1200" kern="1200" dirty="0" smtClean="0">
                <a:solidFill>
                  <a:schemeClr val="tx1"/>
                </a:solidFill>
                <a:latin typeface="+mn-lt"/>
                <a:ea typeface="+mn-ea"/>
                <a:cs typeface="+mn-cs"/>
              </a:rPr>
              <a:t>      // try {sleep(10);} catch(Exception e)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index = </a:t>
            </a:r>
            <a:r>
              <a:rPr lang="en-US" altLang="zh-CN" sz="1200" b="1" kern="1200" dirty="0" err="1" smtClean="0">
                <a:solidFill>
                  <a:schemeClr val="tx1"/>
                </a:solidFill>
                <a:latin typeface="+mn-lt"/>
                <a:ea typeface="+mn-ea"/>
                <a:cs typeface="+mn-cs"/>
              </a:rPr>
              <a:t>gi</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buffer.length</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String result = buffer[index];</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notifyAll</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return result;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class Producer extends Thread {</a:t>
            </a:r>
          </a:p>
          <a:p>
            <a:r>
              <a:rPr lang="en-US" altLang="zh-CN" sz="1200" kern="1200" dirty="0" smtClean="0">
                <a:solidFill>
                  <a:schemeClr val="tx1"/>
                </a:solidFill>
                <a:latin typeface="+mn-lt"/>
                <a:ea typeface="+mn-ea"/>
                <a:cs typeface="+mn-cs"/>
              </a:rPr>
              <a:t>   Base </a:t>
            </a:r>
            <a:r>
              <a:rPr lang="en-US" altLang="zh-CN" sz="1200" kern="1200" dirty="0" err="1" smtClean="0">
                <a:solidFill>
                  <a:schemeClr val="tx1"/>
                </a:solidFill>
                <a:latin typeface="+mn-lt"/>
                <a:ea typeface="+mn-ea"/>
                <a:cs typeface="+mn-cs"/>
              </a:rPr>
              <a:t>whoIamTalkingTo</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Producer(Base who) {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whoIamTalkingTo</a:t>
            </a:r>
            <a:r>
              <a:rPr lang="en-US" altLang="zh-CN" sz="1200" kern="1200" dirty="0" smtClean="0">
                <a:solidFill>
                  <a:schemeClr val="tx1"/>
                </a:solidFill>
                <a:latin typeface="+mn-lt"/>
                <a:ea typeface="+mn-ea"/>
                <a:cs typeface="+mn-cs"/>
              </a:rPr>
              <a:t> = who;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public void run()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for(;;)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whoIamTalkingTo.produce</a:t>
            </a:r>
            <a:r>
              <a:rPr lang="en-US" altLang="zh-CN" sz="1200" kern="1200" dirty="0" smtClean="0">
                <a:solidFill>
                  <a:schemeClr val="tx1"/>
                </a:solidFill>
                <a:latin typeface="+mn-lt"/>
                <a:ea typeface="+mn-ea"/>
                <a:cs typeface="+mn-cs"/>
              </a:rPr>
              <a:t>();</a:t>
            </a:r>
          </a:p>
          <a:p>
            <a:r>
              <a:rPr lang="sv-SE" altLang="zh-CN" sz="1200" kern="1200" dirty="0" smtClean="0">
                <a:solidFill>
                  <a:schemeClr val="tx1"/>
                </a:solidFill>
                <a:latin typeface="+mn-lt"/>
                <a:ea typeface="+mn-ea"/>
                <a:cs typeface="+mn-cs"/>
              </a:rPr>
              <a:t>          </a:t>
            </a:r>
            <a:r>
              <a:rPr lang="sv-SE" altLang="zh-CN" sz="1200" b="1" kern="1200" dirty="0" smtClean="0">
                <a:solidFill>
                  <a:schemeClr val="tx1"/>
                </a:solidFill>
                <a:latin typeface="+mn-lt"/>
                <a:ea typeface="+mn-ea"/>
                <a:cs typeface="+mn-cs"/>
              </a:rPr>
              <a:t>int n=(int)(Math.</a:t>
            </a:r>
            <a:r>
              <a:rPr lang="sv-SE" altLang="zh-CN" sz="1200" b="1" i="1" kern="1200" dirty="0" smtClean="0">
                <a:solidFill>
                  <a:schemeClr val="tx1"/>
                </a:solidFill>
                <a:latin typeface="+mn-lt"/>
                <a:ea typeface="+mn-ea"/>
                <a:cs typeface="+mn-cs"/>
              </a:rPr>
              <a:t>random()*1000);</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r>
              <a:rPr lang="en-US" altLang="zh-CN" sz="1200" b="1" i="1" kern="1200" dirty="0" smtClean="0">
                <a:solidFill>
                  <a:schemeClr val="tx1"/>
                </a:solidFill>
                <a:latin typeface="+mn-lt"/>
                <a:ea typeface="+mn-ea"/>
                <a:cs typeface="+mn-cs"/>
              </a:rPr>
              <a:t>sleep(n);}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catch(Exception 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class Consumer extends Thread {</a:t>
            </a:r>
          </a:p>
          <a:p>
            <a:r>
              <a:rPr lang="en-US" altLang="zh-CN" sz="1200" kern="1200" dirty="0" smtClean="0">
                <a:solidFill>
                  <a:schemeClr val="tx1"/>
                </a:solidFill>
                <a:latin typeface="+mn-lt"/>
                <a:ea typeface="+mn-ea"/>
                <a:cs typeface="+mn-cs"/>
              </a:rPr>
              <a:t>   Base </a:t>
            </a:r>
            <a:r>
              <a:rPr lang="en-US" altLang="zh-CN" sz="1200" kern="1200" dirty="0" err="1" smtClean="0">
                <a:solidFill>
                  <a:schemeClr val="tx1"/>
                </a:solidFill>
                <a:latin typeface="+mn-lt"/>
                <a:ea typeface="+mn-ea"/>
                <a:cs typeface="+mn-cs"/>
              </a:rPr>
              <a:t>whoIamTalkingTo</a:t>
            </a:r>
            <a:r>
              <a:rPr lang="en-US" altLang="zh-CN" sz="1200" kern="1200" dirty="0" smtClean="0">
                <a:solidFill>
                  <a:schemeClr val="tx1"/>
                </a:solidFill>
                <a:latin typeface="+mn-lt"/>
                <a:ea typeface="+mn-ea"/>
                <a:cs typeface="+mn-cs"/>
              </a:rPr>
              <a:t>;</a:t>
            </a:r>
          </a:p>
          <a:p>
            <a:r>
              <a:rPr lang="pt-BR" altLang="zh-CN" sz="1200" kern="1200" dirty="0" smtClean="0">
                <a:solidFill>
                  <a:schemeClr val="tx1"/>
                </a:solidFill>
                <a:latin typeface="+mn-lt"/>
                <a:ea typeface="+mn-ea"/>
                <a:cs typeface="+mn-cs"/>
              </a:rPr>
              <a:t>   // java </a:t>
            </a:r>
            <a:r>
              <a:rPr lang="pt-BR" altLang="zh-CN" sz="1200" u="sng" kern="1200" dirty="0" smtClean="0">
                <a:solidFill>
                  <a:schemeClr val="tx1"/>
                </a:solidFill>
                <a:latin typeface="+mn-lt"/>
                <a:ea typeface="+mn-ea"/>
                <a:cs typeface="+mn-cs"/>
              </a:rPr>
              <a:t>idiom for a constructor</a:t>
            </a:r>
          </a:p>
          <a:p>
            <a:r>
              <a:rPr lang="en-US" altLang="zh-CN" sz="1200" kern="1200" dirty="0" smtClean="0">
                <a:solidFill>
                  <a:schemeClr val="tx1"/>
                </a:solidFill>
                <a:latin typeface="+mn-lt"/>
                <a:ea typeface="+mn-ea"/>
                <a:cs typeface="+mn-cs"/>
              </a:rPr>
              <a:t>   Consumer(Base who) {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whoIamTalkingTo</a:t>
            </a:r>
            <a:r>
              <a:rPr lang="en-US" altLang="zh-CN" sz="1200" kern="1200" dirty="0" smtClean="0">
                <a:solidFill>
                  <a:schemeClr val="tx1"/>
                </a:solidFill>
                <a:latin typeface="+mn-lt"/>
                <a:ea typeface="+mn-ea"/>
                <a:cs typeface="+mn-cs"/>
              </a:rPr>
              <a:t> = who;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public void run()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for(;;) {</a:t>
            </a:r>
          </a:p>
          <a:p>
            <a:r>
              <a:rPr lang="en-US" altLang="zh-CN" sz="1200" kern="1200" dirty="0" smtClean="0">
                <a:solidFill>
                  <a:schemeClr val="tx1"/>
                </a:solidFill>
                <a:latin typeface="+mn-lt"/>
                <a:ea typeface="+mn-ea"/>
                <a:cs typeface="+mn-cs"/>
              </a:rPr>
              <a:t>          String result = </a:t>
            </a:r>
            <a:r>
              <a:rPr lang="en-US" altLang="zh-CN" sz="1200" kern="1200" dirty="0" err="1" smtClean="0">
                <a:solidFill>
                  <a:schemeClr val="tx1"/>
                </a:solidFill>
                <a:latin typeface="+mn-lt"/>
                <a:ea typeface="+mn-ea"/>
                <a:cs typeface="+mn-cs"/>
              </a:rPr>
              <a:t>whoIamTalkingTo.consume</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System.</a:t>
            </a:r>
            <a:r>
              <a:rPr lang="en-US" altLang="zh-CN" sz="1200" i="1" kern="1200" dirty="0" err="1" smtClean="0">
                <a:solidFill>
                  <a:schemeClr val="tx1"/>
                </a:solidFill>
                <a:latin typeface="+mn-lt"/>
                <a:ea typeface="+mn-ea"/>
                <a:cs typeface="+mn-cs"/>
              </a:rPr>
              <a:t>out.println</a:t>
            </a:r>
            <a:r>
              <a:rPr lang="en-US" altLang="zh-CN" sz="1200" i="1" kern="1200" dirty="0" smtClean="0">
                <a:solidFill>
                  <a:schemeClr val="tx1"/>
                </a:solidFill>
                <a:latin typeface="+mn-lt"/>
                <a:ea typeface="+mn-ea"/>
                <a:cs typeface="+mn-cs"/>
              </a:rPr>
              <a:t>("consumed: "+result);</a:t>
            </a:r>
          </a:p>
          <a:p>
            <a:r>
              <a:rPr lang="zh-CN" altLang="en-US" sz="1200" kern="1200" dirty="0" smtClean="0">
                <a:solidFill>
                  <a:schemeClr val="tx1"/>
                </a:solidFill>
                <a:latin typeface="+mn-lt"/>
                <a:ea typeface="+mn-ea"/>
                <a:cs typeface="+mn-cs"/>
              </a:rPr>
              <a:t>          </a:t>
            </a:r>
          </a:p>
          <a:p>
            <a:r>
              <a:rPr lang="en-US" altLang="zh-CN" sz="1200" kern="1200" dirty="0" smtClean="0">
                <a:solidFill>
                  <a:schemeClr val="tx1"/>
                </a:solidFill>
                <a:latin typeface="+mn-lt"/>
                <a:ea typeface="+mn-ea"/>
                <a:cs typeface="+mn-cs"/>
              </a:rPr>
              <a:t>        //  try {wait();} </a:t>
            </a:r>
          </a:p>
          <a:p>
            <a:r>
              <a:rPr lang="en-US" altLang="zh-CN" sz="1200" kern="1200" dirty="0" smtClean="0">
                <a:solidFill>
                  <a:schemeClr val="tx1"/>
                </a:solidFill>
                <a:latin typeface="+mn-lt"/>
                <a:ea typeface="+mn-ea"/>
                <a:cs typeface="+mn-cs"/>
              </a:rPr>
              <a:t>          // next line is just to make it run a bit slower.</a:t>
            </a:r>
          </a:p>
          <a:p>
            <a:r>
              <a:rPr lang="sv-SE" altLang="zh-CN" sz="1200" kern="1200" dirty="0" smtClean="0">
                <a:solidFill>
                  <a:schemeClr val="tx1"/>
                </a:solidFill>
                <a:latin typeface="+mn-lt"/>
                <a:ea typeface="+mn-ea"/>
                <a:cs typeface="+mn-cs"/>
              </a:rPr>
              <a:t>          </a:t>
            </a:r>
            <a:r>
              <a:rPr lang="sv-SE" altLang="zh-CN" sz="1200" b="1" kern="1200" dirty="0" smtClean="0">
                <a:solidFill>
                  <a:schemeClr val="tx1"/>
                </a:solidFill>
                <a:latin typeface="+mn-lt"/>
                <a:ea typeface="+mn-ea"/>
                <a:cs typeface="+mn-cs"/>
              </a:rPr>
              <a:t>int n=(int)(Math.</a:t>
            </a:r>
            <a:r>
              <a:rPr lang="sv-SE" altLang="zh-CN" sz="1200" b="1" i="1" kern="1200" dirty="0" smtClean="0">
                <a:solidFill>
                  <a:schemeClr val="tx1"/>
                </a:solidFill>
                <a:latin typeface="+mn-lt"/>
                <a:ea typeface="+mn-ea"/>
                <a:cs typeface="+mn-cs"/>
              </a:rPr>
              <a:t>random()*1000);</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a:t>
            </a:r>
            <a:r>
              <a:rPr lang="en-US" altLang="zh-CN" sz="1200" b="1" i="1" kern="1200" dirty="0" smtClean="0">
                <a:solidFill>
                  <a:schemeClr val="tx1"/>
                </a:solidFill>
                <a:latin typeface="+mn-lt"/>
                <a:ea typeface="+mn-ea"/>
                <a:cs typeface="+mn-cs"/>
              </a:rPr>
              <a:t>sleep(n);}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catch(Exception e){}</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2A4DD3F8-7C64-4D0C-B96C-103F46DC68D1}" type="slidenum">
              <a:rPr lang="zh-CN" altLang="en-US" smtClean="0"/>
              <a:pPr>
                <a:defRPr/>
              </a:pPr>
              <a:t>32</a:t>
            </a:fld>
            <a:endParaRPr lang="zh-CN" altLang="en-US"/>
          </a:p>
        </p:txBody>
      </p:sp>
    </p:spTree>
    <p:extLst>
      <p:ext uri="{BB962C8B-B14F-4D97-AF65-F5344CB8AC3E}">
        <p14:creationId xmlns:p14="http://schemas.microsoft.com/office/powerpoint/2010/main" val="193675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import </a:t>
            </a:r>
            <a:r>
              <a:rPr lang="en-US" altLang="zh-CN" sz="1200" b="1" kern="1200" dirty="0" err="1" smtClean="0">
                <a:solidFill>
                  <a:schemeClr val="tx1"/>
                </a:solidFill>
                <a:latin typeface="+mn-lt"/>
                <a:ea typeface="+mn-ea"/>
                <a:cs typeface="+mn-cs"/>
              </a:rPr>
              <a:t>java.util.ArrayList</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import </a:t>
            </a:r>
            <a:r>
              <a:rPr lang="en-US" altLang="zh-CN" sz="1200" b="1" kern="1200" dirty="0" err="1" smtClean="0">
                <a:solidFill>
                  <a:schemeClr val="tx1"/>
                </a:solidFill>
                <a:latin typeface="+mn-lt"/>
                <a:ea typeface="+mn-ea"/>
                <a:cs typeface="+mn-cs"/>
              </a:rPr>
              <a:t>java.util.List</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class </a:t>
            </a:r>
            <a:r>
              <a:rPr lang="en-US" altLang="zh-CN" sz="1200" b="1" kern="1200" dirty="0" err="1" smtClean="0">
                <a:solidFill>
                  <a:schemeClr val="tx1"/>
                </a:solidFill>
                <a:latin typeface="+mn-lt"/>
                <a:ea typeface="+mn-ea"/>
                <a:cs typeface="+mn-cs"/>
              </a:rPr>
              <a:t>ThreadSafe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public static void main(String[] </a:t>
            </a:r>
            <a:r>
              <a:rPr lang="en-US" altLang="zh-CN" sz="1200" b="1" kern="1200" dirty="0" err="1" smtClean="0">
                <a:solidFill>
                  <a:schemeClr val="tx1"/>
                </a:solidFill>
                <a:latin typeface="+mn-lt"/>
                <a:ea typeface="+mn-ea"/>
                <a:cs typeface="+mn-cs"/>
              </a:rPr>
              <a:t>args</a:t>
            </a:r>
            <a:r>
              <a:rPr lang="en-US" altLang="zh-CN" sz="1200" b="1" kern="1200" dirty="0" smtClean="0">
                <a:solidFill>
                  <a:schemeClr val="tx1"/>
                </a:solidFill>
                <a:latin typeface="+mn-lt"/>
                <a:ea typeface="+mn-ea"/>
                <a:cs typeface="+mn-cs"/>
              </a:rPr>
              <a:t>) {</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初始化一个</a:t>
            </a:r>
            <a:r>
              <a:rPr lang="en-US" altLang="zh-CN" sz="1200" kern="1200" dirty="0" smtClean="0">
                <a:solidFill>
                  <a:schemeClr val="tx1"/>
                </a:solidFill>
                <a:latin typeface="+mn-lt"/>
                <a:ea typeface="+mn-ea"/>
                <a:cs typeface="+mn-cs"/>
              </a:rPr>
              <a:t>list</a:t>
            </a:r>
            <a:r>
              <a:rPr lang="zh-CN" altLang="en-US" sz="1200" kern="1200" dirty="0" smtClean="0">
                <a:solidFill>
                  <a:schemeClr val="tx1"/>
                </a:solidFill>
                <a:latin typeface="+mn-lt"/>
                <a:ea typeface="+mn-ea"/>
                <a:cs typeface="+mn-cs"/>
              </a:rPr>
              <a:t>，放入</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个元素</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final List&lt;Integer&gt; list = new </a:t>
            </a:r>
            <a:r>
              <a:rPr lang="en-US" altLang="zh-CN" sz="1200" b="1" kern="1200" dirty="0" err="1" smtClean="0">
                <a:solidFill>
                  <a:schemeClr val="tx1"/>
                </a:solidFill>
                <a:latin typeface="+mn-lt"/>
                <a:ea typeface="+mn-ea"/>
                <a:cs typeface="+mn-cs"/>
              </a:rPr>
              <a:t>ArrayList</a:t>
            </a:r>
            <a:r>
              <a:rPr lang="en-US" altLang="zh-CN" sz="1200" b="1" kern="1200" dirty="0" smtClean="0">
                <a:solidFill>
                  <a:schemeClr val="tx1"/>
                </a:solidFill>
                <a:latin typeface="+mn-lt"/>
                <a:ea typeface="+mn-ea"/>
                <a:cs typeface="+mn-cs"/>
              </a:rPr>
              <a:t>&lt;&gt;();</a:t>
            </a:r>
          </a:p>
          <a:p>
            <a:r>
              <a:rPr lang="nn-NO" altLang="zh-CN" sz="1200" kern="1200" dirty="0" smtClean="0">
                <a:solidFill>
                  <a:schemeClr val="tx1"/>
                </a:solidFill>
                <a:latin typeface="+mn-lt"/>
                <a:ea typeface="+mn-ea"/>
                <a:cs typeface="+mn-cs"/>
              </a:rPr>
              <a:t>    </a:t>
            </a:r>
            <a:r>
              <a:rPr lang="nn-NO" altLang="zh-CN" sz="1200" b="1" kern="1200" dirty="0" smtClean="0">
                <a:solidFill>
                  <a:schemeClr val="tx1"/>
                </a:solidFill>
                <a:latin typeface="+mn-lt"/>
                <a:ea typeface="+mn-ea"/>
                <a:cs typeface="+mn-cs"/>
              </a:rPr>
              <a:t>for(int i = 0; i &lt; 5; i++)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list.add</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i</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线程一：通过</a:t>
            </a:r>
            <a:r>
              <a:rPr lang="en-US" altLang="zh-CN" sz="1200" kern="1200" dirty="0" smtClean="0">
                <a:solidFill>
                  <a:schemeClr val="tx1"/>
                </a:solidFill>
                <a:latin typeface="+mn-lt"/>
                <a:ea typeface="+mn-ea"/>
                <a:cs typeface="+mn-cs"/>
              </a:rPr>
              <a:t>Iterator</a:t>
            </a:r>
            <a:r>
              <a:rPr lang="zh-CN" altLang="en-US" sz="1200" kern="1200" dirty="0" smtClean="0">
                <a:solidFill>
                  <a:schemeClr val="tx1"/>
                </a:solidFill>
                <a:latin typeface="+mn-lt"/>
                <a:ea typeface="+mn-ea"/>
                <a:cs typeface="+mn-cs"/>
              </a:rPr>
              <a:t>遍历</a:t>
            </a:r>
            <a:r>
              <a:rPr lang="en-US" altLang="zh-CN" sz="1200" kern="1200" dirty="0" smtClean="0">
                <a:solidFill>
                  <a:schemeClr val="tx1"/>
                </a:solidFill>
                <a:latin typeface="+mn-lt"/>
                <a:ea typeface="+mn-ea"/>
                <a:cs typeface="+mn-cs"/>
              </a:rPr>
              <a:t>List</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new Thread(new Runnable() {</a:t>
            </a:r>
          </a:p>
          <a:p>
            <a:r>
              <a:rPr lang="en-US" altLang="zh-CN" sz="1200" kern="1200" dirty="0" smtClean="0">
                <a:solidFill>
                  <a:schemeClr val="tx1"/>
                </a:solidFill>
                <a:latin typeface="+mn-lt"/>
                <a:ea typeface="+mn-ea"/>
                <a:cs typeface="+mn-cs"/>
              </a:rPr>
              <a:t>        @Override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public void run() {</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for(</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item : list)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System.</a:t>
            </a:r>
            <a:r>
              <a:rPr lang="en-US" altLang="zh-CN" sz="1200" b="1" i="1" kern="1200" dirty="0" err="1" smtClean="0">
                <a:solidFill>
                  <a:schemeClr val="tx1"/>
                </a:solidFill>
                <a:latin typeface="+mn-lt"/>
                <a:ea typeface="+mn-ea"/>
                <a:cs typeface="+mn-cs"/>
              </a:rPr>
              <a:t>out.println</a:t>
            </a:r>
            <a:r>
              <a:rPr lang="en-US" altLang="zh-CN" sz="1200" b="1" i="1" kern="1200" dirty="0" smtClean="0">
                <a:solidFill>
                  <a:schemeClr val="tx1"/>
                </a:solidFill>
                <a:latin typeface="+mn-lt"/>
                <a:ea typeface="+mn-ea"/>
                <a:cs typeface="+mn-cs"/>
              </a:rPr>
              <a:t>("</a:t>
            </a:r>
            <a:r>
              <a:rPr lang="zh-CN" altLang="en-US" sz="1200" b="1" i="1" kern="1200" dirty="0" smtClean="0">
                <a:solidFill>
                  <a:schemeClr val="tx1"/>
                </a:solidFill>
                <a:latin typeface="+mn-lt"/>
                <a:ea typeface="+mn-ea"/>
                <a:cs typeface="+mn-cs"/>
              </a:rPr>
              <a:t>遍历元素：</a:t>
            </a:r>
            <a:r>
              <a:rPr lang="en-US" altLang="zh-CN" sz="1200" b="1" i="1" kern="1200" dirty="0" smtClean="0">
                <a:solidFill>
                  <a:schemeClr val="tx1"/>
                </a:solidFill>
                <a:latin typeface="+mn-lt"/>
                <a:ea typeface="+mn-ea"/>
                <a:cs typeface="+mn-cs"/>
              </a:rPr>
              <a:t>"</a:t>
            </a:r>
            <a:r>
              <a:rPr lang="zh-CN" altLang="en-US" sz="1200" b="1" i="1" kern="1200" dirty="0" smtClean="0">
                <a:solidFill>
                  <a:schemeClr val="tx1"/>
                </a:solidFill>
                <a:latin typeface="+mn-lt"/>
                <a:ea typeface="+mn-ea"/>
                <a:cs typeface="+mn-cs"/>
              </a:rPr>
              <a:t> </a:t>
            </a:r>
            <a:r>
              <a:rPr lang="en-US" altLang="zh-CN" sz="1200" b="1" i="1" kern="1200" dirty="0" smtClean="0">
                <a:solidFill>
                  <a:schemeClr val="tx1"/>
                </a:solidFill>
                <a:latin typeface="+mn-lt"/>
                <a:ea typeface="+mn-ea"/>
                <a:cs typeface="+mn-cs"/>
              </a:rPr>
              <a:t>+ item);</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由于程序跑的太快，这里</a:t>
            </a:r>
            <a:r>
              <a:rPr lang="en-US" altLang="zh-CN" sz="1200" kern="1200" dirty="0" smtClean="0">
                <a:solidFill>
                  <a:schemeClr val="tx1"/>
                </a:solidFill>
                <a:latin typeface="+mn-lt"/>
                <a:ea typeface="+mn-ea"/>
                <a:cs typeface="+mn-cs"/>
              </a:rPr>
              <a:t>sleep</a:t>
            </a:r>
            <a:r>
              <a:rPr lang="zh-CN" altLang="en-US" sz="1200" kern="1200" dirty="0" smtClean="0">
                <a:solidFill>
                  <a:schemeClr val="tx1"/>
                </a:solidFill>
                <a:latin typeface="+mn-lt"/>
                <a:ea typeface="+mn-ea"/>
                <a:cs typeface="+mn-cs"/>
              </a:rPr>
              <a:t>了</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秒来调慢程序的运行速度</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Thread.</a:t>
            </a:r>
            <a:r>
              <a:rPr lang="en-US" altLang="zh-CN" sz="1200" i="1" kern="1200" dirty="0" err="1" smtClean="0">
                <a:solidFill>
                  <a:schemeClr val="tx1"/>
                </a:solidFill>
                <a:latin typeface="+mn-lt"/>
                <a:ea typeface="+mn-ea"/>
                <a:cs typeface="+mn-cs"/>
              </a:rPr>
              <a:t>sleep</a:t>
            </a:r>
            <a:r>
              <a:rPr lang="en-US" altLang="zh-CN" sz="1200" i="1" kern="1200" dirty="0" smtClean="0">
                <a:solidFill>
                  <a:schemeClr val="tx1"/>
                </a:solidFill>
                <a:latin typeface="+mn-lt"/>
                <a:ea typeface="+mn-ea"/>
                <a:cs typeface="+mn-cs"/>
              </a:rPr>
              <a:t>(1000);</a:t>
            </a:r>
          </a:p>
          <a:p>
            <a:r>
              <a:rPr lang="en-US" altLang="zh-CN" sz="1200" kern="1200" dirty="0" smtClean="0">
                <a:solidFill>
                  <a:schemeClr val="tx1"/>
                </a:solidFill>
                <a:latin typeface="+mn-lt"/>
                <a:ea typeface="+mn-ea"/>
                <a:cs typeface="+mn-cs"/>
              </a:rPr>
              <a:t>                } </a:t>
            </a:r>
            <a:r>
              <a:rPr lang="en-US" altLang="zh-CN" sz="1200" b="1" kern="1200" dirty="0" smtClean="0">
                <a:solidFill>
                  <a:schemeClr val="tx1"/>
                </a:solidFill>
                <a:latin typeface="+mn-lt"/>
                <a:ea typeface="+mn-ea"/>
                <a:cs typeface="+mn-cs"/>
              </a:rPr>
              <a:t>catch (</a:t>
            </a:r>
            <a:r>
              <a:rPr lang="en-US" altLang="zh-CN" sz="1200" b="1" kern="1200" dirty="0" err="1" smtClean="0">
                <a:solidFill>
                  <a:schemeClr val="tx1"/>
                </a:solidFill>
                <a:latin typeface="+mn-lt"/>
                <a:ea typeface="+mn-ea"/>
                <a:cs typeface="+mn-cs"/>
              </a:rPr>
              <a:t>InterruptedException</a:t>
            </a:r>
            <a:r>
              <a:rPr lang="en-US" altLang="zh-CN" sz="1200" b="1" kern="1200" dirty="0" smtClean="0">
                <a:solidFill>
                  <a:schemeClr val="tx1"/>
                </a:solidFill>
                <a:latin typeface="+mn-lt"/>
                <a:ea typeface="+mn-ea"/>
                <a:cs typeface="+mn-cs"/>
              </a:rPr>
              <a:t> e)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e.printStackTrace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}).start();</a:t>
            </a:r>
          </a:p>
          <a:p>
            <a:endParaRPr lang="zh-CN" altLang="en-US"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线程二：</a:t>
            </a:r>
            <a:r>
              <a:rPr lang="en-US" altLang="zh-CN" sz="1200" kern="1200" dirty="0" smtClean="0">
                <a:solidFill>
                  <a:schemeClr val="tx1"/>
                </a:solidFill>
                <a:latin typeface="+mn-lt"/>
                <a:ea typeface="+mn-ea"/>
                <a:cs typeface="+mn-cs"/>
              </a:rPr>
              <a:t>remove</a:t>
            </a:r>
            <a:r>
              <a:rPr lang="zh-CN" altLang="en-US" sz="1200" kern="1200" dirty="0" smtClean="0">
                <a:solidFill>
                  <a:schemeClr val="tx1"/>
                </a:solidFill>
                <a:latin typeface="+mn-lt"/>
                <a:ea typeface="+mn-ea"/>
                <a:cs typeface="+mn-cs"/>
              </a:rPr>
              <a:t>一个元素</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new Thread(new Runnable() {</a:t>
            </a:r>
          </a:p>
          <a:p>
            <a:r>
              <a:rPr lang="en-US" altLang="zh-CN" sz="1200" kern="1200" dirty="0" smtClean="0">
                <a:solidFill>
                  <a:schemeClr val="tx1"/>
                </a:solidFill>
                <a:latin typeface="+mn-lt"/>
                <a:ea typeface="+mn-ea"/>
                <a:cs typeface="+mn-cs"/>
              </a:rPr>
              <a:t>        @Override</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public void run() {</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由于程序跑的太快，这里</a:t>
            </a:r>
            <a:r>
              <a:rPr lang="en-US" altLang="zh-CN" sz="1200" kern="1200" dirty="0" smtClean="0">
                <a:solidFill>
                  <a:schemeClr val="tx1"/>
                </a:solidFill>
                <a:latin typeface="+mn-lt"/>
                <a:ea typeface="+mn-ea"/>
                <a:cs typeface="+mn-cs"/>
              </a:rPr>
              <a:t>sleep</a:t>
            </a:r>
            <a:r>
              <a:rPr lang="zh-CN" altLang="en-US" sz="1200" kern="1200" dirty="0" smtClean="0">
                <a:solidFill>
                  <a:schemeClr val="tx1"/>
                </a:solidFill>
                <a:latin typeface="+mn-lt"/>
                <a:ea typeface="+mn-ea"/>
                <a:cs typeface="+mn-cs"/>
              </a:rPr>
              <a:t>了</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秒来调慢程序的运行速度</a:t>
            </a:r>
          </a:p>
          <a:p>
            <a:r>
              <a:rPr lang="en-US" altLang="zh-CN" sz="1200" kern="1200" dirty="0" smtClean="0">
                <a:solidFill>
                  <a:schemeClr val="tx1"/>
                </a:solidFill>
                <a:latin typeface="+mn-lt"/>
                <a:ea typeface="+mn-ea"/>
                <a:cs typeface="+mn-cs"/>
              </a:rPr>
              <a:t>            </a:t>
            </a:r>
            <a:r>
              <a:rPr lang="en-US" altLang="zh-CN" sz="1200" b="1" kern="1200" dirty="0" smtClean="0">
                <a:solidFill>
                  <a:schemeClr val="tx1"/>
                </a:solidFill>
                <a:latin typeface="+mn-lt"/>
                <a:ea typeface="+mn-ea"/>
                <a:cs typeface="+mn-cs"/>
              </a:rPr>
              <a:t>try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Thread.</a:t>
            </a:r>
            <a:r>
              <a:rPr lang="en-US" altLang="zh-CN" sz="1200" i="1" kern="1200" dirty="0" err="1" smtClean="0">
                <a:solidFill>
                  <a:schemeClr val="tx1"/>
                </a:solidFill>
                <a:latin typeface="+mn-lt"/>
                <a:ea typeface="+mn-ea"/>
                <a:cs typeface="+mn-cs"/>
              </a:rPr>
              <a:t>sleep</a:t>
            </a:r>
            <a:r>
              <a:rPr lang="en-US" altLang="zh-CN" sz="1200" i="1" kern="1200" dirty="0" smtClean="0">
                <a:solidFill>
                  <a:schemeClr val="tx1"/>
                </a:solidFill>
                <a:latin typeface="+mn-lt"/>
                <a:ea typeface="+mn-ea"/>
                <a:cs typeface="+mn-cs"/>
              </a:rPr>
              <a:t>(1000);</a:t>
            </a:r>
          </a:p>
          <a:p>
            <a:r>
              <a:rPr lang="en-US" altLang="zh-CN" sz="1200" kern="1200" dirty="0" smtClean="0">
                <a:solidFill>
                  <a:schemeClr val="tx1"/>
                </a:solidFill>
                <a:latin typeface="+mn-lt"/>
                <a:ea typeface="+mn-ea"/>
                <a:cs typeface="+mn-cs"/>
              </a:rPr>
              <a:t>            } </a:t>
            </a:r>
            <a:r>
              <a:rPr lang="en-US" altLang="zh-CN" sz="1200" b="1" kern="1200" dirty="0" smtClean="0">
                <a:solidFill>
                  <a:schemeClr val="tx1"/>
                </a:solidFill>
                <a:latin typeface="+mn-lt"/>
                <a:ea typeface="+mn-ea"/>
                <a:cs typeface="+mn-cs"/>
              </a:rPr>
              <a:t>catch (</a:t>
            </a:r>
            <a:r>
              <a:rPr lang="en-US" altLang="zh-CN" sz="1200" b="1" kern="1200" dirty="0" err="1" smtClean="0">
                <a:solidFill>
                  <a:schemeClr val="tx1"/>
                </a:solidFill>
                <a:latin typeface="+mn-lt"/>
                <a:ea typeface="+mn-ea"/>
                <a:cs typeface="+mn-cs"/>
              </a:rPr>
              <a:t>InterruptedException</a:t>
            </a:r>
            <a:r>
              <a:rPr lang="en-US" altLang="zh-CN" sz="1200" b="1" kern="1200" dirty="0" smtClean="0">
                <a:solidFill>
                  <a:schemeClr val="tx1"/>
                </a:solidFill>
                <a:latin typeface="+mn-lt"/>
                <a:ea typeface="+mn-ea"/>
                <a:cs typeface="+mn-cs"/>
              </a:rPr>
              <a:t> e) {</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e.printStackTrace</a:t>
            </a:r>
            <a:r>
              <a:rPr lang="en-US" altLang="zh-CN" sz="1200" kern="1200" dirty="0" smtClean="0">
                <a:solidFill>
                  <a:schemeClr val="tx1"/>
                </a:solidFill>
                <a:latin typeface="+mn-lt"/>
                <a:ea typeface="+mn-ea"/>
                <a:cs typeface="+mn-cs"/>
              </a:rPr>
              <a:t>();</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list.remove</a:t>
            </a:r>
            <a:r>
              <a:rPr lang="en-US" altLang="zh-CN" sz="1200" kern="1200" dirty="0" smtClean="0">
                <a:solidFill>
                  <a:schemeClr val="tx1"/>
                </a:solidFill>
                <a:latin typeface="+mn-lt"/>
                <a:ea typeface="+mn-ea"/>
                <a:cs typeface="+mn-cs"/>
              </a:rPr>
              <a:t>(4);</a:t>
            </a:r>
          </a:p>
          <a:p>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System.</a:t>
            </a:r>
            <a:r>
              <a:rPr lang="en-US" altLang="zh-CN" sz="1200" b="1" i="1" kern="1200" dirty="0" err="1" smtClean="0">
                <a:solidFill>
                  <a:schemeClr val="tx1"/>
                </a:solidFill>
                <a:latin typeface="+mn-lt"/>
                <a:ea typeface="+mn-ea"/>
                <a:cs typeface="+mn-cs"/>
              </a:rPr>
              <a:t>out.println</a:t>
            </a:r>
            <a:r>
              <a:rPr lang="en-US" altLang="zh-CN" sz="1200" b="1" i="1" kern="1200" dirty="0" smtClean="0">
                <a:solidFill>
                  <a:schemeClr val="tx1"/>
                </a:solidFill>
                <a:latin typeface="+mn-lt"/>
                <a:ea typeface="+mn-ea"/>
                <a:cs typeface="+mn-cs"/>
              </a:rPr>
              <a:t>("</a:t>
            </a:r>
            <a:r>
              <a:rPr lang="en-US" altLang="zh-CN" sz="1200" b="1" i="1" kern="1200" dirty="0" err="1" smtClean="0">
                <a:solidFill>
                  <a:schemeClr val="tx1"/>
                </a:solidFill>
                <a:latin typeface="+mn-lt"/>
                <a:ea typeface="+mn-ea"/>
                <a:cs typeface="+mn-cs"/>
              </a:rPr>
              <a:t>list.remove</a:t>
            </a:r>
            <a:r>
              <a:rPr lang="en-US" altLang="zh-CN" sz="1200" b="1" i="1" kern="1200" dirty="0" smtClean="0">
                <a:solidFill>
                  <a:schemeClr val="tx1"/>
                </a:solidFill>
                <a:latin typeface="+mn-lt"/>
                <a:ea typeface="+mn-ea"/>
                <a:cs typeface="+mn-cs"/>
              </a:rPr>
              <a:t>(4)");</a:t>
            </a:r>
          </a:p>
          <a:p>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    }).start();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2A4DD3F8-7C64-4D0C-B96C-103F46DC68D1}" type="slidenum">
              <a:rPr lang="zh-CN" altLang="en-US" smtClean="0"/>
              <a:pPr>
                <a:defRPr/>
              </a:pPr>
              <a:t>34</a:t>
            </a:fld>
            <a:endParaRPr lang="zh-CN" altLang="en-US"/>
          </a:p>
        </p:txBody>
      </p:sp>
    </p:spTree>
    <p:extLst>
      <p:ext uri="{BB962C8B-B14F-4D97-AF65-F5344CB8AC3E}">
        <p14:creationId xmlns:p14="http://schemas.microsoft.com/office/powerpoint/2010/main" val="343116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r>
              <a:rPr lang="en-US" altLang="zh-CN" sz="1200" b="1" kern="1200" dirty="0" smtClean="0">
                <a:solidFill>
                  <a:schemeClr val="tx1"/>
                </a:solidFill>
                <a:latin typeface="+mn-lt"/>
                <a:ea typeface="+mn-ea"/>
                <a:cs typeface="+mn-cs"/>
              </a:rPr>
              <a:t>class </a:t>
            </a:r>
            <a:r>
              <a:rPr lang="en-US" altLang="zh-CN" sz="1200" b="1" kern="1200" dirty="0" err="1" smtClean="0">
                <a:solidFill>
                  <a:schemeClr val="tx1"/>
                </a:solidFill>
                <a:latin typeface="+mn-lt"/>
                <a:ea typeface="+mn-ea"/>
                <a:cs typeface="+mn-cs"/>
              </a:rPr>
              <a:t>MyThreadLocal</a:t>
            </a:r>
            <a:r>
              <a:rPr lang="en-US" altLang="zh-CN" sz="1200" b="1" kern="1200" dirty="0" smtClean="0">
                <a:solidFill>
                  <a:schemeClr val="tx1"/>
                </a:solidFill>
                <a:latin typeface="+mn-lt"/>
                <a:ea typeface="+mn-ea"/>
                <a:cs typeface="+mn-cs"/>
              </a:rPr>
              <a:t> extends </a:t>
            </a:r>
            <a:r>
              <a:rPr lang="en-US" altLang="zh-CN" sz="1200" b="1" kern="1200" dirty="0" err="1" smtClean="0">
                <a:solidFill>
                  <a:schemeClr val="tx1"/>
                </a:solidFill>
                <a:latin typeface="+mn-lt"/>
                <a:ea typeface="+mn-ea"/>
                <a:cs typeface="+mn-cs"/>
              </a:rPr>
              <a:t>ThreadLocal</a:t>
            </a:r>
            <a:r>
              <a:rPr lang="en-US" altLang="zh-CN" sz="1200" b="1" kern="1200" dirty="0" smtClean="0">
                <a:solidFill>
                  <a:schemeClr val="tx1"/>
                </a:solidFill>
                <a:latin typeface="+mn-lt"/>
                <a:ea typeface="+mn-ea"/>
                <a:cs typeface="+mn-cs"/>
              </a:rPr>
              <a:t>&lt;Integer&gt; {</a:t>
            </a:r>
          </a:p>
          <a:p>
            <a:r>
              <a:rPr lang="en-US" altLang="zh-CN" sz="1200" b="1" kern="1200" dirty="0" smtClean="0">
                <a:solidFill>
                  <a:schemeClr val="tx1"/>
                </a:solidFill>
                <a:latin typeface="+mn-lt"/>
                <a:ea typeface="+mn-ea"/>
                <a:cs typeface="+mn-cs"/>
              </a:rPr>
              <a:t>private static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i="1" kern="1200" dirty="0" smtClean="0">
                <a:solidFill>
                  <a:schemeClr val="tx1"/>
                </a:solidFill>
                <a:latin typeface="+mn-lt"/>
                <a:ea typeface="+mn-ea"/>
                <a:cs typeface="+mn-cs"/>
              </a:rPr>
              <a:t>id = 0; </a:t>
            </a:r>
          </a:p>
          <a:p>
            <a:endParaRPr lang="en-US" altLang="zh-CN" sz="1200" b="1" i="1" kern="1200" dirty="0" smtClean="0">
              <a:solidFill>
                <a:schemeClr val="tx1"/>
              </a:solidFill>
              <a:latin typeface="+mn-lt"/>
              <a:ea typeface="+mn-ea"/>
              <a:cs typeface="+mn-cs"/>
            </a:endParaRPr>
          </a:p>
          <a:p>
            <a:r>
              <a:rPr lang="en-US" altLang="zh-CN" sz="1200" b="1" i="1" kern="1200" dirty="0" smtClean="0">
                <a:solidFill>
                  <a:schemeClr val="tx1"/>
                </a:solidFill>
                <a:latin typeface="+mn-lt"/>
                <a:ea typeface="+mn-ea"/>
                <a:cs typeface="+mn-cs"/>
              </a:rPr>
              <a:t>// this method overrides a method in </a:t>
            </a:r>
            <a:r>
              <a:rPr lang="en-US" altLang="zh-CN" sz="1200" b="1" i="1" kern="1200" dirty="0" err="1" smtClean="0">
                <a:solidFill>
                  <a:schemeClr val="tx1"/>
                </a:solidFill>
                <a:latin typeface="+mn-lt"/>
                <a:ea typeface="+mn-ea"/>
                <a:cs typeface="+mn-cs"/>
              </a:rPr>
              <a:t>ThreadLocal</a:t>
            </a:r>
            <a:endParaRPr lang="en-US" altLang="zh-CN" sz="1200" b="1" i="1" kern="1200" dirty="0" smtClean="0">
              <a:solidFill>
                <a:schemeClr val="tx1"/>
              </a:solidFill>
              <a:latin typeface="+mn-lt"/>
              <a:ea typeface="+mn-ea"/>
              <a:cs typeface="+mn-cs"/>
            </a:endParaRP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protected synchronized Integer </a:t>
            </a:r>
            <a:r>
              <a:rPr lang="en-US" altLang="zh-CN" sz="1200" b="1" kern="1200" dirty="0" err="1" smtClean="0">
                <a:solidFill>
                  <a:schemeClr val="tx1"/>
                </a:solidFill>
                <a:latin typeface="+mn-lt"/>
                <a:ea typeface="+mn-ea"/>
                <a:cs typeface="+mn-cs"/>
              </a:rPr>
              <a:t>initialValue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i="1" kern="1200" smtClean="0">
                <a:solidFill>
                  <a:schemeClr val="tx1"/>
                </a:solidFill>
                <a:latin typeface="+mn-lt"/>
                <a:ea typeface="+mn-ea"/>
                <a:cs typeface="+mn-cs"/>
              </a:rPr>
              <a:t>id++;// </a:t>
            </a:r>
            <a:r>
              <a:rPr lang="en-US" altLang="zh-CN" sz="1200" b="1" i="1" u="sng" kern="1200" dirty="0" err="1" smtClean="0">
                <a:solidFill>
                  <a:schemeClr val="tx1"/>
                </a:solidFill>
                <a:latin typeface="+mn-lt"/>
                <a:ea typeface="+mn-ea"/>
                <a:cs typeface="+mn-cs"/>
              </a:rPr>
              <a:t>autoboxing</a:t>
            </a:r>
            <a:r>
              <a:rPr lang="en-US" altLang="zh-CN" sz="1200" b="1" i="1" u="sng" kern="1200" dirty="0" smtClean="0">
                <a:solidFill>
                  <a:schemeClr val="tx1"/>
                </a:solidFill>
                <a:latin typeface="+mn-lt"/>
                <a:ea typeface="+mn-ea"/>
                <a:cs typeface="+mn-cs"/>
              </a:rPr>
              <a:t> at work for you.</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 this method overrides a method in </a:t>
            </a:r>
            <a:r>
              <a:rPr lang="en-US" altLang="zh-CN" sz="1200" kern="1200" dirty="0" err="1" smtClean="0">
                <a:solidFill>
                  <a:schemeClr val="tx1"/>
                </a:solidFill>
                <a:latin typeface="+mn-lt"/>
                <a:ea typeface="+mn-ea"/>
                <a:cs typeface="+mn-cs"/>
              </a:rPr>
              <a:t>ThreadLocal</a:t>
            </a:r>
            <a:endParaRPr lang="en-US" altLang="zh-CN"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Integer get()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super.get</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class </a:t>
            </a:r>
            <a:r>
              <a:rPr lang="en-US" altLang="zh-CN" sz="1200" b="1" kern="1200" dirty="0" err="1" smtClean="0">
                <a:solidFill>
                  <a:schemeClr val="tx1"/>
                </a:solidFill>
                <a:latin typeface="+mn-lt"/>
                <a:ea typeface="+mn-ea"/>
                <a:cs typeface="+mn-cs"/>
              </a:rPr>
              <a:t>ThreadWithTLS</a:t>
            </a:r>
            <a:r>
              <a:rPr lang="en-US" altLang="zh-CN" sz="1200" b="1" kern="1200" dirty="0" smtClean="0">
                <a:solidFill>
                  <a:schemeClr val="tx1"/>
                </a:solidFill>
                <a:latin typeface="+mn-lt"/>
                <a:ea typeface="+mn-ea"/>
                <a:cs typeface="+mn-cs"/>
              </a:rPr>
              <a:t> extends Thread {</a:t>
            </a:r>
          </a:p>
          <a:p>
            <a:r>
              <a:rPr lang="en-US" altLang="zh-CN" sz="1200" b="1" kern="1200" dirty="0" smtClean="0">
                <a:solidFill>
                  <a:schemeClr val="tx1"/>
                </a:solidFill>
                <a:latin typeface="+mn-lt"/>
                <a:ea typeface="+mn-ea"/>
                <a:cs typeface="+mn-cs"/>
              </a:rPr>
              <a:t>private static </a:t>
            </a:r>
            <a:r>
              <a:rPr lang="en-US" altLang="zh-CN" sz="1200" b="1" kern="1200" dirty="0" err="1" smtClean="0">
                <a:solidFill>
                  <a:schemeClr val="tx1"/>
                </a:solidFill>
                <a:latin typeface="+mn-lt"/>
                <a:ea typeface="+mn-ea"/>
                <a:cs typeface="+mn-cs"/>
              </a:rPr>
              <a:t>MyThreadLocal</a:t>
            </a:r>
            <a:r>
              <a:rPr lang="en-US" altLang="zh-CN" sz="1200" b="1" kern="1200" dirty="0" smtClean="0">
                <a:solidFill>
                  <a:schemeClr val="tx1"/>
                </a:solidFill>
                <a:latin typeface="+mn-lt"/>
                <a:ea typeface="+mn-ea"/>
                <a:cs typeface="+mn-cs"/>
              </a:rPr>
              <a:t> </a:t>
            </a:r>
            <a:r>
              <a:rPr lang="en-US" altLang="zh-CN" sz="1200" b="1" i="1" kern="1200" dirty="0" err="1" smtClean="0">
                <a:solidFill>
                  <a:schemeClr val="tx1"/>
                </a:solidFill>
                <a:latin typeface="+mn-lt"/>
                <a:ea typeface="+mn-ea"/>
                <a:cs typeface="+mn-cs"/>
              </a:rPr>
              <a:t>tls</a:t>
            </a:r>
            <a:r>
              <a:rPr lang="en-US" altLang="zh-CN" sz="1200" b="1" i="1" kern="1200" dirty="0" smtClean="0">
                <a:solidFill>
                  <a:schemeClr val="tx1"/>
                </a:solidFill>
                <a:latin typeface="+mn-lt"/>
                <a:ea typeface="+mn-ea"/>
                <a:cs typeface="+mn-cs"/>
              </a:rPr>
              <a:t> = new </a:t>
            </a:r>
            <a:r>
              <a:rPr lang="en-US" altLang="zh-CN" sz="1200" b="1" i="1" kern="1200" dirty="0" err="1" smtClean="0">
                <a:solidFill>
                  <a:schemeClr val="tx1"/>
                </a:solidFill>
                <a:latin typeface="+mn-lt"/>
                <a:ea typeface="+mn-ea"/>
                <a:cs typeface="+mn-cs"/>
              </a:rPr>
              <a:t>MyThreadLocal</a:t>
            </a:r>
            <a:r>
              <a:rPr lang="en-US" altLang="zh-CN" sz="1200" b="1" i="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run() {</a:t>
            </a:r>
          </a:p>
          <a:p>
            <a:r>
              <a:rPr lang="en-US" altLang="zh-CN" sz="1200" kern="1200" dirty="0" err="1" smtClean="0">
                <a:solidFill>
                  <a:schemeClr val="tx1"/>
                </a:solidFill>
                <a:latin typeface="+mn-lt"/>
                <a:ea typeface="+mn-ea"/>
                <a:cs typeface="+mn-cs"/>
              </a:rPr>
              <a:t>System.</a:t>
            </a:r>
            <a:r>
              <a:rPr lang="en-US" altLang="zh-CN" sz="1200" b="1" i="1" kern="1200" dirty="0" err="1" smtClean="0">
                <a:solidFill>
                  <a:schemeClr val="tx1"/>
                </a:solidFill>
                <a:latin typeface="+mn-lt"/>
                <a:ea typeface="+mn-ea"/>
                <a:cs typeface="+mn-cs"/>
              </a:rPr>
              <a:t>out.println</a:t>
            </a:r>
            <a:r>
              <a:rPr lang="en-US" altLang="zh-CN" sz="1200" b="1" i="1" kern="1200" dirty="0" smtClean="0">
                <a:solidFill>
                  <a:schemeClr val="tx1"/>
                </a:solidFill>
                <a:latin typeface="+mn-lt"/>
                <a:ea typeface="+mn-ea"/>
                <a:cs typeface="+mn-cs"/>
              </a:rPr>
              <a:t>("My thread local value is " + </a:t>
            </a:r>
            <a:r>
              <a:rPr lang="en-US" altLang="zh-CN" sz="1200" b="1" i="1" kern="1200" dirty="0" err="1" smtClean="0">
                <a:solidFill>
                  <a:schemeClr val="tx1"/>
                </a:solidFill>
                <a:latin typeface="+mn-lt"/>
                <a:ea typeface="+mn-ea"/>
                <a:cs typeface="+mn-cs"/>
              </a:rPr>
              <a:t>tls.get</a:t>
            </a:r>
            <a:r>
              <a:rPr lang="en-US" altLang="zh-CN" sz="1200" b="1" i="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class </a:t>
            </a:r>
            <a:r>
              <a:rPr lang="en-US" altLang="zh-CN" sz="1200" b="1" kern="1200" dirty="0" err="1" smtClean="0">
                <a:solidFill>
                  <a:schemeClr val="tx1"/>
                </a:solidFill>
                <a:latin typeface="+mn-lt"/>
                <a:ea typeface="+mn-ea"/>
                <a:cs typeface="+mn-cs"/>
              </a:rPr>
              <a:t>tls</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public static void main(String </a:t>
            </a:r>
            <a:r>
              <a:rPr lang="en-US" altLang="zh-CN" sz="1200" b="1" kern="1200" dirty="0" err="1" smtClean="0">
                <a:solidFill>
                  <a:schemeClr val="tx1"/>
                </a:solidFill>
                <a:latin typeface="+mn-lt"/>
                <a:ea typeface="+mn-ea"/>
                <a:cs typeface="+mn-cs"/>
              </a:rPr>
              <a:t>args</a:t>
            </a:r>
            <a:r>
              <a:rPr lang="en-US" altLang="zh-CN" sz="1200" b="1" kern="1200" dirty="0" smtClean="0">
                <a:solidFill>
                  <a:schemeClr val="tx1"/>
                </a:solidFill>
                <a:latin typeface="+mn-lt"/>
                <a:ea typeface="+mn-ea"/>
                <a:cs typeface="+mn-cs"/>
              </a:rPr>
              <a:t>[]) {</a:t>
            </a:r>
          </a:p>
          <a:p>
            <a:r>
              <a:rPr lang="nn-NO" altLang="zh-CN" sz="1200" b="1" kern="1200" dirty="0" smtClean="0">
                <a:solidFill>
                  <a:schemeClr val="tx1"/>
                </a:solidFill>
                <a:latin typeface="+mn-lt"/>
                <a:ea typeface="+mn-ea"/>
                <a:cs typeface="+mn-cs"/>
              </a:rPr>
              <a:t>for (int i = 0; i &lt; 5; i++)</a:t>
            </a:r>
          </a:p>
          <a:p>
            <a:r>
              <a:rPr lang="en-US" altLang="zh-CN" sz="1200" b="1" kern="1200" dirty="0" smtClean="0">
                <a:solidFill>
                  <a:schemeClr val="tx1"/>
                </a:solidFill>
                <a:latin typeface="+mn-lt"/>
                <a:ea typeface="+mn-ea"/>
                <a:cs typeface="+mn-cs"/>
              </a:rPr>
              <a:t>new </a:t>
            </a:r>
            <a:r>
              <a:rPr lang="en-US" altLang="zh-CN" sz="1200" b="1" kern="1200" dirty="0" err="1" smtClean="0">
                <a:solidFill>
                  <a:schemeClr val="tx1"/>
                </a:solidFill>
                <a:latin typeface="+mn-lt"/>
                <a:ea typeface="+mn-ea"/>
                <a:cs typeface="+mn-cs"/>
              </a:rPr>
              <a:t>ThreadWithTLS</a:t>
            </a:r>
            <a:r>
              <a:rPr lang="en-US" altLang="zh-CN" sz="1200" b="1" kern="1200" dirty="0" smtClean="0">
                <a:solidFill>
                  <a:schemeClr val="tx1"/>
                </a:solidFill>
                <a:latin typeface="+mn-lt"/>
                <a:ea typeface="+mn-ea"/>
                <a:cs typeface="+mn-cs"/>
              </a:rPr>
              <a:t>().start();</a:t>
            </a:r>
          </a:p>
          <a:p>
            <a:r>
              <a:rPr lang="en-US" altLang="zh-CN" sz="1200"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p:txBody>
      </p:sp>
    </p:spTree>
    <p:extLst>
      <p:ext uri="{BB962C8B-B14F-4D97-AF65-F5344CB8AC3E}">
        <p14:creationId xmlns:p14="http://schemas.microsoft.com/office/powerpoint/2010/main" val="414786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1DBA461-9B30-46CD-90BE-4576AEE6CCBC}" type="datetimeFigureOut">
              <a:rPr lang="zh-CN" altLang="en-US"/>
              <a:pPr>
                <a:defRPr/>
              </a:pPr>
              <a:t>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827A0CC-77A9-4707-88F9-BD7D0E10CA7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D772231-1FF0-45AB-844F-2D3650F69985}" type="datetimeFigureOut">
              <a:rPr lang="zh-CN" altLang="en-US"/>
              <a:pPr>
                <a:defRPr/>
              </a:pPr>
              <a:t>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7F3D8E4-03E2-4D04-8CF8-96E0B94A0C8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1E384D3-1ED9-4C18-8BF2-4930DAFEAB60}" type="datetimeFigureOut">
              <a:rPr lang="zh-CN" altLang="en-US"/>
              <a:pPr>
                <a:defRPr/>
              </a:pPr>
              <a:t>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3C1499-E45E-4DD9-AC18-AF229836E44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BB5EADE-FF96-444F-9626-6A9B07FF1184}" type="datetimeFigureOut">
              <a:rPr lang="zh-CN" altLang="en-US"/>
              <a:pPr>
                <a:defRPr/>
              </a:pPr>
              <a:t>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3E0C873-973D-4958-B1ED-44E69609E23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A29E9DC-1ED8-48D0-8C7A-DF644822F8A3}" type="datetimeFigureOut">
              <a:rPr lang="zh-CN" altLang="en-US"/>
              <a:pPr>
                <a:defRPr/>
              </a:pPr>
              <a:t>18/4/19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F48A2B-3EF6-4580-9D70-9FBAFD8298C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5B1CA5C-76ED-4B9F-A42A-EBFBF78144E9}" type="datetimeFigureOut">
              <a:rPr lang="zh-CN" altLang="en-US"/>
              <a:pPr>
                <a:defRPr/>
              </a:pPr>
              <a:t>18/4/19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D97B1C-61AA-462A-91CC-6C80BABDF86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AE9A777-E2DE-4CDC-B229-29E203EE4400}" type="datetimeFigureOut">
              <a:rPr lang="zh-CN" altLang="en-US"/>
              <a:pPr>
                <a:defRPr/>
              </a:pPr>
              <a:t>18/4/19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17F0521-6629-4C69-A8AC-CACAC7BECAB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F58266B-5371-4AB8-835A-C882711781F0}" type="datetimeFigureOut">
              <a:rPr lang="zh-CN" altLang="en-US"/>
              <a:pPr>
                <a:defRPr/>
              </a:pPr>
              <a:t>18/4/19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6D8F3E9-15B2-46D8-939B-035480A261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32F0097-3A19-4989-AD76-6A7BA9629CE0}" type="datetimeFigureOut">
              <a:rPr lang="zh-CN" altLang="en-US"/>
              <a:pPr>
                <a:defRPr/>
              </a:pPr>
              <a:t>18/4/19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AF91F52-F745-4A7E-91FD-3C83E4D640C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A32A988-9605-4840-B5EA-C3C05A1E21B7}" type="datetimeFigureOut">
              <a:rPr lang="zh-CN" altLang="en-US"/>
              <a:pPr>
                <a:defRPr/>
              </a:pPr>
              <a:t>18/4/19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1D5DEB7-8549-42AF-B0A7-5A18FD514C4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1217EF1-1FEA-4310-AB0A-7CDD570B9FCA}" type="datetimeFigureOut">
              <a:rPr lang="zh-CN" altLang="en-US"/>
              <a:pPr>
                <a:defRPr/>
              </a:pPr>
              <a:t>18/4/19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F983135-5B39-41FC-966C-0A6A0CFB5750}"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87BD1395-4ABE-4E91-A73E-CB7AA881F02D}" type="datetimeFigureOut">
              <a:rPr lang="zh-CN" altLang="en-US"/>
              <a:pPr>
                <a:defRPr/>
              </a:pPr>
              <a:t>18/4/19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4847034-01F8-4F24-9271-0476CE927E9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p:cNvSpPr>
          <p:nvPr>
            <p:ph type="ctrTitle"/>
          </p:nvPr>
        </p:nvSpPr>
        <p:spPr/>
        <p:txBody>
          <a:bodyPr/>
          <a:lstStyle/>
          <a:p>
            <a:pPr lvl="0"/>
            <a:r>
              <a:rPr lang="zh-CN" altLang="zh-CN" b="1" dirty="0"/>
              <a:t>多线程</a:t>
            </a:r>
          </a:p>
        </p:txBody>
      </p:sp>
      <p:sp>
        <p:nvSpPr>
          <p:cNvPr id="51205" name="Rectangle 5"/>
          <p:cNvSpPr>
            <a:spLocks noGrp="1"/>
          </p:cNvSpPr>
          <p:nvPr>
            <p:ph type="subTitle" idx="1"/>
          </p:nvPr>
        </p:nvSpPr>
        <p:spPr/>
        <p:txBody>
          <a:bodyPr/>
          <a:lstStyle/>
          <a:p>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启动线程</a:t>
            </a:r>
            <a:endParaRPr lang="zh-CN" altLang="en-US" dirty="0"/>
          </a:p>
        </p:txBody>
      </p:sp>
      <p:sp>
        <p:nvSpPr>
          <p:cNvPr id="3" name="内容占位符 2"/>
          <p:cNvSpPr>
            <a:spLocks noGrp="1"/>
          </p:cNvSpPr>
          <p:nvPr>
            <p:ph idx="1"/>
          </p:nvPr>
        </p:nvSpPr>
        <p:spPr>
          <a:xfrm>
            <a:off x="445016" y="1628800"/>
            <a:ext cx="8229600" cy="4525963"/>
          </a:xfrm>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64459195"/>
              </p:ext>
            </p:extLst>
          </p:nvPr>
        </p:nvGraphicFramePr>
        <p:xfrm>
          <a:off x="422919" y="1692275"/>
          <a:ext cx="8546901" cy="4833069"/>
        </p:xfrm>
        <a:graphic>
          <a:graphicData uri="http://schemas.openxmlformats.org/presentationml/2006/ole">
            <mc:AlternateContent xmlns:mc="http://schemas.openxmlformats.org/markup-compatibility/2006">
              <mc:Choice xmlns:v="urn:schemas-microsoft-com:vml" Requires="v">
                <p:oleObj spid="_x0000_s1051" name="Visio" r:id="rId3" imgW="4808457" imgH="2713372" progId="Visio.Drawing.11">
                  <p:embed/>
                </p:oleObj>
              </mc:Choice>
              <mc:Fallback>
                <p:oleObj name="Visio" r:id="rId3" imgW="4808457" imgH="271337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9" y="1692275"/>
                        <a:ext cx="8546901" cy="4833069"/>
                      </a:xfrm>
                      <a:prstGeom prst="rect">
                        <a:avLst/>
                      </a:prstGeom>
                      <a:noFill/>
                    </p:spPr>
                  </p:pic>
                </p:oleObj>
              </mc:Fallback>
            </mc:AlternateContent>
          </a:graphicData>
        </a:graphic>
      </p:graphicFrame>
    </p:spTree>
    <p:extLst>
      <p:ext uri="{BB962C8B-B14F-4D97-AF65-F5344CB8AC3E}">
        <p14:creationId xmlns:p14="http://schemas.microsoft.com/office/powerpoint/2010/main" val="110730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线程的结束与常用</a:t>
            </a:r>
            <a:r>
              <a:rPr lang="zh-CN" altLang="zh-CN" b="1" dirty="0" smtClean="0"/>
              <a:t>方法</a:t>
            </a:r>
            <a:endParaRPr lang="zh-CN" altLang="en-US" dirty="0"/>
          </a:p>
        </p:txBody>
      </p:sp>
      <p:sp>
        <p:nvSpPr>
          <p:cNvPr id="3" name="内容占位符 2"/>
          <p:cNvSpPr>
            <a:spLocks noGrp="1"/>
          </p:cNvSpPr>
          <p:nvPr>
            <p:ph idx="1"/>
          </p:nvPr>
        </p:nvSpPr>
        <p:spPr/>
        <p:txBody>
          <a:bodyPr/>
          <a:lstStyle/>
          <a:p>
            <a:r>
              <a:rPr lang="en-US" altLang="zh-CN" dirty="0"/>
              <a:t>Java</a:t>
            </a:r>
            <a:r>
              <a:rPr lang="zh-CN" altLang="zh-CN" dirty="0"/>
              <a:t>线程会以以下三种方式之一结束：</a:t>
            </a:r>
          </a:p>
          <a:p>
            <a:pPr lvl="1"/>
            <a:r>
              <a:rPr lang="en-US" altLang="zh-CN" dirty="0"/>
              <a:t>Java</a:t>
            </a:r>
            <a:r>
              <a:rPr lang="zh-CN" altLang="zh-CN" dirty="0"/>
              <a:t>线程到达其</a:t>
            </a:r>
            <a:r>
              <a:rPr lang="en-US" altLang="zh-CN" dirty="0"/>
              <a:t>run()</a:t>
            </a:r>
            <a:r>
              <a:rPr lang="zh-CN" altLang="zh-CN" dirty="0"/>
              <a:t>方法的末尾。</a:t>
            </a:r>
          </a:p>
          <a:p>
            <a:pPr lvl="1"/>
            <a:r>
              <a:rPr lang="en-US" altLang="zh-CN" dirty="0"/>
              <a:t>Java</a:t>
            </a:r>
            <a:r>
              <a:rPr lang="zh-CN" altLang="zh-CN" dirty="0"/>
              <a:t>线程抛出一个未捕获到的</a:t>
            </a:r>
            <a:r>
              <a:rPr lang="en-US" altLang="zh-CN" dirty="0"/>
              <a:t>Exception</a:t>
            </a:r>
            <a:r>
              <a:rPr lang="zh-CN" altLang="zh-CN" dirty="0"/>
              <a:t>或</a:t>
            </a:r>
            <a:r>
              <a:rPr lang="en-US" altLang="zh-CN" dirty="0"/>
              <a:t>Error</a:t>
            </a:r>
            <a:r>
              <a:rPr lang="zh-CN" altLang="zh-CN" dirty="0"/>
              <a:t>。</a:t>
            </a:r>
          </a:p>
          <a:p>
            <a:pPr lvl="1"/>
            <a:r>
              <a:rPr lang="zh-CN" altLang="zh-CN" dirty="0"/>
              <a:t>另一个</a:t>
            </a:r>
            <a:r>
              <a:rPr lang="en-US" altLang="zh-CN" dirty="0"/>
              <a:t>Java</a:t>
            </a:r>
            <a:r>
              <a:rPr lang="zh-CN" altLang="zh-CN" dirty="0"/>
              <a:t>线程调用一个弃用的</a:t>
            </a:r>
            <a:r>
              <a:rPr lang="en-US" altLang="zh-CN" dirty="0"/>
              <a:t>stop()</a:t>
            </a:r>
            <a:r>
              <a:rPr lang="zh-CN" altLang="zh-CN" dirty="0"/>
              <a:t>方法。弃用是指这些方法仍然存在，但是您不应该在新代码中使用它们，并且应该尽量从现有代码中除去它们。</a:t>
            </a:r>
          </a:p>
          <a:p>
            <a:r>
              <a:rPr lang="zh-CN" altLang="zh-CN" dirty="0"/>
              <a:t>当</a:t>
            </a:r>
            <a:r>
              <a:rPr lang="en-US" altLang="zh-CN" dirty="0"/>
              <a:t>Java</a:t>
            </a:r>
            <a:r>
              <a:rPr lang="zh-CN" altLang="zh-CN" dirty="0"/>
              <a:t>程序中的所有线程都完成时，程序就退出了。</a:t>
            </a:r>
            <a:endParaRPr lang="zh-CN" altLang="en-US" dirty="0"/>
          </a:p>
        </p:txBody>
      </p:sp>
    </p:spTree>
    <p:extLst>
      <p:ext uri="{BB962C8B-B14F-4D97-AF65-F5344CB8AC3E}">
        <p14:creationId xmlns:p14="http://schemas.microsoft.com/office/powerpoint/2010/main" val="76046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线程的结束与常用方法</a:t>
            </a:r>
            <a:endParaRPr lang="zh-CN" altLang="en-US" dirty="0"/>
          </a:p>
        </p:txBody>
      </p:sp>
      <p:sp>
        <p:nvSpPr>
          <p:cNvPr id="3" name="内容占位符 2"/>
          <p:cNvSpPr>
            <a:spLocks noGrp="1"/>
          </p:cNvSpPr>
          <p:nvPr>
            <p:ph idx="1"/>
          </p:nvPr>
        </p:nvSpPr>
        <p:spPr/>
        <p:txBody>
          <a:bodyPr/>
          <a:lstStyle/>
          <a:p>
            <a:pPr lvl="0"/>
            <a:r>
              <a:rPr lang="en-US" altLang="zh-CN" sz="2800" dirty="0"/>
              <a:t>start()</a:t>
            </a:r>
            <a:r>
              <a:rPr lang="zh-CN" altLang="zh-CN" sz="2800" dirty="0"/>
              <a:t>方法</a:t>
            </a:r>
          </a:p>
          <a:p>
            <a:pPr lvl="1"/>
            <a:r>
              <a:rPr lang="en-US" altLang="zh-CN" sz="2400" dirty="0"/>
              <a:t>start()</a:t>
            </a:r>
            <a:r>
              <a:rPr lang="zh-CN" altLang="zh-CN" sz="2400" dirty="0"/>
              <a:t>方法是在主线程（</a:t>
            </a:r>
            <a:r>
              <a:rPr lang="en-US" altLang="zh-CN" sz="2400" dirty="0"/>
              <a:t>main</a:t>
            </a:r>
            <a:r>
              <a:rPr lang="zh-CN" altLang="zh-CN" sz="2400" dirty="0"/>
              <a:t>方法）中调用的，调用</a:t>
            </a:r>
            <a:r>
              <a:rPr lang="en-US" altLang="zh-CN" sz="2400" dirty="0"/>
              <a:t>start()</a:t>
            </a:r>
            <a:r>
              <a:rPr lang="zh-CN" altLang="zh-CN" sz="2400" dirty="0"/>
              <a:t>方法时</a:t>
            </a:r>
            <a:r>
              <a:rPr lang="en-US" altLang="zh-CN" sz="2400" dirty="0"/>
              <a:t>JVM</a:t>
            </a:r>
            <a:r>
              <a:rPr lang="zh-CN" altLang="zh-CN" sz="2400" dirty="0"/>
              <a:t>自动调用</a:t>
            </a:r>
            <a:r>
              <a:rPr lang="en-US" altLang="zh-CN" sz="2400" dirty="0"/>
              <a:t>run()</a:t>
            </a:r>
            <a:r>
              <a:rPr lang="zh-CN" altLang="zh-CN" sz="2400" dirty="0"/>
              <a:t>方法，执行</a:t>
            </a:r>
            <a:r>
              <a:rPr lang="en-US" altLang="zh-CN" sz="2400" dirty="0"/>
              <a:t>run()</a:t>
            </a:r>
            <a:r>
              <a:rPr lang="zh-CN" altLang="zh-CN" sz="2400" dirty="0"/>
              <a:t>方法中内容。</a:t>
            </a:r>
          </a:p>
          <a:p>
            <a:pPr lvl="0"/>
            <a:r>
              <a:rPr lang="en-US" altLang="zh-CN" sz="2800" dirty="0"/>
              <a:t>run()</a:t>
            </a:r>
            <a:r>
              <a:rPr lang="zh-CN" altLang="zh-CN" sz="2800" dirty="0"/>
              <a:t>方法</a:t>
            </a:r>
          </a:p>
          <a:p>
            <a:pPr lvl="1"/>
            <a:r>
              <a:rPr lang="zh-CN" altLang="zh-CN" sz="2400" dirty="0"/>
              <a:t>继承</a:t>
            </a:r>
            <a:r>
              <a:rPr lang="en-US" altLang="zh-CN" sz="2400" dirty="0"/>
              <a:t>Thread</a:t>
            </a:r>
            <a:r>
              <a:rPr lang="zh-CN" altLang="zh-CN" sz="2400" dirty="0"/>
              <a:t>类或实现</a:t>
            </a:r>
            <a:r>
              <a:rPr lang="en-US" altLang="zh-CN" sz="2400" dirty="0"/>
              <a:t>implement</a:t>
            </a:r>
            <a:r>
              <a:rPr lang="zh-CN" altLang="zh-CN" sz="2400" dirty="0"/>
              <a:t>接口重写的方法，此方法必须要实现，方法中是线程要执行的代码。</a:t>
            </a:r>
          </a:p>
          <a:p>
            <a:pPr lvl="0"/>
            <a:r>
              <a:rPr lang="en-US" altLang="zh-CN" sz="2800" dirty="0"/>
              <a:t>sleep()</a:t>
            </a:r>
            <a:r>
              <a:rPr lang="zh-CN" altLang="zh-CN" sz="2800" dirty="0"/>
              <a:t>方法</a:t>
            </a:r>
          </a:p>
          <a:p>
            <a:pPr lvl="1"/>
            <a:r>
              <a:rPr lang="zh-CN" altLang="zh-CN" sz="2400" dirty="0"/>
              <a:t>调用</a:t>
            </a:r>
            <a:r>
              <a:rPr lang="en-US" altLang="zh-CN" sz="2400" dirty="0"/>
              <a:t>sleep()</a:t>
            </a:r>
            <a:r>
              <a:rPr lang="zh-CN" altLang="zh-CN" sz="2400" dirty="0"/>
              <a:t>方法是让该线程处于停止状态，等睡眠的时间一到该线程就处于就绪状态，可以重新被调用。</a:t>
            </a:r>
          </a:p>
          <a:p>
            <a:endParaRPr lang="zh-CN" altLang="en-US" sz="2800" dirty="0"/>
          </a:p>
        </p:txBody>
      </p:sp>
    </p:spTree>
    <p:extLst>
      <p:ext uri="{BB962C8B-B14F-4D97-AF65-F5344CB8AC3E}">
        <p14:creationId xmlns:p14="http://schemas.microsoft.com/office/powerpoint/2010/main" val="3164557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线程的结束与常用方法</a:t>
            </a:r>
            <a:endParaRPr lang="zh-CN" altLang="en-US" dirty="0"/>
          </a:p>
        </p:txBody>
      </p:sp>
      <p:sp>
        <p:nvSpPr>
          <p:cNvPr id="3" name="内容占位符 2"/>
          <p:cNvSpPr>
            <a:spLocks noGrp="1"/>
          </p:cNvSpPr>
          <p:nvPr>
            <p:ph idx="1"/>
          </p:nvPr>
        </p:nvSpPr>
        <p:spPr/>
        <p:txBody>
          <a:bodyPr/>
          <a:lstStyle/>
          <a:p>
            <a:pPr lvl="0"/>
            <a:r>
              <a:rPr lang="en-US" altLang="zh-CN" dirty="0" smtClean="0"/>
              <a:t>yield</a:t>
            </a:r>
            <a:r>
              <a:rPr lang="en-US" altLang="zh-CN" dirty="0"/>
              <a:t>()</a:t>
            </a:r>
            <a:r>
              <a:rPr lang="zh-CN" altLang="zh-CN" dirty="0"/>
              <a:t>方法</a:t>
            </a:r>
          </a:p>
          <a:p>
            <a:pPr lvl="1"/>
            <a:r>
              <a:rPr lang="en-US" altLang="zh-CN" dirty="0"/>
              <a:t>yield()</a:t>
            </a:r>
            <a:r>
              <a:rPr lang="zh-CN" altLang="zh-CN" dirty="0"/>
              <a:t>方法是让调用此方法的线程处于暂停状态，让优先级高的线程运行，如果没有比该线程优先级高的线程则继续运行</a:t>
            </a:r>
            <a:r>
              <a:rPr lang="zh-CN" altLang="zh-CN" dirty="0" smtClean="0"/>
              <a:t>。</a:t>
            </a:r>
            <a:endParaRPr lang="en-US" altLang="zh-CN" dirty="0" smtClean="0"/>
          </a:p>
          <a:p>
            <a:pPr lvl="0"/>
            <a:r>
              <a:rPr lang="en-US" altLang="zh-CN" dirty="0"/>
              <a:t>join()</a:t>
            </a:r>
            <a:r>
              <a:rPr lang="zh-CN" altLang="zh-CN" dirty="0"/>
              <a:t>方法</a:t>
            </a:r>
          </a:p>
          <a:p>
            <a:pPr lvl="1"/>
            <a:r>
              <a:rPr lang="en-US" altLang="zh-CN" dirty="0"/>
              <a:t>join()</a:t>
            </a:r>
            <a:r>
              <a:rPr lang="zh-CN" altLang="zh-CN" dirty="0"/>
              <a:t>方法是在一个线程中插入另一个线程，如在</a:t>
            </a:r>
            <a:r>
              <a:rPr lang="en-US" altLang="zh-CN" dirty="0"/>
              <a:t>A</a:t>
            </a:r>
            <a:r>
              <a:rPr lang="zh-CN" altLang="zh-CN" dirty="0"/>
              <a:t>线程中插入</a:t>
            </a:r>
            <a:r>
              <a:rPr lang="en-US" altLang="zh-CN" dirty="0"/>
              <a:t>B</a:t>
            </a:r>
            <a:r>
              <a:rPr lang="zh-CN" altLang="zh-CN" dirty="0"/>
              <a:t>线程时，我们可以在</a:t>
            </a:r>
            <a:r>
              <a:rPr lang="en-US" altLang="zh-CN" dirty="0"/>
              <a:t>A</a:t>
            </a:r>
            <a:r>
              <a:rPr lang="zh-CN" altLang="zh-CN" dirty="0"/>
              <a:t>线程中调用</a:t>
            </a:r>
            <a:r>
              <a:rPr lang="en-US" altLang="zh-CN" dirty="0" err="1"/>
              <a:t>B.join</a:t>
            </a:r>
            <a:r>
              <a:rPr lang="en-US" altLang="zh-CN" dirty="0"/>
              <a:t>()</a:t>
            </a:r>
            <a:r>
              <a:rPr lang="zh-CN" altLang="zh-CN" dirty="0"/>
              <a:t>，等</a:t>
            </a:r>
            <a:r>
              <a:rPr lang="en-US" altLang="zh-CN" dirty="0"/>
              <a:t>B</a:t>
            </a:r>
            <a:r>
              <a:rPr lang="zh-CN" altLang="zh-CN" dirty="0"/>
              <a:t>线程运行完之后</a:t>
            </a:r>
            <a:r>
              <a:rPr lang="en-US" altLang="zh-CN" dirty="0"/>
              <a:t>A</a:t>
            </a:r>
            <a:r>
              <a:rPr lang="zh-CN" altLang="zh-CN" dirty="0"/>
              <a:t>线程继续运行。</a:t>
            </a:r>
          </a:p>
          <a:p>
            <a:pPr lvl="1"/>
            <a:endParaRPr lang="zh-CN" altLang="zh-CN" dirty="0"/>
          </a:p>
        </p:txBody>
      </p:sp>
    </p:spTree>
    <p:extLst>
      <p:ext uri="{BB962C8B-B14F-4D97-AF65-F5344CB8AC3E}">
        <p14:creationId xmlns:p14="http://schemas.microsoft.com/office/powerpoint/2010/main" val="2815876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a:lstStyle/>
          <a:p>
            <a:r>
              <a:rPr lang="en-US" altLang="zh-CN" sz="4000" smtClean="0"/>
              <a:t>Priorities </a:t>
            </a:r>
            <a:br>
              <a:rPr lang="en-US" altLang="zh-CN" sz="4000" smtClean="0"/>
            </a:br>
            <a:endParaRPr lang="zh-CN" altLang="en-US" sz="4000" smtClean="0"/>
          </a:p>
        </p:txBody>
      </p:sp>
      <p:sp>
        <p:nvSpPr>
          <p:cNvPr id="108547" name="Rectangle 3"/>
          <p:cNvSpPr>
            <a:spLocks noGrp="1"/>
          </p:cNvSpPr>
          <p:nvPr>
            <p:ph type="body" idx="1"/>
          </p:nvPr>
        </p:nvSpPr>
        <p:spPr/>
        <p:txBody>
          <a:bodyPr/>
          <a:lstStyle/>
          <a:p>
            <a:r>
              <a:rPr lang="en-US" altLang="zh-CN" smtClean="0"/>
              <a:t>1-10</a:t>
            </a:r>
          </a:p>
          <a:p>
            <a:r>
              <a:rPr lang="en-US" altLang="zh-CN" smtClean="0"/>
              <a:t>t1.setPriority ( t1.getPriority() +1 ); </a:t>
            </a:r>
          </a:p>
          <a:p>
            <a:pPr lvl="1"/>
            <a:r>
              <a:rPr lang="en-US" altLang="zh-CN" smtClean="0"/>
              <a:t>try</a:t>
            </a:r>
            <a:br>
              <a:rPr lang="en-US" altLang="zh-CN" smtClean="0"/>
            </a:br>
            <a:endParaRPr lang="zh-CN" altLang="en-US" smtClean="0"/>
          </a:p>
        </p:txBody>
      </p:sp>
    </p:spTree>
    <p:extLst>
      <p:ext uri="{BB962C8B-B14F-4D97-AF65-F5344CB8AC3E}">
        <p14:creationId xmlns:p14="http://schemas.microsoft.com/office/powerpoint/2010/main" val="401521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a:lstStyle/>
          <a:p>
            <a:r>
              <a:rPr lang="en-US" altLang="zh-CN" sz="4000" smtClean="0"/>
              <a:t>Thread Groups </a:t>
            </a:r>
            <a:br>
              <a:rPr lang="en-US" altLang="zh-CN" sz="4000" smtClean="0"/>
            </a:br>
            <a:endParaRPr lang="zh-CN" altLang="en-US" sz="4000" smtClean="0"/>
          </a:p>
        </p:txBody>
      </p:sp>
      <p:sp>
        <p:nvSpPr>
          <p:cNvPr id="107523" name="Rectangle 3"/>
          <p:cNvSpPr>
            <a:spLocks noGrp="1"/>
          </p:cNvSpPr>
          <p:nvPr>
            <p:ph type="body" idx="1"/>
          </p:nvPr>
        </p:nvSpPr>
        <p:spPr/>
        <p:txBody>
          <a:bodyPr/>
          <a:lstStyle/>
          <a:p>
            <a:pPr>
              <a:lnSpc>
                <a:spcPct val="90000"/>
              </a:lnSpc>
            </a:pPr>
            <a:r>
              <a:rPr lang="en-US" altLang="zh-CN" dirty="0" smtClean="0"/>
              <a:t>might be deprecated in future. So </a:t>
            </a:r>
            <a:r>
              <a:rPr lang="en-US" altLang="zh-CN" dirty="0" smtClean="0">
                <a:solidFill>
                  <a:schemeClr val="accent2"/>
                </a:solidFill>
              </a:rPr>
              <a:t>avoid them</a:t>
            </a:r>
            <a:r>
              <a:rPr lang="en-US" altLang="zh-CN" dirty="0" smtClean="0"/>
              <a:t> </a:t>
            </a:r>
          </a:p>
          <a:p>
            <a:pPr>
              <a:lnSpc>
                <a:spcPct val="90000"/>
              </a:lnSpc>
            </a:pPr>
            <a:r>
              <a:rPr lang="en-US" altLang="zh-CN" dirty="0" smtClean="0"/>
              <a:t>Thread group is a group of Threads. A Thread group can contain a set of Threads as well as a set of other Thread groups </a:t>
            </a:r>
          </a:p>
          <a:p>
            <a:pPr lvl="1">
              <a:lnSpc>
                <a:spcPct val="90000"/>
              </a:lnSpc>
            </a:pPr>
            <a:r>
              <a:rPr lang="en-US" altLang="zh-CN" dirty="0" err="1" smtClean="0"/>
              <a:t>mygroup</a:t>
            </a:r>
            <a:r>
              <a:rPr lang="en-US" altLang="zh-CN" dirty="0" smtClean="0"/>
              <a:t>=</a:t>
            </a:r>
            <a:r>
              <a:rPr lang="en-US" altLang="zh-CN" dirty="0" err="1" smtClean="0"/>
              <a:t>Thread.currentThread</a:t>
            </a:r>
            <a:r>
              <a:rPr lang="en-US" altLang="zh-CN" dirty="0" smtClean="0"/>
              <a:t>().</a:t>
            </a:r>
            <a:r>
              <a:rPr lang="en-US" altLang="zh-CN" dirty="0" err="1" smtClean="0"/>
              <a:t>getThreadGroup</a:t>
            </a:r>
            <a:r>
              <a:rPr lang="en-US" altLang="zh-CN" dirty="0" smtClean="0"/>
              <a:t>(); </a:t>
            </a:r>
          </a:p>
          <a:p>
            <a:pPr lvl="1">
              <a:lnSpc>
                <a:spcPct val="90000"/>
              </a:lnSpc>
            </a:pPr>
            <a:r>
              <a:rPr lang="en-US" altLang="zh-CN" dirty="0" err="1" smtClean="0"/>
              <a:t>mygroup.list</a:t>
            </a:r>
            <a:r>
              <a:rPr lang="en-US" altLang="zh-CN" dirty="0" smtClean="0"/>
              <a:t>()</a:t>
            </a:r>
          </a:p>
          <a:p>
            <a:pPr>
              <a:lnSpc>
                <a:spcPct val="90000"/>
              </a:lnSpc>
            </a:pPr>
            <a:r>
              <a:rPr lang="en-US" altLang="zh-CN" dirty="0" smtClean="0"/>
              <a:t>How many</a:t>
            </a:r>
          </a:p>
          <a:p>
            <a:pPr lvl="1">
              <a:lnSpc>
                <a:spcPct val="90000"/>
              </a:lnSpc>
            </a:pPr>
            <a:r>
              <a:rPr lang="en-US" altLang="zh-CN" dirty="0" smtClean="0"/>
              <a:t>Maybe 5000, but 26 is better</a:t>
            </a:r>
          </a:p>
        </p:txBody>
      </p:sp>
    </p:spTree>
    <p:extLst>
      <p:ext uri="{BB962C8B-B14F-4D97-AF65-F5344CB8AC3E}">
        <p14:creationId xmlns:p14="http://schemas.microsoft.com/office/powerpoint/2010/main" val="338648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r>
              <a:rPr lang="zh-CN" altLang="zh-CN" b="1" dirty="0"/>
              <a:t>互斥线程</a:t>
            </a:r>
            <a:endParaRPr lang="en-US" altLang="zh-CN" dirty="0" smtClean="0"/>
          </a:p>
        </p:txBody>
      </p:sp>
      <p:sp>
        <p:nvSpPr>
          <p:cNvPr id="59395" name="Rectangle 3"/>
          <p:cNvSpPr>
            <a:spLocks noGrp="1"/>
          </p:cNvSpPr>
          <p:nvPr>
            <p:ph type="body" idx="1"/>
          </p:nvPr>
        </p:nvSpPr>
        <p:spPr/>
        <p:txBody>
          <a:bodyPr/>
          <a:lstStyle/>
          <a:p>
            <a:pPr>
              <a:lnSpc>
                <a:spcPct val="80000"/>
              </a:lnSpc>
            </a:pPr>
            <a:r>
              <a:rPr lang="en-US" altLang="zh-CN" sz="1600" dirty="0" smtClean="0"/>
              <a:t>class Grape extends Thread {</a:t>
            </a:r>
          </a:p>
          <a:p>
            <a:pPr>
              <a:lnSpc>
                <a:spcPct val="80000"/>
              </a:lnSpc>
            </a:pPr>
            <a:r>
              <a:rPr lang="en-US" altLang="zh-CN" sz="1600" dirty="0" smtClean="0"/>
              <a:t>    Grape(String s){ super(s); } // constructor</a:t>
            </a:r>
          </a:p>
          <a:p>
            <a:pPr>
              <a:lnSpc>
                <a:spcPct val="80000"/>
              </a:lnSpc>
            </a:pPr>
            <a:endParaRPr lang="en-US" altLang="zh-CN" sz="1600" dirty="0" smtClean="0"/>
          </a:p>
          <a:p>
            <a:pPr>
              <a:lnSpc>
                <a:spcPct val="80000"/>
              </a:lnSpc>
            </a:pPr>
            <a:r>
              <a:rPr lang="en-US" altLang="zh-CN" sz="1600" dirty="0" smtClean="0"/>
              <a:t>    public void run() { </a:t>
            </a:r>
          </a:p>
          <a:p>
            <a:pPr>
              <a:lnSpc>
                <a:spcPct val="80000"/>
              </a:lnSpc>
            </a:pPr>
            <a:r>
              <a:rPr lang="en-US" altLang="zh-CN" sz="1600" dirty="0" smtClean="0"/>
              <a:t>        for(</a:t>
            </a:r>
            <a:r>
              <a:rPr lang="en-US" altLang="zh-CN" sz="1600" dirty="0" err="1" smtClean="0"/>
              <a:t>int</a:t>
            </a:r>
            <a:r>
              <a:rPr lang="en-US" altLang="zh-CN" sz="1600" dirty="0" smtClean="0"/>
              <a:t> </a:t>
            </a:r>
            <a:r>
              <a:rPr lang="en-US" altLang="zh-CN" sz="1600" dirty="0" err="1" smtClean="0"/>
              <a:t>i</a:t>
            </a:r>
            <a:r>
              <a:rPr lang="en-US" altLang="zh-CN" sz="1600" dirty="0" smtClean="0"/>
              <a:t>=0;i&lt;100;i++)        {</a:t>
            </a:r>
          </a:p>
          <a:p>
            <a:pPr>
              <a:lnSpc>
                <a:spcPct val="80000"/>
              </a:lnSpc>
            </a:pPr>
            <a:r>
              <a:rPr lang="en-US" altLang="zh-CN" sz="1600" dirty="0" smtClean="0"/>
              <a:t>            </a:t>
            </a:r>
            <a:r>
              <a:rPr lang="en-US" altLang="zh-CN" sz="1600" dirty="0" err="1" smtClean="0"/>
              <a:t>System.out.println</a:t>
            </a:r>
            <a:r>
              <a:rPr lang="en-US" altLang="zh-CN" sz="1600" dirty="0" smtClean="0"/>
              <a:t>(</a:t>
            </a:r>
            <a:r>
              <a:rPr lang="en-US" altLang="zh-CN" sz="1600" dirty="0" err="1" smtClean="0"/>
              <a:t>this.getName</a:t>
            </a:r>
            <a:r>
              <a:rPr lang="en-US" altLang="zh-CN" sz="1600" dirty="0" smtClean="0"/>
              <a:t>());</a:t>
            </a:r>
          </a:p>
          <a:p>
            <a:pPr>
              <a:lnSpc>
                <a:spcPct val="80000"/>
              </a:lnSpc>
            </a:pPr>
            <a:r>
              <a:rPr lang="en-US" altLang="zh-CN" sz="1600" dirty="0" smtClean="0"/>
              <a:t>            try {sleep(1000);}  catch (</a:t>
            </a:r>
            <a:r>
              <a:rPr lang="en-US" altLang="zh-CN" sz="1600" dirty="0" err="1" smtClean="0"/>
              <a:t>InterruptedException</a:t>
            </a:r>
            <a:r>
              <a:rPr lang="en-US" altLang="zh-CN" sz="1600" dirty="0" smtClean="0"/>
              <a:t> </a:t>
            </a:r>
            <a:r>
              <a:rPr lang="en-US" altLang="zh-CN" sz="1600" dirty="0" err="1" smtClean="0"/>
              <a:t>ie</a:t>
            </a:r>
            <a:r>
              <a:rPr lang="en-US" altLang="zh-CN" sz="1600" dirty="0" smtClean="0"/>
              <a:t>) {return;}</a:t>
            </a:r>
          </a:p>
          <a:p>
            <a:pPr>
              <a:lnSpc>
                <a:spcPct val="80000"/>
              </a:lnSpc>
            </a:pPr>
            <a:r>
              <a:rPr lang="en-US" altLang="zh-CN" sz="1600" dirty="0" smtClean="0"/>
              <a:t>        }  </a:t>
            </a:r>
          </a:p>
          <a:p>
            <a:pPr>
              <a:lnSpc>
                <a:spcPct val="80000"/>
              </a:lnSpc>
            </a:pPr>
            <a:r>
              <a:rPr lang="en-US" altLang="zh-CN" sz="1600" dirty="0" smtClean="0"/>
              <a:t>    }</a:t>
            </a:r>
          </a:p>
          <a:p>
            <a:pPr>
              <a:lnSpc>
                <a:spcPct val="80000"/>
              </a:lnSpc>
            </a:pPr>
            <a:r>
              <a:rPr lang="en-US" altLang="zh-CN" sz="1600" dirty="0" smtClean="0"/>
              <a:t>}</a:t>
            </a:r>
          </a:p>
          <a:p>
            <a:pPr>
              <a:lnSpc>
                <a:spcPct val="80000"/>
              </a:lnSpc>
            </a:pPr>
            <a:r>
              <a:rPr lang="en-US" altLang="zh-CN" sz="1600" dirty="0" smtClean="0"/>
              <a:t>public class Main {</a:t>
            </a:r>
          </a:p>
          <a:p>
            <a:pPr>
              <a:lnSpc>
                <a:spcPct val="80000"/>
              </a:lnSpc>
            </a:pPr>
            <a:r>
              <a:rPr lang="en-US" altLang="zh-CN" sz="1600" dirty="0" smtClean="0"/>
              <a:t>    static public void main(String s[]) {</a:t>
            </a:r>
          </a:p>
          <a:p>
            <a:pPr>
              <a:lnSpc>
                <a:spcPct val="80000"/>
              </a:lnSpc>
            </a:pPr>
            <a:r>
              <a:rPr lang="en-US" altLang="zh-CN" sz="1600" dirty="0" smtClean="0"/>
              <a:t>	new Grape("merlot").start();</a:t>
            </a:r>
          </a:p>
          <a:p>
            <a:pPr>
              <a:lnSpc>
                <a:spcPct val="80000"/>
              </a:lnSpc>
            </a:pPr>
            <a:r>
              <a:rPr lang="en-US" altLang="zh-CN" sz="1600" dirty="0" smtClean="0"/>
              <a:t>	new Grape("pinot").start();</a:t>
            </a:r>
          </a:p>
          <a:p>
            <a:pPr>
              <a:lnSpc>
                <a:spcPct val="80000"/>
              </a:lnSpc>
            </a:pPr>
            <a:r>
              <a:rPr lang="en-US" altLang="zh-CN" sz="1600" dirty="0" smtClean="0"/>
              <a:t>	new Grape("cabernet").start();</a:t>
            </a:r>
          </a:p>
          <a:p>
            <a:pPr>
              <a:lnSpc>
                <a:spcPct val="80000"/>
              </a:lnSpc>
            </a:pPr>
            <a:r>
              <a:rPr lang="en-US" altLang="zh-CN" sz="1600" dirty="0" smtClean="0"/>
              <a:t>           </a:t>
            </a:r>
            <a:r>
              <a:rPr lang="en-US" altLang="zh-CN" sz="1600" dirty="0" err="1" smtClean="0"/>
              <a:t>mygroup</a:t>
            </a:r>
            <a:r>
              <a:rPr lang="en-US" altLang="zh-CN" sz="1600" dirty="0" smtClean="0"/>
              <a:t>=</a:t>
            </a:r>
            <a:r>
              <a:rPr lang="en-US" altLang="zh-CN" sz="1600" dirty="0" err="1" smtClean="0"/>
              <a:t>Thread.currentThread</a:t>
            </a:r>
            <a:r>
              <a:rPr lang="en-US" altLang="zh-CN" sz="1600" dirty="0"/>
              <a:t>().</a:t>
            </a:r>
            <a:r>
              <a:rPr lang="en-US" altLang="zh-CN" sz="1600" dirty="0" err="1"/>
              <a:t>getThreadGroup</a:t>
            </a:r>
            <a:r>
              <a:rPr lang="en-US" altLang="zh-CN" sz="1600" dirty="0"/>
              <a:t>(); </a:t>
            </a:r>
            <a:endParaRPr lang="en-US" altLang="zh-CN" sz="1600" dirty="0" smtClean="0"/>
          </a:p>
          <a:p>
            <a:pPr>
              <a:lnSpc>
                <a:spcPct val="80000"/>
              </a:lnSpc>
            </a:pPr>
            <a:r>
              <a:rPr lang="en-US" altLang="zh-CN" sz="1600" dirty="0" smtClean="0"/>
              <a:t>             </a:t>
            </a:r>
            <a:r>
              <a:rPr lang="en-US" altLang="zh-CN" sz="1600" dirty="0" err="1" smtClean="0"/>
              <a:t>mygroup.list</a:t>
            </a:r>
            <a:r>
              <a:rPr lang="en-US" altLang="zh-CN" sz="1600" dirty="0" smtClean="0"/>
              <a:t>()</a:t>
            </a:r>
          </a:p>
          <a:p>
            <a:pPr>
              <a:lnSpc>
                <a:spcPct val="80000"/>
              </a:lnSpc>
            </a:pPr>
            <a:r>
              <a:rPr lang="en-US" altLang="zh-CN" sz="1600" dirty="0" smtClean="0"/>
              <a:t>    }</a:t>
            </a:r>
          </a:p>
          <a:p>
            <a:pPr>
              <a:lnSpc>
                <a:spcPct val="80000"/>
              </a:lnSpc>
            </a:pPr>
            <a:r>
              <a:rPr lang="en-US" altLang="zh-CN" sz="1600" dirty="0" smtClean="0"/>
              <a:t>}</a:t>
            </a:r>
            <a:endParaRPr lang="zh-CN" altLang="en-US" sz="1600" dirty="0" smtClean="0"/>
          </a:p>
        </p:txBody>
      </p:sp>
    </p:spTree>
    <p:extLst>
      <p:ext uri="{BB962C8B-B14F-4D97-AF65-F5344CB8AC3E}">
        <p14:creationId xmlns:p14="http://schemas.microsoft.com/office/powerpoint/2010/main" val="1061007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altLang="zh-CN" sz="4000" b="1" smtClean="0"/>
              <a:t>Four Kinds of Threads Programming</a:t>
            </a:r>
            <a:endParaRPr lang="zh-CN" altLang="en-US" sz="4000" b="1" smtClean="0"/>
          </a:p>
        </p:txBody>
      </p:sp>
      <p:sp>
        <p:nvSpPr>
          <p:cNvPr id="60419" name="Rectangle 3"/>
          <p:cNvSpPr>
            <a:spLocks noGrp="1"/>
          </p:cNvSpPr>
          <p:nvPr>
            <p:ph type="body" idx="1"/>
          </p:nvPr>
        </p:nvSpPr>
        <p:spPr>
          <a:xfrm>
            <a:off x="457200" y="1600200"/>
            <a:ext cx="7786688" cy="4525963"/>
          </a:xfrm>
        </p:spPr>
        <p:txBody>
          <a:bodyPr/>
          <a:lstStyle/>
          <a:p>
            <a:r>
              <a:rPr lang="en-US" altLang="zh-CN" smtClean="0"/>
              <a:t>Unrelated threads</a:t>
            </a:r>
          </a:p>
          <a:p>
            <a:pPr lvl="1"/>
            <a:r>
              <a:rPr lang="zh-CN" altLang="en-US" smtClean="0"/>
              <a:t>不相关的线程</a:t>
            </a:r>
          </a:p>
          <a:p>
            <a:r>
              <a:rPr lang="en-US" altLang="zh-CN" smtClean="0"/>
              <a:t>Related but unsynchronized threads</a:t>
            </a:r>
          </a:p>
          <a:p>
            <a:pPr lvl="1"/>
            <a:r>
              <a:rPr lang="zh-CN" altLang="en-US" smtClean="0"/>
              <a:t>相关但无需同步的线程</a:t>
            </a:r>
          </a:p>
          <a:p>
            <a:r>
              <a:rPr lang="en-US" altLang="zh-CN" smtClean="0"/>
              <a:t>Mutually(</a:t>
            </a:r>
            <a:r>
              <a:rPr lang="zh-CN" altLang="en-US" smtClean="0"/>
              <a:t>互斥</a:t>
            </a:r>
            <a:r>
              <a:rPr lang="en-US" altLang="zh-CN" smtClean="0"/>
              <a:t>) exclusive threads</a:t>
            </a:r>
          </a:p>
          <a:p>
            <a:pPr lvl="1"/>
            <a:r>
              <a:rPr lang="zh-CN" altLang="en-US" smtClean="0"/>
              <a:t>互斥线程</a:t>
            </a:r>
          </a:p>
          <a:p>
            <a:r>
              <a:rPr lang="en-US" altLang="zh-CN" smtClean="0"/>
              <a:t>Communicating mutually exclusive threads</a:t>
            </a:r>
          </a:p>
          <a:p>
            <a:pPr lvl="1"/>
            <a:r>
              <a:rPr lang="zh-CN" altLang="en-US" smtClean="0"/>
              <a:t>相关通信且互斥线程</a:t>
            </a:r>
          </a:p>
        </p:txBody>
      </p:sp>
    </p:spTree>
    <p:extLst>
      <p:ext uri="{BB962C8B-B14F-4D97-AF65-F5344CB8AC3E}">
        <p14:creationId xmlns:p14="http://schemas.microsoft.com/office/powerpoint/2010/main" val="76009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不相关的</a:t>
            </a:r>
            <a:r>
              <a:rPr lang="zh-CN" altLang="zh-CN" b="1" dirty="0" smtClean="0"/>
              <a:t>线程</a:t>
            </a:r>
            <a:endParaRPr lang="zh-CN" altLang="en-US" dirty="0"/>
          </a:p>
        </p:txBody>
      </p:sp>
      <p:sp>
        <p:nvSpPr>
          <p:cNvPr id="3" name="内容占位符 2"/>
          <p:cNvSpPr>
            <a:spLocks noGrp="1"/>
          </p:cNvSpPr>
          <p:nvPr>
            <p:ph idx="1"/>
          </p:nvPr>
        </p:nvSpPr>
        <p:spPr/>
        <p:txBody>
          <a:bodyPr/>
          <a:lstStyle/>
          <a:p>
            <a:r>
              <a:rPr lang="zh-CN" altLang="zh-CN" dirty="0"/>
              <a:t>不相关的线程是最简单的线程程序，用以执行不同功能的线程间没有交互</a:t>
            </a:r>
            <a:r>
              <a:rPr lang="zh-CN" altLang="zh-CN" dirty="0" smtClean="0"/>
              <a:t>关系</a:t>
            </a:r>
            <a:endParaRPr lang="en-US" altLang="zh-CN" dirty="0" smtClean="0"/>
          </a:p>
          <a:p>
            <a:pPr lvl="1"/>
            <a:r>
              <a:rPr lang="zh-CN" altLang="zh-CN" dirty="0" smtClean="0"/>
              <a:t>示例</a:t>
            </a:r>
            <a:endParaRPr lang="zh-CN" altLang="en-US" dirty="0"/>
          </a:p>
        </p:txBody>
      </p:sp>
      <p:sp>
        <p:nvSpPr>
          <p:cNvPr id="4" name="Rectangle 2"/>
          <p:cNvSpPr>
            <a:spLocks noChangeArrowheads="1"/>
          </p:cNvSpPr>
          <p:nvPr/>
        </p:nvSpPr>
        <p:spPr bwMode="auto">
          <a:xfrm>
            <a:off x="899592" y="40050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4544739"/>
              </p:ext>
            </p:extLst>
          </p:nvPr>
        </p:nvGraphicFramePr>
        <p:xfrm>
          <a:off x="885096" y="3365541"/>
          <a:ext cx="7416824" cy="2943184"/>
        </p:xfrm>
        <a:graphic>
          <a:graphicData uri="http://schemas.openxmlformats.org/presentationml/2006/ole">
            <mc:AlternateContent xmlns:mc="http://schemas.openxmlformats.org/markup-compatibility/2006">
              <mc:Choice xmlns:v="urn:schemas-microsoft-com:vml" Requires="v">
                <p:oleObj spid="_x0000_s2075" name="Visio" r:id="rId4" imgW="4808457" imgH="1903842" progId="Visio.Drawing.11">
                  <p:embed/>
                </p:oleObj>
              </mc:Choice>
              <mc:Fallback>
                <p:oleObj name="Visio" r:id="rId4" imgW="4808457" imgH="19038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096" y="3365541"/>
                        <a:ext cx="7416824" cy="2943184"/>
                      </a:xfrm>
                      <a:prstGeom prst="rect">
                        <a:avLst/>
                      </a:prstGeom>
                      <a:noFill/>
                    </p:spPr>
                  </p:pic>
                </p:oleObj>
              </mc:Fallback>
            </mc:AlternateContent>
          </a:graphicData>
        </a:graphic>
      </p:graphicFrame>
    </p:spTree>
    <p:extLst>
      <p:ext uri="{BB962C8B-B14F-4D97-AF65-F5344CB8AC3E}">
        <p14:creationId xmlns:p14="http://schemas.microsoft.com/office/powerpoint/2010/main" val="3116650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相关但无需同步的</a:t>
            </a:r>
            <a:r>
              <a:rPr lang="zh-CN" altLang="zh-CN" b="1" dirty="0" smtClean="0"/>
              <a:t>线程</a:t>
            </a:r>
            <a:endParaRPr lang="zh-CN" altLang="en-US" dirty="0"/>
          </a:p>
        </p:txBody>
      </p:sp>
      <p:sp>
        <p:nvSpPr>
          <p:cNvPr id="3" name="内容占位符 2"/>
          <p:cNvSpPr>
            <a:spLocks noGrp="1"/>
          </p:cNvSpPr>
          <p:nvPr>
            <p:ph idx="1"/>
          </p:nvPr>
        </p:nvSpPr>
        <p:spPr/>
        <p:txBody>
          <a:bodyPr/>
          <a:lstStyle/>
          <a:p>
            <a:r>
              <a:rPr lang="zh-CN" altLang="zh-CN" dirty="0"/>
              <a:t>相关但无需同步的线程可用于分解处理任务</a:t>
            </a:r>
            <a:r>
              <a:rPr lang="zh-CN" altLang="zh-CN" dirty="0" smtClean="0"/>
              <a:t>。</a:t>
            </a:r>
            <a:r>
              <a:rPr lang="en-US" altLang="zh-CN" dirty="0" smtClean="0"/>
              <a:t>(</a:t>
            </a:r>
            <a:r>
              <a:rPr lang="zh-CN" altLang="en-US" dirty="0" smtClean="0"/>
              <a:t>示例</a:t>
            </a:r>
            <a:r>
              <a:rPr lang="en-US" altLang="zh-CN" dirty="0" smtClean="0"/>
              <a:t>)</a:t>
            </a:r>
          </a:p>
          <a:p>
            <a:r>
              <a:rPr lang="zh-CN" altLang="zh-CN" dirty="0" smtClean="0"/>
              <a:t>每个</a:t>
            </a:r>
            <a:r>
              <a:rPr lang="zh-CN" altLang="zh-CN" dirty="0"/>
              <a:t>线程分别执行分配的任务，不必访问共享的数据，因此不需要控制线程的同步</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75248971"/>
              </p:ext>
            </p:extLst>
          </p:nvPr>
        </p:nvGraphicFramePr>
        <p:xfrm>
          <a:off x="827584" y="3651286"/>
          <a:ext cx="7242624" cy="2874057"/>
        </p:xfrm>
        <a:graphic>
          <a:graphicData uri="http://schemas.openxmlformats.org/presentationml/2006/ole">
            <mc:AlternateContent xmlns:mc="http://schemas.openxmlformats.org/markup-compatibility/2006">
              <mc:Choice xmlns:v="urn:schemas-microsoft-com:vml" Requires="v">
                <p:oleObj spid="_x0000_s3098" name="Visio" r:id="rId4" imgW="4808457" imgH="1903842" progId="Visio.Drawing.11">
                  <p:embed/>
                </p:oleObj>
              </mc:Choice>
              <mc:Fallback>
                <p:oleObj name="Visio" r:id="rId4" imgW="4808457" imgH="19038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3651286"/>
                        <a:ext cx="7242624" cy="2874057"/>
                      </a:xfrm>
                      <a:prstGeom prst="rect">
                        <a:avLst/>
                      </a:prstGeom>
                      <a:noFill/>
                    </p:spPr>
                  </p:pic>
                </p:oleObj>
              </mc:Fallback>
            </mc:AlternateContent>
          </a:graphicData>
        </a:graphic>
      </p:graphicFrame>
    </p:spTree>
    <p:extLst>
      <p:ext uri="{BB962C8B-B14F-4D97-AF65-F5344CB8AC3E}">
        <p14:creationId xmlns:p14="http://schemas.microsoft.com/office/powerpoint/2010/main" val="34918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操作系统与</a:t>
            </a:r>
            <a:r>
              <a:rPr lang="zh-CN" altLang="zh-CN" b="1" dirty="0" smtClean="0"/>
              <a:t>进程</a:t>
            </a:r>
            <a:endParaRPr lang="zh-CN" altLang="en-US" dirty="0"/>
          </a:p>
        </p:txBody>
      </p:sp>
      <p:sp>
        <p:nvSpPr>
          <p:cNvPr id="3" name="内容占位符 2"/>
          <p:cNvSpPr>
            <a:spLocks noGrp="1"/>
          </p:cNvSpPr>
          <p:nvPr>
            <p:ph idx="1"/>
          </p:nvPr>
        </p:nvSpPr>
        <p:spPr/>
        <p:txBody>
          <a:bodyPr/>
          <a:lstStyle/>
          <a:p>
            <a:r>
              <a:rPr lang="zh-CN" altLang="zh-CN" dirty="0" smtClean="0"/>
              <a:t>进程</a:t>
            </a:r>
            <a:r>
              <a:rPr lang="zh-CN" altLang="zh-CN" dirty="0"/>
              <a:t>（</a:t>
            </a:r>
            <a:r>
              <a:rPr lang="en-US" altLang="zh-CN" dirty="0"/>
              <a:t>Process</a:t>
            </a:r>
            <a:r>
              <a:rPr lang="zh-CN" altLang="zh-CN" dirty="0"/>
              <a:t>）是最初定义在</a:t>
            </a:r>
            <a:r>
              <a:rPr lang="en-US" altLang="zh-CN" dirty="0"/>
              <a:t>Unix</a:t>
            </a:r>
            <a:r>
              <a:rPr lang="zh-CN" altLang="zh-CN" dirty="0"/>
              <a:t>等多用户、多任务操作系统环境下用于表示应用程序在内存环境中基本执行单元的概念</a:t>
            </a:r>
            <a:r>
              <a:rPr lang="zh-CN" altLang="zh-CN" dirty="0" smtClean="0"/>
              <a:t>。</a:t>
            </a:r>
            <a:endParaRPr lang="en-US" altLang="zh-CN" dirty="0" smtClean="0"/>
          </a:p>
          <a:p>
            <a:pPr lvl="1"/>
            <a:r>
              <a:rPr lang="zh-CN" altLang="zh-CN" dirty="0"/>
              <a:t>从用户角度来看，进程是应用程序的一个执行过程</a:t>
            </a:r>
            <a:r>
              <a:rPr lang="zh-CN" altLang="zh-CN" dirty="0" smtClean="0"/>
              <a:t>。</a:t>
            </a:r>
            <a:endParaRPr lang="en-US" altLang="zh-CN" dirty="0" smtClean="0"/>
          </a:p>
          <a:p>
            <a:pPr lvl="1"/>
            <a:r>
              <a:rPr lang="zh-CN" altLang="zh-CN" dirty="0"/>
              <a:t>从操作系统核心角度来看，进程代表的是操作系统分配的内存、</a:t>
            </a:r>
            <a:r>
              <a:rPr lang="en-US" altLang="zh-CN" dirty="0"/>
              <a:t>CPU</a:t>
            </a:r>
            <a:r>
              <a:rPr lang="zh-CN" altLang="zh-CN" dirty="0"/>
              <a:t>时间片等资源的基本单位，是为正在运行的程序提供的运行环境。</a:t>
            </a:r>
            <a:endParaRPr lang="en-US" altLang="zh-CN" dirty="0" smtClean="0"/>
          </a:p>
          <a:p>
            <a:r>
              <a:rPr lang="en-US" altLang="zh-CN" dirty="0"/>
              <a:t> </a:t>
            </a:r>
            <a:endParaRPr lang="zh-CN" altLang="zh-CN" dirty="0"/>
          </a:p>
        </p:txBody>
      </p:sp>
    </p:spTree>
    <p:extLst>
      <p:ext uri="{BB962C8B-B14F-4D97-AF65-F5344CB8AC3E}">
        <p14:creationId xmlns:p14="http://schemas.microsoft.com/office/powerpoint/2010/main" val="103528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互斥</a:t>
            </a:r>
            <a:r>
              <a:rPr lang="zh-CN" altLang="zh-CN" b="1" dirty="0" smtClean="0"/>
              <a:t>线程</a:t>
            </a:r>
            <a:endParaRPr lang="zh-CN" altLang="en-US" dirty="0"/>
          </a:p>
        </p:txBody>
      </p:sp>
      <p:sp>
        <p:nvSpPr>
          <p:cNvPr id="3" name="内容占位符 2"/>
          <p:cNvSpPr>
            <a:spLocks noGrp="1"/>
          </p:cNvSpPr>
          <p:nvPr>
            <p:ph idx="1"/>
          </p:nvPr>
        </p:nvSpPr>
        <p:spPr/>
        <p:txBody>
          <a:bodyPr/>
          <a:lstStyle/>
          <a:p>
            <a:r>
              <a:rPr lang="zh-CN" altLang="zh-CN" dirty="0"/>
              <a:t>这些线程必须相互等待以免同时修改同一数据，造成数据结果的不确定性，这种相互等待的线程称为互斥线程。</a:t>
            </a:r>
          </a:p>
          <a:p>
            <a:r>
              <a:rPr lang="zh-CN" altLang="zh-CN" dirty="0"/>
              <a:t>下面的例子模拟了一个蒸汽锅炉工作的情况。它定义了一些数值（气压表的当前读数，气压的安全上限等），然后实例了</a:t>
            </a:r>
            <a:r>
              <a:rPr lang="en-US" altLang="zh-CN" dirty="0"/>
              <a:t>10</a:t>
            </a:r>
            <a:r>
              <a:rPr lang="zh-CN" altLang="zh-CN" dirty="0"/>
              <a:t>个</a:t>
            </a:r>
            <a:r>
              <a:rPr lang="en-US" altLang="zh-CN" dirty="0"/>
              <a:t>pressure</a:t>
            </a:r>
            <a:r>
              <a:rPr lang="zh-CN" altLang="zh-CN" dirty="0"/>
              <a:t>线程，分别检查气压是否处于安全的气压范围内，如果是则增加气压，</a:t>
            </a:r>
            <a:endParaRPr lang="zh-CN" altLang="en-US" dirty="0"/>
          </a:p>
        </p:txBody>
      </p:sp>
    </p:spTree>
    <p:extLst>
      <p:ext uri="{BB962C8B-B14F-4D97-AF65-F5344CB8AC3E}">
        <p14:creationId xmlns:p14="http://schemas.microsoft.com/office/powerpoint/2010/main" val="3613955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互斥线程</a:t>
            </a:r>
            <a:endParaRPr lang="zh-CN" altLang="en-US" dirty="0"/>
          </a:p>
        </p:txBody>
      </p:sp>
      <p:sp>
        <p:nvSpPr>
          <p:cNvPr id="3" name="内容占位符 2"/>
          <p:cNvSpPr>
            <a:spLocks noGrp="1"/>
          </p:cNvSpPr>
          <p:nvPr>
            <p:ph idx="1"/>
          </p:nvPr>
        </p:nvSpPr>
        <p:spPr/>
        <p:txBody>
          <a:bodyPr/>
          <a:lstStyle/>
          <a:p>
            <a:pPr marL="0" indent="0">
              <a:buNone/>
            </a:pPr>
            <a:r>
              <a:rPr lang="en-US" altLang="zh-CN" sz="2800" dirty="0"/>
              <a:t> void </a:t>
            </a:r>
            <a:r>
              <a:rPr lang="en-US" altLang="zh-CN" sz="2800" dirty="0" err="1"/>
              <a:t>RaisePressure</a:t>
            </a:r>
            <a:r>
              <a:rPr lang="en-US" altLang="zh-CN" sz="2800" dirty="0"/>
              <a:t>() {</a:t>
            </a:r>
            <a:endParaRPr lang="zh-CN" altLang="zh-CN" sz="2800" dirty="0"/>
          </a:p>
          <a:p>
            <a:pPr marL="0" indent="0">
              <a:buNone/>
            </a:pPr>
            <a:r>
              <a:rPr lang="en-US" altLang="zh-CN" sz="2800" dirty="0"/>
              <a:t>          if (</a:t>
            </a:r>
            <a:r>
              <a:rPr lang="en-US" altLang="zh-CN" sz="2800" dirty="0" err="1"/>
              <a:t>p.pressureGauge</a:t>
            </a:r>
            <a:r>
              <a:rPr lang="en-US" altLang="zh-CN" sz="2800" dirty="0"/>
              <a:t> &lt; p.safetyLimit-15) {</a:t>
            </a:r>
            <a:endParaRPr lang="zh-CN" altLang="zh-CN" sz="2800" dirty="0"/>
          </a:p>
          <a:p>
            <a:pPr marL="0" indent="0">
              <a:buNone/>
            </a:pPr>
            <a:r>
              <a:rPr lang="en-US" altLang="zh-CN" sz="2800" dirty="0" smtClean="0"/>
              <a:t>	try</a:t>
            </a:r>
            <a:r>
              <a:rPr lang="en-US" altLang="zh-CN" sz="2800" dirty="0"/>
              <a:t>{</a:t>
            </a:r>
            <a:endParaRPr lang="zh-CN" altLang="zh-CN" sz="2800" dirty="0"/>
          </a:p>
          <a:p>
            <a:pPr marL="0" indent="0">
              <a:buNone/>
            </a:pPr>
            <a:r>
              <a:rPr lang="en-US" altLang="zh-CN" sz="2800" dirty="0"/>
              <a:t>			sleep(100);</a:t>
            </a:r>
            <a:endParaRPr lang="zh-CN" altLang="zh-CN" sz="2800" dirty="0"/>
          </a:p>
          <a:p>
            <a:pPr marL="0" indent="0">
              <a:buNone/>
            </a:pPr>
            <a:r>
              <a:rPr lang="en-US" altLang="zh-CN" sz="2800" dirty="0"/>
              <a:t>			  } catch (Exception e){</a:t>
            </a:r>
            <a:endParaRPr lang="zh-CN" altLang="zh-CN" sz="2800" dirty="0"/>
          </a:p>
          <a:p>
            <a:pPr marL="0" indent="0">
              <a:buNone/>
            </a:pPr>
            <a:r>
              <a:rPr lang="en-US" altLang="zh-CN" sz="2800" dirty="0"/>
              <a:t>			  }</a:t>
            </a:r>
            <a:endParaRPr lang="zh-CN" altLang="zh-CN" sz="2800" dirty="0"/>
          </a:p>
          <a:p>
            <a:pPr marL="0" indent="0">
              <a:buNone/>
            </a:pPr>
            <a:r>
              <a:rPr lang="en-US" altLang="zh-CN" sz="2800" dirty="0"/>
              <a:t>               </a:t>
            </a:r>
            <a:r>
              <a:rPr lang="en-US" altLang="zh-CN" sz="2800" dirty="0" err="1"/>
              <a:t>p.pressureGauge</a:t>
            </a:r>
            <a:r>
              <a:rPr lang="en-US" altLang="zh-CN" sz="2800" dirty="0"/>
              <a:t> += 15;</a:t>
            </a:r>
            <a:endParaRPr lang="zh-CN" altLang="zh-CN" sz="2800" dirty="0"/>
          </a:p>
          <a:p>
            <a:pPr marL="0" indent="0">
              <a:buNone/>
            </a:pPr>
            <a:r>
              <a:rPr lang="en-US" altLang="zh-CN" sz="2800" dirty="0"/>
              <a:t>          }  else</a:t>
            </a:r>
            <a:endParaRPr lang="zh-CN" altLang="zh-CN" sz="2800" dirty="0"/>
          </a:p>
          <a:p>
            <a:pPr marL="0" indent="0">
              <a:buNone/>
            </a:pPr>
            <a:r>
              <a:rPr lang="en-US" altLang="zh-CN" sz="2800" dirty="0" smtClean="0"/>
              <a:t>}</a:t>
            </a:r>
            <a:endParaRPr lang="zh-CN" altLang="zh-CN" sz="2800" dirty="0"/>
          </a:p>
          <a:p>
            <a:pPr marL="0" indent="0">
              <a:buNone/>
            </a:pPr>
            <a:endParaRPr lang="zh-CN" altLang="en-US" sz="2800" dirty="0"/>
          </a:p>
        </p:txBody>
      </p:sp>
    </p:spTree>
    <p:extLst>
      <p:ext uri="{BB962C8B-B14F-4D97-AF65-F5344CB8AC3E}">
        <p14:creationId xmlns:p14="http://schemas.microsoft.com/office/powerpoint/2010/main" val="374271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互斥线程</a:t>
            </a:r>
            <a:endParaRPr lang="zh-CN" altLang="en-US" dirty="0"/>
          </a:p>
        </p:txBody>
      </p:sp>
      <p:sp>
        <p:nvSpPr>
          <p:cNvPr id="3" name="内容占位符 2"/>
          <p:cNvSpPr>
            <a:spLocks noGrp="1"/>
          </p:cNvSpPr>
          <p:nvPr>
            <p:ph idx="1"/>
          </p:nvPr>
        </p:nvSpPr>
        <p:spPr/>
        <p:txBody>
          <a:bodyPr/>
          <a:lstStyle/>
          <a:p>
            <a:r>
              <a:rPr lang="zh-CN" altLang="zh-CN" dirty="0"/>
              <a:t>如果之前没有见过这种情况，将会觉得它是相当安全的，因为在我们增加压力数值之前，总是检查条件是否超过安全限制。其实不然，上述程序执行时，我们得到如下结果：</a:t>
            </a:r>
          </a:p>
          <a:p>
            <a:r>
              <a:rPr lang="en-US" altLang="zh-CN" dirty="0"/>
              <a:t>gauge reads 150, safe limit is 20</a:t>
            </a:r>
            <a:endParaRPr lang="zh-CN" altLang="zh-CN" dirty="0"/>
          </a:p>
          <a:p>
            <a:r>
              <a:rPr lang="zh-CN" altLang="zh-CN" dirty="0"/>
              <a:t>尽管在增加气压之前我们进行了检查，但是它还是大大的超过了安全限制</a:t>
            </a:r>
            <a:endParaRPr lang="zh-CN" altLang="en-US" dirty="0"/>
          </a:p>
        </p:txBody>
      </p:sp>
    </p:spTree>
    <p:extLst>
      <p:ext uri="{BB962C8B-B14F-4D97-AF65-F5344CB8AC3E}">
        <p14:creationId xmlns:p14="http://schemas.microsoft.com/office/powerpoint/2010/main" val="57647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竞争条件</a:t>
            </a:r>
            <a:r>
              <a:rPr lang="zh-CN" altLang="zh-CN" b="1" dirty="0" smtClean="0"/>
              <a:t>问题</a:t>
            </a:r>
            <a:endParaRPr lang="zh-CN" altLang="en-US" dirty="0"/>
          </a:p>
        </p:txBody>
      </p:sp>
      <p:sp>
        <p:nvSpPr>
          <p:cNvPr id="3" name="内容占位符 2"/>
          <p:cNvSpPr>
            <a:spLocks noGrp="1"/>
          </p:cNvSpPr>
          <p:nvPr>
            <p:ph idx="1"/>
          </p:nvPr>
        </p:nvSpPr>
        <p:spPr/>
        <p:txBody>
          <a:bodyPr/>
          <a:lstStyle/>
          <a:p>
            <a:r>
              <a:rPr lang="zh-CN" altLang="zh-CN" sz="2800" dirty="0"/>
              <a:t>这是一个经典的例子，我们称其为</a:t>
            </a:r>
            <a:r>
              <a:rPr lang="zh-CN" altLang="zh-CN" sz="2800" dirty="0" smtClean="0"/>
              <a:t>“数据竞赛”</a:t>
            </a:r>
            <a:r>
              <a:rPr lang="en-US" altLang="zh-CN" sz="2800" dirty="0" smtClean="0"/>
              <a:t> </a:t>
            </a:r>
            <a:r>
              <a:rPr lang="zh-CN" altLang="zh-CN" sz="2800" dirty="0" smtClean="0"/>
              <a:t>或“竞赛条件”。可能</a:t>
            </a:r>
            <a:r>
              <a:rPr lang="zh-CN" altLang="zh-CN" sz="2800" dirty="0"/>
              <a:t>会出现线程</a:t>
            </a:r>
            <a:r>
              <a:rPr lang="en-US" altLang="zh-CN" sz="2800" dirty="0"/>
              <a:t>2</a:t>
            </a:r>
            <a:r>
              <a:rPr lang="zh-CN" altLang="zh-CN" sz="2800" dirty="0"/>
              <a:t>在线程</a:t>
            </a:r>
            <a:r>
              <a:rPr lang="en-US" altLang="zh-CN" sz="2800" dirty="0"/>
              <a:t>1</a:t>
            </a:r>
            <a:r>
              <a:rPr lang="zh-CN" altLang="zh-CN" sz="2800" dirty="0"/>
              <a:t>更新数值之前就开始读取气压表的情况。因此，这个访问过程可能会以下列顺序进行</a:t>
            </a:r>
            <a:r>
              <a:rPr lang="en-US" altLang="zh-CN" sz="2800" dirty="0"/>
              <a:t>:</a:t>
            </a:r>
            <a:endParaRPr lang="zh-CN" altLang="zh-CN" sz="2800" dirty="0"/>
          </a:p>
          <a:p>
            <a:pPr lvl="1"/>
            <a:r>
              <a:rPr lang="en-US" altLang="zh-CN" sz="2400" dirty="0"/>
              <a:t>1</a:t>
            </a:r>
            <a:r>
              <a:rPr lang="zh-CN" altLang="zh-CN" sz="2400" dirty="0"/>
              <a:t>）线程</a:t>
            </a:r>
            <a:r>
              <a:rPr lang="en-US" altLang="zh-CN" sz="2400" dirty="0"/>
              <a:t>1</a:t>
            </a:r>
            <a:r>
              <a:rPr lang="zh-CN" altLang="zh-CN" sz="2400" dirty="0"/>
              <a:t>读取气压表</a:t>
            </a:r>
          </a:p>
          <a:p>
            <a:pPr lvl="1"/>
            <a:r>
              <a:rPr lang="en-US" altLang="zh-CN" sz="2400" dirty="0"/>
              <a:t>2</a:t>
            </a:r>
            <a:r>
              <a:rPr lang="zh-CN" altLang="zh-CN" sz="2400" dirty="0"/>
              <a:t>）线程</a:t>
            </a:r>
            <a:r>
              <a:rPr lang="en-US" altLang="zh-CN" sz="2400" dirty="0"/>
              <a:t>2</a:t>
            </a:r>
            <a:r>
              <a:rPr lang="zh-CN" altLang="zh-CN" sz="2400" dirty="0"/>
              <a:t>读取气压表</a:t>
            </a:r>
          </a:p>
          <a:p>
            <a:pPr lvl="1"/>
            <a:r>
              <a:rPr lang="en-US" altLang="zh-CN" sz="2400" dirty="0"/>
              <a:t>3</a:t>
            </a:r>
            <a:r>
              <a:rPr lang="zh-CN" altLang="zh-CN" sz="2400" dirty="0"/>
              <a:t>）线程</a:t>
            </a:r>
            <a:r>
              <a:rPr lang="en-US" altLang="zh-CN" sz="2400" dirty="0"/>
              <a:t>1</a:t>
            </a:r>
            <a:r>
              <a:rPr lang="zh-CN" altLang="zh-CN" sz="2400" dirty="0"/>
              <a:t>更新气压表</a:t>
            </a:r>
          </a:p>
          <a:p>
            <a:pPr lvl="1"/>
            <a:r>
              <a:rPr lang="en-US" altLang="zh-CN" sz="2400" dirty="0"/>
              <a:t>4</a:t>
            </a:r>
            <a:r>
              <a:rPr lang="zh-CN" altLang="zh-CN" sz="2400" dirty="0"/>
              <a:t>）线程</a:t>
            </a:r>
            <a:r>
              <a:rPr lang="en-US" altLang="zh-CN" sz="2400" dirty="0"/>
              <a:t>2</a:t>
            </a:r>
            <a:r>
              <a:rPr lang="zh-CN" altLang="zh-CN" sz="2400" dirty="0"/>
              <a:t>更新</a:t>
            </a:r>
            <a:r>
              <a:rPr lang="zh-CN" altLang="zh-CN" sz="2400" dirty="0" smtClean="0"/>
              <a:t>气压表</a:t>
            </a:r>
            <a:endParaRPr lang="en-US" altLang="zh-CN" sz="2400" dirty="0" smtClean="0"/>
          </a:p>
          <a:p>
            <a:r>
              <a:rPr lang="zh-CN" altLang="zh-CN" dirty="0" smtClean="0"/>
              <a:t>最</a:t>
            </a:r>
            <a:r>
              <a:rPr lang="zh-CN" altLang="zh-CN" dirty="0"/>
              <a:t>困难的问题是无法调试。这是典型的不可重复的问题，无法知道数据何时会出现不一致的情况</a:t>
            </a:r>
          </a:p>
        </p:txBody>
      </p:sp>
    </p:spTree>
    <p:extLst>
      <p:ext uri="{BB962C8B-B14F-4D97-AF65-F5344CB8AC3E}">
        <p14:creationId xmlns:p14="http://schemas.microsoft.com/office/powerpoint/2010/main" val="152819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互斥线程</a:t>
            </a:r>
            <a:endParaRPr lang="zh-CN" altLang="en-US" dirty="0"/>
          </a:p>
        </p:txBody>
      </p:sp>
      <p:sp>
        <p:nvSpPr>
          <p:cNvPr id="3" name="内容占位符 2"/>
          <p:cNvSpPr>
            <a:spLocks noGrp="1"/>
          </p:cNvSpPr>
          <p:nvPr>
            <p:ph idx="1"/>
          </p:nvPr>
        </p:nvSpPr>
        <p:spPr/>
        <p:txBody>
          <a:bodyPr/>
          <a:lstStyle/>
          <a:p>
            <a:r>
              <a:rPr lang="zh-CN" altLang="en-US" dirty="0"/>
              <a:t>互斥是建立在对象数据的基础之上的</a:t>
            </a:r>
            <a:r>
              <a:rPr lang="zh-CN" altLang="en-US" dirty="0" smtClean="0"/>
              <a:t>。</a:t>
            </a:r>
            <a:endParaRPr lang="en-US" altLang="zh-CN" dirty="0" smtClean="0"/>
          </a:p>
          <a:p>
            <a:r>
              <a:rPr lang="zh-CN" altLang="en-US" dirty="0" smtClean="0"/>
              <a:t>每个</a:t>
            </a:r>
            <a:r>
              <a:rPr lang="zh-CN" altLang="en-US" dirty="0"/>
              <a:t>对象都有自己的</a:t>
            </a:r>
            <a:r>
              <a:rPr lang="zh-CN" altLang="en-US" dirty="0" smtClean="0"/>
              <a:t>信号灯可以用做</a:t>
            </a:r>
            <a:r>
              <a:rPr lang="en-US" altLang="zh-CN" dirty="0"/>
              <a:t>synchronized</a:t>
            </a:r>
            <a:r>
              <a:rPr lang="zh-CN" altLang="en-US" dirty="0"/>
              <a:t>关键字</a:t>
            </a:r>
            <a:r>
              <a:rPr lang="zh-CN" altLang="en-US" dirty="0" smtClean="0"/>
              <a:t>同步</a:t>
            </a:r>
            <a:endParaRPr lang="en-US" altLang="zh-CN" dirty="0" smtClean="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12944797"/>
              </p:ext>
            </p:extLst>
          </p:nvPr>
        </p:nvGraphicFramePr>
        <p:xfrm>
          <a:off x="457200" y="3356396"/>
          <a:ext cx="8229600" cy="3059331"/>
        </p:xfrm>
        <a:graphic>
          <a:graphicData uri="http://schemas.openxmlformats.org/presentationml/2006/ole">
            <mc:AlternateContent xmlns:mc="http://schemas.openxmlformats.org/markup-compatibility/2006">
              <mc:Choice xmlns:v="urn:schemas-microsoft-com:vml" Requires="v">
                <p:oleObj spid="_x0000_s5146" name="Visio" r:id="rId3" imgW="5116729" imgH="1903842" progId="Visio.Drawing.11">
                  <p:embed/>
                </p:oleObj>
              </mc:Choice>
              <mc:Fallback>
                <p:oleObj name="Visio" r:id="rId3" imgW="5116729" imgH="190384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356396"/>
                        <a:ext cx="8229600" cy="3059331"/>
                      </a:xfrm>
                      <a:prstGeom prst="rect">
                        <a:avLst/>
                      </a:prstGeom>
                      <a:noFill/>
                    </p:spPr>
                  </p:pic>
                </p:oleObj>
              </mc:Fallback>
            </mc:AlternateContent>
          </a:graphicData>
        </a:graphic>
      </p:graphicFrame>
    </p:spTree>
    <p:extLst>
      <p:ext uri="{BB962C8B-B14F-4D97-AF65-F5344CB8AC3E}">
        <p14:creationId xmlns:p14="http://schemas.microsoft.com/office/powerpoint/2010/main" val="2490089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整个类的互斥执行</a:t>
            </a:r>
            <a:endParaRPr lang="zh-CN" altLang="en-US" dirty="0"/>
          </a:p>
        </p:txBody>
      </p:sp>
      <p:sp>
        <p:nvSpPr>
          <p:cNvPr id="3" name="内容占位符 2"/>
          <p:cNvSpPr>
            <a:spLocks noGrp="1"/>
          </p:cNvSpPr>
          <p:nvPr>
            <p:ph idx="1"/>
          </p:nvPr>
        </p:nvSpPr>
        <p:spPr/>
        <p:txBody>
          <a:bodyPr/>
          <a:lstStyle/>
          <a:p>
            <a:r>
              <a:rPr lang="zh-CN" altLang="en-US" dirty="0"/>
              <a:t>可以把关键字</a:t>
            </a:r>
            <a:r>
              <a:rPr lang="en-US" altLang="zh-CN" dirty="0"/>
              <a:t>synchronized</a:t>
            </a:r>
            <a:r>
              <a:rPr lang="zh-CN" altLang="en-US" dirty="0"/>
              <a:t>应用到类</a:t>
            </a:r>
            <a:r>
              <a:rPr lang="zh-CN" altLang="en-US" dirty="0" smtClean="0"/>
              <a:t>的</a:t>
            </a:r>
            <a:r>
              <a:rPr lang="zh-CN" altLang="en-US" dirty="0"/>
              <a:t>静态</a:t>
            </a:r>
            <a:r>
              <a:rPr lang="zh-CN" altLang="en-US" dirty="0" smtClean="0"/>
              <a:t>方法中</a:t>
            </a:r>
            <a:r>
              <a:rPr lang="zh-CN" altLang="en-US" dirty="0"/>
              <a:t>。把一个类方法指定为同步的，等于告诉编程程序，把这个方法添加到一组必须以互斥方式运行的方法中</a:t>
            </a:r>
            <a:r>
              <a:rPr lang="zh-CN" altLang="en-US" dirty="0" smtClean="0"/>
              <a:t>。</a:t>
            </a:r>
            <a:endParaRPr lang="en-US" altLang="zh-CN" dirty="0" smtClean="0"/>
          </a:p>
          <a:p>
            <a:r>
              <a:rPr lang="zh-CN" altLang="en-US" dirty="0"/>
              <a:t>我们可以把</a:t>
            </a:r>
            <a:r>
              <a:rPr lang="en-US" altLang="zh-CN" dirty="0" err="1"/>
              <a:t>RaisePressure</a:t>
            </a:r>
            <a:r>
              <a:rPr lang="zh-CN" altLang="en-US" dirty="0"/>
              <a:t>方法定义为静态的同步方法，示例如下：</a:t>
            </a:r>
          </a:p>
          <a:p>
            <a:r>
              <a:rPr lang="en-US" altLang="zh-CN" dirty="0"/>
              <a:t>static synchronized void </a:t>
            </a:r>
            <a:r>
              <a:rPr lang="en-US" altLang="zh-CN" dirty="0" err="1"/>
              <a:t>RaisePressure</a:t>
            </a:r>
            <a:r>
              <a:rPr lang="en-US" altLang="zh-CN" dirty="0"/>
              <a:t>() {</a:t>
            </a:r>
          </a:p>
          <a:p>
            <a:endParaRPr lang="zh-CN" altLang="en-US" dirty="0"/>
          </a:p>
        </p:txBody>
      </p:sp>
      <p:sp>
        <p:nvSpPr>
          <p:cNvPr id="5" name="Rectangle 3"/>
          <p:cNvSpPr>
            <a:spLocks noChangeArrowheads="1"/>
          </p:cNvSpPr>
          <p:nvPr/>
        </p:nvSpPr>
        <p:spPr bwMode="auto">
          <a:xfrm>
            <a:off x="2339752" y="1844823"/>
            <a:ext cx="121231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156777152"/>
              </p:ext>
            </p:extLst>
          </p:nvPr>
        </p:nvGraphicFramePr>
        <p:xfrm>
          <a:off x="2051720" y="1844823"/>
          <a:ext cx="6959986" cy="4752528"/>
        </p:xfrm>
        <a:graphic>
          <a:graphicData uri="http://schemas.openxmlformats.org/presentationml/2006/ole">
            <mc:AlternateContent xmlns:mc="http://schemas.openxmlformats.org/markup-compatibility/2006">
              <mc:Choice xmlns:v="urn:schemas-microsoft-com:vml" Requires="v">
                <p:oleObj spid="_x0000_s6168" name="Visio" r:id="rId3" imgW="5108361" imgH="3484843" progId="Visio.Drawing.11">
                  <p:embed/>
                </p:oleObj>
              </mc:Choice>
              <mc:Fallback>
                <p:oleObj name="Visio" r:id="rId3" imgW="5108361" imgH="3484843"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844823"/>
                        <a:ext cx="6959986" cy="4752528"/>
                      </a:xfrm>
                      <a:prstGeom prst="rect">
                        <a:avLst/>
                      </a:prstGeom>
                      <a:noFill/>
                    </p:spPr>
                  </p:pic>
                </p:oleObj>
              </mc:Fallback>
            </mc:AlternateContent>
          </a:graphicData>
        </a:graphic>
      </p:graphicFrame>
    </p:spTree>
    <p:extLst>
      <p:ext uri="{BB962C8B-B14F-4D97-AF65-F5344CB8AC3E}">
        <p14:creationId xmlns:p14="http://schemas.microsoft.com/office/powerpoint/2010/main" val="323425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zh-CN" altLang="zh-CN" b="1" dirty="0"/>
              <a:t>代码块的互斥</a:t>
            </a:r>
            <a:r>
              <a:rPr lang="zh-CN" altLang="zh-CN" b="1" dirty="0" smtClean="0"/>
              <a:t>执行</a:t>
            </a:r>
            <a:endParaRPr lang="zh-CN" altLang="en-US" dirty="0"/>
          </a:p>
        </p:txBody>
      </p:sp>
      <p:sp>
        <p:nvSpPr>
          <p:cNvPr id="3" name="内容占位符 2"/>
          <p:cNvSpPr>
            <a:spLocks noGrp="1"/>
          </p:cNvSpPr>
          <p:nvPr>
            <p:ph idx="1"/>
          </p:nvPr>
        </p:nvSpPr>
        <p:spPr/>
        <p:txBody>
          <a:bodyPr/>
          <a:lstStyle/>
          <a:p>
            <a:r>
              <a:rPr lang="zh-CN" altLang="zh-CN" dirty="0"/>
              <a:t>为了把一个代码块定义为互斥的，可以把关键字</a:t>
            </a:r>
            <a:r>
              <a:rPr lang="en-US" altLang="zh-CN" dirty="0"/>
              <a:t>synchronized</a:t>
            </a:r>
            <a:r>
              <a:rPr lang="zh-CN" altLang="zh-CN" dirty="0"/>
              <a:t>附加到代码块的前面。还必须显式地在圆括号中指定一个</a:t>
            </a:r>
            <a:r>
              <a:rPr lang="zh-CN" altLang="zh-CN" dirty="0" smtClean="0"/>
              <a:t>对象</a:t>
            </a:r>
            <a:r>
              <a:rPr lang="zh-CN" altLang="en-US" dirty="0" smtClean="0"/>
              <a:t>。</a:t>
            </a:r>
            <a:endParaRPr lang="en-US" altLang="zh-CN" dirty="0" smtClean="0"/>
          </a:p>
          <a:p>
            <a:r>
              <a:rPr lang="zh-CN" altLang="zh-CN" dirty="0" smtClean="0"/>
              <a:t>在</a:t>
            </a:r>
            <a:r>
              <a:rPr lang="en-US" altLang="zh-CN" dirty="0" err="1"/>
              <a:t>RaisePressure</a:t>
            </a:r>
            <a:r>
              <a:rPr lang="zh-CN" altLang="zh-CN" dirty="0"/>
              <a:t>方法中进行适当的修改，以达到必要的互斥目的。示例如下</a:t>
            </a:r>
            <a:r>
              <a:rPr lang="en-US" altLang="zh-CN" dirty="0"/>
              <a:t>:</a:t>
            </a:r>
            <a:endParaRPr lang="zh-CN" altLang="zh-CN" dirty="0"/>
          </a:p>
          <a:p>
            <a:r>
              <a:rPr lang="en-US" altLang="zh-CN" dirty="0"/>
              <a:t>void </a:t>
            </a:r>
            <a:r>
              <a:rPr lang="en-US" altLang="zh-CN" dirty="0" err="1"/>
              <a:t>RaisePressure</a:t>
            </a:r>
            <a:r>
              <a:rPr lang="en-US" altLang="zh-CN" dirty="0"/>
              <a:t>() {</a:t>
            </a:r>
            <a:endParaRPr lang="zh-CN" altLang="zh-CN" dirty="0"/>
          </a:p>
          <a:p>
            <a:r>
              <a:rPr lang="en-US" altLang="zh-CN" dirty="0"/>
              <a:t>    synchronized(O) {</a:t>
            </a:r>
            <a:endParaRPr lang="zh-CN" altLang="zh-CN" dirty="0"/>
          </a:p>
          <a:p>
            <a:endParaRPr lang="zh-CN" altLang="en-US" dirty="0"/>
          </a:p>
        </p:txBody>
      </p:sp>
    </p:spTree>
    <p:extLst>
      <p:ext uri="{BB962C8B-B14F-4D97-AF65-F5344CB8AC3E}">
        <p14:creationId xmlns:p14="http://schemas.microsoft.com/office/powerpoint/2010/main" val="3058629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zh-CN" altLang="zh-CN" b="1" dirty="0"/>
              <a:t>单个方法的互斥</a:t>
            </a:r>
            <a:r>
              <a:rPr lang="zh-CN" altLang="zh-CN" b="1" dirty="0" smtClean="0"/>
              <a:t>执行</a:t>
            </a:r>
            <a:endParaRPr lang="zh-CN" altLang="en-US" dirty="0"/>
          </a:p>
        </p:txBody>
      </p:sp>
      <p:sp>
        <p:nvSpPr>
          <p:cNvPr id="3" name="内容占位符 2"/>
          <p:cNvSpPr>
            <a:spLocks noGrp="1"/>
          </p:cNvSpPr>
          <p:nvPr>
            <p:ph idx="1"/>
          </p:nvPr>
        </p:nvSpPr>
        <p:spPr/>
        <p:txBody>
          <a:bodyPr/>
          <a:lstStyle/>
          <a:p>
            <a:r>
              <a:rPr lang="zh-CN" altLang="zh-CN" dirty="0"/>
              <a:t>通过在普通的</a:t>
            </a:r>
            <a:r>
              <a:rPr lang="en-US" altLang="zh-CN" dirty="0"/>
              <a:t>(</a:t>
            </a:r>
            <a:r>
              <a:rPr lang="zh-CN" altLang="zh-CN" dirty="0"/>
              <a:t>非静态的</a:t>
            </a:r>
            <a:r>
              <a:rPr lang="en-US" altLang="zh-CN" dirty="0"/>
              <a:t>)</a:t>
            </a:r>
            <a:r>
              <a:rPr lang="zh-CN" altLang="zh-CN" dirty="0"/>
              <a:t>方法的前面添加关键字</a:t>
            </a:r>
            <a:r>
              <a:rPr lang="en-US" altLang="zh-CN" dirty="0" err="1" smtClean="0"/>
              <a:t>sysnchronized</a:t>
            </a:r>
            <a:r>
              <a:rPr lang="zh-CN" altLang="en-US" dirty="0" smtClean="0"/>
              <a:t>。</a:t>
            </a:r>
            <a:endParaRPr lang="en-US" altLang="zh-CN" dirty="0" smtClean="0"/>
          </a:p>
          <a:p>
            <a:r>
              <a:rPr lang="en-US" altLang="zh-CN" dirty="0"/>
              <a:t>synchronized void foo() { ...  }</a:t>
            </a:r>
            <a:endParaRPr lang="zh-CN" altLang="zh-CN" dirty="0"/>
          </a:p>
          <a:p>
            <a:r>
              <a:rPr lang="zh-CN" altLang="zh-CN" dirty="0"/>
              <a:t>这种写法等价于</a:t>
            </a:r>
            <a:r>
              <a:rPr lang="zh-CN" altLang="zh-CN" dirty="0" smtClean="0"/>
              <a:t>：</a:t>
            </a:r>
            <a:endParaRPr lang="en-US" altLang="zh-CN" dirty="0" smtClean="0"/>
          </a:p>
          <a:p>
            <a:r>
              <a:rPr lang="en-US" altLang="zh-CN" dirty="0"/>
              <a:t>void foo() {</a:t>
            </a:r>
            <a:endParaRPr lang="zh-CN" altLang="zh-CN" dirty="0"/>
          </a:p>
          <a:p>
            <a:pPr marL="0" indent="0">
              <a:buNone/>
            </a:pPr>
            <a:r>
              <a:rPr lang="en-US" altLang="zh-CN" dirty="0"/>
              <a:t>	  synchronized (this) {</a:t>
            </a:r>
          </a:p>
          <a:p>
            <a:r>
              <a:rPr lang="zh-CN" altLang="zh-CN" dirty="0" smtClean="0"/>
              <a:t>但是</a:t>
            </a:r>
            <a:r>
              <a:rPr lang="zh-CN" altLang="zh-CN" dirty="0"/>
              <a:t>，如果简单的通过这种方法进行修改最初的气压表例子时，将得不得期望的结果</a:t>
            </a:r>
            <a:r>
              <a:rPr lang="zh-CN" altLang="en-US" dirty="0"/>
              <a:t>。</a:t>
            </a:r>
            <a:r>
              <a:rPr lang="en-US" altLang="zh-CN" dirty="0"/>
              <a:t>Why?</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2989578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相互通信的互斥</a:t>
            </a:r>
            <a:r>
              <a:rPr lang="zh-CN" altLang="zh-CN" b="1" dirty="0" smtClean="0"/>
              <a:t>线程</a:t>
            </a:r>
            <a:endParaRPr lang="zh-CN" altLang="en-US" dirty="0"/>
          </a:p>
        </p:txBody>
      </p:sp>
      <p:sp>
        <p:nvSpPr>
          <p:cNvPr id="3" name="内容占位符 2"/>
          <p:cNvSpPr>
            <a:spLocks noGrp="1"/>
          </p:cNvSpPr>
          <p:nvPr>
            <p:ph idx="1"/>
          </p:nvPr>
        </p:nvSpPr>
        <p:spPr/>
        <p:txBody>
          <a:bodyPr/>
          <a:lstStyle/>
          <a:p>
            <a:r>
              <a:rPr lang="zh-CN" altLang="en-US" dirty="0"/>
              <a:t>最难的线程编程是当线程需要交互传递数据时</a:t>
            </a:r>
            <a:r>
              <a:rPr lang="zh-CN" altLang="en-US" dirty="0" smtClean="0"/>
              <a:t>。</a:t>
            </a:r>
            <a:endParaRPr lang="en-US" altLang="zh-CN" dirty="0" smtClean="0"/>
          </a:p>
          <a:p>
            <a:r>
              <a:rPr lang="zh-CN" altLang="en-US" dirty="0" smtClean="0"/>
              <a:t>当</a:t>
            </a:r>
            <a:r>
              <a:rPr lang="zh-CN" altLang="en-US" dirty="0"/>
              <a:t>一个线程等待其他线程提供数据，但数据尚未就绪时，它将因等待数据而暂停执行</a:t>
            </a:r>
            <a:r>
              <a:rPr lang="zh-CN" altLang="en-US" dirty="0" smtClean="0"/>
              <a:t>。</a:t>
            </a:r>
            <a:endParaRPr lang="en-US" altLang="zh-CN" dirty="0" smtClean="0"/>
          </a:p>
          <a:p>
            <a:r>
              <a:rPr lang="zh-CN" altLang="en-US" dirty="0" smtClean="0"/>
              <a:t>这</a:t>
            </a:r>
            <a:r>
              <a:rPr lang="zh-CN" altLang="en-US" dirty="0"/>
              <a:t>就是典型的</a:t>
            </a:r>
            <a:r>
              <a:rPr lang="en-US" altLang="zh-CN" dirty="0"/>
              <a:t>wait/notify</a:t>
            </a:r>
            <a:r>
              <a:rPr lang="zh-CN" altLang="en-US" dirty="0"/>
              <a:t>线程同步</a:t>
            </a:r>
            <a:r>
              <a:rPr lang="zh-CN" altLang="en-US" dirty="0" smtClean="0"/>
              <a:t>问题</a:t>
            </a:r>
            <a:endParaRPr lang="en-US" altLang="zh-CN" dirty="0" smtClean="0"/>
          </a:p>
          <a:p>
            <a:r>
              <a:rPr lang="zh-CN" altLang="zh-CN" dirty="0" smtClean="0"/>
              <a:t>最</a:t>
            </a:r>
            <a:r>
              <a:rPr lang="zh-CN" altLang="zh-CN" dirty="0"/>
              <a:t>常见的应用场合是解决生产者</a:t>
            </a:r>
            <a:r>
              <a:rPr lang="en-US" altLang="zh-CN" dirty="0"/>
              <a:t>/</a:t>
            </a:r>
            <a:r>
              <a:rPr lang="zh-CN" altLang="zh-CN" dirty="0"/>
              <a:t>消费者问题，即一个线程生成数据，另一个线程消费</a:t>
            </a:r>
            <a:r>
              <a:rPr lang="zh-CN" altLang="en-US" dirty="0" smtClean="0"/>
              <a:t>。</a:t>
            </a:r>
            <a:endParaRPr lang="zh-CN" altLang="en-US" dirty="0"/>
          </a:p>
        </p:txBody>
      </p:sp>
    </p:spTree>
    <p:extLst>
      <p:ext uri="{BB962C8B-B14F-4D97-AF65-F5344CB8AC3E}">
        <p14:creationId xmlns:p14="http://schemas.microsoft.com/office/powerpoint/2010/main" val="941652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相互通信的互斥线程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66201" y="1609725"/>
            <a:ext cx="7011597" cy="4699000"/>
          </a:xfrm>
          <a:prstGeom prst="rect">
            <a:avLst/>
          </a:prstGeom>
        </p:spPr>
      </p:pic>
    </p:spTree>
    <p:extLst>
      <p:ext uri="{BB962C8B-B14F-4D97-AF65-F5344CB8AC3E}">
        <p14:creationId xmlns:p14="http://schemas.microsoft.com/office/powerpoint/2010/main" val="3457840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操作系统与</a:t>
            </a:r>
            <a:r>
              <a:rPr lang="zh-CN" altLang="zh-CN" b="1" dirty="0" smtClean="0"/>
              <a:t>进程</a:t>
            </a:r>
            <a:endParaRPr lang="zh-CN" altLang="en-US" dirty="0"/>
          </a:p>
        </p:txBody>
      </p:sp>
      <p:sp>
        <p:nvSpPr>
          <p:cNvPr id="3" name="内容占位符 2"/>
          <p:cNvSpPr>
            <a:spLocks noGrp="1"/>
          </p:cNvSpPr>
          <p:nvPr>
            <p:ph idx="1"/>
          </p:nvPr>
        </p:nvSpPr>
        <p:spPr/>
        <p:txBody>
          <a:bodyPr/>
          <a:lstStyle/>
          <a:p>
            <a:r>
              <a:rPr lang="zh-CN" altLang="en-US" dirty="0"/>
              <a:t>多</a:t>
            </a:r>
            <a:r>
              <a:rPr lang="zh-CN" altLang="zh-CN" dirty="0"/>
              <a:t>任务环境下应用程序进程特点：</a:t>
            </a:r>
            <a:endParaRPr lang="en-US" altLang="zh-CN" dirty="0" smtClean="0"/>
          </a:p>
          <a:p>
            <a:pPr lvl="1"/>
            <a:r>
              <a:rPr lang="zh-CN" altLang="zh-CN" dirty="0" smtClean="0"/>
              <a:t>进程</a:t>
            </a:r>
            <a:r>
              <a:rPr lang="zh-CN" altLang="zh-CN" dirty="0"/>
              <a:t>在执行过程中有内存单元的初始入口点，并且进程存活过程中始终拥有独立的内存地址空间；</a:t>
            </a:r>
            <a:r>
              <a:rPr lang="en-US" altLang="zh-CN" dirty="0"/>
              <a:t> </a:t>
            </a:r>
            <a:endParaRPr lang="zh-CN" altLang="zh-CN" dirty="0"/>
          </a:p>
          <a:p>
            <a:pPr lvl="1"/>
            <a:r>
              <a:rPr lang="zh-CN" altLang="zh-CN" dirty="0"/>
              <a:t>进程的生存期状态包括创建、就绪、运行、阻塞和死亡等类型；</a:t>
            </a:r>
            <a:r>
              <a:rPr lang="en-US" altLang="zh-CN" dirty="0"/>
              <a:t> </a:t>
            </a:r>
            <a:endParaRPr lang="zh-CN" altLang="zh-CN" dirty="0"/>
          </a:p>
          <a:p>
            <a:pPr lvl="1"/>
            <a:r>
              <a:rPr lang="zh-CN" altLang="zh-CN" dirty="0"/>
              <a:t>从应用程序进程在执行过程中向</a:t>
            </a:r>
            <a:r>
              <a:rPr lang="en-US" altLang="zh-CN" dirty="0"/>
              <a:t>CPU</a:t>
            </a:r>
            <a:r>
              <a:rPr lang="zh-CN" altLang="zh-CN" dirty="0"/>
              <a:t>发出的运行指令形式不同，可以将进程的状态分为用户态和核心态。处于用户态下的进程执行的是应用程序指令、处于核心态下的应用程序进程执行的是操作系统指令</a:t>
            </a:r>
            <a:endParaRPr lang="zh-CN" altLang="en-US" dirty="0"/>
          </a:p>
        </p:txBody>
      </p:sp>
    </p:spTree>
    <p:extLst>
      <p:ext uri="{BB962C8B-B14F-4D97-AF65-F5344CB8AC3E}">
        <p14:creationId xmlns:p14="http://schemas.microsoft.com/office/powerpoint/2010/main" val="103528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相互通信的互斥线程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7504" y="1450781"/>
            <a:ext cx="7848872" cy="5088977"/>
          </a:xfrm>
          <a:prstGeom prst="rect">
            <a:avLst/>
          </a:prstGeom>
        </p:spPr>
      </p:pic>
    </p:spTree>
    <p:extLst>
      <p:ext uri="{BB962C8B-B14F-4D97-AF65-F5344CB8AC3E}">
        <p14:creationId xmlns:p14="http://schemas.microsoft.com/office/powerpoint/2010/main" val="2459910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相互通信的互斥线程</a:t>
            </a:r>
            <a:endParaRPr lang="zh-CN" altLang="en-US" dirty="0"/>
          </a:p>
        </p:txBody>
      </p:sp>
      <p:sp>
        <p:nvSpPr>
          <p:cNvPr id="3" name="内容占位符 2"/>
          <p:cNvSpPr>
            <a:spLocks noGrp="1"/>
          </p:cNvSpPr>
          <p:nvPr>
            <p:ph idx="1"/>
          </p:nvPr>
        </p:nvSpPr>
        <p:spPr/>
        <p:txBody>
          <a:bodyPr/>
          <a:lstStyle/>
          <a:p>
            <a:r>
              <a:rPr lang="zh-CN" altLang="zh-CN" dirty="0"/>
              <a:t>此时不能采用先前的简单同步方式进行处理。正确的做法是采用</a:t>
            </a:r>
            <a:r>
              <a:rPr lang="en-US" altLang="zh-CN" dirty="0"/>
              <a:t>wait</a:t>
            </a:r>
            <a:r>
              <a:rPr lang="zh-CN" altLang="zh-CN" dirty="0"/>
              <a:t>和</a:t>
            </a:r>
            <a:r>
              <a:rPr lang="en-US" altLang="zh-CN" dirty="0"/>
              <a:t>notify</a:t>
            </a:r>
            <a:r>
              <a:rPr lang="zh-CN" altLang="zh-CN" dirty="0"/>
              <a:t>方法调用。</a:t>
            </a:r>
          </a:p>
          <a:p>
            <a:r>
              <a:rPr lang="en-US" altLang="zh-CN" dirty="0"/>
              <a:t>wait()</a:t>
            </a:r>
            <a:r>
              <a:rPr lang="zh-CN" altLang="zh-CN" dirty="0"/>
              <a:t>方法意味着，即使线程拥有锁，由于得不到期望的数据，无法做进一步的处理，也只能放弃锁，使线程处于等待状态，而让生产者继续工作。</a:t>
            </a:r>
          </a:p>
          <a:p>
            <a:r>
              <a:rPr lang="en-US" altLang="zh-CN" dirty="0"/>
              <a:t>notify()</a:t>
            </a:r>
            <a:r>
              <a:rPr lang="zh-CN" altLang="zh-CN" dirty="0"/>
              <a:t>方法意味着，线程已经提供了数据供消费者接收，然后释放锁并处于等待状态，让消费者继续工作</a:t>
            </a:r>
            <a:endParaRPr lang="zh-CN" altLang="en-US" dirty="0"/>
          </a:p>
        </p:txBody>
      </p:sp>
    </p:spTree>
    <p:extLst>
      <p:ext uri="{BB962C8B-B14F-4D97-AF65-F5344CB8AC3E}">
        <p14:creationId xmlns:p14="http://schemas.microsoft.com/office/powerpoint/2010/main" val="2397803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相互通信的互斥线程</a:t>
            </a:r>
            <a:endParaRPr lang="zh-CN" altLang="en-US" dirty="0"/>
          </a:p>
        </p:txBody>
      </p:sp>
      <p:sp>
        <p:nvSpPr>
          <p:cNvPr id="3" name="内容占位符 2"/>
          <p:cNvSpPr>
            <a:spLocks noGrp="1"/>
          </p:cNvSpPr>
          <p:nvPr>
            <p:ph idx="1"/>
          </p:nvPr>
        </p:nvSpPr>
        <p:spPr/>
        <p:txBody>
          <a:bodyPr/>
          <a:lstStyle/>
          <a:p>
            <a:r>
              <a:rPr lang="zh-CN" altLang="zh-CN" sz="2800" dirty="0"/>
              <a:t>下列伪代码说明了生产者的工作原理</a:t>
            </a:r>
            <a:r>
              <a:rPr lang="en-US" altLang="zh-CN" sz="2800" dirty="0"/>
              <a:t>:</a:t>
            </a:r>
            <a:endParaRPr lang="zh-CN" altLang="zh-CN" sz="2800" dirty="0"/>
          </a:p>
          <a:p>
            <a:pPr lvl="1"/>
            <a:r>
              <a:rPr lang="en-US" altLang="zh-CN" sz="2400" dirty="0" smtClean="0"/>
              <a:t>grab </a:t>
            </a:r>
            <a:r>
              <a:rPr lang="en-US" altLang="zh-CN" sz="2400" dirty="0" err="1"/>
              <a:t>mutex</a:t>
            </a:r>
            <a:r>
              <a:rPr lang="en-US" altLang="zh-CN" sz="2400" dirty="0"/>
              <a:t> lock</a:t>
            </a:r>
            <a:endParaRPr lang="zh-CN" altLang="zh-CN" sz="2400" dirty="0"/>
          </a:p>
          <a:p>
            <a:pPr lvl="1"/>
            <a:r>
              <a:rPr lang="en-US" altLang="zh-CN" sz="2400" dirty="0" err="1"/>
              <a:t>produce_data</a:t>
            </a:r>
            <a:r>
              <a:rPr lang="en-US" altLang="zh-CN" sz="2400" dirty="0"/>
              <a:t>()</a:t>
            </a:r>
            <a:endParaRPr lang="zh-CN" altLang="zh-CN" sz="2400" dirty="0"/>
          </a:p>
          <a:p>
            <a:pPr lvl="1"/>
            <a:r>
              <a:rPr lang="en-US" altLang="zh-CN" sz="2400" dirty="0"/>
              <a:t>notify() // this includes releasing the lock.</a:t>
            </a:r>
            <a:endParaRPr lang="zh-CN" altLang="zh-CN" sz="2400" dirty="0"/>
          </a:p>
          <a:p>
            <a:r>
              <a:rPr lang="en-US" altLang="zh-CN" sz="2800" dirty="0"/>
              <a:t> </a:t>
            </a:r>
            <a:r>
              <a:rPr lang="zh-CN" altLang="zh-CN" sz="2800" dirty="0" smtClean="0"/>
              <a:t>下列</a:t>
            </a:r>
            <a:r>
              <a:rPr lang="zh-CN" altLang="zh-CN" sz="2800" dirty="0"/>
              <a:t>伪代码说明了消费者的工作原理</a:t>
            </a:r>
            <a:r>
              <a:rPr lang="en-US" altLang="zh-CN" sz="2800" dirty="0"/>
              <a:t>:</a:t>
            </a:r>
            <a:endParaRPr lang="zh-CN" altLang="zh-CN" sz="2800" dirty="0"/>
          </a:p>
          <a:p>
            <a:pPr lvl="1"/>
            <a:r>
              <a:rPr lang="en-US" altLang="zh-CN" sz="2400" dirty="0" smtClean="0"/>
              <a:t>grab </a:t>
            </a:r>
            <a:r>
              <a:rPr lang="en-US" altLang="zh-CN" sz="2400" dirty="0" err="1"/>
              <a:t>mutex</a:t>
            </a:r>
            <a:r>
              <a:rPr lang="en-US" altLang="zh-CN" sz="2400" dirty="0"/>
              <a:t> lock, i.e. enter synchronized code</a:t>
            </a:r>
            <a:endParaRPr lang="zh-CN" altLang="zh-CN" sz="2400" dirty="0"/>
          </a:p>
          <a:p>
            <a:pPr lvl="1"/>
            <a:r>
              <a:rPr lang="en-US" altLang="zh-CN" sz="2400" dirty="0"/>
              <a:t>while( </a:t>
            </a:r>
            <a:r>
              <a:rPr lang="en-US" altLang="zh-CN" sz="2400" dirty="0" err="1"/>
              <a:t>no_data</a:t>
            </a:r>
            <a:r>
              <a:rPr lang="en-US" altLang="zh-CN" sz="2400" dirty="0"/>
              <a:t> )</a:t>
            </a:r>
            <a:endParaRPr lang="zh-CN" altLang="zh-CN" sz="2400" dirty="0"/>
          </a:p>
          <a:p>
            <a:pPr lvl="1"/>
            <a:r>
              <a:rPr lang="en-US" altLang="zh-CN" sz="2400" dirty="0"/>
              <a:t>     wait()      </a:t>
            </a:r>
            <a:endParaRPr lang="zh-CN" altLang="zh-CN" sz="2400" dirty="0"/>
          </a:p>
          <a:p>
            <a:pPr lvl="1"/>
            <a:r>
              <a:rPr lang="en-US" altLang="zh-CN" sz="2400" dirty="0" err="1"/>
              <a:t>consume_the_data</a:t>
            </a:r>
            <a:r>
              <a:rPr lang="en-US" altLang="zh-CN" sz="2400" dirty="0"/>
              <a:t>()</a:t>
            </a:r>
            <a:endParaRPr lang="zh-CN" altLang="zh-CN" sz="2400" dirty="0"/>
          </a:p>
          <a:p>
            <a:pPr lvl="1"/>
            <a:r>
              <a:rPr lang="en-US" altLang="zh-CN" sz="2400" dirty="0"/>
              <a:t>leave synchronized code</a:t>
            </a:r>
            <a:endParaRPr lang="zh-CN" altLang="zh-CN" sz="2400" dirty="0"/>
          </a:p>
          <a:p>
            <a:r>
              <a:rPr lang="en-US" altLang="zh-CN" sz="2800" dirty="0"/>
              <a:t> </a:t>
            </a:r>
            <a:r>
              <a:rPr lang="zh-CN" altLang="en-US" sz="2800" dirty="0" smtClean="0"/>
              <a:t>示例：</a:t>
            </a:r>
            <a:endParaRPr lang="zh-CN" altLang="zh-CN" sz="2800" dirty="0"/>
          </a:p>
          <a:p>
            <a:endParaRPr lang="zh-CN" altLang="en-US" sz="2800" dirty="0"/>
          </a:p>
        </p:txBody>
      </p:sp>
    </p:spTree>
    <p:extLst>
      <p:ext uri="{BB962C8B-B14F-4D97-AF65-F5344CB8AC3E}">
        <p14:creationId xmlns:p14="http://schemas.microsoft.com/office/powerpoint/2010/main" val="263635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相互通信的互斥线程</a:t>
            </a:r>
            <a:endParaRPr lang="zh-CN" altLang="en-US" dirty="0"/>
          </a:p>
        </p:txBody>
      </p:sp>
      <p:sp>
        <p:nvSpPr>
          <p:cNvPr id="3" name="内容占位符 2"/>
          <p:cNvSpPr>
            <a:spLocks noGrp="1"/>
          </p:cNvSpPr>
          <p:nvPr>
            <p:ph idx="1"/>
          </p:nvPr>
        </p:nvSpPr>
        <p:spPr/>
        <p:txBody>
          <a:bodyPr/>
          <a:lstStyle/>
          <a:p>
            <a:r>
              <a:rPr lang="en-US" altLang="zh-CN" dirty="0"/>
              <a:t>wait()</a:t>
            </a:r>
            <a:r>
              <a:rPr lang="zh-CN" altLang="zh-CN" dirty="0"/>
              <a:t>和</a:t>
            </a:r>
            <a:r>
              <a:rPr lang="en-US" altLang="zh-CN" dirty="0"/>
              <a:t>notify()</a:t>
            </a:r>
            <a:r>
              <a:rPr lang="zh-CN" altLang="zh-CN" dirty="0"/>
              <a:t>是基本类</a:t>
            </a:r>
            <a:r>
              <a:rPr lang="en-US" altLang="zh-CN" dirty="0"/>
              <a:t>Object</a:t>
            </a:r>
            <a:r>
              <a:rPr lang="zh-CN" altLang="zh-CN" dirty="0"/>
              <a:t>中的方法</a:t>
            </a:r>
            <a:r>
              <a:rPr lang="zh-CN" altLang="zh-CN" dirty="0" smtClean="0"/>
              <a:t>，：</a:t>
            </a:r>
            <a:endParaRPr lang="zh-CN" altLang="zh-CN" dirty="0"/>
          </a:p>
          <a:p>
            <a:pPr lvl="1"/>
            <a:r>
              <a:rPr lang="en-US" altLang="zh-CN" dirty="0"/>
              <a:t>public final native void notify();</a:t>
            </a:r>
            <a:endParaRPr lang="zh-CN" altLang="zh-CN" dirty="0"/>
          </a:p>
          <a:p>
            <a:pPr lvl="1"/>
            <a:r>
              <a:rPr lang="en-US" altLang="zh-CN" dirty="0"/>
              <a:t>public final native void </a:t>
            </a:r>
            <a:r>
              <a:rPr lang="en-US" altLang="zh-CN" dirty="0" err="1"/>
              <a:t>notifyAll</a:t>
            </a:r>
            <a:r>
              <a:rPr lang="en-US" altLang="zh-CN" dirty="0" smtClean="0"/>
              <a:t>();</a:t>
            </a:r>
            <a:r>
              <a:rPr lang="en-US" altLang="zh-CN" dirty="0"/>
              <a:t> </a:t>
            </a:r>
            <a:endParaRPr lang="zh-CN" altLang="zh-CN" dirty="0"/>
          </a:p>
          <a:p>
            <a:pPr lvl="1"/>
            <a:r>
              <a:rPr lang="en-US" altLang="zh-CN" dirty="0"/>
              <a:t>public final void wait() throws </a:t>
            </a:r>
            <a:r>
              <a:rPr lang="en-US" altLang="zh-CN" dirty="0" err="1"/>
              <a:t>InterruptedException</a:t>
            </a:r>
            <a:r>
              <a:rPr lang="en-US" altLang="zh-CN" dirty="0"/>
              <a:t>;</a:t>
            </a:r>
            <a:endParaRPr lang="zh-CN" altLang="zh-CN" dirty="0"/>
          </a:p>
          <a:p>
            <a:pPr lvl="1"/>
            <a:r>
              <a:rPr lang="en-US" altLang="zh-CN" dirty="0"/>
              <a:t>public final void wait(long time, </a:t>
            </a:r>
            <a:r>
              <a:rPr lang="en-US" altLang="zh-CN" dirty="0" err="1"/>
              <a:t>int</a:t>
            </a:r>
            <a:r>
              <a:rPr lang="en-US" altLang="zh-CN" dirty="0"/>
              <a:t> </a:t>
            </a:r>
            <a:r>
              <a:rPr lang="en-US" altLang="zh-CN" dirty="0" err="1"/>
              <a:t>nanos</a:t>
            </a:r>
            <a:r>
              <a:rPr lang="en-US" altLang="zh-CN" dirty="0"/>
              <a:t>) throws </a:t>
            </a:r>
            <a:r>
              <a:rPr lang="en-US" altLang="zh-CN" dirty="0" err="1"/>
              <a:t>InterruptedException</a:t>
            </a:r>
            <a:r>
              <a:rPr lang="en-US" altLang="zh-CN" dirty="0"/>
              <a:t>;</a:t>
            </a:r>
            <a:endParaRPr lang="zh-CN" altLang="zh-CN" dirty="0"/>
          </a:p>
          <a:p>
            <a:pPr lvl="1"/>
            <a:r>
              <a:rPr lang="en-US" altLang="zh-CN" dirty="0"/>
              <a:t>public final native void wait(long timeout) throws </a:t>
            </a:r>
            <a:r>
              <a:rPr lang="en-US" altLang="zh-CN" dirty="0" err="1"/>
              <a:t>InterruptedException</a:t>
            </a:r>
            <a:r>
              <a:rPr lang="en-US" altLang="zh-CN" dirty="0"/>
              <a:t>;</a:t>
            </a:r>
            <a:endParaRPr lang="zh-CN" altLang="zh-CN" dirty="0"/>
          </a:p>
          <a:p>
            <a:pPr lvl="1"/>
            <a:endParaRPr lang="zh-CN" altLang="en-US" dirty="0"/>
          </a:p>
        </p:txBody>
      </p:sp>
    </p:spTree>
    <p:extLst>
      <p:ext uri="{BB962C8B-B14F-4D97-AF65-F5344CB8AC3E}">
        <p14:creationId xmlns:p14="http://schemas.microsoft.com/office/powerpoint/2010/main" val="888651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线程安全</a:t>
            </a:r>
            <a:endParaRPr lang="zh-CN" altLang="en-US" dirty="0"/>
          </a:p>
        </p:txBody>
      </p:sp>
      <p:sp>
        <p:nvSpPr>
          <p:cNvPr id="3" name="内容占位符 2"/>
          <p:cNvSpPr>
            <a:spLocks noGrp="1"/>
          </p:cNvSpPr>
          <p:nvPr>
            <p:ph idx="1"/>
          </p:nvPr>
        </p:nvSpPr>
        <p:spPr/>
        <p:txBody>
          <a:bodyPr/>
          <a:lstStyle/>
          <a:p>
            <a:r>
              <a:rPr lang="zh-CN" altLang="en-US" dirty="0"/>
              <a:t>遍历一个</a:t>
            </a:r>
            <a:r>
              <a:rPr lang="en-US" altLang="zh-CN" dirty="0"/>
              <a:t>List</a:t>
            </a:r>
            <a:endParaRPr lang="nn-NO" altLang="zh-CN" dirty="0" smtClean="0"/>
          </a:p>
          <a:p>
            <a:pPr lvl="1"/>
            <a:r>
              <a:rPr lang="nn-NO" altLang="zh-CN" dirty="0" smtClean="0"/>
              <a:t>for(int </a:t>
            </a:r>
            <a:r>
              <a:rPr lang="nn-NO" altLang="zh-CN" dirty="0"/>
              <a:t>i = 0; i &lt; list.size(); i++) { System.out.println(list.get(i)); </a:t>
            </a:r>
            <a:r>
              <a:rPr lang="nn-NO" altLang="zh-CN" dirty="0" smtClean="0"/>
              <a:t>}</a:t>
            </a:r>
          </a:p>
          <a:p>
            <a:pPr lvl="1"/>
            <a:r>
              <a:rPr lang="en-US" altLang="zh-CN" dirty="0"/>
              <a:t>Iterator </a:t>
            </a:r>
            <a:r>
              <a:rPr lang="en-US" altLang="zh-CN" dirty="0" err="1"/>
              <a:t>iterator</a:t>
            </a:r>
            <a:r>
              <a:rPr lang="en-US" altLang="zh-CN" dirty="0"/>
              <a:t> = </a:t>
            </a:r>
            <a:r>
              <a:rPr lang="en-US" altLang="zh-CN" dirty="0" err="1"/>
              <a:t>list.iterator</a:t>
            </a:r>
            <a:r>
              <a:rPr lang="en-US" altLang="zh-CN" dirty="0"/>
              <a:t>(); while(</a:t>
            </a:r>
            <a:r>
              <a:rPr lang="en-US" altLang="zh-CN" dirty="0" err="1"/>
              <a:t>iterator.hasNext</a:t>
            </a:r>
            <a:r>
              <a:rPr lang="en-US" altLang="zh-CN" dirty="0"/>
              <a:t>()) { </a:t>
            </a:r>
            <a:r>
              <a:rPr lang="en-US" altLang="zh-CN" dirty="0" err="1"/>
              <a:t>System.out.println</a:t>
            </a:r>
            <a:r>
              <a:rPr lang="en-US" altLang="zh-CN" dirty="0"/>
              <a:t>(</a:t>
            </a:r>
            <a:r>
              <a:rPr lang="en-US" altLang="zh-CN" dirty="0" err="1"/>
              <a:t>iterator.next</a:t>
            </a:r>
            <a:r>
              <a:rPr lang="en-US" altLang="zh-CN" dirty="0"/>
              <a:t>()); </a:t>
            </a:r>
            <a:r>
              <a:rPr lang="en-US" altLang="zh-CN" dirty="0" smtClean="0"/>
              <a:t>}</a:t>
            </a:r>
            <a:endParaRPr lang="en-US" altLang="zh-CN" dirty="0"/>
          </a:p>
          <a:p>
            <a:pPr lvl="1"/>
            <a:r>
              <a:rPr lang="en-US" altLang="zh-CN" dirty="0"/>
              <a:t>for(Object item : list) { </a:t>
            </a:r>
            <a:r>
              <a:rPr lang="en-US" altLang="zh-CN" dirty="0" err="1"/>
              <a:t>System.out.println</a:t>
            </a:r>
            <a:r>
              <a:rPr lang="en-US" altLang="zh-CN" dirty="0"/>
              <a:t>(item); }</a:t>
            </a:r>
            <a:endParaRPr lang="en-US" altLang="zh-CN" dirty="0" smtClean="0"/>
          </a:p>
          <a:p>
            <a:r>
              <a:rPr lang="zh-CN" altLang="en-US" dirty="0" smtClean="0"/>
              <a:t>线程安全容器</a:t>
            </a:r>
            <a:endParaRPr lang="en-US" altLang="zh-CN" dirty="0" smtClean="0"/>
          </a:p>
          <a:p>
            <a:pPr lvl="1"/>
            <a:r>
              <a:rPr lang="en-US" altLang="zh-CN" dirty="0" smtClean="0"/>
              <a:t>Vector</a:t>
            </a:r>
            <a:r>
              <a:rPr lang="zh-CN" altLang="en-US" dirty="0"/>
              <a:t>、</a:t>
            </a:r>
            <a:r>
              <a:rPr lang="en-US" altLang="zh-CN" dirty="0"/>
              <a:t>Stack</a:t>
            </a:r>
            <a:r>
              <a:rPr lang="zh-CN" altLang="en-US" dirty="0"/>
              <a:t>、</a:t>
            </a:r>
            <a:r>
              <a:rPr lang="en-US" altLang="zh-CN" dirty="0" err="1"/>
              <a:t>HashTable</a:t>
            </a:r>
            <a:r>
              <a:rPr lang="zh-CN" altLang="en-US" dirty="0"/>
              <a:t>、</a:t>
            </a:r>
            <a:r>
              <a:rPr lang="en-US" altLang="zh-CN" dirty="0"/>
              <a:t>Enumeration </a:t>
            </a:r>
            <a:endParaRPr lang="en-US" altLang="zh-CN" dirty="0" smtClean="0"/>
          </a:p>
          <a:p>
            <a:pPr lvl="1"/>
            <a:r>
              <a:rPr lang="en-US" altLang="zh-CN" dirty="0" err="1" smtClean="0"/>
              <a:t>List.foreach</a:t>
            </a:r>
            <a:endParaRPr lang="en-US" altLang="zh-CN" dirty="0" smtClean="0"/>
          </a:p>
          <a:p>
            <a:endParaRPr lang="zh-CN" altLang="en-US" dirty="0"/>
          </a:p>
        </p:txBody>
      </p:sp>
    </p:spTree>
    <p:extLst>
      <p:ext uri="{BB962C8B-B14F-4D97-AF65-F5344CB8AC3E}">
        <p14:creationId xmlns:p14="http://schemas.microsoft.com/office/powerpoint/2010/main" val="2977804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en-US" altLang="zh-CN" smtClean="0"/>
              <a:t>Thread Local Storage </a:t>
            </a:r>
            <a:endParaRPr lang="zh-CN" altLang="en-US" smtClean="0"/>
          </a:p>
        </p:txBody>
      </p:sp>
      <p:sp>
        <p:nvSpPr>
          <p:cNvPr id="74755" name="Rectangle 3"/>
          <p:cNvSpPr>
            <a:spLocks noGrp="1"/>
          </p:cNvSpPr>
          <p:nvPr>
            <p:ph type="body" idx="1"/>
          </p:nvPr>
        </p:nvSpPr>
        <p:spPr/>
        <p:txBody>
          <a:bodyPr/>
          <a:lstStyle/>
          <a:p>
            <a:pPr>
              <a:lnSpc>
                <a:spcPct val="90000"/>
              </a:lnSpc>
            </a:pPr>
            <a:r>
              <a:rPr lang="en-US" altLang="zh-CN" smtClean="0"/>
              <a:t>is a term for data that is accessible to anything that can access the thread, but that can hold a value that </a:t>
            </a:r>
            <a:r>
              <a:rPr lang="en-US" altLang="zh-CN" smtClean="0">
                <a:solidFill>
                  <a:schemeClr val="hlink"/>
                </a:solidFill>
              </a:rPr>
              <a:t>is unique in each thread</a:t>
            </a:r>
            <a:r>
              <a:rPr lang="en-US" altLang="zh-CN" smtClean="0"/>
              <a:t>. </a:t>
            </a:r>
          </a:p>
          <a:p>
            <a:pPr>
              <a:lnSpc>
                <a:spcPct val="90000"/>
              </a:lnSpc>
            </a:pPr>
            <a:r>
              <a:rPr lang="en-US" altLang="zh-CN" smtClean="0"/>
              <a:t>class MyThreadLocal extends </a:t>
            </a:r>
            <a:r>
              <a:rPr lang="en-US" altLang="zh-CN" smtClean="0">
                <a:solidFill>
                  <a:schemeClr val="hlink"/>
                </a:solidFill>
              </a:rPr>
              <a:t>ThreadLocal</a:t>
            </a:r>
            <a:r>
              <a:rPr lang="en-US" altLang="zh-CN" smtClean="0"/>
              <a:t> &lt;Integer&gt;{ </a:t>
            </a:r>
          </a:p>
          <a:p>
            <a:pPr>
              <a:lnSpc>
                <a:spcPct val="90000"/>
              </a:lnSpc>
            </a:pPr>
            <a:r>
              <a:rPr lang="en-US" altLang="zh-CN" smtClean="0"/>
              <a:t>private static int id = 0; </a:t>
            </a:r>
          </a:p>
          <a:p>
            <a:pPr>
              <a:lnSpc>
                <a:spcPct val="90000"/>
              </a:lnSpc>
            </a:pPr>
            <a:r>
              <a:rPr lang="en-US" altLang="zh-CN" smtClean="0"/>
              <a:t> protected synchronized Integer initialValue() { </a:t>
            </a:r>
            <a:r>
              <a:rPr lang="en-US" altLang="zh-CN" smtClean="0">
                <a:solidFill>
                  <a:schemeClr val="hlink"/>
                </a:solidFill>
              </a:rPr>
              <a:t>return id++;</a:t>
            </a:r>
            <a:r>
              <a:rPr lang="en-US" altLang="zh-CN" smtClean="0"/>
              <a:t> </a:t>
            </a:r>
          </a:p>
          <a:p>
            <a:pPr>
              <a:lnSpc>
                <a:spcPct val="90000"/>
              </a:lnSpc>
            </a:pPr>
            <a:r>
              <a:rPr lang="en-US" altLang="zh-CN" smtClean="0"/>
              <a:t> } </a:t>
            </a:r>
          </a:p>
          <a:p>
            <a:pPr>
              <a:lnSpc>
                <a:spcPct val="90000"/>
              </a:lnSpc>
            </a:pP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r>
              <a:rPr lang="en-US" altLang="zh-CN" smtClean="0"/>
              <a:t>Thread Local Storage</a:t>
            </a:r>
            <a:endParaRPr lang="zh-CN" altLang="en-US" smtClean="0"/>
          </a:p>
        </p:txBody>
      </p:sp>
      <p:sp>
        <p:nvSpPr>
          <p:cNvPr id="115715" name="Rectangle 3"/>
          <p:cNvSpPr>
            <a:spLocks noGrp="1"/>
          </p:cNvSpPr>
          <p:nvPr>
            <p:ph type="body" idx="1"/>
          </p:nvPr>
        </p:nvSpPr>
        <p:spPr/>
        <p:txBody>
          <a:bodyPr/>
          <a:lstStyle/>
          <a:p>
            <a:r>
              <a:rPr lang="en-US" altLang="zh-CN" sz="2800" smtClean="0"/>
              <a:t>class ThreadWithTLS extends Thread {</a:t>
            </a:r>
          </a:p>
          <a:p>
            <a:pPr lvl="1"/>
            <a:r>
              <a:rPr lang="en-US" altLang="zh-CN" sz="2400" smtClean="0"/>
              <a:t> private static MyThreadLocal tls = new MyThreadLocal(); </a:t>
            </a:r>
          </a:p>
          <a:p>
            <a:pPr lvl="1"/>
            <a:r>
              <a:rPr lang="en-US" altLang="zh-CN" sz="2400" smtClean="0"/>
              <a:t>public void run() { </a:t>
            </a:r>
          </a:p>
          <a:p>
            <a:pPr lvl="1"/>
            <a:r>
              <a:rPr lang="en-US" altLang="zh-CN" sz="2400" smtClean="0"/>
              <a:t>System.out.println("My thread local value is " + tls.get()); } } </a:t>
            </a:r>
          </a:p>
          <a:p>
            <a:r>
              <a:rPr lang="en-US" altLang="zh-CN" sz="2800" smtClean="0"/>
              <a:t>public class tls { </a:t>
            </a:r>
          </a:p>
          <a:p>
            <a:pPr lvl="1"/>
            <a:r>
              <a:rPr lang="en-US" altLang="zh-CN" sz="2400" smtClean="0"/>
              <a:t>public static void main(String args[]) { </a:t>
            </a:r>
          </a:p>
          <a:p>
            <a:pPr lvl="1"/>
            <a:r>
              <a:rPr lang="en-US" altLang="zh-CN" sz="2400" smtClean="0"/>
              <a:t>for(int i=0; i&lt;5; i++) </a:t>
            </a:r>
          </a:p>
          <a:p>
            <a:pPr lvl="1"/>
            <a:r>
              <a:rPr lang="en-US" altLang="zh-CN" sz="2400" smtClean="0"/>
              <a:t>new ThreadWithTLS().start(); } } </a:t>
            </a:r>
            <a:endParaRPr lang="zh-CN" altLang="en-US"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p:txBody>
          <a:bodyPr/>
          <a:lstStyle/>
          <a:p>
            <a:r>
              <a:rPr lang="en-US" altLang="zh-CN" smtClean="0"/>
              <a:t>Thread Local Storage</a:t>
            </a:r>
            <a:endParaRPr lang="zh-CN" altLang="en-US" smtClean="0"/>
          </a:p>
        </p:txBody>
      </p:sp>
      <p:sp>
        <p:nvSpPr>
          <p:cNvPr id="117763" name="Rectangle 3"/>
          <p:cNvSpPr>
            <a:spLocks noGrp="1"/>
          </p:cNvSpPr>
          <p:nvPr>
            <p:ph type="body" idx="1"/>
          </p:nvPr>
        </p:nvSpPr>
        <p:spPr/>
        <p:txBody>
          <a:bodyPr/>
          <a:lstStyle/>
          <a:p>
            <a:r>
              <a:rPr lang="en-US" altLang="zh-CN" smtClean="0"/>
              <a:t>it doesn't until you call ThreadLocal's get() for the first time. </a:t>
            </a:r>
          </a:p>
          <a:p>
            <a:pPr lvl="1"/>
            <a:r>
              <a:rPr lang="en-US" altLang="zh-CN" smtClean="0"/>
              <a:t>When you do, it calls initialValue() as its first action to put a value in the table for you to get. </a:t>
            </a:r>
          </a:p>
          <a:p>
            <a:r>
              <a:rPr lang="en-US" altLang="zh-CN" smtClean="0"/>
              <a:t>Thread local storage is another thread idiom</a:t>
            </a:r>
          </a:p>
          <a:p>
            <a:pPr lvl="1"/>
            <a:r>
              <a:rPr lang="en-US" altLang="zh-CN" smtClean="0"/>
              <a:t>	you won't use it in many </a:t>
            </a:r>
            <a:endParaRPr lang="zh-CN"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a:lstStyle/>
          <a:p>
            <a:r>
              <a:rPr lang="en-US" altLang="zh-CN" smtClean="0"/>
              <a:t>Package java.util.concurrent </a:t>
            </a:r>
            <a:endParaRPr lang="zh-CN" altLang="en-US" smtClean="0"/>
          </a:p>
        </p:txBody>
      </p:sp>
      <p:sp>
        <p:nvSpPr>
          <p:cNvPr id="118787" name="Rectangle 3"/>
          <p:cNvSpPr>
            <a:spLocks noGrp="1"/>
          </p:cNvSpPr>
          <p:nvPr>
            <p:ph type="body" idx="1"/>
          </p:nvPr>
        </p:nvSpPr>
        <p:spPr/>
        <p:txBody>
          <a:bodyPr/>
          <a:lstStyle/>
          <a:p>
            <a:r>
              <a:rPr lang="en-US" altLang="zh-CN" dirty="0" smtClean="0"/>
              <a:t>several new packages and a couple of dozen new classes to beef up support for threads and thread-based systems </a:t>
            </a:r>
            <a:endParaRPr lang="en-US" altLang="zh-CN" dirty="0" smtClean="0"/>
          </a:p>
          <a:p>
            <a:pPr lvl="1"/>
            <a:r>
              <a:rPr lang="en-US" altLang="zh-CN" b="1" dirty="0" err="1" smtClean="0">
                <a:solidFill>
                  <a:srgbClr val="FF0000"/>
                </a:solidFill>
              </a:rPr>
              <a:t>ArrayList</a:t>
            </a:r>
            <a:r>
              <a:rPr lang="en-US" altLang="zh-CN" b="1" dirty="0" smtClean="0">
                <a:solidFill>
                  <a:srgbClr val="FF0000"/>
                </a:solidFill>
              </a:rPr>
              <a:t>-&gt; </a:t>
            </a:r>
            <a:r>
              <a:rPr lang="en-US" altLang="zh-CN" b="1" dirty="0" err="1" smtClean="0">
                <a:solidFill>
                  <a:srgbClr val="FF0000"/>
                </a:solidFill>
              </a:rPr>
              <a:t>CopyOnWriteArrayList</a:t>
            </a:r>
            <a:endParaRPr lang="en-US" altLang="zh-CN" dirty="0" smtClean="0"/>
          </a:p>
          <a:p>
            <a:pPr lvl="1"/>
            <a:r>
              <a:rPr lang="en-US" altLang="zh-CN" dirty="0" smtClean="0"/>
              <a:t>There are a small number of new frameworks </a:t>
            </a:r>
          </a:p>
          <a:p>
            <a:pPr lvl="1"/>
            <a:r>
              <a:rPr lang="en-US" altLang="zh-CN" dirty="0" smtClean="0"/>
              <a:t>There are some new Collection data classes </a:t>
            </a:r>
          </a:p>
          <a:p>
            <a:pPr lvl="1"/>
            <a:r>
              <a:rPr lang="en-US" altLang="zh-CN" dirty="0" smtClean="0"/>
              <a:t>Improvements in time-related code</a:t>
            </a:r>
          </a:p>
          <a:p>
            <a:pPr lvl="1"/>
            <a:r>
              <a:rPr lang="en-US" altLang="zh-CN" dirty="0" smtClean="0"/>
              <a:t>Synchronization primitives</a:t>
            </a:r>
          </a:p>
          <a:p>
            <a:pPr lvl="1"/>
            <a:r>
              <a:rPr lang="en-US" altLang="zh-CN" dirty="0" smtClean="0"/>
              <a:t>Five new exceptions </a:t>
            </a:r>
            <a:endParaRPr lang="zh-CN"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r>
              <a:rPr lang="en-US" altLang="zh-CN" smtClean="0"/>
              <a:t>An Aside on Design Patterns </a:t>
            </a:r>
            <a:endParaRPr lang="zh-CN" altLang="en-US" smtClean="0"/>
          </a:p>
        </p:txBody>
      </p:sp>
      <p:sp>
        <p:nvSpPr>
          <p:cNvPr id="75779" name="Rectangle 3"/>
          <p:cNvSpPr>
            <a:spLocks noGrp="1"/>
          </p:cNvSpPr>
          <p:nvPr>
            <p:ph type="body" idx="1"/>
          </p:nvPr>
        </p:nvSpPr>
        <p:spPr/>
        <p:txBody>
          <a:bodyPr/>
          <a:lstStyle/>
          <a:p>
            <a:pPr>
              <a:lnSpc>
                <a:spcPct val="90000"/>
              </a:lnSpc>
            </a:pPr>
            <a:r>
              <a:rPr lang="en-US" altLang="zh-CN" sz="2800" smtClean="0"/>
              <a:t>Design Patterns—Elements of Reusable Object-Oriented Software </a:t>
            </a:r>
          </a:p>
          <a:p>
            <a:pPr lvl="1">
              <a:lnSpc>
                <a:spcPct val="90000"/>
              </a:lnSpc>
            </a:pPr>
            <a:r>
              <a:rPr lang="en-US" altLang="zh-CN" sz="2400" smtClean="0"/>
              <a:t>by Erich Gamma, Richard Helm, Ralph Johnson, and John Vlissides </a:t>
            </a:r>
          </a:p>
          <a:p>
            <a:pPr lvl="1">
              <a:lnSpc>
                <a:spcPct val="90000"/>
              </a:lnSpc>
            </a:pPr>
            <a:r>
              <a:rPr lang="en-US" altLang="zh-CN" sz="2400" smtClean="0"/>
              <a:t>(Addison Wesley, 1994: ISBN 0-201-63361-2 )</a:t>
            </a:r>
            <a:endParaRPr lang="zh-CN" altLang="en-US" sz="2400" smtClean="0">
              <a:solidFill>
                <a:schemeClr val="accent2"/>
              </a:solidFill>
            </a:endParaRPr>
          </a:p>
          <a:p>
            <a:pPr>
              <a:lnSpc>
                <a:spcPct val="90000"/>
              </a:lnSpc>
            </a:pPr>
            <a:r>
              <a:rPr lang="en-US" altLang="zh-CN" sz="2800" smtClean="0"/>
              <a:t>common idioms/design patterns </a:t>
            </a:r>
            <a:endParaRPr lang="en-US" altLang="zh-CN" sz="2800" smtClean="0">
              <a:solidFill>
                <a:schemeClr val="accent2"/>
              </a:solidFill>
            </a:endParaRPr>
          </a:p>
          <a:p>
            <a:pPr lvl="1">
              <a:lnSpc>
                <a:spcPct val="90000"/>
              </a:lnSpc>
            </a:pPr>
            <a:r>
              <a:rPr lang="en-US" altLang="zh-CN" sz="2400" smtClean="0"/>
              <a:t>Abstract Factory </a:t>
            </a:r>
          </a:p>
          <a:p>
            <a:pPr lvl="1">
              <a:lnSpc>
                <a:spcPct val="90000"/>
              </a:lnSpc>
            </a:pPr>
            <a:r>
              <a:rPr lang="en-US" altLang="zh-CN" sz="2400" smtClean="0"/>
              <a:t>Adapter </a:t>
            </a:r>
          </a:p>
          <a:p>
            <a:pPr lvl="1">
              <a:lnSpc>
                <a:spcPct val="90000"/>
              </a:lnSpc>
            </a:pPr>
            <a:r>
              <a:rPr lang="en-US" altLang="zh-CN" sz="2400" smtClean="0"/>
              <a:t>Observer</a:t>
            </a:r>
          </a:p>
          <a:p>
            <a:pPr lvl="1">
              <a:lnSpc>
                <a:spcPct val="90000"/>
              </a:lnSpc>
            </a:pPr>
            <a:r>
              <a:rPr lang="en-US" altLang="zh-CN" sz="2400" smtClean="0"/>
              <a:t>Singleton</a:t>
            </a:r>
          </a:p>
          <a:p>
            <a:pPr lvl="1">
              <a:lnSpc>
                <a:spcPct val="90000"/>
              </a:lnSpc>
            </a:pPr>
            <a:r>
              <a:rPr lang="en-US" altLang="zh-CN" sz="2400" smtClean="0"/>
              <a:t>Command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b="1" dirty="0"/>
              <a:t>进程与</a:t>
            </a:r>
            <a:r>
              <a:rPr lang="zh-CN" altLang="zh-CN" b="1" dirty="0" smtClean="0"/>
              <a:t>线程</a:t>
            </a:r>
            <a:endParaRPr lang="zh-CN" altLang="en-US" dirty="0"/>
          </a:p>
        </p:txBody>
      </p:sp>
      <p:sp>
        <p:nvSpPr>
          <p:cNvPr id="3" name="内容占位符 2"/>
          <p:cNvSpPr>
            <a:spLocks noGrp="1"/>
          </p:cNvSpPr>
          <p:nvPr>
            <p:ph idx="1"/>
          </p:nvPr>
        </p:nvSpPr>
        <p:spPr/>
        <p:txBody>
          <a:bodyPr/>
          <a:lstStyle/>
          <a:p>
            <a:r>
              <a:rPr lang="zh-CN" altLang="en-US" sz="2800" dirty="0" smtClean="0"/>
              <a:t>进程：</a:t>
            </a:r>
            <a:r>
              <a:rPr lang="zh-CN" altLang="zh-CN" sz="2800" dirty="0"/>
              <a:t>应用程序在执行过程中存在一个</a:t>
            </a:r>
            <a:r>
              <a:rPr lang="zh-CN" altLang="zh-CN" sz="2800" b="1" dirty="0"/>
              <a:t>内存空间</a:t>
            </a:r>
            <a:r>
              <a:rPr lang="zh-CN" altLang="zh-CN" sz="2800" dirty="0"/>
              <a:t>的初始入口点地址、一个程序执行过程中的代码执行序列以及用于标识进程结束的内存出口点地址，在进程执行过程中的每一时间点均有唯一的处理器指令与内存单元地址相对应</a:t>
            </a:r>
            <a:r>
              <a:rPr lang="zh-CN" altLang="zh-CN" sz="2800" dirty="0" smtClean="0"/>
              <a:t>。</a:t>
            </a:r>
            <a:endParaRPr lang="en-US" altLang="zh-CN" sz="2800" dirty="0" smtClean="0"/>
          </a:p>
          <a:p>
            <a:r>
              <a:rPr lang="en-US" altLang="zh-CN" sz="2800" dirty="0"/>
              <a:t>Java</a:t>
            </a:r>
            <a:r>
              <a:rPr lang="zh-CN" altLang="zh-CN" sz="2800" dirty="0"/>
              <a:t>语言中定义的线程（</a:t>
            </a:r>
            <a:r>
              <a:rPr lang="en-US" altLang="zh-CN" sz="2800" dirty="0"/>
              <a:t>Thread</a:t>
            </a:r>
            <a:r>
              <a:rPr lang="zh-CN" altLang="zh-CN" sz="2800" dirty="0"/>
              <a:t>）同样包括一个</a:t>
            </a:r>
            <a:r>
              <a:rPr lang="zh-CN" altLang="zh-CN" sz="2800" b="1" dirty="0"/>
              <a:t>内存入口点</a:t>
            </a:r>
            <a:r>
              <a:rPr lang="zh-CN" altLang="zh-CN" sz="2800" dirty="0"/>
              <a:t>地址、一个出口点地址以及能够顺序执行的代码序列。但是进程与线程的重要区别在于线程不能够单独执行，它必须运行在处于活动状态的应用程序进程中，因此可以定义线程是程序内部的具有并发性的顺序代码流。</a:t>
            </a:r>
            <a:r>
              <a:rPr lang="en-US" altLang="zh-CN" sz="2800" dirty="0"/>
              <a:t> </a:t>
            </a:r>
            <a:endParaRPr lang="zh-CN" altLang="zh-CN" sz="2800" dirty="0"/>
          </a:p>
          <a:p>
            <a:endParaRPr lang="zh-CN" altLang="en-US" sz="2800" dirty="0"/>
          </a:p>
        </p:txBody>
      </p:sp>
    </p:spTree>
    <p:extLst>
      <p:ext uri="{BB962C8B-B14F-4D97-AF65-F5344CB8AC3E}">
        <p14:creationId xmlns:p14="http://schemas.microsoft.com/office/powerpoint/2010/main" val="4166425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r>
              <a:rPr lang="en-US" altLang="zh-CN" b="1" smtClean="0"/>
              <a:t>Exercises</a:t>
            </a:r>
          </a:p>
        </p:txBody>
      </p:sp>
      <p:sp>
        <p:nvSpPr>
          <p:cNvPr id="77827" name="Rectangle 3"/>
          <p:cNvSpPr>
            <a:spLocks noGrp="1"/>
          </p:cNvSpPr>
          <p:nvPr>
            <p:ph type="body" idx="1"/>
          </p:nvPr>
        </p:nvSpPr>
        <p:spPr/>
        <p:txBody>
          <a:bodyPr/>
          <a:lstStyle/>
          <a:p>
            <a:r>
              <a:rPr lang="en-US" altLang="zh-CN" smtClean="0"/>
              <a:t>Take your favorite sorting algorithm and make it multithreaded. </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zh-CN" altLang="zh-CN" b="1" dirty="0"/>
              <a:t>进程与线程</a:t>
            </a:r>
            <a:endParaRPr lang="zh-CN" altLang="en-US" b="1" dirty="0" smtClean="0"/>
          </a:p>
        </p:txBody>
      </p:sp>
      <p:sp>
        <p:nvSpPr>
          <p:cNvPr id="53251" name="Rectangle 3"/>
          <p:cNvSpPr>
            <a:spLocks noGrp="1"/>
          </p:cNvSpPr>
          <p:nvPr>
            <p:ph type="body" idx="1"/>
          </p:nvPr>
        </p:nvSpPr>
        <p:spPr/>
        <p:txBody>
          <a:bodyPr/>
          <a:lstStyle/>
          <a:p>
            <a:pPr>
              <a:lnSpc>
                <a:spcPct val="90000"/>
              </a:lnSpc>
            </a:pPr>
            <a:r>
              <a:rPr lang="zh-CN" altLang="en-US" sz="2800" dirty="0" smtClean="0"/>
              <a:t>是进程中的一个实体，是被系统独立调度和分派的基本单位，线程自己不拥有系统资源，只拥有一点在运行中必不可少的资源，但它可与同属一个进程的其它线程共享进程所拥有的全部资源。</a:t>
            </a:r>
          </a:p>
          <a:p>
            <a:pPr>
              <a:lnSpc>
                <a:spcPct val="90000"/>
              </a:lnSpc>
            </a:pPr>
            <a:r>
              <a:rPr lang="zh-CN" altLang="en-US" sz="2800" dirty="0" smtClean="0"/>
              <a:t>一个线程可以创建和撤消另一个线程，同一进程中的多个线程之间可以并发执行。</a:t>
            </a:r>
          </a:p>
          <a:p>
            <a:pPr lvl="1">
              <a:lnSpc>
                <a:spcPct val="90000"/>
              </a:lnSpc>
            </a:pPr>
            <a:r>
              <a:rPr lang="zh-CN" altLang="en-US" sz="2400" dirty="0" smtClean="0"/>
              <a:t>线程也有就绪、阻塞和运行三种基本状态。 </a:t>
            </a:r>
          </a:p>
          <a:p>
            <a:pPr>
              <a:lnSpc>
                <a:spcPct val="90000"/>
              </a:lnSpc>
            </a:pPr>
            <a:r>
              <a:rPr lang="zh-CN" altLang="en-US" sz="2800" dirty="0" smtClean="0"/>
              <a:t>线程和进程的区别在于</a:t>
            </a:r>
            <a:r>
              <a:rPr lang="en-US" altLang="zh-CN" sz="2800" dirty="0" smtClean="0"/>
              <a:t>,</a:t>
            </a:r>
            <a:r>
              <a:rPr lang="zh-CN" altLang="en-US" sz="2800" dirty="0" smtClean="0"/>
              <a:t>子进程和父进程有不同的代码和数据空间</a:t>
            </a:r>
            <a:r>
              <a:rPr lang="en-US" altLang="zh-CN" sz="2800" dirty="0" smtClean="0"/>
              <a:t>,</a:t>
            </a:r>
            <a:r>
              <a:rPr lang="zh-CN" altLang="en-US" sz="2800" dirty="0" smtClean="0"/>
              <a:t>而多个线程则共享数据空间</a:t>
            </a:r>
            <a:r>
              <a:rPr lang="en-US" altLang="zh-CN" sz="2800" dirty="0" smtClean="0"/>
              <a:t/>
            </a:r>
            <a:br>
              <a:rPr lang="en-US" altLang="zh-CN" sz="2800" dirty="0" smtClean="0"/>
            </a:br>
            <a:r>
              <a:rPr lang="zh-CN" altLang="en-US" sz="2800" dirty="0" smtClean="0"/>
              <a:t/>
            </a:r>
            <a:br>
              <a:rPr lang="zh-CN" altLang="en-US" sz="2800" dirty="0" smtClean="0"/>
            </a:br>
            <a:endParaRPr lang="zh-CN" alt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进程与线程</a:t>
            </a:r>
            <a:endParaRPr lang="zh-CN" altLang="en-US" dirty="0"/>
          </a:p>
        </p:txBody>
      </p:sp>
      <p:sp>
        <p:nvSpPr>
          <p:cNvPr id="3" name="内容占位符 2"/>
          <p:cNvSpPr>
            <a:spLocks noGrp="1"/>
          </p:cNvSpPr>
          <p:nvPr>
            <p:ph idx="1"/>
          </p:nvPr>
        </p:nvSpPr>
        <p:spPr/>
        <p:txBody>
          <a:bodyPr/>
          <a:lstStyle/>
          <a:p>
            <a:r>
              <a:rPr lang="zh-CN" altLang="zh-CN" dirty="0"/>
              <a:t>在应用程序中使用多线程不会增加</a:t>
            </a:r>
            <a:r>
              <a:rPr lang="en-US" altLang="zh-CN" dirty="0"/>
              <a:t> CPU </a:t>
            </a:r>
            <a:r>
              <a:rPr lang="zh-CN" altLang="zh-CN" dirty="0"/>
              <a:t>的数据处理能力</a:t>
            </a:r>
            <a:r>
              <a:rPr lang="zh-CN" altLang="zh-CN" dirty="0" smtClean="0"/>
              <a:t>。</a:t>
            </a:r>
            <a:endParaRPr lang="en-US" altLang="zh-CN" dirty="0" smtClean="0"/>
          </a:p>
          <a:p>
            <a:pPr lvl="1"/>
            <a:r>
              <a:rPr lang="zh-CN" altLang="zh-CN" dirty="0"/>
              <a:t>多</a:t>
            </a:r>
            <a:r>
              <a:rPr lang="en-US" altLang="zh-CN" dirty="0"/>
              <a:t>CPU </a:t>
            </a:r>
            <a:r>
              <a:rPr lang="zh-CN" altLang="zh-CN" dirty="0"/>
              <a:t>的</a:t>
            </a:r>
            <a:r>
              <a:rPr lang="zh-CN" altLang="zh-CN" dirty="0" smtClean="0"/>
              <a:t>计算机</a:t>
            </a:r>
            <a:r>
              <a:rPr lang="zh-CN" altLang="en-US" dirty="0" smtClean="0"/>
              <a:t>中</a:t>
            </a:r>
            <a:r>
              <a:rPr lang="zh-CN" altLang="zh-CN" dirty="0" smtClean="0"/>
              <a:t>能</a:t>
            </a:r>
            <a:r>
              <a:rPr lang="zh-CN" altLang="zh-CN" dirty="0"/>
              <a:t>提高应用程序的执行</a:t>
            </a:r>
            <a:r>
              <a:rPr lang="zh-CN" altLang="zh-CN" dirty="0" smtClean="0"/>
              <a:t>效率</a:t>
            </a:r>
            <a:endParaRPr lang="en-US" altLang="zh-CN" dirty="0" smtClean="0"/>
          </a:p>
          <a:p>
            <a:pPr lvl="1"/>
            <a:r>
              <a:rPr lang="zh-CN" altLang="zh-CN" dirty="0"/>
              <a:t>如果应用程序必须等待网络连接或数据库连接等数据吞吐速度相对较慢的资源时，多线程应用程序是非常有利</a:t>
            </a:r>
            <a:r>
              <a:rPr lang="zh-CN" altLang="zh-CN" dirty="0" smtClean="0"/>
              <a:t>的</a:t>
            </a:r>
            <a:r>
              <a:rPr lang="zh-CN" altLang="en-US" dirty="0" smtClean="0"/>
              <a:t>，如：</a:t>
            </a:r>
            <a:r>
              <a:rPr lang="zh-CN" altLang="zh-CN" dirty="0"/>
              <a:t>基于</a:t>
            </a:r>
            <a:r>
              <a:rPr lang="en-US" altLang="zh-CN" dirty="0"/>
              <a:t>Internet</a:t>
            </a:r>
            <a:r>
              <a:rPr lang="zh-CN" altLang="zh-CN" dirty="0"/>
              <a:t>的应用程序有必要是多线程类型的</a:t>
            </a:r>
            <a:endParaRPr lang="zh-CN" altLang="en-US" dirty="0"/>
          </a:p>
        </p:txBody>
      </p:sp>
    </p:spTree>
    <p:extLst>
      <p:ext uri="{BB962C8B-B14F-4D97-AF65-F5344CB8AC3E}">
        <p14:creationId xmlns:p14="http://schemas.microsoft.com/office/powerpoint/2010/main" val="136152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b="1" dirty="0"/>
              <a:t>Java</a:t>
            </a:r>
            <a:r>
              <a:rPr lang="zh-CN" altLang="zh-CN" b="1" dirty="0"/>
              <a:t>的多线程</a:t>
            </a:r>
            <a:r>
              <a:rPr lang="zh-CN" altLang="zh-CN" b="1" dirty="0" smtClean="0"/>
              <a:t>机制</a:t>
            </a:r>
            <a:endParaRPr lang="zh-CN" altLang="en-US" dirty="0"/>
          </a:p>
        </p:txBody>
      </p:sp>
      <p:sp>
        <p:nvSpPr>
          <p:cNvPr id="3" name="内容占位符 2"/>
          <p:cNvSpPr>
            <a:spLocks noGrp="1"/>
          </p:cNvSpPr>
          <p:nvPr>
            <p:ph idx="1"/>
          </p:nvPr>
        </p:nvSpPr>
        <p:spPr/>
        <p:txBody>
          <a:bodyPr/>
          <a:lstStyle/>
          <a:p>
            <a:r>
              <a:rPr lang="zh-CN" altLang="zh-CN" dirty="0"/>
              <a:t>每个</a:t>
            </a:r>
            <a:r>
              <a:rPr lang="en-US" altLang="zh-CN" dirty="0"/>
              <a:t>Java</a:t>
            </a:r>
            <a:r>
              <a:rPr lang="zh-CN" altLang="zh-CN" dirty="0"/>
              <a:t>程序都有一个默认的主</a:t>
            </a:r>
            <a:r>
              <a:rPr lang="zh-CN" altLang="zh-CN" dirty="0" smtClean="0"/>
              <a:t>线程</a:t>
            </a:r>
            <a:endParaRPr lang="en-US" altLang="zh-CN" dirty="0" smtClean="0"/>
          </a:p>
          <a:p>
            <a:r>
              <a:rPr lang="en-US" altLang="zh-CN" dirty="0"/>
              <a:t> </a:t>
            </a:r>
            <a:r>
              <a:rPr lang="zh-CN" altLang="zh-CN" dirty="0"/>
              <a:t>如果</a:t>
            </a:r>
            <a:r>
              <a:rPr lang="en-US" altLang="zh-CN" dirty="0"/>
              <a:t>main</a:t>
            </a:r>
            <a:r>
              <a:rPr lang="zh-CN" altLang="zh-CN" dirty="0"/>
              <a:t>方法中没有创建其他线程，那么当</a:t>
            </a:r>
            <a:r>
              <a:rPr lang="en-US" altLang="zh-CN" dirty="0"/>
              <a:t>main</a:t>
            </a:r>
            <a:r>
              <a:rPr lang="zh-CN" altLang="zh-CN" dirty="0"/>
              <a:t>方法返回时</a:t>
            </a:r>
            <a:r>
              <a:rPr lang="en-US" altLang="zh-CN" dirty="0"/>
              <a:t>JVM</a:t>
            </a:r>
            <a:r>
              <a:rPr lang="zh-CN" altLang="zh-CN" dirty="0"/>
              <a:t>就会结束</a:t>
            </a:r>
            <a:r>
              <a:rPr lang="en-US" altLang="zh-CN" dirty="0"/>
              <a:t>Java</a:t>
            </a:r>
            <a:r>
              <a:rPr lang="zh-CN" altLang="zh-CN" dirty="0"/>
              <a:t>应用程序</a:t>
            </a:r>
            <a:r>
              <a:rPr lang="zh-CN" altLang="zh-CN" dirty="0" smtClean="0"/>
              <a:t>。</a:t>
            </a:r>
            <a:endParaRPr lang="en-US" altLang="zh-CN" dirty="0" smtClean="0"/>
          </a:p>
          <a:p>
            <a:r>
              <a:rPr lang="zh-CN" altLang="zh-CN" dirty="0"/>
              <a:t>但如果</a:t>
            </a:r>
            <a:r>
              <a:rPr lang="en-US" altLang="zh-CN" dirty="0"/>
              <a:t>main</a:t>
            </a:r>
            <a:r>
              <a:rPr lang="zh-CN" altLang="zh-CN" dirty="0"/>
              <a:t>方法中创建了其他</a:t>
            </a:r>
            <a:r>
              <a:rPr lang="zh-CN" altLang="zh-CN" dirty="0" smtClean="0"/>
              <a:t>线程，所有线程全部结束才结束</a:t>
            </a:r>
            <a:r>
              <a:rPr lang="en-US" altLang="zh-CN" dirty="0" smtClean="0"/>
              <a:t>Java</a:t>
            </a:r>
            <a:r>
              <a:rPr lang="zh-CN" altLang="zh-CN" dirty="0" smtClean="0"/>
              <a:t>程序。</a:t>
            </a:r>
            <a:endParaRPr lang="en-US" altLang="zh-CN" dirty="0" smtClean="0"/>
          </a:p>
          <a:p>
            <a:r>
              <a:rPr lang="zh-CN" altLang="zh-CN" dirty="0"/>
              <a:t>程序中调用了</a:t>
            </a:r>
            <a:r>
              <a:rPr lang="en-US" altLang="zh-CN" dirty="0" smtClean="0"/>
              <a:t>Runtime</a:t>
            </a:r>
            <a:r>
              <a:rPr lang="zh-CN" altLang="zh-CN" dirty="0"/>
              <a:t>类的</a:t>
            </a:r>
            <a:r>
              <a:rPr lang="en-US" altLang="zh-CN" dirty="0"/>
              <a:t>exit</a:t>
            </a:r>
            <a:r>
              <a:rPr lang="zh-CN" altLang="zh-CN" dirty="0" smtClean="0"/>
              <a:t>方法</a:t>
            </a:r>
            <a:r>
              <a:rPr lang="zh-CN" altLang="en-US" dirty="0" smtClean="0"/>
              <a:t>，程序结束</a:t>
            </a:r>
            <a:endParaRPr lang="zh-CN" altLang="en-US" dirty="0"/>
          </a:p>
        </p:txBody>
      </p:sp>
    </p:spTree>
    <p:extLst>
      <p:ext uri="{BB962C8B-B14F-4D97-AF65-F5344CB8AC3E}">
        <p14:creationId xmlns:p14="http://schemas.microsoft.com/office/powerpoint/2010/main" val="387292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altLang="zh-CN" sz="4000" b="1" smtClean="0"/>
              <a:t>Two Ways to Obtain a New Thread</a:t>
            </a:r>
            <a:endParaRPr lang="zh-CN" altLang="en-US" sz="4000" b="1" smtClean="0"/>
          </a:p>
        </p:txBody>
      </p:sp>
      <p:sp>
        <p:nvSpPr>
          <p:cNvPr id="55299" name="Rectangle 3"/>
          <p:cNvSpPr>
            <a:spLocks noGrp="1"/>
          </p:cNvSpPr>
          <p:nvPr>
            <p:ph type="body" idx="1"/>
          </p:nvPr>
        </p:nvSpPr>
        <p:spPr/>
        <p:txBody>
          <a:bodyPr/>
          <a:lstStyle/>
          <a:p>
            <a:pPr>
              <a:lnSpc>
                <a:spcPct val="90000"/>
              </a:lnSpc>
            </a:pPr>
            <a:r>
              <a:rPr lang="en-US" altLang="zh-CN" smtClean="0">
                <a:solidFill>
                  <a:schemeClr val="accent2"/>
                </a:solidFill>
              </a:rPr>
              <a:t>Extend</a:t>
            </a:r>
            <a:r>
              <a:rPr lang="en-US" altLang="zh-CN" smtClean="0"/>
              <a:t> class java.lang.Thread and override run():</a:t>
            </a:r>
          </a:p>
          <a:p>
            <a:pPr>
              <a:lnSpc>
                <a:spcPct val="90000"/>
              </a:lnSpc>
            </a:pPr>
            <a:r>
              <a:rPr lang="en-US" altLang="zh-CN" smtClean="0"/>
              <a:t>     class Plum extends Thread {</a:t>
            </a:r>
          </a:p>
          <a:p>
            <a:pPr>
              <a:lnSpc>
                <a:spcPct val="90000"/>
              </a:lnSpc>
              <a:buFont typeface="Arial" charset="0"/>
              <a:buNone/>
            </a:pPr>
            <a:r>
              <a:rPr lang="en-US" altLang="zh-CN" smtClean="0"/>
              <a:t>		    public void run() { </a:t>
            </a:r>
          </a:p>
          <a:p>
            <a:pPr>
              <a:lnSpc>
                <a:spcPct val="90000"/>
              </a:lnSpc>
              <a:buFont typeface="Arial" charset="0"/>
              <a:buNone/>
            </a:pPr>
            <a:r>
              <a:rPr lang="en-US" altLang="zh-CN" smtClean="0"/>
              <a:t>			/* more code */ }</a:t>
            </a:r>
          </a:p>
          <a:p>
            <a:pPr>
              <a:lnSpc>
                <a:spcPct val="90000"/>
              </a:lnSpc>
              <a:buFont typeface="Arial" charset="0"/>
              <a:buNone/>
            </a:pPr>
            <a:r>
              <a:rPr lang="en-US" altLang="zh-CN" smtClean="0"/>
              <a:t>		} </a:t>
            </a:r>
          </a:p>
          <a:p>
            <a:pPr>
              <a:lnSpc>
                <a:spcPct val="90000"/>
              </a:lnSpc>
              <a:buFont typeface="Arial" charset="0"/>
              <a:buNone/>
            </a:pPr>
            <a:r>
              <a:rPr lang="en-US" altLang="zh-CN" smtClean="0"/>
              <a:t>		Plum P = new Plum(); </a:t>
            </a:r>
          </a:p>
          <a:p>
            <a:pPr>
              <a:lnSpc>
                <a:spcPct val="90000"/>
              </a:lnSpc>
              <a:buFont typeface="Arial" charset="0"/>
              <a:buNone/>
            </a:pPr>
            <a:r>
              <a:rPr lang="en-US" altLang="zh-CN" smtClean="0"/>
              <a:t>		P.start(); </a:t>
            </a:r>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altLang="zh-CN" sz="4000" b="1" dirty="0" smtClean="0"/>
              <a:t>Two Ways to Obtain a New Thread</a:t>
            </a:r>
            <a:endParaRPr lang="zh-CN" altLang="en-US" sz="4000" b="1" dirty="0" smtClean="0"/>
          </a:p>
        </p:txBody>
      </p:sp>
      <p:sp>
        <p:nvSpPr>
          <p:cNvPr id="56323" name="Rectangle 3"/>
          <p:cNvSpPr>
            <a:spLocks noGrp="1"/>
          </p:cNvSpPr>
          <p:nvPr>
            <p:ph type="body" idx="1"/>
          </p:nvPr>
        </p:nvSpPr>
        <p:spPr/>
        <p:txBody>
          <a:bodyPr/>
          <a:lstStyle/>
          <a:p>
            <a:pPr>
              <a:lnSpc>
                <a:spcPct val="90000"/>
              </a:lnSpc>
            </a:pPr>
            <a:r>
              <a:rPr lang="en-US" altLang="zh-CN" sz="2800" dirty="0" smtClean="0">
                <a:solidFill>
                  <a:schemeClr val="accent2"/>
                </a:solidFill>
              </a:rPr>
              <a:t>Implement the Runnable interface</a:t>
            </a:r>
            <a:r>
              <a:rPr lang="en-US" altLang="zh-CN" sz="2800" dirty="0" smtClean="0"/>
              <a:t>, and use that class in the Thread constructor:</a:t>
            </a:r>
          </a:p>
          <a:p>
            <a:pPr>
              <a:lnSpc>
                <a:spcPct val="90000"/>
              </a:lnSpc>
            </a:pPr>
            <a:r>
              <a:rPr lang="en-US" altLang="zh-CN" sz="2800" dirty="0" smtClean="0"/>
              <a:t>class Mango implements </a:t>
            </a:r>
            <a:r>
              <a:rPr lang="en-US" altLang="zh-CN" sz="2800" dirty="0" smtClean="0">
                <a:solidFill>
                  <a:schemeClr val="accent2"/>
                </a:solidFill>
              </a:rPr>
              <a:t>Runnable</a:t>
            </a:r>
            <a:r>
              <a:rPr lang="en-US" altLang="zh-CN" sz="2800" dirty="0" smtClean="0"/>
              <a:t> {</a:t>
            </a:r>
          </a:p>
          <a:p>
            <a:pPr>
              <a:lnSpc>
                <a:spcPct val="90000"/>
              </a:lnSpc>
              <a:buFont typeface="Arial" charset="0"/>
              <a:buNone/>
            </a:pPr>
            <a:r>
              <a:rPr lang="en-US" altLang="zh-CN" sz="2800" dirty="0" smtClean="0"/>
              <a:t>		 public void run() { </a:t>
            </a:r>
          </a:p>
          <a:p>
            <a:pPr>
              <a:lnSpc>
                <a:spcPct val="90000"/>
              </a:lnSpc>
              <a:buFont typeface="Arial" charset="0"/>
              <a:buNone/>
            </a:pPr>
            <a:r>
              <a:rPr lang="en-US" altLang="zh-CN" sz="2800" dirty="0" smtClean="0"/>
              <a:t>			/* more code */ }</a:t>
            </a:r>
          </a:p>
          <a:p>
            <a:pPr>
              <a:lnSpc>
                <a:spcPct val="90000"/>
              </a:lnSpc>
              <a:buFont typeface="Arial" charset="0"/>
              <a:buNone/>
            </a:pPr>
            <a:r>
              <a:rPr lang="en-US" altLang="zh-CN" sz="2800" dirty="0" smtClean="0"/>
              <a:t>	 } </a:t>
            </a:r>
          </a:p>
          <a:p>
            <a:pPr>
              <a:lnSpc>
                <a:spcPct val="90000"/>
              </a:lnSpc>
              <a:buFont typeface="Arial" charset="0"/>
              <a:buNone/>
            </a:pPr>
            <a:r>
              <a:rPr lang="en-US" altLang="zh-CN" sz="2800" dirty="0" smtClean="0"/>
              <a:t>	Mango m = new Mango(); </a:t>
            </a:r>
          </a:p>
          <a:p>
            <a:pPr>
              <a:lnSpc>
                <a:spcPct val="90000"/>
              </a:lnSpc>
              <a:buFont typeface="Arial" charset="0"/>
              <a:buNone/>
            </a:pPr>
            <a:r>
              <a:rPr lang="en-US" altLang="zh-CN" sz="2800" dirty="0" smtClean="0"/>
              <a:t>	Thread t1 = new Thread( </a:t>
            </a:r>
            <a:r>
              <a:rPr lang="en-US" altLang="zh-CN" sz="2800" dirty="0" smtClean="0">
                <a:solidFill>
                  <a:schemeClr val="accent2"/>
                </a:solidFill>
              </a:rPr>
              <a:t>m </a:t>
            </a:r>
            <a:r>
              <a:rPr lang="en-US" altLang="zh-CN" sz="2800" dirty="0" smtClean="0"/>
              <a:t>); </a:t>
            </a:r>
          </a:p>
          <a:p>
            <a:pPr>
              <a:lnSpc>
                <a:spcPct val="90000"/>
              </a:lnSpc>
              <a:buFont typeface="Arial" charset="0"/>
              <a:buNone/>
            </a:pPr>
            <a:r>
              <a:rPr lang="en-US" altLang="zh-CN" sz="2800" dirty="0" smtClean="0"/>
              <a:t>	t1.start(); </a:t>
            </a:r>
          </a:p>
          <a:p>
            <a:pPr>
              <a:lnSpc>
                <a:spcPct val="90000"/>
              </a:lnSpc>
              <a:buNone/>
            </a:pPr>
            <a:r>
              <a:rPr lang="zh-CN" altLang="zh-CN" sz="2800" dirty="0"/>
              <a:t>在一个线程对新线程的</a:t>
            </a:r>
            <a:r>
              <a:rPr lang="en-US" altLang="zh-CN" sz="2800" dirty="0"/>
              <a:t>Thread</a:t>
            </a:r>
            <a:r>
              <a:rPr lang="zh-CN" altLang="zh-CN" sz="2800" dirty="0"/>
              <a:t>对象调用</a:t>
            </a:r>
            <a:r>
              <a:rPr lang="en-US" altLang="zh-CN" sz="2800" dirty="0"/>
              <a:t>start()</a:t>
            </a:r>
            <a:r>
              <a:rPr lang="zh-CN" altLang="zh-CN" sz="2800" dirty="0"/>
              <a:t>方法之前，这个新线程并没有真正开始执行</a:t>
            </a:r>
            <a:endParaRPr lang="zh-CN" altLang="en-US" sz="2800" dirty="0" smtClean="0"/>
          </a:p>
        </p:txBody>
      </p:sp>
    </p:spTree>
  </p:cSld>
  <p:clrMapOvr>
    <a:masterClrMapping/>
  </p:clrMapOvr>
</p:sld>
</file>

<file path=ppt/theme/theme1.xml><?xml version="1.0" encoding="utf-8"?>
<a:theme xmlns:a="http://schemas.openxmlformats.org/drawingml/2006/main" name="Office 主题">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2993</Words>
  <Application>Microsoft Office PowerPoint</Application>
  <PresentationFormat>全屏显示(4:3)</PresentationFormat>
  <Paragraphs>483</Paragraphs>
  <Slides>40</Slides>
  <Notes>6</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5" baseType="lpstr">
      <vt:lpstr>宋体</vt:lpstr>
      <vt:lpstr>Arial</vt:lpstr>
      <vt:lpstr>Calibri</vt:lpstr>
      <vt:lpstr>Office 主题</vt:lpstr>
      <vt:lpstr>Visio</vt:lpstr>
      <vt:lpstr>多线程</vt:lpstr>
      <vt:lpstr>操作系统与进程</vt:lpstr>
      <vt:lpstr>操作系统与进程</vt:lpstr>
      <vt:lpstr>进程与线程</vt:lpstr>
      <vt:lpstr>进程与线程</vt:lpstr>
      <vt:lpstr>进程与线程</vt:lpstr>
      <vt:lpstr>Java的多线程机制</vt:lpstr>
      <vt:lpstr>Two Ways to Obtain a New Thread</vt:lpstr>
      <vt:lpstr>Two Ways to Obtain a New Thread</vt:lpstr>
      <vt:lpstr>启动线程</vt:lpstr>
      <vt:lpstr>线程的结束与常用方法</vt:lpstr>
      <vt:lpstr>线程的结束与常用方法</vt:lpstr>
      <vt:lpstr>线程的结束与常用方法</vt:lpstr>
      <vt:lpstr>Priorities  </vt:lpstr>
      <vt:lpstr>Thread Groups  </vt:lpstr>
      <vt:lpstr>互斥线程</vt:lpstr>
      <vt:lpstr>Four Kinds of Threads Programming</vt:lpstr>
      <vt:lpstr>不相关的线程</vt:lpstr>
      <vt:lpstr>相关但无需同步的线程</vt:lpstr>
      <vt:lpstr>互斥线程</vt:lpstr>
      <vt:lpstr>互斥线程</vt:lpstr>
      <vt:lpstr>互斥线程</vt:lpstr>
      <vt:lpstr>竞争条件问题</vt:lpstr>
      <vt:lpstr>互斥线程</vt:lpstr>
      <vt:lpstr>整个类的互斥执行</vt:lpstr>
      <vt:lpstr>代码块的互斥执行</vt:lpstr>
      <vt:lpstr>单个方法的互斥执行</vt:lpstr>
      <vt:lpstr>相互通信的互斥线程</vt:lpstr>
      <vt:lpstr>相互通信的互斥线程</vt:lpstr>
      <vt:lpstr>相互通信的互斥线程</vt:lpstr>
      <vt:lpstr>相互通信的互斥线程</vt:lpstr>
      <vt:lpstr>相互通信的互斥线程</vt:lpstr>
      <vt:lpstr>相互通信的互斥线程</vt:lpstr>
      <vt:lpstr>线程安全</vt:lpstr>
      <vt:lpstr>Thread Local Storage </vt:lpstr>
      <vt:lpstr>Thread Local Storage</vt:lpstr>
      <vt:lpstr>Thread Local Storage</vt:lpstr>
      <vt:lpstr>Package java.util.concurrent </vt:lpstr>
      <vt:lpstr>An Aside on Design Patterns </vt:lpstr>
      <vt:lpstr>Exercises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Key Libraries</dc:title>
  <dc:creator>Administrator</dc:creator>
  <cp:lastModifiedBy>li</cp:lastModifiedBy>
  <cp:revision>243</cp:revision>
  <dcterms:modified xsi:type="dcterms:W3CDTF">2018-04-19T00:34:47Z</dcterms:modified>
</cp:coreProperties>
</file>