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4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25436" autoAdjust="0"/>
  </p:normalViewPr>
  <p:slideViewPr>
    <p:cSldViewPr snapToGrid="0">
      <p:cViewPr varScale="1">
        <p:scale>
          <a:sx n="15" d="100"/>
          <a:sy n="15" d="100"/>
        </p:scale>
        <p:origin x="2139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5EF45-46EF-4644-B070-19A9E7D4918E}" type="datetimeFigureOut">
              <a:rPr lang="zh-CN" altLang="en-US" smtClean="0"/>
              <a:t>18/4/23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D7C35-9BEE-4341-B18C-8326AC256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726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1.5.0/docs/api/java/lang/String.html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docs.oracle.com/javase/1.5.0/docs/api/java/net/MalformedURLException.html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D7C35-9BEE-4341-B18C-8326AC2562E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717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OneConnection_A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extends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OneConnection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OneConnection_A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(Socket sock) throws Exception {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super(sock);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String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getRequest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throws Exception {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String s=null;	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while ( (s=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in.readLine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())!=null) {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("got: "+s);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if 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s.indexOf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("GET") &gt; -1) {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out.writeBytes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("HTTP-1.0 200 OK\r\n");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s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s.substring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s.indexOf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 ");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("file: "+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s.substring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return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s.substring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return null;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D7C35-9BEE-4341-B18C-8326AC2562E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733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Main()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中增加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client.sendfile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(s)</a:t>
            </a: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OneConnection_B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extends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OneConnection_A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OneConnection_B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(Socket sock) throws Exception {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super(sock);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void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sendFile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(String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fname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throws Exception {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String where = "/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/" +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fname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 // create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if necessary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if 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where.indexOf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("..") &gt; -1)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throw new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SecurityException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("No access to parent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("looking for " + where);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File f = new File(where);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DataInputStream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din = new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DataInputStream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new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FileInputStream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(f) 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f.length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byte[]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byte[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din.readFully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out.writeBytes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("Content-Length: " +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"\r\n");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out.writeBytes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("Content-Type: text/html\r\n\r\n");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out.write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out.flush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out.close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D7C35-9BEE-4341-B18C-8326AC2562E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665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D7C35-9BEE-4341-B18C-8326AC2562E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310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java.io.*;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java.net.*;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OneConnection_C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extends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OneConnection_B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implements Runnable {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OneConnection_C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(Socket sock) throws Exception {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super(sock);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public void run() {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try {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String filename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getRequest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sendFile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(filename);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} catch (Exception e) {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Excpn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" + e);}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HTTPServer4 {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public static void main(String a[]) throws Exception {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final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80;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ServerSocket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ssock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ServerSocket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while (true) {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Socket sock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ssock.accept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("client has made socket connection");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OneConnection_C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 = new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OneConnection_C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(sock);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new Thread(client).start();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D7C35-9BEE-4341-B18C-8326AC2562E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310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URL(</a:t>
            </a:r>
            <a:r>
              <a:rPr lang="en-US" altLang="zh-CN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lass in java.lang"/>
              </a:rPr>
              <a:t>String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spec)     throws </a:t>
            </a:r>
            <a:r>
              <a:rPr lang="en-US" altLang="zh-CN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lass in java.net"/>
              </a:rPr>
              <a:t>MalformedURLException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D7C35-9BEE-4341-B18C-8326AC2562E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762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import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java.net.InetAddress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public class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InetAddressTest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{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public static void main(String[]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args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{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 try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 {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    if 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args.length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&gt; 0)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    {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       String host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args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[0];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InetAddress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[] addresses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InetAddress.getAllByName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(host);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       for 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InetAddress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 : addresses)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(a);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    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    else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    {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InetAddress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localHostAddress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InetAddress.getLocalHost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localHostAddress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    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 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 catch (Exception e)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 {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e.printStackTrace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 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   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D7C35-9BEE-4341-B18C-8326AC2562E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180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D7C35-9BEE-4341-B18C-8326AC2562E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472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SocketTest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public static void main(String[]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{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try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{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Socket s = new Socket("time-A.timefreq.bldrdoc.gov", 13);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try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{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InputStream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inStream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s.getInputStream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Scanner in = new Scanner(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inStream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while 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in.hasNextLine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{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String line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in.nextLine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(line);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finally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{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s.close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catch 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{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D7C35-9BEE-4341-B18C-8326AC2562E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386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java.io.*;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java.net.*;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public class email {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public static void main(String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[]) throws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Socket sock;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BufferedReader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PrintStream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sock = new Socket("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localhost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25);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BufferedReader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new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InputStreamReader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sock.getInputStream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	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PrintStream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sock.getOutputStream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("mail from: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trelford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//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dis.readLine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// Exercise for student: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// check all responses from the SMTP server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// They should all start with "2nn" or "3nn"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// Any different reply code means a failure to send mail.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bis.readLine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String Addressee= "linden";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rcpt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to: " + Addressee);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//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dis.readLine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bis.readLine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("data");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//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dis.readLine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bis.readLine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("This is the message\n that Java sent");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(".");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bis.readLine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ps.flush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sock.close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D7C35-9BEE-4341-B18C-8326AC2562E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92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NtpServerSample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public static void main(String[]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{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try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{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// establish server socket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ServerSocket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 = new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ServerSocket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(8192);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started!");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// wait for client connection       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Socket incoming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s.accept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try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{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OutputStream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outStream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incoming.getOutputStream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            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PrintWriter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 = new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PrintWriter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outStream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true /*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autoFlush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*/);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java.util.Calendar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now=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java.util.Calendar.getInstance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          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DateFormat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gmtFormat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SimpleDateFormat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-MM-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HH:mm:ss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          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TimeZone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gmtTime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TimeZone.getTimeZone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("UTC");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gmtFormat.setTimeZone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gmtTime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              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("UTC Time: " +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gmtFormat.format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now.getTime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()));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finally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{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incoming.close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catch 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{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D7C35-9BEE-4341-B18C-8326AC2562E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622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NtpServerDemo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public static void main(String[]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{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try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{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// establish server socket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ServerSocket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 = new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ServerSocket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(8192);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started!");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// wait for client connection       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Socket incoming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s.accept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try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{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OutputStream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outStream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incoming.getOutputStream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            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PrintWriter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 = new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PrintWriter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outStream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true /*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autoFlush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*/);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java.util.Calendar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now=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java.util.Calendar.getInstance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          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DateFormat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gmtFormat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SimpleDateFormat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-MM-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HH:mm:ss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          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TimeZone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gmtTime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TimeZone.getTimeZone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("UTC");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gmtFormat.setTimeZone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gmtTime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              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("UTC Time: " +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gmtFormat.format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now.getTime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()));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finally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{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incoming.close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catch 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IOException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{ 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e.printStackTrace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D7C35-9BEE-4341-B18C-8326AC2562E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622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D7C35-9BEE-4341-B18C-8326AC2562E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30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java.io.*;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java.net.*;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HTTPServer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public static void main(String a[]) throws Exception {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final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80;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ServerSocket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ssock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new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ServerSocket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("have opened port 80 locally");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Socket sock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ssock.accept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("client has made socket connection");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OneConnection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 = new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OneConnection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(sock);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String s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client.getRequest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OneConnection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Socket sock;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BufferedReader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= null;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DataOutputStream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 = null;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OneConnection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(Socket sock) throws Exception{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this.sock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sock;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in  = new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BufferedReader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new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InputStreamReader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sock.getInputStream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) 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out = new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DataOutputStream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sock.getOutputStream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String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getRequest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throws Exception {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String s=null;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while ( (s=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in.readLine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())!=null) {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("got: "+s);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return s;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D7C35-9BEE-4341-B18C-8326AC2562E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029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A42D-5558-47F5-9327-1C98BC405C13}" type="datetimeFigureOut">
              <a:rPr lang="zh-CN" altLang="en-US" smtClean="0"/>
              <a:t>18/4/23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9A4C-FCE1-4AC1-AA19-5E2473F3B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96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A42D-5558-47F5-9327-1C98BC405C13}" type="datetimeFigureOut">
              <a:rPr lang="zh-CN" altLang="en-US" smtClean="0"/>
              <a:t>18/4/23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9A4C-FCE1-4AC1-AA19-5E2473F3B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68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A42D-5558-47F5-9327-1C98BC405C13}" type="datetimeFigureOut">
              <a:rPr lang="zh-CN" altLang="en-US" smtClean="0"/>
              <a:t>18/4/23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9A4C-FCE1-4AC1-AA19-5E2473F3B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7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A42D-5558-47F5-9327-1C98BC405C13}" type="datetimeFigureOut">
              <a:rPr lang="zh-CN" altLang="en-US" smtClean="0"/>
              <a:t>18/4/23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9A4C-FCE1-4AC1-AA19-5E2473F3B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73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A42D-5558-47F5-9327-1C98BC405C13}" type="datetimeFigureOut">
              <a:rPr lang="zh-CN" altLang="en-US" smtClean="0"/>
              <a:t>18/4/23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9A4C-FCE1-4AC1-AA19-5E2473F3B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31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A42D-5558-47F5-9327-1C98BC405C13}" type="datetimeFigureOut">
              <a:rPr lang="zh-CN" altLang="en-US" smtClean="0"/>
              <a:t>18/4/23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9A4C-FCE1-4AC1-AA19-5E2473F3B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0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A42D-5558-47F5-9327-1C98BC405C13}" type="datetimeFigureOut">
              <a:rPr lang="zh-CN" altLang="en-US" smtClean="0"/>
              <a:t>18/4/23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9A4C-FCE1-4AC1-AA19-5E2473F3B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28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A42D-5558-47F5-9327-1C98BC405C13}" type="datetimeFigureOut">
              <a:rPr lang="zh-CN" altLang="en-US" smtClean="0"/>
              <a:t>18/4/23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9A4C-FCE1-4AC1-AA19-5E2473F3B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28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A42D-5558-47F5-9327-1C98BC405C13}" type="datetimeFigureOut">
              <a:rPr lang="zh-CN" altLang="en-US" smtClean="0"/>
              <a:t>18/4/23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9A4C-FCE1-4AC1-AA19-5E2473F3B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43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A42D-5558-47F5-9327-1C98BC405C13}" type="datetimeFigureOut">
              <a:rPr lang="zh-CN" altLang="en-US" smtClean="0"/>
              <a:t>18/4/23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9A4C-FCE1-4AC1-AA19-5E2473F3B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34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A42D-5558-47F5-9327-1C98BC405C13}" type="datetimeFigureOut">
              <a:rPr lang="zh-CN" altLang="en-US" smtClean="0"/>
              <a:t>18/4/23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9A4C-FCE1-4AC1-AA19-5E2473F3B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25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3A42D-5558-47F5-9327-1C98BC405C13}" type="datetimeFigureOut">
              <a:rPr lang="zh-CN" altLang="en-US" smtClean="0"/>
              <a:t>18/4/23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29A4C-FCE1-4AC1-AA19-5E2473F3BF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14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view/576460.ht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ncsa.uiuc.edu/SDG/Software/Mosaic/Demo/url-primer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oracle.com/javase/1.5.0/docs/api/java/net/MalformedURLException.html" TargetMode="External"/><Relationship Id="rId4" Type="http://schemas.openxmlformats.org/officeDocument/2006/relationships/hyperlink" Target="http://docs.oracle.com/javase/1.5.0/docs/api/java/lang/String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hu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网络程序设计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303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网络基础</a:t>
            </a:r>
            <a:r>
              <a:rPr lang="en-US" altLang="zh-CN" dirty="0"/>
              <a:t>-</a:t>
            </a:r>
            <a:r>
              <a:rPr lang="en-US" altLang="zh-CN" dirty="0" err="1"/>
              <a:t>tcp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直到所有的数据发送完毕，两个系统间的</a:t>
            </a:r>
            <a:r>
              <a:rPr lang="en-US" altLang="zh-CN" dirty="0"/>
              <a:t>Internet</a:t>
            </a:r>
            <a:r>
              <a:rPr lang="zh-CN" altLang="en-US" dirty="0"/>
              <a:t>路径一直保持打开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90100"/>
            <a:ext cx="8079174" cy="338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91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网络基础</a:t>
            </a:r>
            <a:r>
              <a:rPr lang="en-US" altLang="zh-CN" dirty="0"/>
              <a:t>-</a:t>
            </a:r>
            <a:r>
              <a:rPr lang="en-US" altLang="zh-CN" dirty="0" err="1"/>
              <a:t>tcp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93438"/>
            <a:ext cx="7893207" cy="310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65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网络基础</a:t>
            </a:r>
            <a:r>
              <a:rPr lang="en-US" altLang="zh-CN" dirty="0" smtClean="0"/>
              <a:t>-</a:t>
            </a:r>
            <a:r>
              <a:rPr lang="zh-CN" altLang="en-US" dirty="0" smtClean="0"/>
              <a:t>端口号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zh-CN" altLang="en-US" dirty="0"/>
              <a:t>两种</a:t>
            </a:r>
            <a:r>
              <a:rPr lang="zh-CN" altLang="en-US" dirty="0" smtClean="0"/>
              <a:t>意思</a:t>
            </a:r>
            <a:endParaRPr lang="en-US" altLang="zh-CN" dirty="0"/>
          </a:p>
          <a:p>
            <a:pPr lvl="1"/>
            <a:r>
              <a:rPr lang="zh-CN" altLang="en-US" dirty="0" smtClean="0"/>
              <a:t>一是物理意义上的端口，比如，</a:t>
            </a:r>
            <a:r>
              <a:rPr lang="en-US" altLang="zh-CN" dirty="0" smtClean="0"/>
              <a:t>ADSL Modem</a:t>
            </a:r>
            <a:r>
              <a:rPr lang="zh-CN" altLang="en-US" dirty="0" smtClean="0"/>
              <a:t>、集线器、交换机、路由器用于连接其他网络设备的接口，如</a:t>
            </a:r>
            <a:r>
              <a:rPr lang="en-US" altLang="zh-CN" dirty="0" smtClean="0"/>
              <a:t>RJ-45</a:t>
            </a:r>
            <a:r>
              <a:rPr lang="zh-CN" altLang="en-US" dirty="0" smtClean="0"/>
              <a:t>端口、</a:t>
            </a:r>
            <a:r>
              <a:rPr lang="en-US" altLang="zh-CN" dirty="0" smtClean="0"/>
              <a:t>SC</a:t>
            </a:r>
            <a:r>
              <a:rPr lang="zh-CN" altLang="en-US" dirty="0" smtClean="0"/>
              <a:t>端口等等；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二是</a:t>
            </a:r>
            <a:r>
              <a:rPr lang="zh-CN" altLang="en-US" b="1" dirty="0"/>
              <a:t>逻辑意义上的端口</a:t>
            </a:r>
            <a:r>
              <a:rPr lang="zh-CN" altLang="en-US" dirty="0"/>
              <a:t>，一般是指</a:t>
            </a:r>
            <a:r>
              <a:rPr lang="en-US" altLang="zh-CN" dirty="0"/>
              <a:t>TCP/IP</a:t>
            </a:r>
            <a:r>
              <a:rPr lang="zh-CN" altLang="en-US" dirty="0"/>
              <a:t>协议中的端口，端口号的范围从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65535</a:t>
            </a:r>
            <a:r>
              <a:rPr lang="zh-CN" altLang="en-US" dirty="0"/>
              <a:t>，比如用于浏览网页服务的</a:t>
            </a:r>
            <a:r>
              <a:rPr lang="en-US" altLang="zh-CN" dirty="0"/>
              <a:t>80</a:t>
            </a:r>
            <a:r>
              <a:rPr lang="zh-CN" altLang="en-US" dirty="0"/>
              <a:t>端口，用于</a:t>
            </a:r>
            <a:r>
              <a:rPr lang="en-US" altLang="zh-CN" dirty="0"/>
              <a:t>FTP</a:t>
            </a:r>
            <a:r>
              <a:rPr lang="zh-CN" altLang="en-US" dirty="0"/>
              <a:t>服务的</a:t>
            </a:r>
            <a:r>
              <a:rPr lang="en-US" altLang="zh-CN" dirty="0"/>
              <a:t>21</a:t>
            </a:r>
            <a:r>
              <a:rPr lang="zh-CN" altLang="en-US" dirty="0"/>
              <a:t>端口等等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NETSTAT -a -n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723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en-US" altLang="zh-CN" dirty="0"/>
              <a:t>.	Socket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>-telnet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telnet time-A.timefreq.bldrdoc.gov </a:t>
            </a:r>
            <a:r>
              <a:rPr lang="en-US" altLang="zh-CN" dirty="0" smtClean="0"/>
              <a:t>13</a:t>
            </a:r>
          </a:p>
          <a:p>
            <a:r>
              <a:rPr lang="zh-CN" altLang="zh-CN" dirty="0"/>
              <a:t>按照约定，时间服务总是使用端口</a:t>
            </a:r>
            <a:r>
              <a:rPr lang="en-US" altLang="zh-CN" dirty="0"/>
              <a:t>13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运行在远程计算机上的服务器软件不停地等待那些希望与端口</a:t>
            </a:r>
            <a:r>
              <a:rPr lang="en-US" altLang="zh-CN" dirty="0"/>
              <a:t>13</a:t>
            </a:r>
            <a:r>
              <a:rPr lang="zh-CN" altLang="zh-CN" dirty="0"/>
              <a:t>连接的网络请求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当</a:t>
            </a:r>
            <a:r>
              <a:rPr lang="zh-CN" altLang="zh-CN" dirty="0"/>
              <a:t>远程计算机上的操作系统接收到一个请求与端口</a:t>
            </a:r>
            <a:r>
              <a:rPr lang="en-US" altLang="zh-CN" dirty="0"/>
              <a:t>13</a:t>
            </a:r>
            <a:r>
              <a:rPr lang="zh-CN" altLang="zh-CN" dirty="0"/>
              <a:t>连接的网络数据包时，它便唤醒正在监听网络连接请求的服务器进程，井为两者建立连接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342" y="3377291"/>
            <a:ext cx="65316" cy="1034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301" y="4816213"/>
            <a:ext cx="5410342" cy="13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5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	Socket</a:t>
            </a:r>
            <a:r>
              <a:rPr lang="zh-CN" altLang="en-US" dirty="0"/>
              <a:t>基础</a:t>
            </a:r>
            <a:r>
              <a:rPr lang="en-US" altLang="zh-CN" dirty="0"/>
              <a:t>-telnet</a:t>
            </a:r>
            <a:r>
              <a:rPr lang="zh-CN" altLang="en-US" dirty="0"/>
              <a:t>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 下面是另一个同类的试验，但它更加有趣。请执行以下操作</a:t>
            </a:r>
            <a:r>
              <a:rPr lang="en-US" altLang="zh-CN" dirty="0"/>
              <a:t>;</a:t>
            </a:r>
            <a:endParaRPr lang="zh-CN" altLang="zh-CN" dirty="0"/>
          </a:p>
          <a:p>
            <a:pPr lvl="1"/>
            <a:r>
              <a:rPr lang="en-US" altLang="zh-CN" dirty="0"/>
              <a:t> 1</a:t>
            </a:r>
            <a:r>
              <a:rPr lang="zh-CN" altLang="zh-CN" dirty="0"/>
              <a:t>使用</a:t>
            </a:r>
            <a:r>
              <a:rPr lang="en-US" altLang="zh-CN" dirty="0"/>
              <a:t>telnet</a:t>
            </a:r>
            <a:r>
              <a:rPr lang="zh-CN" altLang="zh-CN" dirty="0"/>
              <a:t>连接到</a:t>
            </a:r>
            <a:r>
              <a:rPr lang="en-US" altLang="zh-CN" dirty="0"/>
              <a:t>java.sun.com</a:t>
            </a:r>
            <a:r>
              <a:rPr lang="zh-CN" altLang="zh-CN" dirty="0"/>
              <a:t>上的端口</a:t>
            </a:r>
            <a:r>
              <a:rPr lang="en-US" altLang="zh-CN" dirty="0"/>
              <a:t>80</a:t>
            </a:r>
            <a:r>
              <a:rPr lang="zh-CN" altLang="zh-CN" dirty="0"/>
              <a:t>。</a:t>
            </a:r>
          </a:p>
          <a:p>
            <a:pPr lvl="1"/>
            <a:r>
              <a:rPr lang="en-US" altLang="zh-CN" dirty="0"/>
              <a:t> 2.</a:t>
            </a:r>
            <a:r>
              <a:rPr lang="zh-CN" altLang="zh-CN" dirty="0"/>
              <a:t>请准确输人下面这行文字，勿按回车键。注意只在第一个斜杠两侧有空格，而第二个斜杠两侧没有空格。然后按两次</a:t>
            </a:r>
            <a:r>
              <a:rPr lang="en-US" altLang="zh-CN" dirty="0"/>
              <a:t>Enter</a:t>
            </a:r>
            <a:r>
              <a:rPr lang="zh-CN" altLang="zh-CN" dirty="0"/>
              <a:t>键。</a:t>
            </a:r>
          </a:p>
          <a:p>
            <a:pPr lvl="1"/>
            <a:r>
              <a:rPr lang="en-US" altLang="zh-CN" dirty="0"/>
              <a:t>Get / HTTP/1.0</a:t>
            </a:r>
            <a:endParaRPr lang="zh-CN" altLang="zh-CN" dirty="0"/>
          </a:p>
          <a:p>
            <a:r>
              <a:rPr lang="zh-CN" altLang="zh-CN" dirty="0"/>
              <a:t>观察操作返回的结果。它看上去应该是你非常熟悉的，你得到的是一个</a:t>
            </a:r>
            <a:r>
              <a:rPr lang="en-US" altLang="zh-CN" dirty="0"/>
              <a:t>HTML</a:t>
            </a:r>
            <a:r>
              <a:rPr lang="zh-CN" altLang="zh-CN" dirty="0"/>
              <a:t>格式的文本，即</a:t>
            </a:r>
            <a:r>
              <a:rPr lang="en-US" altLang="zh-CN" dirty="0"/>
              <a:t>Java.sun.com</a:t>
            </a:r>
            <a:r>
              <a:rPr lang="zh-CN" altLang="zh-CN" dirty="0"/>
              <a:t>的主页。这个过程与使用浏览器访问某个网页所经历的过程是完全一致的，它使用</a:t>
            </a:r>
            <a:r>
              <a:rPr lang="en-US" altLang="zh-CN" dirty="0"/>
              <a:t>HTTP</a:t>
            </a:r>
            <a:r>
              <a:rPr lang="zh-CN" altLang="zh-CN" dirty="0"/>
              <a:t>协议从服务器请求</a:t>
            </a:r>
            <a:r>
              <a:rPr lang="en-US" altLang="zh-CN" dirty="0"/>
              <a:t>web</a:t>
            </a:r>
            <a:r>
              <a:rPr lang="zh-CN" altLang="zh-CN" dirty="0"/>
              <a:t>页面。当然，浏览器能够可视化地显示了</a:t>
            </a:r>
            <a:r>
              <a:rPr lang="en-US" altLang="zh-CN" dirty="0"/>
              <a:t>HTML</a:t>
            </a:r>
            <a:r>
              <a:rPr lang="zh-CN" altLang="zh-CN" dirty="0"/>
              <a:t>内容。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364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	Socket</a:t>
            </a:r>
            <a:r>
              <a:rPr lang="zh-CN" altLang="en-US" dirty="0"/>
              <a:t>基础</a:t>
            </a:r>
            <a:r>
              <a:rPr lang="en-US" altLang="zh-CN" dirty="0" smtClean="0"/>
              <a:t>-</a:t>
            </a:r>
            <a:r>
              <a:rPr lang="zh-CN" altLang="en-US" dirty="0" smtClean="0"/>
              <a:t>模拟</a:t>
            </a:r>
            <a:r>
              <a:rPr lang="en-US" altLang="zh-CN" dirty="0" smtClean="0"/>
              <a:t>telnet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Socket s = new Socket("time-A.timefreq.bldrdoc.gov", 13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InputStream</a:t>
            </a:r>
            <a:r>
              <a:rPr lang="en-US" altLang="zh-CN" dirty="0" smtClean="0"/>
              <a:t> </a:t>
            </a:r>
            <a:r>
              <a:rPr lang="en-US" altLang="zh-CN" dirty="0" err="1"/>
              <a:t>inStream</a:t>
            </a:r>
            <a:r>
              <a:rPr lang="en-US" altLang="zh-CN" dirty="0"/>
              <a:t> = </a:t>
            </a:r>
            <a:r>
              <a:rPr lang="en-US" altLang="zh-CN" dirty="0" err="1"/>
              <a:t>s.getInputStream</a:t>
            </a:r>
            <a:r>
              <a:rPr lang="en-US" altLang="zh-CN" dirty="0"/>
              <a:t>();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Scanner in = new Scanner(</a:t>
            </a:r>
            <a:r>
              <a:rPr lang="en-US" altLang="zh-CN" dirty="0" err="1"/>
              <a:t>inStream</a:t>
            </a:r>
            <a:r>
              <a:rPr lang="en-US" altLang="zh-CN" dirty="0"/>
              <a:t>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while (</a:t>
            </a:r>
            <a:r>
              <a:rPr lang="en-US" altLang="zh-CN" dirty="0" err="1"/>
              <a:t>in.hasNextLine</a:t>
            </a:r>
            <a:r>
              <a:rPr lang="en-US" altLang="zh-CN" dirty="0"/>
              <a:t>())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{ 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String line = </a:t>
            </a:r>
            <a:r>
              <a:rPr lang="en-US" altLang="zh-CN" dirty="0" err="1"/>
              <a:t>in.nextLine</a:t>
            </a:r>
            <a:r>
              <a:rPr lang="en-US" altLang="zh-CN" dirty="0"/>
              <a:t>();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(line);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831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en-US" altLang="zh-CN" dirty="0"/>
              <a:t>.	 Socket</a:t>
            </a:r>
            <a:r>
              <a:rPr lang="zh-CN" altLang="en-US" dirty="0"/>
              <a:t>基础</a:t>
            </a:r>
            <a:r>
              <a:rPr lang="en-US" altLang="zh-CN" dirty="0"/>
              <a:t>-</a:t>
            </a:r>
            <a:r>
              <a:rPr lang="zh-CN" altLang="en-US" dirty="0" smtClean="0"/>
              <a:t>发送</a:t>
            </a:r>
            <a:r>
              <a:rPr lang="zh-CN" altLang="en-US" dirty="0"/>
              <a:t>邮件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发送电子邮件时需要使用计算机系统中的端口</a:t>
            </a:r>
            <a:r>
              <a:rPr lang="en-US" altLang="zh-CN" dirty="0"/>
              <a:t>25</a:t>
            </a:r>
            <a:r>
              <a:rPr lang="zh-CN" altLang="zh-CN" dirty="0"/>
              <a:t>建立套接字</a:t>
            </a:r>
            <a:r>
              <a:rPr lang="zh-CN" altLang="zh-CN" dirty="0" smtClean="0"/>
              <a:t>连接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SMTP</a:t>
            </a:r>
            <a:r>
              <a:rPr lang="zh-CN" altLang="en-US" dirty="0"/>
              <a:t>（</a:t>
            </a:r>
            <a:r>
              <a:rPr lang="en-US" altLang="zh-CN" dirty="0"/>
              <a:t>Simple Mail Transfer Protocol</a:t>
            </a:r>
            <a:r>
              <a:rPr lang="zh-CN" altLang="en-US" dirty="0"/>
              <a:t>）即</a:t>
            </a:r>
            <a:r>
              <a:rPr lang="zh-CN" altLang="en-US" dirty="0">
                <a:hlinkClick r:id="rId2"/>
              </a:rPr>
              <a:t>简单邮件传输协议</a:t>
            </a:r>
            <a:r>
              <a:rPr lang="en-US" altLang="zh-CN" dirty="0"/>
              <a:t>,</a:t>
            </a:r>
            <a:r>
              <a:rPr lang="zh-CN" altLang="en-US" dirty="0"/>
              <a:t>它是一组用于由源地址到目的地址传送邮件的规则，由它来控制信件的中转方式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b="1" dirty="0"/>
              <a:t>telnet smtp.yourisp.com 25</a:t>
            </a:r>
            <a:endParaRPr lang="zh-CN" altLang="zh-CN" dirty="0"/>
          </a:p>
          <a:p>
            <a:pPr lvl="1"/>
            <a:r>
              <a:rPr lang="en-US" altLang="zh-CN" dirty="0"/>
              <a:t>220 smtp.yourisp.com STMP</a:t>
            </a:r>
            <a:endParaRPr lang="zh-CN" altLang="zh-CN" dirty="0"/>
          </a:p>
          <a:p>
            <a:pPr lvl="1"/>
            <a:r>
              <a:rPr lang="en-US" altLang="zh-CN" b="1" dirty="0"/>
              <a:t>HELO</a:t>
            </a:r>
            <a:endParaRPr lang="zh-CN" altLang="zh-CN" dirty="0"/>
          </a:p>
          <a:p>
            <a:pPr lvl="1"/>
            <a:r>
              <a:rPr lang="en-US" altLang="zh-CN" dirty="0"/>
              <a:t>250 smtp.yourisp.com</a:t>
            </a:r>
            <a:endParaRPr lang="zh-CN" altLang="zh-CN" dirty="0"/>
          </a:p>
          <a:p>
            <a:pPr lvl="1"/>
            <a:r>
              <a:rPr lang="en-US" altLang="zh-CN" b="1" dirty="0"/>
              <a:t>QUIT</a:t>
            </a:r>
            <a:endParaRPr lang="zh-CN" altLang="zh-CN" dirty="0"/>
          </a:p>
          <a:p>
            <a:pPr lvl="1"/>
            <a:r>
              <a:rPr lang="en-US" altLang="zh-CN" dirty="0"/>
              <a:t>221 smtp.yourisp.com</a:t>
            </a:r>
            <a:endParaRPr lang="zh-CN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924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	 Socket</a:t>
            </a:r>
            <a:r>
              <a:rPr lang="zh-CN" altLang="en-US" dirty="0"/>
              <a:t>基础</a:t>
            </a:r>
            <a:r>
              <a:rPr lang="en-US" altLang="zh-CN" dirty="0"/>
              <a:t>-</a:t>
            </a:r>
            <a:r>
              <a:rPr lang="zh-CN" altLang="en-US" dirty="0"/>
              <a:t>发送邮件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 sock = new Socket("</a:t>
            </a:r>
            <a:r>
              <a:rPr lang="en-US" altLang="zh-CN" sz="2000" dirty="0" err="1"/>
              <a:t>localhost</a:t>
            </a:r>
            <a:r>
              <a:rPr lang="en-US" altLang="zh-CN" sz="2000" dirty="0"/>
              <a:t>", 25);</a:t>
            </a:r>
            <a:endParaRPr lang="zh-CN" altLang="zh-CN" sz="2000" dirty="0"/>
          </a:p>
          <a:p>
            <a:r>
              <a:rPr lang="en-US" altLang="zh-CN" sz="2000" dirty="0"/>
              <a:t>         </a:t>
            </a:r>
            <a:r>
              <a:rPr lang="en-US" altLang="zh-CN" sz="2000" dirty="0" err="1"/>
              <a:t>bis</a:t>
            </a:r>
            <a:r>
              <a:rPr lang="en-US" altLang="zh-CN" sz="2000" dirty="0"/>
              <a:t> = new </a:t>
            </a:r>
            <a:r>
              <a:rPr lang="en-US" altLang="zh-CN" sz="2000" dirty="0" err="1"/>
              <a:t>BufferedReader</a:t>
            </a:r>
            <a:r>
              <a:rPr lang="en-US" altLang="zh-CN" sz="2000" dirty="0"/>
              <a:t>(</a:t>
            </a:r>
            <a:endParaRPr lang="zh-CN" altLang="zh-CN" sz="2000" dirty="0"/>
          </a:p>
          <a:p>
            <a:r>
              <a:rPr lang="en-US" altLang="zh-CN" sz="2000" dirty="0"/>
              <a:t>   </a:t>
            </a:r>
            <a:r>
              <a:rPr lang="en-US" altLang="zh-CN" sz="2000" dirty="0" smtClean="0"/>
              <a:t>                    </a:t>
            </a:r>
            <a:r>
              <a:rPr lang="en-US" altLang="zh-CN" sz="2000" dirty="0"/>
              <a:t>new </a:t>
            </a:r>
            <a:r>
              <a:rPr lang="en-US" altLang="zh-CN" sz="2000" dirty="0" err="1"/>
              <a:t>InputStreamReader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sock.getInputStream</a:t>
            </a:r>
            <a:r>
              <a:rPr lang="en-US" altLang="zh-CN" sz="2000" dirty="0"/>
              <a:t>()));</a:t>
            </a:r>
            <a:endParaRPr lang="zh-CN" altLang="zh-CN" sz="2000" dirty="0"/>
          </a:p>
          <a:p>
            <a:r>
              <a:rPr lang="en-US" altLang="zh-CN" sz="2000" dirty="0"/>
              <a:t>       	 </a:t>
            </a:r>
            <a:r>
              <a:rPr lang="en-US" altLang="zh-CN" sz="2000" dirty="0" err="1"/>
              <a:t>ps</a:t>
            </a:r>
            <a:r>
              <a:rPr lang="en-US" altLang="zh-CN" sz="2000" dirty="0"/>
              <a:t> = new </a:t>
            </a:r>
            <a:r>
              <a:rPr lang="en-US" altLang="zh-CN" sz="2000" dirty="0" err="1"/>
              <a:t>PrintStream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sock.getOutputStream</a:t>
            </a:r>
            <a:r>
              <a:rPr lang="en-US" altLang="zh-CN" sz="2000" dirty="0"/>
              <a:t>());</a:t>
            </a:r>
            <a:endParaRPr lang="zh-CN" altLang="zh-CN" sz="2000" dirty="0"/>
          </a:p>
          <a:p>
            <a:r>
              <a:rPr lang="en-US" altLang="zh-CN" sz="2000" dirty="0"/>
              <a:t> 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err="1"/>
              <a:t>ps.flush</a:t>
            </a:r>
            <a:r>
              <a:rPr lang="en-US" altLang="zh-CN" sz="2000" dirty="0"/>
              <a:t>();</a:t>
            </a:r>
            <a:endParaRPr lang="zh-CN" altLang="zh-CN" sz="2000" dirty="0"/>
          </a:p>
          <a:p>
            <a:r>
              <a:rPr lang="en-US" altLang="zh-CN" sz="2000" dirty="0"/>
              <a:t>         </a:t>
            </a:r>
            <a:r>
              <a:rPr lang="en-US" altLang="zh-CN" sz="2000" dirty="0" err="1"/>
              <a:t>sock.close</a:t>
            </a:r>
            <a:r>
              <a:rPr lang="en-US" altLang="zh-CN" sz="2000" dirty="0"/>
              <a:t>(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4397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	 Socket</a:t>
            </a:r>
            <a:r>
              <a:rPr lang="zh-CN" altLang="en-US" dirty="0"/>
              <a:t>基础</a:t>
            </a:r>
            <a:r>
              <a:rPr lang="en-US" altLang="zh-CN" dirty="0"/>
              <a:t>-</a:t>
            </a:r>
            <a:r>
              <a:rPr lang="zh-CN" altLang="en-US" dirty="0" smtClean="0"/>
              <a:t>服务器</a:t>
            </a:r>
            <a:r>
              <a:rPr lang="zh-CN" altLang="en-US" dirty="0"/>
              <a:t>端</a:t>
            </a:r>
            <a:r>
              <a:rPr lang="en-US" altLang="zh-CN" dirty="0"/>
              <a:t>socket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 smtClean="0"/>
              <a:t>ServerSocket</a:t>
            </a:r>
            <a:r>
              <a:rPr lang="en-US" altLang="zh-CN" dirty="0" smtClean="0"/>
              <a:t> </a:t>
            </a:r>
            <a:r>
              <a:rPr lang="en-US" altLang="zh-CN" dirty="0"/>
              <a:t>s = new </a:t>
            </a:r>
            <a:r>
              <a:rPr lang="en-US" altLang="zh-CN" dirty="0" err="1"/>
              <a:t>ServerSocket</a:t>
            </a:r>
            <a:r>
              <a:rPr lang="en-US" altLang="zh-CN" dirty="0"/>
              <a:t>(8192);</a:t>
            </a:r>
            <a:endParaRPr lang="zh-CN" altLang="zh-CN" dirty="0"/>
          </a:p>
          <a:p>
            <a:pPr lvl="1"/>
            <a:r>
              <a:rPr lang="zh-CN" altLang="zh-CN" dirty="0"/>
              <a:t>用于建立一个负责监控端口</a:t>
            </a:r>
            <a:r>
              <a:rPr lang="en-US" altLang="zh-CN" dirty="0"/>
              <a:t>8192</a:t>
            </a:r>
            <a:r>
              <a:rPr lang="zh-CN" altLang="zh-CN" dirty="0"/>
              <a:t>的服务器。以下代码</a:t>
            </a:r>
            <a:r>
              <a:rPr lang="en-US" altLang="zh-CN" dirty="0"/>
              <a:t>:</a:t>
            </a:r>
            <a:endParaRPr lang="zh-CN" altLang="zh-CN" dirty="0"/>
          </a:p>
          <a:p>
            <a:r>
              <a:rPr lang="en-US" altLang="zh-CN" dirty="0"/>
              <a:t>Socket incoming = </a:t>
            </a:r>
            <a:r>
              <a:rPr lang="en-US" altLang="zh-CN" dirty="0" err="1"/>
              <a:t>s.accept</a:t>
            </a:r>
            <a:r>
              <a:rPr lang="en-US" altLang="zh-CN" dirty="0"/>
              <a:t>();</a:t>
            </a:r>
            <a:endParaRPr lang="zh-CN" altLang="zh-CN" dirty="0"/>
          </a:p>
          <a:p>
            <a:pPr lvl="1"/>
            <a:r>
              <a:rPr lang="zh-CN" altLang="zh-CN" dirty="0"/>
              <a:t>用于告诉程序不停地等待，直到有客户端连接到这个端口。一旦有人通过网络间该端口发送了正确的连接请求，该方法就会返回一个表示连接已经建立的</a:t>
            </a:r>
            <a:r>
              <a:rPr lang="en-US" altLang="zh-CN" dirty="0"/>
              <a:t>Socket</a:t>
            </a:r>
            <a:r>
              <a:rPr lang="zh-CN" altLang="zh-CN" dirty="0"/>
              <a:t>对象。对象来得到输入流和输出流，代码如下</a:t>
            </a:r>
            <a:r>
              <a:rPr lang="en-US" altLang="zh-CN" dirty="0"/>
              <a:t>:</a:t>
            </a:r>
            <a:endParaRPr lang="zh-CN" altLang="zh-CN" dirty="0"/>
          </a:p>
          <a:p>
            <a:r>
              <a:rPr lang="en-US" altLang="zh-CN" dirty="0" err="1"/>
              <a:t>InputStream</a:t>
            </a:r>
            <a:r>
              <a:rPr lang="en-US" altLang="zh-CN" dirty="0"/>
              <a:t> </a:t>
            </a:r>
            <a:r>
              <a:rPr lang="en-US" altLang="zh-CN" dirty="0" err="1"/>
              <a:t>inStream</a:t>
            </a:r>
            <a:r>
              <a:rPr lang="en-US" altLang="zh-CN" dirty="0"/>
              <a:t> = </a:t>
            </a:r>
            <a:r>
              <a:rPr lang="en-US" altLang="zh-CN" dirty="0" err="1"/>
              <a:t>incoming.getInputStream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 err="1"/>
              <a:t>OutputStream</a:t>
            </a:r>
            <a:r>
              <a:rPr lang="en-US" altLang="zh-CN" dirty="0"/>
              <a:t> </a:t>
            </a:r>
            <a:r>
              <a:rPr lang="en-US" altLang="zh-CN" dirty="0" err="1"/>
              <a:t>outStream</a:t>
            </a:r>
            <a:r>
              <a:rPr lang="en-US" altLang="zh-CN" dirty="0"/>
              <a:t> = </a:t>
            </a:r>
            <a:r>
              <a:rPr lang="en-US" altLang="zh-CN" dirty="0" err="1"/>
              <a:t>incoming.getOutputStream</a:t>
            </a:r>
            <a:r>
              <a:rPr lang="en-US" altLang="zh-CN" dirty="0" smtClean="0"/>
              <a:t>();</a:t>
            </a:r>
          </a:p>
          <a:p>
            <a:r>
              <a:rPr lang="en-US" altLang="zh-CN" dirty="0" err="1"/>
              <a:t>out.println</a:t>
            </a:r>
            <a:r>
              <a:rPr lang="en-US" altLang="zh-CN" dirty="0"/>
              <a:t>("UTC Time: " +</a:t>
            </a:r>
            <a:r>
              <a:rPr lang="en-US" altLang="zh-CN" dirty="0" err="1"/>
              <a:t>gmtFormat.format</a:t>
            </a:r>
            <a:r>
              <a:rPr lang="en-US" altLang="zh-CN" dirty="0"/>
              <a:t>(</a:t>
            </a:r>
            <a:r>
              <a:rPr lang="en-US" altLang="zh-CN" dirty="0" err="1"/>
              <a:t>now.getTime</a:t>
            </a:r>
            <a:r>
              <a:rPr lang="en-US" altLang="zh-CN" dirty="0"/>
              <a:t>())); </a:t>
            </a:r>
            <a:endParaRPr lang="zh-CN" altLang="zh-CN" dirty="0"/>
          </a:p>
          <a:p>
            <a:pPr lvl="1"/>
            <a:r>
              <a:rPr lang="zh-CN" altLang="zh-CN" dirty="0"/>
              <a:t>当使用</a:t>
            </a:r>
            <a:r>
              <a:rPr lang="en-US" altLang="zh-CN" dirty="0"/>
              <a:t>telnet</a:t>
            </a:r>
            <a:r>
              <a:rPr lang="zh-CN" altLang="zh-CN" dirty="0"/>
              <a:t>通过端口</a:t>
            </a:r>
            <a:r>
              <a:rPr lang="en-US" altLang="zh-CN" dirty="0"/>
              <a:t>8192</a:t>
            </a:r>
            <a:r>
              <a:rPr lang="zh-CN" altLang="zh-CN" dirty="0"/>
              <a:t>连接到这个服务器程序时，将会在终端屏幕上看到服务器发回的时间信息：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170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	 Socket</a:t>
            </a:r>
            <a:r>
              <a:rPr lang="zh-CN" altLang="en-US" dirty="0"/>
              <a:t>基础</a:t>
            </a:r>
            <a:r>
              <a:rPr lang="en-US" altLang="zh-CN" dirty="0"/>
              <a:t>-</a:t>
            </a:r>
            <a:r>
              <a:rPr lang="zh-CN" altLang="en-US" dirty="0" smtClean="0"/>
              <a:t>服务器</a:t>
            </a:r>
            <a:r>
              <a:rPr lang="zh-CN" altLang="en-US" dirty="0"/>
              <a:t>端</a:t>
            </a:r>
            <a:r>
              <a:rPr lang="en-US" altLang="zh-CN" dirty="0"/>
              <a:t>socket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编译并运行这个程序。然后使用</a:t>
            </a:r>
            <a:r>
              <a:rPr lang="en-US" altLang="zh-CN" dirty="0"/>
              <a:t>telnet</a:t>
            </a:r>
            <a:r>
              <a:rPr lang="zh-CN" altLang="zh-CN" dirty="0"/>
              <a:t>连接到服务器</a:t>
            </a:r>
            <a:r>
              <a:rPr lang="en-US" altLang="zh-CN" dirty="0" err="1"/>
              <a:t>localhost</a:t>
            </a:r>
            <a:r>
              <a:rPr lang="en-US" altLang="zh-CN" dirty="0"/>
              <a:t>(</a:t>
            </a:r>
            <a:r>
              <a:rPr lang="zh-CN" altLang="zh-CN" dirty="0"/>
              <a:t>或</a:t>
            </a:r>
            <a:r>
              <a:rPr lang="en-US" altLang="zh-CN" dirty="0"/>
              <a:t>IP</a:t>
            </a:r>
            <a:r>
              <a:rPr lang="zh-CN" altLang="zh-CN" dirty="0"/>
              <a:t>地址</a:t>
            </a:r>
            <a:r>
              <a:rPr lang="en-US" altLang="zh-CN" dirty="0"/>
              <a:t>127.0.0.1)</a:t>
            </a:r>
            <a:r>
              <a:rPr lang="zh-CN" altLang="zh-CN" dirty="0"/>
              <a:t>和端口</a:t>
            </a:r>
            <a:r>
              <a:rPr lang="en-US" altLang="zh-CN" dirty="0"/>
              <a:t>8192</a:t>
            </a:r>
            <a:endParaRPr lang="zh-CN" altLang="zh-CN" dirty="0"/>
          </a:p>
          <a:p>
            <a:r>
              <a:rPr lang="zh-CN" altLang="zh-CN" dirty="0"/>
              <a:t>如果你直接连接到因特网上。那么世界上任何人都可以访问到你的回送服务器，只要他们知道你的</a:t>
            </a:r>
            <a:r>
              <a:rPr lang="en-US" altLang="zh-CN" dirty="0"/>
              <a:t>IP</a:t>
            </a:r>
            <a:r>
              <a:rPr lang="zh-CN" altLang="zh-CN" dirty="0"/>
              <a:t>地址和端口号。然而示例程序存在一个非常严重的问题，就是启动后只能为一个客户提供服务，然后程序就会关闭，稍后我们以</a:t>
            </a:r>
            <a:r>
              <a:rPr lang="en-US" altLang="zh-CN" dirty="0"/>
              <a:t>http</a:t>
            </a:r>
            <a:r>
              <a:rPr lang="zh-CN" altLang="zh-CN" dirty="0"/>
              <a:t>为例来说明和解决这个问题。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170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网络应用的结构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2189163"/>
            <a:ext cx="9239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3617913"/>
            <a:ext cx="9239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025" y="3332163"/>
            <a:ext cx="6667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4975225"/>
            <a:ext cx="9239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2105">
            <a:off x="3589338" y="2703513"/>
            <a:ext cx="2160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97032">
            <a:off x="3678238" y="3675063"/>
            <a:ext cx="2159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527211">
            <a:off x="3825875" y="4627563"/>
            <a:ext cx="2160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6"/>
          <p:cNvSpPr txBox="1">
            <a:spLocks noChangeArrowheads="1"/>
          </p:cNvSpPr>
          <p:nvPr/>
        </p:nvSpPr>
        <p:spPr bwMode="auto">
          <a:xfrm>
            <a:off x="1992313" y="3189288"/>
            <a:ext cx="13430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C00CC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3600">
                <a:solidFill>
                  <a:srgbClr val="CC00CC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3600">
                <a:solidFill>
                  <a:srgbClr val="CC00CC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3600">
                <a:solidFill>
                  <a:srgbClr val="CC00CC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3600">
                <a:solidFill>
                  <a:srgbClr val="CC00CC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CC00CC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CC00CC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CC00CC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CC00CC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客户端</a:t>
            </a:r>
            <a:r>
              <a:rPr lang="en-US" altLang="zh-CN" sz="1600" b="1">
                <a:solidFill>
                  <a:schemeClr val="tx1"/>
                </a:solidFill>
              </a:rPr>
              <a:t>client</a:t>
            </a:r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12" name="TextBox 17"/>
          <p:cNvSpPr txBox="1">
            <a:spLocks noChangeArrowheads="1"/>
          </p:cNvSpPr>
          <p:nvPr/>
        </p:nvSpPr>
        <p:spPr bwMode="auto">
          <a:xfrm>
            <a:off x="2063750" y="4614863"/>
            <a:ext cx="13430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C00CC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3600">
                <a:solidFill>
                  <a:srgbClr val="CC00CC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3600">
                <a:solidFill>
                  <a:srgbClr val="CC00CC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3600">
                <a:solidFill>
                  <a:srgbClr val="CC00CC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3600">
                <a:solidFill>
                  <a:srgbClr val="CC00CC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CC00CC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CC00CC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CC00CC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CC00CC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客户端</a:t>
            </a:r>
            <a:r>
              <a:rPr lang="en-US" altLang="zh-CN" sz="1600" b="1">
                <a:solidFill>
                  <a:schemeClr val="tx1"/>
                </a:solidFill>
              </a:rPr>
              <a:t>client</a:t>
            </a:r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13" name="TextBox 18"/>
          <p:cNvSpPr txBox="1">
            <a:spLocks noChangeArrowheads="1"/>
          </p:cNvSpPr>
          <p:nvPr/>
        </p:nvSpPr>
        <p:spPr bwMode="auto">
          <a:xfrm>
            <a:off x="2063750" y="5972175"/>
            <a:ext cx="13430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C00CC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3600">
                <a:solidFill>
                  <a:srgbClr val="CC00CC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3600">
                <a:solidFill>
                  <a:srgbClr val="CC00CC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3600">
                <a:solidFill>
                  <a:srgbClr val="CC00CC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3600">
                <a:solidFill>
                  <a:srgbClr val="CC00CC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CC00CC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CC00CC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CC00CC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CC00CC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客户端</a:t>
            </a:r>
            <a:r>
              <a:rPr lang="en-US" altLang="zh-CN" sz="1600" b="1">
                <a:solidFill>
                  <a:schemeClr val="tx1"/>
                </a:solidFill>
              </a:rPr>
              <a:t>client</a:t>
            </a:r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14" name="TextBox 19"/>
          <p:cNvSpPr txBox="1">
            <a:spLocks noChangeArrowheads="1"/>
          </p:cNvSpPr>
          <p:nvPr/>
        </p:nvSpPr>
        <p:spPr bwMode="auto">
          <a:xfrm>
            <a:off x="6137275" y="4403725"/>
            <a:ext cx="14144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rgbClr val="CC00CC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3600">
                <a:solidFill>
                  <a:srgbClr val="CC00CC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3600">
                <a:solidFill>
                  <a:srgbClr val="CC00CC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3600">
                <a:solidFill>
                  <a:srgbClr val="CC00CC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3600">
                <a:solidFill>
                  <a:srgbClr val="CC00CC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CC00CC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CC00CC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CC00CC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CC00CC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sz="1600" b="1">
                <a:solidFill>
                  <a:schemeClr val="tx1"/>
                </a:solidFill>
              </a:rPr>
              <a:t>服务器</a:t>
            </a:r>
            <a:r>
              <a:rPr lang="en-US" altLang="zh-CN" sz="1600" b="1">
                <a:solidFill>
                  <a:schemeClr val="tx1"/>
                </a:solidFill>
              </a:rPr>
              <a:t>server</a:t>
            </a:r>
            <a:endParaRPr lang="zh-CN" alt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087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基础</a:t>
            </a:r>
            <a:r>
              <a:rPr lang="en-US" altLang="zh-CN" dirty="0" smtClean="0"/>
              <a:t>-</a:t>
            </a:r>
            <a:r>
              <a:rPr lang="en-US" altLang="zh-CN" dirty="0"/>
              <a:t> </a:t>
            </a:r>
            <a:r>
              <a:rPr lang="en-US" altLang="zh-CN" dirty="0" err="1"/>
              <a:t>ServerSocket</a:t>
            </a:r>
            <a:r>
              <a:rPr lang="en-US" altLang="zh-CN" dirty="0"/>
              <a:t>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public </a:t>
            </a:r>
            <a:r>
              <a:rPr lang="en-US" altLang="zh-CN" dirty="0" err="1"/>
              <a:t>ServerSocket</a:t>
            </a:r>
            <a:r>
              <a:rPr lang="en-US" altLang="zh-CN" dirty="0"/>
              <a:t>() throws </a:t>
            </a:r>
            <a:r>
              <a:rPr lang="en-US" altLang="zh-CN" dirty="0" err="1"/>
              <a:t>IOException</a:t>
            </a:r>
            <a:r>
              <a:rPr lang="en-US" altLang="zh-CN" dirty="0"/>
              <a:t>;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    public </a:t>
            </a:r>
            <a:r>
              <a:rPr lang="en-US" altLang="zh-CN" dirty="0" err="1"/>
              <a:t>ServerSocket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 throws </a:t>
            </a:r>
            <a:r>
              <a:rPr lang="en-US" altLang="zh-CN" dirty="0" err="1"/>
              <a:t>IOException</a:t>
            </a:r>
            <a:r>
              <a:rPr lang="en-US" altLang="zh-CN" dirty="0"/>
              <a:t>;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    public </a:t>
            </a:r>
            <a:r>
              <a:rPr lang="en-US" altLang="zh-CN" dirty="0" err="1"/>
              <a:t>ServerSocket</a:t>
            </a:r>
            <a:r>
              <a:rPr lang="en-US" altLang="zh-CN" dirty="0"/>
              <a:t>(</a:t>
            </a:r>
            <a:r>
              <a:rPr lang="en-US" altLang="zh-CN" dirty="0" err="1"/>
              <a:t>int,int</a:t>
            </a:r>
            <a:r>
              <a:rPr lang="en-US" altLang="zh-CN" dirty="0"/>
              <a:t>) throws </a:t>
            </a:r>
            <a:r>
              <a:rPr lang="en-US" altLang="zh-CN" dirty="0" err="1"/>
              <a:t>IOException</a:t>
            </a:r>
            <a:r>
              <a:rPr lang="en-US" altLang="zh-CN" dirty="0"/>
              <a:t>;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    public </a:t>
            </a:r>
            <a:r>
              <a:rPr lang="en-US" altLang="zh-CN" dirty="0" err="1"/>
              <a:t>ServerSocket</a:t>
            </a:r>
            <a:r>
              <a:rPr lang="en-US" altLang="zh-CN" dirty="0"/>
              <a:t>(</a:t>
            </a:r>
            <a:r>
              <a:rPr lang="en-US" altLang="zh-CN" dirty="0" err="1"/>
              <a:t>int,int,InetAddress</a:t>
            </a:r>
            <a:r>
              <a:rPr lang="en-US" altLang="zh-CN" dirty="0"/>
              <a:t>) throws </a:t>
            </a:r>
            <a:r>
              <a:rPr lang="en-US" altLang="zh-CN" dirty="0" err="1"/>
              <a:t>IOException</a:t>
            </a:r>
            <a:r>
              <a:rPr lang="en-US" altLang="zh-CN" dirty="0"/>
              <a:t>;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    public Socket accept() throws </a:t>
            </a:r>
            <a:r>
              <a:rPr lang="en-US" altLang="zh-CN" dirty="0" err="1"/>
              <a:t>java.io.IOException</a:t>
            </a:r>
            <a:r>
              <a:rPr lang="en-US" altLang="zh-CN" dirty="0" smtClean="0"/>
              <a:t>;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  public </a:t>
            </a:r>
            <a:r>
              <a:rPr lang="en-US" altLang="zh-CN" dirty="0"/>
              <a:t>void close() throws </a:t>
            </a:r>
            <a:r>
              <a:rPr lang="en-US" altLang="zh-CN" dirty="0" err="1"/>
              <a:t>java.io.IOException</a:t>
            </a:r>
            <a:r>
              <a:rPr lang="en-US" altLang="zh-CN" dirty="0"/>
              <a:t>;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    public </a:t>
            </a:r>
            <a:r>
              <a:rPr lang="en-US" altLang="zh-CN" dirty="0" err="1"/>
              <a:t>java.nio.channels.ServerSocketChannel</a:t>
            </a:r>
            <a:r>
              <a:rPr lang="en-US" altLang="zh-CN" dirty="0"/>
              <a:t> </a:t>
            </a:r>
            <a:r>
              <a:rPr lang="en-US" altLang="zh-CN" dirty="0" err="1"/>
              <a:t>getChannel</a:t>
            </a:r>
            <a:r>
              <a:rPr lang="en-US" altLang="zh-CN" dirty="0"/>
              <a:t>();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    public void bind(</a:t>
            </a:r>
            <a:r>
              <a:rPr lang="en-US" altLang="zh-CN" dirty="0" err="1"/>
              <a:t>SocketAddress</a:t>
            </a:r>
            <a:r>
              <a:rPr lang="en-US" altLang="zh-CN" dirty="0"/>
              <a:t>) throws </a:t>
            </a:r>
            <a:r>
              <a:rPr lang="en-US" altLang="zh-CN" dirty="0" err="1"/>
              <a:t>IOException</a:t>
            </a:r>
            <a:r>
              <a:rPr lang="en-US" altLang="zh-CN" dirty="0"/>
              <a:t>;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    public void bind(</a:t>
            </a:r>
            <a:r>
              <a:rPr lang="en-US" altLang="zh-CN" dirty="0" err="1"/>
              <a:t>SocketAddress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) throws </a:t>
            </a:r>
            <a:r>
              <a:rPr lang="en-US" altLang="zh-CN" dirty="0" err="1"/>
              <a:t>IOException</a:t>
            </a:r>
            <a:r>
              <a:rPr lang="en-US" altLang="zh-CN" dirty="0"/>
              <a:t>;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    public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isBound</a:t>
            </a:r>
            <a:r>
              <a:rPr lang="en-US" altLang="zh-CN" dirty="0"/>
              <a:t>();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….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07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en-US" altLang="zh-CN" dirty="0"/>
              <a:t>.	HTTP</a:t>
            </a:r>
            <a:r>
              <a:rPr lang="zh-CN" altLang="en-US" dirty="0"/>
              <a:t>服务器实例开发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Web</a:t>
            </a:r>
            <a:r>
              <a:rPr lang="zh-CN" altLang="zh-CN" dirty="0"/>
              <a:t>浏览器是一个客户端程序，它通过套接字连接到服务器的</a:t>
            </a:r>
            <a:r>
              <a:rPr lang="en-US" altLang="zh-CN" dirty="0"/>
              <a:t>HTTP</a:t>
            </a:r>
            <a:r>
              <a:rPr lang="zh-CN" altLang="zh-CN" dirty="0"/>
              <a:t>端口，发送请求信息，然后显示由服务器返回的响应信息。如果使用</a:t>
            </a:r>
            <a:r>
              <a:rPr lang="en-US" altLang="zh-CN" dirty="0"/>
              <a:t>Java</a:t>
            </a:r>
            <a:r>
              <a:rPr lang="zh-CN" altLang="zh-CN" dirty="0"/>
              <a:t>提供的能够生成</a:t>
            </a:r>
            <a:r>
              <a:rPr lang="en-US" altLang="zh-CN" dirty="0"/>
              <a:t>HTML</a:t>
            </a:r>
            <a:r>
              <a:rPr lang="zh-CN" altLang="zh-CN" dirty="0"/>
              <a:t>的</a:t>
            </a:r>
            <a:r>
              <a:rPr lang="en-US" altLang="zh-CN" dirty="0"/>
              <a:t>GUI</a:t>
            </a:r>
            <a:r>
              <a:rPr lang="zh-CN" altLang="zh-CN" dirty="0"/>
              <a:t>组件，一个基本的浏览器只需</a:t>
            </a:r>
            <a:r>
              <a:rPr lang="en-US" altLang="zh-CN" dirty="0"/>
              <a:t>200</a:t>
            </a:r>
            <a:r>
              <a:rPr lang="zh-CN" altLang="zh-CN" dirty="0"/>
              <a:t>行代码即可写成。</a:t>
            </a:r>
          </a:p>
          <a:p>
            <a:r>
              <a:rPr lang="en-US" altLang="zh-CN" dirty="0"/>
              <a:t>Web</a:t>
            </a:r>
            <a:r>
              <a:rPr lang="zh-CN" altLang="zh-CN" dirty="0"/>
              <a:t>服务器是一个服务器程序，它将监听</a:t>
            </a:r>
            <a:r>
              <a:rPr lang="en-US" altLang="zh-CN" dirty="0"/>
              <a:t>HTTP</a:t>
            </a:r>
            <a:r>
              <a:rPr lang="zh-CN" altLang="zh-CN" dirty="0"/>
              <a:t>（缺省为</a:t>
            </a:r>
            <a:r>
              <a:rPr lang="en-US" altLang="zh-CN" dirty="0"/>
              <a:t>80</a:t>
            </a:r>
            <a:r>
              <a:rPr lang="zh-CN" altLang="zh-CN" dirty="0"/>
              <a:t>）端口，等待外来的请求，然后根据用户的要求，把相应的响应信息</a:t>
            </a:r>
            <a:r>
              <a:rPr lang="en-US" altLang="zh-CN" dirty="0"/>
              <a:t>(</a:t>
            </a:r>
            <a:r>
              <a:rPr lang="zh-CN" altLang="zh-CN" dirty="0"/>
              <a:t>如本地文件的内容</a:t>
            </a:r>
            <a:r>
              <a:rPr lang="en-US" altLang="zh-CN" dirty="0"/>
              <a:t>)</a:t>
            </a:r>
            <a:r>
              <a:rPr lang="zh-CN" altLang="zh-CN" dirty="0"/>
              <a:t>返回给请求者。</a:t>
            </a:r>
          </a:p>
          <a:p>
            <a:r>
              <a:rPr lang="zh-CN" altLang="zh-CN" dirty="0"/>
              <a:t>如果只返回本地文件的内容，服务器程序只需几十行代码即可实现。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587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</a:t>
            </a:r>
            <a:r>
              <a:rPr lang="en-US" altLang="zh-CN" dirty="0"/>
              <a:t>.	HTTP</a:t>
            </a:r>
            <a:r>
              <a:rPr lang="zh-CN" altLang="en-US" dirty="0"/>
              <a:t>服务器实例</a:t>
            </a:r>
            <a:r>
              <a:rPr lang="zh-CN" altLang="en-US" dirty="0" smtClean="0"/>
              <a:t>开发</a:t>
            </a:r>
            <a:r>
              <a:rPr lang="en-US" altLang="zh-CN" dirty="0" smtClean="0"/>
              <a:t>-</a:t>
            </a:r>
            <a:r>
              <a:rPr lang="zh-CN" altLang="zh-CN" dirty="0"/>
              <a:t>处理单个客户端的请求</a:t>
            </a:r>
            <a:r>
              <a:rPr lang="zh-CN" altLang="zh-CN" dirty="0" smtClean="0"/>
              <a:t>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 final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httpd</a:t>
            </a:r>
            <a:r>
              <a:rPr lang="en-US" altLang="zh-CN" dirty="0"/>
              <a:t> = 80;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ServerSocket</a:t>
            </a:r>
            <a:r>
              <a:rPr lang="en-US" altLang="zh-CN" dirty="0"/>
              <a:t> </a:t>
            </a:r>
            <a:r>
              <a:rPr lang="en-US" altLang="zh-CN" dirty="0" err="1"/>
              <a:t>ssock</a:t>
            </a:r>
            <a:r>
              <a:rPr lang="en-US" altLang="zh-CN" dirty="0"/>
              <a:t> = new </a:t>
            </a:r>
            <a:r>
              <a:rPr lang="en-US" altLang="zh-CN" dirty="0" err="1"/>
              <a:t>ServerSocket</a:t>
            </a:r>
            <a:r>
              <a:rPr lang="en-US" altLang="zh-CN" dirty="0"/>
              <a:t>(</a:t>
            </a:r>
            <a:r>
              <a:rPr lang="en-US" altLang="zh-CN" dirty="0" err="1"/>
              <a:t>httpd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("have opened port 80 locally</a:t>
            </a:r>
            <a:r>
              <a:rPr lang="en-US" altLang="zh-CN" dirty="0" smtClean="0"/>
              <a:t>");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Socket sock = </a:t>
            </a:r>
            <a:r>
              <a:rPr lang="en-US" altLang="zh-CN" dirty="0" err="1"/>
              <a:t>ssock.accept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("client has made socket connection</a:t>
            </a:r>
            <a:r>
              <a:rPr lang="en-US" altLang="zh-CN" dirty="0" smtClean="0"/>
              <a:t>");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OneConnection</a:t>
            </a:r>
            <a:r>
              <a:rPr lang="en-US" altLang="zh-CN" dirty="0"/>
              <a:t> client = new </a:t>
            </a:r>
            <a:r>
              <a:rPr lang="en-US" altLang="zh-CN" dirty="0" err="1"/>
              <a:t>OneConnection</a:t>
            </a:r>
            <a:r>
              <a:rPr lang="en-US" altLang="zh-CN" dirty="0"/>
              <a:t>(sock);</a:t>
            </a:r>
          </a:p>
          <a:p>
            <a:pPr marL="0" indent="0">
              <a:buNone/>
            </a:pPr>
            <a:r>
              <a:rPr lang="en-US" altLang="zh-CN" dirty="0"/>
              <a:t>        String s = </a:t>
            </a:r>
            <a:r>
              <a:rPr lang="en-US" altLang="zh-CN" dirty="0" err="1"/>
              <a:t>client.getRequest</a:t>
            </a:r>
            <a:r>
              <a:rPr lang="en-US" altLang="zh-CN" dirty="0" smtClean="0"/>
              <a:t>();</a:t>
            </a:r>
          </a:p>
          <a:p>
            <a:r>
              <a:rPr lang="zh-CN" altLang="zh-CN" dirty="0"/>
              <a:t>如果正确，该程序将输出下列信息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have </a:t>
            </a:r>
            <a:r>
              <a:rPr lang="en-US" altLang="zh-CN" dirty="0"/>
              <a:t>opened port 80 </a:t>
            </a:r>
            <a:r>
              <a:rPr lang="en-US" altLang="zh-CN" dirty="0" smtClean="0"/>
              <a:t>locally</a:t>
            </a:r>
          </a:p>
          <a:p>
            <a:r>
              <a:rPr lang="zh-CN" altLang="zh-CN" dirty="0"/>
              <a:t>然后打开浏览器</a:t>
            </a:r>
            <a:r>
              <a:rPr lang="zh-CN" altLang="zh-CN" dirty="0" smtClean="0"/>
              <a:t>，</a:t>
            </a:r>
            <a:r>
              <a:rPr lang="en-US" altLang="zh-CN" dirty="0" smtClean="0"/>
              <a:t>:</a:t>
            </a:r>
            <a:endParaRPr lang="zh-CN" altLang="zh-CN" dirty="0"/>
          </a:p>
          <a:p>
            <a:pPr lvl="1"/>
            <a:r>
              <a:rPr lang="en-US" altLang="zh-CN" dirty="0"/>
              <a:t>http</a:t>
            </a:r>
            <a:r>
              <a:rPr lang="en-US" altLang="zh-CN" dirty="0" smtClean="0"/>
              <a:t>://looalhos/a/b.html</a:t>
            </a:r>
            <a:endParaRPr lang="zh-CN" altLang="zh-CN" dirty="0"/>
          </a:p>
          <a:p>
            <a:pPr lvl="1"/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587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3.httpServer-</a:t>
            </a:r>
            <a:r>
              <a:rPr lang="zh-CN" altLang="en-US" dirty="0" smtClean="0"/>
              <a:t>获取</a:t>
            </a:r>
            <a:r>
              <a:rPr lang="en-US" altLang="zh-CN" dirty="0"/>
              <a:t>HTTP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 while ( (s=</a:t>
            </a:r>
            <a:r>
              <a:rPr lang="en-US" altLang="zh-CN" dirty="0" err="1"/>
              <a:t>in.readLine</a:t>
            </a:r>
            <a:r>
              <a:rPr lang="en-US" altLang="zh-CN" dirty="0"/>
              <a:t>())!=null) {</a:t>
            </a:r>
          </a:p>
          <a:p>
            <a:r>
              <a:rPr lang="en-US" altLang="zh-CN" dirty="0"/>
              <a:t> 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("got: "+s);</a:t>
            </a:r>
          </a:p>
          <a:p>
            <a:r>
              <a:rPr lang="en-US" altLang="zh-CN" dirty="0"/>
              <a:t>             if (</a:t>
            </a:r>
            <a:r>
              <a:rPr lang="en-US" altLang="zh-CN" dirty="0" err="1"/>
              <a:t>s.indexOf</a:t>
            </a:r>
            <a:r>
              <a:rPr lang="en-US" altLang="zh-CN" dirty="0"/>
              <a:t>("GET") &gt; -1) {</a:t>
            </a:r>
          </a:p>
          <a:p>
            <a:r>
              <a:rPr lang="en-US" altLang="zh-CN" dirty="0"/>
              <a:t>                 </a:t>
            </a:r>
            <a:r>
              <a:rPr lang="en-US" altLang="zh-CN" dirty="0" err="1"/>
              <a:t>out.writeBytes</a:t>
            </a:r>
            <a:r>
              <a:rPr lang="en-US" altLang="zh-CN" dirty="0"/>
              <a:t>("HTTP-1.0 200 OK\r\n");</a:t>
            </a:r>
          </a:p>
          <a:p>
            <a:r>
              <a:rPr lang="en-US" altLang="zh-CN" dirty="0"/>
              <a:t>                 s = </a:t>
            </a:r>
            <a:r>
              <a:rPr lang="en-US" altLang="zh-CN" dirty="0" err="1"/>
              <a:t>s.substring</a:t>
            </a:r>
            <a:r>
              <a:rPr lang="en-US" altLang="zh-CN" dirty="0"/>
              <a:t>(4);</a:t>
            </a:r>
          </a:p>
          <a:p>
            <a:r>
              <a:rPr lang="en-US" altLang="zh-CN" dirty="0"/>
              <a:t>            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s.indexOf</a:t>
            </a:r>
            <a:r>
              <a:rPr lang="en-US" altLang="zh-CN" dirty="0"/>
              <a:t>(" ");</a:t>
            </a:r>
          </a:p>
          <a:p>
            <a:r>
              <a:rPr lang="en-US" altLang="zh-CN" dirty="0"/>
              <a:t>         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("file: "+ </a:t>
            </a:r>
            <a:r>
              <a:rPr lang="en-US" altLang="zh-CN" dirty="0" err="1"/>
              <a:t>s.substring</a:t>
            </a:r>
            <a:r>
              <a:rPr lang="en-US" altLang="zh-CN" dirty="0"/>
              <a:t>(0, </a:t>
            </a:r>
            <a:r>
              <a:rPr lang="en-US" altLang="zh-CN" dirty="0" err="1"/>
              <a:t>i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                 return </a:t>
            </a:r>
            <a:r>
              <a:rPr lang="en-US" altLang="zh-CN" dirty="0" err="1"/>
              <a:t>s.substring</a:t>
            </a:r>
            <a:r>
              <a:rPr lang="en-US" altLang="zh-CN" dirty="0"/>
              <a:t>(0, 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     }</a:t>
            </a:r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}</a:t>
            </a:r>
          </a:p>
          <a:p>
            <a:r>
              <a:rPr lang="zh-CN" altLang="zh-CN" dirty="0"/>
              <a:t>主程序需要构造一个</a:t>
            </a:r>
            <a:r>
              <a:rPr lang="en-US" altLang="zh-CN" dirty="0" err="1"/>
              <a:t>OneConnection_A</a:t>
            </a:r>
            <a:r>
              <a:rPr lang="zh-CN" altLang="zh-CN" dirty="0"/>
              <a:t>对象，然后调用它的</a:t>
            </a:r>
            <a:r>
              <a:rPr lang="en-US" altLang="zh-CN" dirty="0" err="1"/>
              <a:t>getRequest</a:t>
            </a:r>
            <a:r>
              <a:rPr lang="en-US" altLang="zh-CN" dirty="0"/>
              <a:t>()</a:t>
            </a:r>
            <a:r>
              <a:rPr lang="zh-CN" altLang="zh-CN" dirty="0"/>
              <a:t>方法。从此处开始首先读取文件，然后再把文件内容输出到套接字中。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949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3.httpServer-sendfile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File f = new File(where);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DataInputStream</a:t>
            </a:r>
            <a:r>
              <a:rPr lang="en-US" altLang="zh-CN" dirty="0"/>
              <a:t> din = new </a:t>
            </a:r>
            <a:r>
              <a:rPr lang="en-US" altLang="zh-CN" dirty="0" err="1"/>
              <a:t>DataInputStream</a:t>
            </a:r>
            <a:r>
              <a:rPr lang="en-US" altLang="zh-CN" dirty="0"/>
              <a:t>(</a:t>
            </a:r>
            <a:endParaRPr lang="zh-CN" altLang="zh-CN" dirty="0"/>
          </a:p>
          <a:p>
            <a:r>
              <a:rPr lang="en-US" altLang="zh-CN" dirty="0"/>
              <a:t>                                   new </a:t>
            </a:r>
            <a:r>
              <a:rPr lang="en-US" altLang="zh-CN" dirty="0" err="1"/>
              <a:t>FileInputStream</a:t>
            </a:r>
            <a:r>
              <a:rPr lang="en-US" altLang="zh-CN" dirty="0" smtClean="0"/>
              <a:t>(</a:t>
            </a:r>
          </a:p>
          <a:p>
            <a:r>
              <a:rPr lang="en-US" altLang="zh-CN" dirty="0" err="1"/>
              <a:t>din.readFully</a:t>
            </a:r>
            <a:r>
              <a:rPr lang="en-US" altLang="zh-CN" dirty="0"/>
              <a:t>(</a:t>
            </a:r>
            <a:r>
              <a:rPr lang="en-US" altLang="zh-CN" dirty="0" err="1"/>
              <a:t>buf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out.writeBytes</a:t>
            </a:r>
            <a:r>
              <a:rPr lang="en-US" altLang="zh-CN" dirty="0"/>
              <a:t>("Content-Length: " + </a:t>
            </a:r>
            <a:r>
              <a:rPr lang="en-US" altLang="zh-CN" dirty="0" err="1"/>
              <a:t>len</a:t>
            </a:r>
            <a:r>
              <a:rPr lang="en-US" altLang="zh-CN" dirty="0"/>
              <a:t> + "\r\n");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out.writeBytes</a:t>
            </a:r>
            <a:r>
              <a:rPr lang="en-US" altLang="zh-CN" dirty="0"/>
              <a:t>("Content-Type: text/html\r\n\r\n");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out.write</a:t>
            </a:r>
            <a:r>
              <a:rPr lang="en-US" altLang="zh-CN" dirty="0"/>
              <a:t>(</a:t>
            </a:r>
            <a:r>
              <a:rPr lang="en-US" altLang="zh-CN" dirty="0" err="1"/>
              <a:t>buf</a:t>
            </a:r>
            <a:r>
              <a:rPr lang="en-US" altLang="zh-CN" dirty="0" smtClean="0"/>
              <a:t>);</a:t>
            </a:r>
          </a:p>
          <a:p>
            <a:r>
              <a:rPr lang="zh-CN" altLang="zh-CN" dirty="0"/>
              <a:t>主程序需要构造一个</a:t>
            </a:r>
            <a:r>
              <a:rPr lang="en-US" altLang="zh-CN" dirty="0" err="1"/>
              <a:t>OneConnection_B</a:t>
            </a:r>
            <a:r>
              <a:rPr lang="zh-CN" altLang="zh-CN" dirty="0"/>
              <a:t>对象，然后调用它的</a:t>
            </a:r>
            <a:r>
              <a:rPr lang="en-US" altLang="zh-CN" dirty="0" err="1"/>
              <a:t>sendfile</a:t>
            </a:r>
            <a:r>
              <a:rPr lang="zh-CN" altLang="zh-CN" dirty="0"/>
              <a:t>方法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在“</a:t>
            </a:r>
            <a:r>
              <a:rPr lang="en-US" altLang="zh-CN" dirty="0"/>
              <a:t>/</a:t>
            </a:r>
            <a:r>
              <a:rPr lang="en-US" altLang="zh-CN" dirty="0" err="1"/>
              <a:t>tmp</a:t>
            </a:r>
            <a:r>
              <a:rPr lang="zh-CN" altLang="zh-CN" dirty="0"/>
              <a:t>”</a:t>
            </a:r>
            <a:r>
              <a:rPr lang="en-US" altLang="zh-CN" dirty="0"/>
              <a:t>,</a:t>
            </a:r>
            <a:r>
              <a:rPr lang="zh-CN" altLang="zh-CN" dirty="0"/>
              <a:t>目录下放置一个用于测试的</a:t>
            </a:r>
            <a:r>
              <a:rPr lang="en-US" altLang="zh-CN" dirty="0"/>
              <a:t>HTML</a:t>
            </a:r>
            <a:r>
              <a:rPr lang="zh-CN" altLang="zh-CN" dirty="0"/>
              <a:t>文件</a:t>
            </a:r>
            <a:r>
              <a:rPr lang="en-US" altLang="zh-CN" dirty="0"/>
              <a:t>(</a:t>
            </a:r>
            <a:r>
              <a:rPr lang="zh-CN" altLang="zh-CN" dirty="0"/>
              <a:t>如</a:t>
            </a:r>
            <a:r>
              <a:rPr lang="en-US" altLang="zh-CN" dirty="0"/>
              <a:t>example.html</a:t>
            </a:r>
            <a:r>
              <a:rPr lang="zh-CN" altLang="zh-CN" dirty="0"/>
              <a:t>，然后启动服务器程序。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566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3.http server-</a:t>
            </a:r>
            <a:r>
              <a:rPr lang="en-US" altLang="zh-CN" dirty="0"/>
              <a:t>	</a:t>
            </a:r>
            <a:r>
              <a:rPr lang="zh-CN" altLang="en-US" dirty="0"/>
              <a:t>支持并发的</a:t>
            </a:r>
            <a:r>
              <a:rPr lang="en-US" altLang="zh-CN" dirty="0"/>
              <a:t>HTTP</a:t>
            </a:r>
            <a:r>
              <a:rPr lang="zh-CN" altLang="en-US" dirty="0"/>
              <a:t>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多个客户端同时连接到我们的服务器上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也就是说当成功调用</a:t>
            </a:r>
            <a:r>
              <a:rPr lang="en-US" altLang="zh-CN" dirty="0"/>
              <a:t>accept</a:t>
            </a:r>
            <a:r>
              <a:rPr lang="zh-CN" altLang="zh-CN" dirty="0"/>
              <a:t>的时候，将创建一个新的线程来处理服务器和该客户端之间的</a:t>
            </a:r>
            <a:r>
              <a:rPr lang="zh-CN" altLang="zh-CN" dirty="0" smtClean="0"/>
              <a:t>连接</a:t>
            </a:r>
            <a:endParaRPr lang="en-US" altLang="zh-CN" dirty="0" smtClean="0"/>
          </a:p>
          <a:p>
            <a:r>
              <a:rPr lang="en-US" altLang="zh-CN" dirty="0"/>
              <a:t>while (true)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Socket incoming = </a:t>
            </a:r>
            <a:r>
              <a:rPr lang="en-US" altLang="zh-CN" dirty="0" err="1"/>
              <a:t>s.accept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 Runnable r = new </a:t>
            </a:r>
            <a:r>
              <a:rPr lang="en-US" altLang="zh-CN" dirty="0" err="1"/>
              <a:t>ThreadedHandler</a:t>
            </a:r>
            <a:r>
              <a:rPr lang="en-US" altLang="zh-CN" dirty="0"/>
              <a:t> (incoming);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Thread t = new Thread(r);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t.start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356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3.http server-</a:t>
            </a:r>
            <a:r>
              <a:rPr lang="en-US" altLang="zh-CN" dirty="0"/>
              <a:t>	</a:t>
            </a:r>
            <a:r>
              <a:rPr lang="zh-CN" altLang="en-US" dirty="0"/>
              <a:t>支持并发的</a:t>
            </a:r>
            <a:r>
              <a:rPr lang="en-US" altLang="zh-CN" dirty="0"/>
              <a:t>HTTP</a:t>
            </a:r>
            <a:r>
              <a:rPr lang="zh-CN" altLang="en-US" dirty="0"/>
              <a:t>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zh-CN" dirty="0"/>
              <a:t>使服务器具有扩展能力。服务器可以在处理其他清求的同时，接受新的清求。</a:t>
            </a:r>
          </a:p>
          <a:p>
            <a:pPr lvl="1"/>
            <a:r>
              <a:rPr lang="en-US" altLang="zh-CN" dirty="0"/>
              <a:t>2.</a:t>
            </a:r>
            <a:r>
              <a:rPr lang="zh-CN" altLang="zh-CN" dirty="0"/>
              <a:t>通过在新的线程，用户处理每个清求，客户端不必等待协个请求都处理完之后再提出新的请求。</a:t>
            </a:r>
          </a:p>
          <a:p>
            <a:pPr lvl="1"/>
            <a:r>
              <a:rPr lang="en-US" altLang="zh-CN" dirty="0"/>
              <a:t>3</a:t>
            </a:r>
            <a:r>
              <a:rPr lang="zh-CN" altLang="zh-CN" dirty="0"/>
              <a:t>．程序的源代码可以很好地进行组织，因为服务器的处理是采用不同的类编写的。</a:t>
            </a:r>
          </a:p>
          <a:p>
            <a:r>
              <a:rPr lang="zh-CN" altLang="en-US" dirty="0" smtClean="0"/>
              <a:t>示例：</a:t>
            </a:r>
            <a:r>
              <a:rPr lang="en-US" altLang="zh-CN" dirty="0" smtClean="0"/>
              <a:t>Http Server4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356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4.URL</a:t>
            </a:r>
            <a:r>
              <a:rPr lang="zh-CN" altLang="zh-CN" dirty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dirty="0"/>
              <a:t>类</a:t>
            </a:r>
            <a:r>
              <a:rPr lang="en-US" altLang="zh-CN" dirty="0"/>
              <a:t>URL </a:t>
            </a:r>
            <a:r>
              <a:rPr lang="zh-CN" altLang="zh-CN" dirty="0"/>
              <a:t>代表一个统一资源定位符，它是指向互联网“资源”的指针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统一资源定位符（</a:t>
            </a:r>
            <a:r>
              <a:rPr lang="en-US" altLang="zh-CN" dirty="0"/>
              <a:t>URL</a:t>
            </a:r>
            <a:r>
              <a:rPr lang="zh-CN" altLang="en-US" dirty="0"/>
              <a:t>，英语</a:t>
            </a:r>
            <a:r>
              <a:rPr lang="en-US" altLang="zh-CN" dirty="0" err="1"/>
              <a:t>UniformResourceLocator</a:t>
            </a:r>
            <a:r>
              <a:rPr lang="zh-CN" altLang="en-US" dirty="0"/>
              <a:t>的缩写）也被称为网页地址，是因特网上标准的资源的地址。它最初是由蒂姆</a:t>
            </a:r>
            <a:r>
              <a:rPr lang="en-US" altLang="zh-CN" dirty="0"/>
              <a:t>·</a:t>
            </a:r>
            <a:r>
              <a:rPr lang="zh-CN" altLang="en-US" dirty="0"/>
              <a:t>伯纳斯－李发明用来作为万维网的地址的。现在它已经被万维网联盟编制为因特网标准</a:t>
            </a:r>
            <a:r>
              <a:rPr lang="en-US" altLang="zh-CN" dirty="0"/>
              <a:t>RFC1738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archive.ncsa.uiuc.edu/SDG/Software/Mosaic/Demo/url-primer.html</a:t>
            </a:r>
            <a:endParaRPr lang="en-US" altLang="zh-CN" dirty="0" smtClean="0"/>
          </a:p>
          <a:p>
            <a:r>
              <a:rPr lang="en-US" altLang="zh-CN" dirty="0"/>
              <a:t>public URL(</a:t>
            </a:r>
            <a:r>
              <a:rPr lang="en-US" altLang="zh-CN" dirty="0">
                <a:hlinkClick r:id="rId4" tooltip="class in java.lang"/>
              </a:rPr>
              <a:t>String</a:t>
            </a:r>
            <a:r>
              <a:rPr lang="en-US" altLang="zh-CN" dirty="0"/>
              <a:t> spec)     throws </a:t>
            </a:r>
            <a:r>
              <a:rPr lang="en-US" altLang="zh-CN" dirty="0" err="1">
                <a:hlinkClick r:id="rId5" tooltip="class in java.net"/>
              </a:rPr>
              <a:t>MalformedURLException</a:t>
            </a:r>
            <a:endParaRPr lang="zh-CN" altLang="zh-CN" dirty="0"/>
          </a:p>
          <a:p>
            <a:endParaRPr lang="zh-CN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357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.	</a:t>
            </a:r>
            <a:r>
              <a:rPr lang="zh-CN" altLang="en-US" dirty="0"/>
              <a:t>网络基础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TCP (Transmission </a:t>
            </a:r>
            <a:r>
              <a:rPr lang="en-US" altLang="zh-CN" dirty="0"/>
              <a:t>Control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Protocol/Internet Protocol)</a:t>
            </a:r>
          </a:p>
          <a:p>
            <a:r>
              <a:rPr lang="en-US" altLang="zh-CN" dirty="0" smtClean="0"/>
              <a:t>Internet</a:t>
            </a:r>
            <a:r>
              <a:rPr lang="zh-CN" altLang="en-US" dirty="0" smtClean="0"/>
              <a:t>通信的主要方式</a:t>
            </a:r>
            <a:endParaRPr lang="en-US" altLang="zh-CN" dirty="0" smtClean="0"/>
          </a:p>
          <a:p>
            <a:r>
              <a:rPr lang="zh-CN" altLang="en-US" dirty="0"/>
              <a:t>四</a:t>
            </a:r>
            <a:r>
              <a:rPr lang="zh-CN" altLang="en-US" dirty="0" smtClean="0"/>
              <a:t>层结构</a:t>
            </a:r>
            <a:endParaRPr lang="en-US" altLang="zh-CN" dirty="0" smtClean="0"/>
          </a:p>
          <a:p>
            <a:pPr lvl="1"/>
            <a:r>
              <a:rPr lang="en-US" altLang="zh-CN" dirty="0"/>
              <a:t>1) </a:t>
            </a:r>
            <a:r>
              <a:rPr lang="zh-CN" altLang="zh-CN" dirty="0"/>
              <a:t>链路层，有时也称作数据链路层或网络接口层，通常包括操作系统中的设备驱动程序和计算机中对应的网络接口卡。它们一起处理与电缆（或其他任何传输媒介）的物理接口细节。</a:t>
            </a:r>
          </a:p>
          <a:p>
            <a:pPr lvl="1"/>
            <a:r>
              <a:rPr lang="en-US" altLang="zh-CN" dirty="0"/>
              <a:t>2) </a:t>
            </a:r>
            <a:r>
              <a:rPr lang="zh-CN" altLang="zh-CN" dirty="0"/>
              <a:t>网络层，有时也称作互联网层，处理分组在网络中的活动，例如分组的选路。在</a:t>
            </a:r>
            <a:r>
              <a:rPr lang="en-US" altLang="zh-CN" dirty="0"/>
              <a:t>TCP/IP</a:t>
            </a:r>
            <a:r>
              <a:rPr lang="zh-CN" altLang="zh-CN" dirty="0"/>
              <a:t>协议族中，网络层协议包括</a:t>
            </a:r>
            <a:r>
              <a:rPr lang="en-US" altLang="zh-CN" dirty="0"/>
              <a:t> IP</a:t>
            </a:r>
            <a:r>
              <a:rPr lang="zh-CN" altLang="zh-CN" dirty="0"/>
              <a:t>协议（网际协议），</a:t>
            </a:r>
            <a:r>
              <a:rPr lang="en-US" altLang="zh-CN" dirty="0"/>
              <a:t>ICMP</a:t>
            </a:r>
            <a:r>
              <a:rPr lang="zh-CN" altLang="zh-CN" dirty="0"/>
              <a:t>协议（</a:t>
            </a:r>
            <a:r>
              <a:rPr lang="en-US" altLang="zh-CN" dirty="0"/>
              <a:t>Internet</a:t>
            </a:r>
            <a:r>
              <a:rPr lang="zh-CN" altLang="zh-CN" dirty="0"/>
              <a:t>互联网控制报文协议），以及</a:t>
            </a:r>
            <a:r>
              <a:rPr lang="en-US" altLang="zh-CN" dirty="0"/>
              <a:t>IGMP</a:t>
            </a:r>
            <a:r>
              <a:rPr lang="zh-CN" altLang="zh-CN" dirty="0"/>
              <a:t>协议（</a:t>
            </a:r>
            <a:r>
              <a:rPr lang="en-US" altLang="zh-CN" dirty="0"/>
              <a:t>Internet</a:t>
            </a:r>
            <a:r>
              <a:rPr lang="zh-CN" altLang="zh-CN" dirty="0"/>
              <a:t>组管理协议）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4986515" y="181457"/>
            <a:ext cx="3848392" cy="249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43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.	</a:t>
            </a:r>
            <a:r>
              <a:rPr lang="zh-CN" altLang="en-US" dirty="0"/>
              <a:t>网络基础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/>
              <a:t>3) </a:t>
            </a:r>
            <a:r>
              <a:rPr lang="zh-CN" altLang="zh-CN" dirty="0"/>
              <a:t>运输层主要为两台主机上的应用程序提供端到端的通信。在</a:t>
            </a:r>
            <a:r>
              <a:rPr lang="en-US" altLang="zh-CN" dirty="0"/>
              <a:t> TCP/IP</a:t>
            </a:r>
            <a:r>
              <a:rPr lang="zh-CN" altLang="zh-CN" dirty="0"/>
              <a:t>协议族中，有两个互不相同的传输</a:t>
            </a:r>
            <a:r>
              <a:rPr lang="zh-CN" altLang="zh-CN" dirty="0" smtClean="0"/>
              <a:t>协议</a:t>
            </a:r>
            <a:endParaRPr lang="en-US" altLang="zh-CN" dirty="0"/>
          </a:p>
          <a:p>
            <a:pPr lvl="2"/>
            <a:r>
              <a:rPr lang="en-US" altLang="zh-CN" dirty="0" err="1" smtClean="0"/>
              <a:t>Tcp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udp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</a:t>
            </a:r>
            <a:r>
              <a:rPr lang="en-US" altLang="zh-CN" dirty="0"/>
              <a:t>) </a:t>
            </a:r>
            <a:r>
              <a:rPr lang="zh-CN" altLang="zh-CN" dirty="0"/>
              <a:t>应用层负责处理特定的应用程序细节。几乎各种不同的</a:t>
            </a:r>
            <a:r>
              <a:rPr lang="en-US" altLang="zh-CN" dirty="0"/>
              <a:t> TCP/IP</a:t>
            </a:r>
            <a:r>
              <a:rPr lang="zh-CN" altLang="zh-CN" dirty="0"/>
              <a:t>实现都会提供下面这些通用的应用程序：</a:t>
            </a:r>
          </a:p>
          <a:p>
            <a:pPr lvl="2"/>
            <a:r>
              <a:rPr lang="en-US" altLang="zh-CN" dirty="0"/>
              <a:t>Telnet </a:t>
            </a:r>
            <a:r>
              <a:rPr lang="zh-CN" altLang="zh-CN" dirty="0"/>
              <a:t>远程登录。</a:t>
            </a:r>
          </a:p>
          <a:p>
            <a:pPr lvl="2"/>
            <a:r>
              <a:rPr lang="en-US" altLang="zh-CN" dirty="0"/>
              <a:t> FTP </a:t>
            </a:r>
            <a:r>
              <a:rPr lang="zh-CN" altLang="zh-CN" dirty="0"/>
              <a:t>文件传输协议。</a:t>
            </a:r>
          </a:p>
          <a:p>
            <a:pPr lvl="2"/>
            <a:r>
              <a:rPr lang="en-US" altLang="zh-CN" dirty="0"/>
              <a:t> SMTP </a:t>
            </a:r>
            <a:r>
              <a:rPr lang="zh-CN" altLang="zh-CN" dirty="0"/>
              <a:t>简单邮件传送协议。</a:t>
            </a:r>
          </a:p>
          <a:p>
            <a:pPr lvl="2"/>
            <a:r>
              <a:rPr lang="en-US" altLang="zh-CN" dirty="0"/>
              <a:t> SNMP </a:t>
            </a:r>
            <a:r>
              <a:rPr lang="zh-CN" altLang="zh-CN" dirty="0"/>
              <a:t>简单网络管理协议 </a:t>
            </a:r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4896362" y="4001294"/>
            <a:ext cx="3848392" cy="249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43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网络基础</a:t>
            </a:r>
            <a:r>
              <a:rPr lang="en-US" altLang="zh-CN" dirty="0" smtClean="0"/>
              <a:t>- IP</a:t>
            </a:r>
            <a:r>
              <a:rPr lang="zh-CN" altLang="en-US" dirty="0"/>
              <a:t>地址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169067"/>
            <a:r>
              <a:rPr lang="en-US" altLang="zh-CN" dirty="0">
                <a:latin typeface="Arial" panose="020B0604020202020204" pitchFamily="34" charset="0"/>
              </a:rPr>
              <a:t>IP</a:t>
            </a:r>
            <a:r>
              <a:rPr lang="zh-CN" altLang="en-US" dirty="0">
                <a:latin typeface="Arial" panose="020B0604020202020204" pitchFamily="34" charset="0"/>
              </a:rPr>
              <a:t>地址</a:t>
            </a:r>
            <a:r>
              <a:rPr lang="en-US" altLang="zh-CN" dirty="0">
                <a:latin typeface="Arial" panose="020B0604020202020204" pitchFamily="34" charset="0"/>
              </a:rPr>
              <a:t>:</a:t>
            </a:r>
            <a:r>
              <a:rPr lang="zh-CN" altLang="en-US" dirty="0">
                <a:latin typeface="Arial" panose="020B0604020202020204" pitchFamily="34" charset="0"/>
              </a:rPr>
              <a:t>用于唯一识别连接到</a:t>
            </a:r>
            <a:r>
              <a:rPr lang="en-US" altLang="zh-CN" dirty="0">
                <a:latin typeface="Arial" panose="020B0604020202020204" pitchFamily="34" charset="0"/>
              </a:rPr>
              <a:t>Internet</a:t>
            </a:r>
            <a:r>
              <a:rPr lang="zh-CN" altLang="en-US" dirty="0">
                <a:latin typeface="Arial" panose="020B0604020202020204" pitchFamily="34" charset="0"/>
              </a:rPr>
              <a:t>上的计算机</a:t>
            </a:r>
            <a:endParaRPr lang="en-US" altLang="zh-CN" dirty="0">
              <a:latin typeface="Arial" panose="020B0604020202020204" pitchFamily="34" charset="0"/>
            </a:endParaRPr>
          </a:p>
          <a:p>
            <a:pPr marL="0" indent="169067"/>
            <a:r>
              <a:rPr lang="zh-CN" altLang="en-US" dirty="0">
                <a:latin typeface="Arial" panose="020B0604020202020204" pitchFamily="34" charset="0"/>
              </a:rPr>
              <a:t>地址表示方式</a:t>
            </a:r>
            <a:endParaRPr lang="en-US" altLang="zh-CN" dirty="0">
              <a:latin typeface="Arial" panose="020B0604020202020204" pitchFamily="34" charset="0"/>
            </a:endParaRPr>
          </a:p>
          <a:p>
            <a:pPr marL="375704" lvl="1" indent="169067"/>
            <a:r>
              <a:rPr lang="en-US" altLang="zh-CN" dirty="0">
                <a:latin typeface="Arial" panose="020B0604020202020204" pitchFamily="34" charset="0"/>
              </a:rPr>
              <a:t>IPv4: </a:t>
            </a:r>
            <a:r>
              <a:rPr lang="zh-CN" altLang="en-US" dirty="0">
                <a:latin typeface="Arial" panose="020B0604020202020204" pitchFamily="34" charset="0"/>
              </a:rPr>
              <a:t>点分</a:t>
            </a:r>
            <a:r>
              <a:rPr lang="en-US" altLang="zh-CN" dirty="0">
                <a:latin typeface="Arial" panose="020B0604020202020204" pitchFamily="34" charset="0"/>
              </a:rPr>
              <a:t>10</a:t>
            </a:r>
            <a:r>
              <a:rPr lang="zh-CN" altLang="en-US" dirty="0">
                <a:latin typeface="Arial" panose="020B0604020202020204" pitchFamily="34" charset="0"/>
              </a:rPr>
              <a:t>进制表示方式，四个整数用点分开，每个十进制数字代表一个</a:t>
            </a:r>
            <a:r>
              <a:rPr lang="en-US" altLang="zh-CN" dirty="0">
                <a:latin typeface="Arial" panose="020B0604020202020204" pitchFamily="34" charset="0"/>
              </a:rPr>
              <a:t>8 bits</a:t>
            </a:r>
            <a:r>
              <a:rPr lang="zh-CN" altLang="en-US" dirty="0">
                <a:latin typeface="Arial" panose="020B0604020202020204" pitchFamily="34" charset="0"/>
              </a:rPr>
              <a:t>整数，如</a:t>
            </a:r>
            <a:r>
              <a:rPr lang="en-US" altLang="zh-CN" dirty="0">
                <a:latin typeface="Arial" panose="020B0604020202020204" pitchFamily="34" charset="0"/>
              </a:rPr>
              <a:t>192.168.123.1</a:t>
            </a:r>
          </a:p>
          <a:p>
            <a:pPr marL="375704" lvl="1" indent="169067"/>
            <a:r>
              <a:rPr lang="en-US" altLang="zh-CN" dirty="0">
                <a:latin typeface="Arial" panose="020B0604020202020204" pitchFamily="34" charset="0"/>
              </a:rPr>
              <a:t>IPv6: </a:t>
            </a:r>
            <a:r>
              <a:rPr lang="zh-CN" altLang="en-US" dirty="0">
                <a:latin typeface="Arial" panose="020B0604020202020204" pitchFamily="34" charset="0"/>
              </a:rPr>
              <a:t>点分</a:t>
            </a:r>
            <a:r>
              <a:rPr lang="en-US" altLang="zh-CN" dirty="0">
                <a:latin typeface="Arial" panose="020B0604020202020204" pitchFamily="34" charset="0"/>
              </a:rPr>
              <a:t>16</a:t>
            </a:r>
            <a:r>
              <a:rPr lang="zh-CN" altLang="en-US" dirty="0">
                <a:latin typeface="Arial" panose="020B0604020202020204" pitchFamily="34" charset="0"/>
              </a:rPr>
              <a:t>进制表示方式，八个整数用点分开，每个十六进制数字代表一个</a:t>
            </a:r>
            <a:r>
              <a:rPr lang="en-US" altLang="zh-CN" dirty="0">
                <a:latin typeface="Arial" panose="020B0604020202020204" pitchFamily="34" charset="0"/>
              </a:rPr>
              <a:t>16bits</a:t>
            </a:r>
            <a:r>
              <a:rPr lang="zh-CN" altLang="en-US" dirty="0">
                <a:latin typeface="Arial" panose="020B0604020202020204" pitchFamily="34" charset="0"/>
              </a:rPr>
              <a:t>整数，如</a:t>
            </a:r>
            <a:r>
              <a:rPr lang="en-US" altLang="zh-CN" dirty="0">
                <a:latin typeface="Arial" panose="020B0604020202020204" pitchFamily="34" charset="0"/>
              </a:rPr>
              <a:t>CDCD:910A:2222:5498:8475:1111:3900:2020</a:t>
            </a:r>
          </a:p>
          <a:p>
            <a:pPr marL="0" indent="169067"/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域名</a:t>
            </a:r>
            <a:endParaRPr lang="en-US" altLang="zh-CN" dirty="0">
              <a:latin typeface="Arial" panose="020B0604020202020204" pitchFamily="34" charset="0"/>
            </a:endParaRPr>
          </a:p>
          <a:p>
            <a:pPr marL="375704" lvl="1" indent="169067"/>
            <a:r>
              <a:rPr lang="en-US" altLang="zh-CN" dirty="0" smtClean="0">
                <a:latin typeface="Arial" panose="020B0604020202020204" pitchFamily="34" charset="0"/>
                <a:hlinkClick r:id="rId3"/>
              </a:rPr>
              <a:t>www.sohu.com</a:t>
            </a:r>
            <a:r>
              <a:rPr lang="en-US" altLang="zh-CN" dirty="0" smtClean="0">
                <a:latin typeface="Arial" panose="020B0604020202020204" pitchFamily="34" charset="0"/>
              </a:rPr>
              <a:t> </a:t>
            </a:r>
            <a:r>
              <a:rPr lang="zh-CN" altLang="en-US" dirty="0" smtClean="0">
                <a:latin typeface="Arial" panose="020B0604020202020204" pitchFamily="34" charset="0"/>
              </a:rPr>
              <a:t>（演示访问</a:t>
            </a:r>
            <a:r>
              <a:rPr lang="en-US" altLang="zh-CN" dirty="0" smtClean="0">
                <a:latin typeface="Arial" panose="020B0604020202020204" pitchFamily="34" charset="0"/>
              </a:rPr>
              <a:t>Internet</a:t>
            </a:r>
            <a:r>
              <a:rPr lang="zh-CN" altLang="en-US" dirty="0" smtClean="0">
                <a:latin typeface="Arial" panose="020B0604020202020204" pitchFamily="34" charset="0"/>
              </a:rPr>
              <a:t>的过程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endParaRPr lang="en-US" altLang="zh-CN" dirty="0">
              <a:latin typeface="Arial" panose="020B0604020202020204" pitchFamily="34" charset="0"/>
            </a:endParaRPr>
          </a:p>
          <a:p>
            <a:pPr marL="375704" lvl="1" indent="169067"/>
            <a:r>
              <a:rPr lang="en-US" altLang="zh-CN" dirty="0" err="1"/>
              <a:t>InetAddress</a:t>
            </a:r>
            <a:r>
              <a:rPr lang="en-US" altLang="zh-CN" dirty="0"/>
              <a:t> address = </a:t>
            </a:r>
            <a:r>
              <a:rPr lang="en-US" altLang="zh-CN" dirty="0" err="1"/>
              <a:t>InetAddress.getByName</a:t>
            </a:r>
            <a:r>
              <a:rPr lang="en-US" altLang="zh-CN" dirty="0"/>
              <a:t>(“www.sohu.com”); (</a:t>
            </a:r>
            <a:r>
              <a:rPr lang="zh-CN" altLang="en-US" dirty="0"/>
              <a:t>程序示例</a:t>
            </a:r>
            <a:r>
              <a:rPr lang="en-US" altLang="zh-CN" dirty="0"/>
              <a:t>)</a:t>
            </a:r>
            <a:endParaRPr lang="en-US" altLang="zh-CN" dirty="0">
              <a:latin typeface="Arial" panose="020B0604020202020204" pitchFamily="34" charset="0"/>
            </a:endParaRPr>
          </a:p>
          <a:p>
            <a:pPr marL="0" indent="169067"/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本地</a:t>
            </a:r>
            <a:r>
              <a:rPr lang="en-US" altLang="zh-CN" dirty="0">
                <a:latin typeface="Arial" panose="020B0604020202020204" pitchFamily="34" charset="0"/>
              </a:rPr>
              <a:t>IP</a:t>
            </a:r>
          </a:p>
          <a:p>
            <a:pPr marL="375704" lvl="1" indent="169067"/>
            <a:r>
              <a:rPr lang="en-US" altLang="zh-CN" dirty="0">
                <a:latin typeface="Arial" panose="020B0604020202020204" pitchFamily="34" charset="0"/>
              </a:rPr>
              <a:t>127.0.0.1   </a:t>
            </a:r>
            <a:r>
              <a:rPr lang="zh-CN" altLang="en-US" dirty="0">
                <a:latin typeface="Arial" panose="020B0604020202020204" pitchFamily="34" charset="0"/>
              </a:rPr>
              <a:t>等同于    </a:t>
            </a:r>
            <a:r>
              <a:rPr lang="en-US" altLang="zh-CN" dirty="0" err="1">
                <a:latin typeface="Arial" panose="020B0604020202020204" pitchFamily="34" charset="0"/>
              </a:rPr>
              <a:t>localhost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183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网络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>-UDP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如果要发送多于单个分组的数据，可以把这些数据分成多个组，然后进行发送。我们把发送的这些组称为“用户数据报”（</a:t>
            </a:r>
            <a:r>
              <a:rPr lang="en-US" altLang="zh-CN" dirty="0"/>
              <a:t>User Datagram</a:t>
            </a:r>
            <a:r>
              <a:rPr lang="zh-CN" altLang="zh-CN" dirty="0"/>
              <a:t>）或“分组”（</a:t>
            </a:r>
            <a:r>
              <a:rPr lang="en-US" altLang="zh-CN" dirty="0"/>
              <a:t>packet</a:t>
            </a:r>
            <a:r>
              <a:rPr lang="zh-CN" altLang="zh-CN" dirty="0"/>
              <a:t>）。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26" y="3367016"/>
            <a:ext cx="6181014" cy="316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21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网络基础</a:t>
            </a:r>
            <a:r>
              <a:rPr lang="en-US" altLang="zh-CN" dirty="0"/>
              <a:t>-UDP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68" y="1181811"/>
            <a:ext cx="6618668" cy="603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22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网络</a:t>
            </a:r>
            <a:r>
              <a:rPr lang="zh-CN" altLang="en-US" dirty="0" smtClean="0"/>
              <a:t>基础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tcp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保证按分组发送的顺序可靠地把它们送达目的地，这个协议称为传输控制协议</a:t>
            </a:r>
            <a:r>
              <a:rPr lang="en-US" altLang="zh-CN" dirty="0"/>
              <a:t>(TCP)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TCP</a:t>
            </a:r>
            <a:r>
              <a:rPr lang="zh-CN" altLang="zh-CN" dirty="0"/>
              <a:t>也使用</a:t>
            </a:r>
            <a:r>
              <a:rPr lang="en-US" altLang="zh-CN" dirty="0"/>
              <a:t>IP</a:t>
            </a:r>
            <a:r>
              <a:rPr lang="zh-CN" altLang="zh-CN" dirty="0"/>
              <a:t>作为它的底层协议，把一系列数据位传递到正确的</a:t>
            </a:r>
            <a:r>
              <a:rPr lang="en-US" altLang="zh-CN" dirty="0"/>
              <a:t>IP</a:t>
            </a:r>
            <a:r>
              <a:rPr lang="zh-CN" altLang="zh-CN" dirty="0"/>
              <a:t>地址中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Internet</a:t>
            </a:r>
            <a:r>
              <a:rPr lang="zh-CN" altLang="zh-CN" dirty="0"/>
              <a:t>上的每个计算机都有一个</a:t>
            </a:r>
            <a:r>
              <a:rPr lang="en-US" altLang="zh-CN" dirty="0"/>
              <a:t>IP</a:t>
            </a:r>
            <a:r>
              <a:rPr lang="zh-CN" altLang="zh-CN" dirty="0"/>
              <a:t>地址，不同于</a:t>
            </a:r>
            <a:r>
              <a:rPr lang="en-US" altLang="zh-CN" dirty="0"/>
              <a:t>UDP</a:t>
            </a:r>
            <a:r>
              <a:rPr lang="zh-CN" altLang="zh-CN" dirty="0"/>
              <a:t>的是，在整个传输会话期间，</a:t>
            </a:r>
            <a:r>
              <a:rPr lang="en-US" altLang="zh-CN" dirty="0"/>
              <a:t>TCP</a:t>
            </a:r>
            <a:r>
              <a:rPr lang="zh-CN" altLang="zh-CN" dirty="0"/>
              <a:t>支持端到端的连接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它</a:t>
            </a:r>
            <a:r>
              <a:rPr lang="zh-CN" altLang="zh-CN" dirty="0"/>
              <a:t>首先需要建立连接，同时要花费一定的开销，确保可靠有序的传递。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5049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网络基础</a:t>
            </a:r>
            <a:r>
              <a:rPr lang="en-US" altLang="zh-CN" dirty="0"/>
              <a:t>-</a:t>
            </a:r>
            <a:r>
              <a:rPr lang="en-US" altLang="zh-CN" dirty="0" err="1"/>
              <a:t>tcp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82" y="2066144"/>
            <a:ext cx="7952235" cy="303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87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1347</TotalTime>
  <Words>2192</Words>
  <Application>Microsoft Office PowerPoint</Application>
  <PresentationFormat>全屏显示(4:3)</PresentationFormat>
  <Paragraphs>464</Paragraphs>
  <Slides>27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黑体</vt:lpstr>
      <vt:lpstr>华文中宋</vt:lpstr>
      <vt:lpstr>宋体</vt:lpstr>
      <vt:lpstr>Arial</vt:lpstr>
      <vt:lpstr>Calibri</vt:lpstr>
      <vt:lpstr>Calibri Light</vt:lpstr>
      <vt:lpstr>Times New Roman</vt:lpstr>
      <vt:lpstr>Office 主题</vt:lpstr>
      <vt:lpstr>网络程序设计</vt:lpstr>
      <vt:lpstr>网络应用的结构</vt:lpstr>
      <vt:lpstr>1. 网络基础</vt:lpstr>
      <vt:lpstr>1. 网络基础</vt:lpstr>
      <vt:lpstr>1.网络基础- IP地址</vt:lpstr>
      <vt:lpstr>1.网络基础-UDP</vt:lpstr>
      <vt:lpstr>1.网络基础-UDP</vt:lpstr>
      <vt:lpstr>1.网络基础-tcp</vt:lpstr>
      <vt:lpstr>1.网络基础-tcp</vt:lpstr>
      <vt:lpstr>1.网络基础-tcp</vt:lpstr>
      <vt:lpstr>1.网络基础-tcp</vt:lpstr>
      <vt:lpstr>1.网络基础-端口号</vt:lpstr>
      <vt:lpstr>2. Socket基础-telnet工具</vt:lpstr>
      <vt:lpstr>2. Socket基础-telnet工具</vt:lpstr>
      <vt:lpstr>2. Socket基础-模拟telnet</vt:lpstr>
      <vt:lpstr>2.  Socket基础-发送邮件</vt:lpstr>
      <vt:lpstr>2.  Socket基础-发送邮件</vt:lpstr>
      <vt:lpstr>2.  Socket基础-服务器端socket</vt:lpstr>
      <vt:lpstr>2.  Socket基础-服务器端socket</vt:lpstr>
      <vt:lpstr>Socket基础- ServerSocket API</vt:lpstr>
      <vt:lpstr>3. HTTP服务器实例开发</vt:lpstr>
      <vt:lpstr>3. HTTP服务器实例开发-处理单个客户端的请求信息</vt:lpstr>
      <vt:lpstr>3.httpServer-获取HTTP命令</vt:lpstr>
      <vt:lpstr>3.httpServer-sendfile</vt:lpstr>
      <vt:lpstr>3.http server- 支持并发的HTTP服务器</vt:lpstr>
      <vt:lpstr>3.http server- 支持并发的HTTP服务器</vt:lpstr>
      <vt:lpstr>4.URL类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网络程序设计</dc:title>
  <dc:creator>sw li</dc:creator>
  <cp:lastModifiedBy>li</cp:lastModifiedBy>
  <cp:revision>23</cp:revision>
  <dcterms:created xsi:type="dcterms:W3CDTF">2013-09-26T00:32:38Z</dcterms:created>
  <dcterms:modified xsi:type="dcterms:W3CDTF">2018-04-24T00:14:13Z</dcterms:modified>
</cp:coreProperties>
</file>