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61" r:id="rId4"/>
    <p:sldId id="262" r:id="rId5"/>
    <p:sldId id="263" r:id="rId6"/>
    <p:sldId id="298" r:id="rId7"/>
    <p:sldId id="299" r:id="rId8"/>
    <p:sldId id="300" r:id="rId9"/>
    <p:sldId id="265" r:id="rId10"/>
    <p:sldId id="301" r:id="rId11"/>
    <p:sldId id="267" r:id="rId12"/>
    <p:sldId id="302" r:id="rId13"/>
    <p:sldId id="303" r:id="rId14"/>
    <p:sldId id="304" r:id="rId15"/>
    <p:sldId id="305" r:id="rId16"/>
    <p:sldId id="26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Jost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Black" panose="00000A00000000000000" pitchFamily="2" charset="0"/>
      <p:bold r:id="rId31"/>
      <p:boldItalic r:id="rId32"/>
    </p:embeddedFont>
    <p:embeddedFont>
      <p:font typeface="Montserrat Medium" panose="000006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9E5DE2-35AA-4042-8517-E3BEF5282B22}">
  <a:tblStyle styleId="{B89E5DE2-35AA-4042-8517-E3BEF5282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10" autoAdjust="0"/>
  </p:normalViewPr>
  <p:slideViewPr>
    <p:cSldViewPr snapToGrid="0">
      <p:cViewPr varScale="1">
        <p:scale>
          <a:sx n="114" d="100"/>
          <a:sy n="114" d="100"/>
        </p:scale>
        <p:origin x="16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78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1efcb08b7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1efcb08b7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258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1efcb08b7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1efcb08b7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444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1efcb08b7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1efcb08b7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8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1efcb08b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1efcb08b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3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29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58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>
            <a:spLocks noGrp="1"/>
          </p:cNvSpPr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subTitle" idx="1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>
            <a:spLocks noGrp="1"/>
          </p:cNvSpPr>
          <p:nvPr>
            <p:ph type="body" idx="1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5up6eVV4uczfZPDZNDmkPs-ANffPWMe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655322" y="1293251"/>
            <a:ext cx="4340413" cy="87968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BUG REPORT</a:t>
            </a:r>
            <a:endParaRPr dirty="0"/>
          </a:p>
        </p:txBody>
      </p:sp>
      <p:sp>
        <p:nvSpPr>
          <p:cNvPr id="924" name="Google Shape;924;p28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67</a:t>
            </a:r>
            <a:endParaRPr dirty="0"/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844385" y="2929368"/>
            <a:ext cx="4208350" cy="192185"/>
            <a:chOff x="948060" y="2996029"/>
            <a:chExt cx="4208350" cy="192185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24;p28">
            <a:extLst>
              <a:ext uri="{FF2B5EF4-FFF2-40B4-BE49-F238E27FC236}">
                <a16:creationId xmlns:a16="http://schemas.microsoft.com/office/drawing/2014/main" id="{C2163F76-C638-D89D-7873-942F0C84AFBC}"/>
              </a:ext>
            </a:extLst>
          </p:cNvPr>
          <p:cNvSpPr txBox="1">
            <a:spLocks/>
          </p:cNvSpPr>
          <p:nvPr/>
        </p:nvSpPr>
        <p:spPr>
          <a:xfrm flipH="1">
            <a:off x="743375" y="2043066"/>
            <a:ext cx="1017322" cy="27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/>
              <a:t>FCIS 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5"/>
          <p:cNvSpPr txBox="1">
            <a:spLocks noGrp="1"/>
          </p:cNvSpPr>
          <p:nvPr>
            <p:ph type="title"/>
          </p:nvPr>
        </p:nvSpPr>
        <p:spPr>
          <a:xfrm>
            <a:off x="782850" y="108016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 </a:t>
            </a:r>
            <a:endParaRPr dirty="0"/>
          </a:p>
        </p:txBody>
      </p:sp>
      <p:grpSp>
        <p:nvGrpSpPr>
          <p:cNvPr id="1220" name="Google Shape;1220;p35"/>
          <p:cNvGrpSpPr/>
          <p:nvPr/>
        </p:nvGrpSpPr>
        <p:grpSpPr>
          <a:xfrm>
            <a:off x="1700795" y="548259"/>
            <a:ext cx="5921700" cy="192184"/>
            <a:chOff x="902597" y="1069304"/>
            <a:chExt cx="5921700" cy="192184"/>
          </a:xfrm>
        </p:grpSpPr>
        <p:grpSp>
          <p:nvGrpSpPr>
            <p:cNvPr id="1221" name="Google Shape;1221;p35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222" name="Google Shape;1222;p35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23" name="Google Shape;1223;p35"/>
              <p:cNvCxnSpPr>
                <a:stCxn id="1224" idx="6"/>
                <a:endCxn id="1225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5" name="Google Shape;1225;p35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4" name="Google Shape;1224;p35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51C516-B690-6278-1901-93CFA773958F}"/>
              </a:ext>
            </a:extLst>
          </p:cNvPr>
          <p:cNvSpPr/>
          <p:nvPr/>
        </p:nvSpPr>
        <p:spPr>
          <a:xfrm>
            <a:off x="1323240" y="905435"/>
            <a:ext cx="197223" cy="896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157;p34">
            <a:extLst>
              <a:ext uri="{FF2B5EF4-FFF2-40B4-BE49-F238E27FC236}">
                <a16:creationId xmlns:a16="http://schemas.microsoft.com/office/drawing/2014/main" id="{3F75B339-CF97-97BF-5088-0AF0D766BF45}"/>
              </a:ext>
            </a:extLst>
          </p:cNvPr>
          <p:cNvSpPr txBox="1">
            <a:spLocks/>
          </p:cNvSpPr>
          <p:nvPr/>
        </p:nvSpPr>
        <p:spPr>
          <a:xfrm>
            <a:off x="1580009" y="835632"/>
            <a:ext cx="6331051" cy="15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>
                <a:solidFill>
                  <a:schemeClr val="bg1"/>
                </a:solidFill>
              </a:rPr>
              <a:t>Load more than three factorial programs all with 10 working set size </a:t>
            </a:r>
            <a:r>
              <a:rPr lang="en-US" sz="1400" dirty="0">
                <a:solidFill>
                  <a:schemeClr val="tx1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D6881FC9-CDDE-944E-7D17-DA5E2D900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06" y="1120958"/>
            <a:ext cx="5921700" cy="39658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02CB5F-C262-58A3-CA33-8FF9DC0CB159}"/>
              </a:ext>
            </a:extLst>
          </p:cNvPr>
          <p:cNvSpPr/>
          <p:nvPr/>
        </p:nvSpPr>
        <p:spPr>
          <a:xfrm>
            <a:off x="1700795" y="2419642"/>
            <a:ext cx="1210185" cy="112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89517-B59D-0A11-0646-2D99119ED7C6}"/>
              </a:ext>
            </a:extLst>
          </p:cNvPr>
          <p:cNvSpPr/>
          <p:nvPr/>
        </p:nvSpPr>
        <p:spPr>
          <a:xfrm>
            <a:off x="1702193" y="2610888"/>
            <a:ext cx="1208787" cy="124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854CCA-B74E-C3D9-D8DE-A0219CF8472F}"/>
              </a:ext>
            </a:extLst>
          </p:cNvPr>
          <p:cNvSpPr/>
          <p:nvPr/>
        </p:nvSpPr>
        <p:spPr>
          <a:xfrm>
            <a:off x="1703591" y="2805234"/>
            <a:ext cx="1207389" cy="132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F74A071-DE48-1FA8-32C8-615FC1FE86B9}"/>
              </a:ext>
            </a:extLst>
          </p:cNvPr>
          <p:cNvCxnSpPr>
            <a:cxnSpLocks/>
          </p:cNvCxnSpPr>
          <p:nvPr/>
        </p:nvCxnSpPr>
        <p:spPr>
          <a:xfrm rot="10800000">
            <a:off x="3095545" y="2444814"/>
            <a:ext cx="931171" cy="221924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BF79AC-7E2B-132E-0118-E6E1C329DBFF}"/>
              </a:ext>
            </a:extLst>
          </p:cNvPr>
          <p:cNvCxnSpPr>
            <a:cxnSpLocks/>
          </p:cNvCxnSpPr>
          <p:nvPr/>
        </p:nvCxnSpPr>
        <p:spPr>
          <a:xfrm flipH="1">
            <a:off x="3095541" y="2666739"/>
            <a:ext cx="931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Connector: Elbow 1217">
            <a:extLst>
              <a:ext uri="{FF2B5EF4-FFF2-40B4-BE49-F238E27FC236}">
                <a16:creationId xmlns:a16="http://schemas.microsoft.com/office/drawing/2014/main" id="{23A58527-1631-87FE-29D2-461800EBB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95546" y="2666739"/>
            <a:ext cx="931171" cy="20227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77AEC40-C488-52CD-93D6-AC09F0A2ACC8}"/>
              </a:ext>
            </a:extLst>
          </p:cNvPr>
          <p:cNvSpPr txBox="1"/>
          <p:nvPr/>
        </p:nvSpPr>
        <p:spPr>
          <a:xfrm>
            <a:off x="4681111" y="2344571"/>
            <a:ext cx="291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0000"/>
                </a:solidFill>
                <a:latin typeface="Montserrat" panose="00000500000000000000" pitchFamily="2" charset="0"/>
              </a:rPr>
              <a:t>Three different environments with the same faulted virtual address , A panic occurred , How ? </a:t>
            </a:r>
          </a:p>
        </p:txBody>
      </p:sp>
      <p:cxnSp>
        <p:nvCxnSpPr>
          <p:cNvPr id="1235" name="Straight Arrow Connector 1234">
            <a:extLst>
              <a:ext uri="{FF2B5EF4-FFF2-40B4-BE49-F238E27FC236}">
                <a16:creationId xmlns:a16="http://schemas.microsoft.com/office/drawing/2014/main" id="{585F57C6-0856-44D7-238C-F04D7CE59B6A}"/>
              </a:ext>
            </a:extLst>
          </p:cNvPr>
          <p:cNvCxnSpPr/>
          <p:nvPr/>
        </p:nvCxnSpPr>
        <p:spPr>
          <a:xfrm flipV="1">
            <a:off x="4026716" y="2658346"/>
            <a:ext cx="520171" cy="8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Rectangle 1240">
            <a:extLst>
              <a:ext uri="{FF2B5EF4-FFF2-40B4-BE49-F238E27FC236}">
                <a16:creationId xmlns:a16="http://schemas.microsoft.com/office/drawing/2014/main" id="{C0F6DD73-5119-790D-00B1-16C707DBBD34}"/>
              </a:ext>
            </a:extLst>
          </p:cNvPr>
          <p:cNvSpPr/>
          <p:nvPr/>
        </p:nvSpPr>
        <p:spPr>
          <a:xfrm>
            <a:off x="1704988" y="4828380"/>
            <a:ext cx="5892339" cy="202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233" grpId="0"/>
      <p:bldP spid="12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HY HAPPENED ?</a:t>
            </a:r>
            <a:endParaRPr dirty="0"/>
          </a:p>
        </p:txBody>
      </p:sp>
      <p:grpSp>
        <p:nvGrpSpPr>
          <p:cNvPr id="1344" name="Google Shape;1344;p39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1345" name="Google Shape;1345;p3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346" name="Google Shape;1346;p39"/>
              <p:cNvSpPr/>
              <p:nvPr/>
            </p:nvSpPr>
            <p:spPr>
              <a:xfrm rot="-2700000" flipH="1">
                <a:off x="6032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47" name="Google Shape;1347;p39"/>
              <p:cNvCxnSpPr>
                <a:stCxn id="1348" idx="6"/>
                <a:endCxn id="134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49" name="Google Shape;1349;p3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0C57F8-9971-E4CC-7B8B-ABFEEA33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49" y="2232000"/>
            <a:ext cx="5921701" cy="212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6A9E89-E85F-D405-86D2-DAA0F5E04C36}"/>
              </a:ext>
            </a:extLst>
          </p:cNvPr>
          <p:cNvSpPr/>
          <p:nvPr/>
        </p:nvSpPr>
        <p:spPr>
          <a:xfrm>
            <a:off x="2030137" y="2449586"/>
            <a:ext cx="1778466" cy="201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Google Shape;1351;p39"/>
          <p:cNvSpPr txBox="1"/>
          <p:nvPr/>
        </p:nvSpPr>
        <p:spPr>
          <a:xfrm>
            <a:off x="1544037" y="1393520"/>
            <a:ext cx="5615514" cy="97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This condition verifies whether the same faulted address occurs three consecutive times, without considering whether it occurred within the same environment or not.</a:t>
            </a:r>
            <a:endParaRPr dirty="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3211272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1815809" y="2515630"/>
            <a:ext cx="5368938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Montserrat Medium"/>
                <a:ea typeface="Montserrat Medium"/>
                <a:cs typeface="Montserrat Medium"/>
                <a:sym typeface="Montserrat Medium"/>
              </a:rPr>
              <a:t>POSSIBLE SOLUTION</a:t>
            </a:r>
            <a:endParaRPr lang="en-US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3585294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41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grpSp>
        <p:nvGrpSpPr>
          <p:cNvPr id="1344" name="Google Shape;1344;p39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1345" name="Google Shape;1345;p3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346" name="Google Shape;1346;p39"/>
              <p:cNvSpPr/>
              <p:nvPr/>
            </p:nvSpPr>
            <p:spPr>
              <a:xfrm rot="-2700000" flipH="1">
                <a:off x="6032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47" name="Google Shape;1347;p39"/>
              <p:cNvCxnSpPr>
                <a:stCxn id="1348" idx="6"/>
                <a:endCxn id="134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49" name="Google Shape;1349;p3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39"/>
          <p:cNvSpPr txBox="1"/>
          <p:nvPr/>
        </p:nvSpPr>
        <p:spPr>
          <a:xfrm>
            <a:off x="1527259" y="1250907"/>
            <a:ext cx="5615514" cy="97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We now verify whether the faulted address occurred within the same environment or not.</a:t>
            </a:r>
            <a:endParaRPr dirty="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5709D89-3956-91C2-3AF3-A979D201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87" y="2258037"/>
            <a:ext cx="6140278" cy="20371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01766C-A85C-8770-8F64-FD1F5DFC9FD0}"/>
              </a:ext>
            </a:extLst>
          </p:cNvPr>
          <p:cNvCxnSpPr>
            <a:cxnSpLocks/>
          </p:cNvCxnSpPr>
          <p:nvPr/>
        </p:nvCxnSpPr>
        <p:spPr>
          <a:xfrm>
            <a:off x="2298584" y="2622084"/>
            <a:ext cx="19294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E42A-CFEF-8D55-9020-6E550333F180}"/>
              </a:ext>
            </a:extLst>
          </p:cNvPr>
          <p:cNvCxnSpPr>
            <a:cxnSpLocks/>
          </p:cNvCxnSpPr>
          <p:nvPr/>
        </p:nvCxnSpPr>
        <p:spPr>
          <a:xfrm>
            <a:off x="2048312" y="4183836"/>
            <a:ext cx="19294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4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9"/>
          <p:cNvSpPr txBox="1">
            <a:spLocks noGrp="1"/>
          </p:cNvSpPr>
          <p:nvPr>
            <p:ph type="title"/>
          </p:nvPr>
        </p:nvSpPr>
        <p:spPr>
          <a:xfrm>
            <a:off x="782850" y="69688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CONT…</a:t>
            </a:r>
            <a:endParaRPr dirty="0"/>
          </a:p>
        </p:txBody>
      </p:sp>
      <p:grpSp>
        <p:nvGrpSpPr>
          <p:cNvPr id="1344" name="Google Shape;1344;p39"/>
          <p:cNvGrpSpPr/>
          <p:nvPr/>
        </p:nvGrpSpPr>
        <p:grpSpPr>
          <a:xfrm>
            <a:off x="1611150" y="563721"/>
            <a:ext cx="5921700" cy="192184"/>
            <a:chOff x="902597" y="1069304"/>
            <a:chExt cx="5921700" cy="192184"/>
          </a:xfrm>
        </p:grpSpPr>
        <p:grpSp>
          <p:nvGrpSpPr>
            <p:cNvPr id="1345" name="Google Shape;1345;p3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346" name="Google Shape;1346;p39"/>
              <p:cNvSpPr/>
              <p:nvPr/>
            </p:nvSpPr>
            <p:spPr>
              <a:xfrm rot="-2700000" flipH="1">
                <a:off x="6032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47" name="Google Shape;1347;p39"/>
              <p:cNvCxnSpPr>
                <a:stCxn id="1348" idx="6"/>
                <a:endCxn id="134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49" name="Google Shape;1349;p3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39"/>
          <p:cNvSpPr txBox="1"/>
          <p:nvPr/>
        </p:nvSpPr>
        <p:spPr>
          <a:xfrm>
            <a:off x="3816991" y="604954"/>
            <a:ext cx="1535185" cy="72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Now it works !</a:t>
            </a:r>
            <a:endParaRPr dirty="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04C77D-E8AE-0B7B-EA54-945268CB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20" y="1203034"/>
            <a:ext cx="5542201" cy="3687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BFAE3-64D2-625B-D604-ED7DD0EF56E4}"/>
              </a:ext>
            </a:extLst>
          </p:cNvPr>
          <p:cNvSpPr txBox="1"/>
          <p:nvPr/>
        </p:nvSpPr>
        <p:spPr>
          <a:xfrm>
            <a:off x="4896687" y="1894568"/>
            <a:ext cx="2910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ontserrat" panose="00000500000000000000" pitchFamily="2" charset="0"/>
              </a:rPr>
              <a:t>Correct</a:t>
            </a:r>
            <a:r>
              <a:rPr lang="en-US" sz="1200" dirty="0">
                <a:solidFill>
                  <a:srgbClr val="F60000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3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64;p37">
            <a:extLst>
              <a:ext uri="{FF2B5EF4-FFF2-40B4-BE49-F238E27FC236}">
                <a16:creationId xmlns:a16="http://schemas.microsoft.com/office/drawing/2014/main" id="{DB5B70A9-C031-CA88-5A15-9FF6D5C6C6B5}"/>
              </a:ext>
            </a:extLst>
          </p:cNvPr>
          <p:cNvSpPr txBox="1">
            <a:spLocks/>
          </p:cNvSpPr>
          <p:nvPr/>
        </p:nvSpPr>
        <p:spPr>
          <a:xfrm>
            <a:off x="2000088" y="2460049"/>
            <a:ext cx="5279700" cy="47269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Montserrat Medium" panose="00000600000000000000" pitchFamily="2" charset="0"/>
                <a:hlinkClick r:id="rId2"/>
              </a:rPr>
              <a:t>FOS_BONUS_TEMPLATE</a:t>
            </a:r>
            <a:endParaRPr lang="en-US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4" name="Google Shape;1265;p37">
            <a:extLst>
              <a:ext uri="{FF2B5EF4-FFF2-40B4-BE49-F238E27FC236}">
                <a16:creationId xmlns:a16="http://schemas.microsoft.com/office/drawing/2014/main" id="{F0E12242-F46A-8DCA-6400-FA82E65953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DOCUMENTATION</a:t>
            </a:r>
            <a:endParaRPr sz="2400" dirty="0"/>
          </a:p>
        </p:txBody>
      </p:sp>
      <p:grpSp>
        <p:nvGrpSpPr>
          <p:cNvPr id="5" name="Google Shape;1308;p37">
            <a:extLst>
              <a:ext uri="{FF2B5EF4-FFF2-40B4-BE49-F238E27FC236}">
                <a16:creationId xmlns:a16="http://schemas.microsoft.com/office/drawing/2014/main" id="{9FA1E89A-C5E6-B5AB-8A16-8BF8064ED2A0}"/>
              </a:ext>
            </a:extLst>
          </p:cNvPr>
          <p:cNvGrpSpPr/>
          <p:nvPr/>
        </p:nvGrpSpPr>
        <p:grpSpPr>
          <a:xfrm>
            <a:off x="2536984" y="1050282"/>
            <a:ext cx="4199961" cy="317123"/>
            <a:chOff x="1512197" y="1069304"/>
            <a:chExt cx="3407100" cy="192184"/>
          </a:xfrm>
        </p:grpSpPr>
        <p:grpSp>
          <p:nvGrpSpPr>
            <p:cNvPr id="6" name="Google Shape;1309;p37">
              <a:extLst>
                <a:ext uri="{FF2B5EF4-FFF2-40B4-BE49-F238E27FC236}">
                  <a16:creationId xmlns:a16="http://schemas.microsoft.com/office/drawing/2014/main" id="{552655C0-F72D-9425-EB10-CF5B764400DF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8" name="Google Shape;1310;p37">
                <a:extLst>
                  <a:ext uri="{FF2B5EF4-FFF2-40B4-BE49-F238E27FC236}">
                    <a16:creationId xmlns:a16="http://schemas.microsoft.com/office/drawing/2014/main" id="{980CB167-4615-97C4-05A5-CD0BDA08E14C}"/>
                  </a:ext>
                </a:extLst>
              </p:cNvPr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311;p37">
                <a:extLst>
                  <a:ext uri="{FF2B5EF4-FFF2-40B4-BE49-F238E27FC236}">
                    <a16:creationId xmlns:a16="http://schemas.microsoft.com/office/drawing/2014/main" id="{026D5AF7-0374-C9AF-90D1-ED170D6FFADB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313;p37">
                <a:extLst>
                  <a:ext uri="{FF2B5EF4-FFF2-40B4-BE49-F238E27FC236}">
                    <a16:creationId xmlns:a16="http://schemas.microsoft.com/office/drawing/2014/main" id="{9A973395-A151-2392-CF3E-FE97E2A3534F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312;p37">
              <a:extLst>
                <a:ext uri="{FF2B5EF4-FFF2-40B4-BE49-F238E27FC236}">
                  <a16:creationId xmlns:a16="http://schemas.microsoft.com/office/drawing/2014/main" id="{380FDA07-F0FA-C658-32E6-BB8C38C4A07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51A104A8-4B1C-2C2A-3590-351100AC4A2D}"/>
              </a:ext>
            </a:extLst>
          </p:cNvPr>
          <p:cNvSpPr/>
          <p:nvPr/>
        </p:nvSpPr>
        <p:spPr>
          <a:xfrm>
            <a:off x="3070371" y="2527161"/>
            <a:ext cx="117446" cy="1087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3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0"/>
          <p:cNvSpPr txBox="1">
            <a:spLocks noGrp="1"/>
          </p:cNvSpPr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!</a:t>
            </a:r>
            <a:endParaRPr b="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374" name="Google Shape;1374;p40"/>
          <p:cNvGrpSpPr/>
          <p:nvPr/>
        </p:nvGrpSpPr>
        <p:grpSpPr>
          <a:xfrm flipH="1">
            <a:off x="378472" y="3923488"/>
            <a:ext cx="1929500" cy="2210100"/>
            <a:chOff x="295725" y="-3462825"/>
            <a:chExt cx="1929500" cy="2210100"/>
          </a:xfrm>
        </p:grpSpPr>
        <p:sp>
          <p:nvSpPr>
            <p:cNvPr id="1375" name="Google Shape;1375;p4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0"/>
          <p:cNvGrpSpPr/>
          <p:nvPr/>
        </p:nvGrpSpPr>
        <p:grpSpPr>
          <a:xfrm flipH="1">
            <a:off x="4571988" y="-438607"/>
            <a:ext cx="1938846" cy="1720830"/>
            <a:chOff x="-1873362" y="2120543"/>
            <a:chExt cx="1938846" cy="1720830"/>
          </a:xfrm>
        </p:grpSpPr>
        <p:sp>
          <p:nvSpPr>
            <p:cNvPr id="1401" name="Google Shape;1401;p40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985" name="Google Shape;985;p30"/>
          <p:cNvSpPr txBox="1">
            <a:spLocks noGrp="1"/>
          </p:cNvSpPr>
          <p:nvPr>
            <p:ph type="title" idx="2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7" name="Google Shape;987;p30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988" name="Google Shape;988;p30"/>
          <p:cNvSpPr txBox="1">
            <a:spLocks noGrp="1"/>
          </p:cNvSpPr>
          <p:nvPr>
            <p:ph type="title" idx="4"/>
          </p:nvPr>
        </p:nvSpPr>
        <p:spPr>
          <a:xfrm flipH="1">
            <a:off x="3894174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90" name="Google Shape;990;p30"/>
          <p:cNvSpPr txBox="1">
            <a:spLocks noGrp="1"/>
          </p:cNvSpPr>
          <p:nvPr>
            <p:ph type="subTitle" idx="6"/>
          </p:nvPr>
        </p:nvSpPr>
        <p:spPr>
          <a:xfrm>
            <a:off x="5228590" y="1969853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 DESCRIPTION</a:t>
            </a: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" name="Google Shape;1011;p30"/>
          <p:cNvSpPr txBox="1">
            <a:spLocks noGrp="1"/>
          </p:cNvSpPr>
          <p:nvPr>
            <p:ph type="title" idx="7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13" name="Google Shape;1013;p30"/>
          <p:cNvSpPr txBox="1">
            <a:spLocks noGrp="1"/>
          </p:cNvSpPr>
          <p:nvPr>
            <p:ph type="subTitle" idx="9"/>
          </p:nvPr>
        </p:nvSpPr>
        <p:spPr>
          <a:xfrm>
            <a:off x="2700862" y="3634462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POSSIBLE SOLUTION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1148150" y="2282921"/>
            <a:ext cx="6847800" cy="192185"/>
            <a:chOff x="1148150" y="2347308"/>
            <a:chExt cx="6847800" cy="192185"/>
          </a:xfrm>
        </p:grpSpPr>
        <p:cxnSp>
          <p:nvCxnSpPr>
            <p:cNvPr id="1024" name="Google Shape;1024;p30"/>
            <p:cNvCxnSpPr>
              <a:stCxn id="1025" idx="2"/>
              <a:endCxn id="1026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5" name="Google Shape;1025;p30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 rot="-2700000" flipH="1">
              <a:off x="4062342" y="2375513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0"/>
          <p:cNvGrpSpPr/>
          <p:nvPr/>
        </p:nvGrpSpPr>
        <p:grpSpPr>
          <a:xfrm>
            <a:off x="1148150" y="3957025"/>
            <a:ext cx="6847800" cy="192185"/>
            <a:chOff x="1148150" y="2347308"/>
            <a:chExt cx="6847800" cy="192185"/>
          </a:xfrm>
        </p:grpSpPr>
        <p:cxnSp>
          <p:nvCxnSpPr>
            <p:cNvPr id="1029" name="Google Shape;1029;p30"/>
            <p:cNvCxnSpPr>
              <a:stCxn id="1030" idx="2"/>
              <a:endCxn id="1031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0" name="Google Shape;1030;p30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 rot="-8100000">
              <a:off x="5353817" y="2375513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latin typeface="Montserrat Medium"/>
                <a:ea typeface="Montserrat Medium"/>
                <a:cs typeface="Montserrat Medium"/>
                <a:sym typeface="Montserrat Medium"/>
              </a:rPr>
              <a:t>INTRODUCTION</a:t>
            </a:r>
            <a:endParaRPr sz="3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4"/>
          <p:cNvSpPr txBox="1">
            <a:spLocks noGrp="1"/>
          </p:cNvSpPr>
          <p:nvPr>
            <p:ph type="subTitle" idx="1"/>
          </p:nvPr>
        </p:nvSpPr>
        <p:spPr>
          <a:xfrm>
            <a:off x="1940550" y="1683084"/>
            <a:ext cx="5262900" cy="159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For example : the “ factorial” program need a 11 Working set size to avoid any page faults.</a:t>
            </a:r>
            <a:endParaRPr lang="ar-EG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EG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If it decreases, a page fault will occur.</a:t>
            </a:r>
            <a:endParaRPr lang="ar-EG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1158" name="Google Shape;1158;p34"/>
          <p:cNvGrpSpPr/>
          <p:nvPr/>
        </p:nvGrpSpPr>
        <p:grpSpPr>
          <a:xfrm>
            <a:off x="2027097" y="3005075"/>
            <a:ext cx="4841450" cy="238439"/>
            <a:chOff x="4788672" y="2177404"/>
            <a:chExt cx="3612325" cy="192185"/>
          </a:xfrm>
        </p:grpSpPr>
        <p:sp>
          <p:nvSpPr>
            <p:cNvPr id="1159" name="Google Shape;1159;p34"/>
            <p:cNvSpPr/>
            <p:nvPr/>
          </p:nvSpPr>
          <p:spPr>
            <a:xfrm rot="-2700000" flipH="1">
              <a:off x="7708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0" name="Google Shape;1160;p34"/>
            <p:cNvCxnSpPr>
              <a:stCxn id="1161" idx="6"/>
              <a:endCxn id="1162" idx="2"/>
            </p:cNvCxnSpPr>
            <p:nvPr/>
          </p:nvCxnSpPr>
          <p:spPr>
            <a:xfrm rot="10800000">
              <a:off x="4845697" y="2272517"/>
              <a:ext cx="3498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2" name="Google Shape;1162;p34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 flipH="1">
              <a:off x="8343997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5"/>
          <p:cNvSpPr txBox="1">
            <a:spLocks noGrp="1"/>
          </p:cNvSpPr>
          <p:nvPr>
            <p:ph type="title"/>
          </p:nvPr>
        </p:nvSpPr>
        <p:spPr>
          <a:xfrm>
            <a:off x="782850" y="108016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 1</a:t>
            </a:r>
            <a:endParaRPr dirty="0"/>
          </a:p>
        </p:txBody>
      </p:sp>
      <p:grpSp>
        <p:nvGrpSpPr>
          <p:cNvPr id="1220" name="Google Shape;1220;p35"/>
          <p:cNvGrpSpPr/>
          <p:nvPr/>
        </p:nvGrpSpPr>
        <p:grpSpPr>
          <a:xfrm>
            <a:off x="1700795" y="548259"/>
            <a:ext cx="5921700" cy="192184"/>
            <a:chOff x="902597" y="1069304"/>
            <a:chExt cx="5921700" cy="192184"/>
          </a:xfrm>
        </p:grpSpPr>
        <p:grpSp>
          <p:nvGrpSpPr>
            <p:cNvPr id="1221" name="Google Shape;1221;p35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222" name="Google Shape;1222;p35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23" name="Google Shape;1223;p35"/>
              <p:cNvCxnSpPr>
                <a:stCxn id="1224" idx="6"/>
                <a:endCxn id="1225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5" name="Google Shape;1225;p35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4" name="Google Shape;1224;p35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51C516-B690-6278-1901-93CFA773958F}"/>
              </a:ext>
            </a:extLst>
          </p:cNvPr>
          <p:cNvSpPr/>
          <p:nvPr/>
        </p:nvSpPr>
        <p:spPr>
          <a:xfrm>
            <a:off x="1954306" y="923365"/>
            <a:ext cx="197223" cy="896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C1BC4E7-B397-38F1-4998-B5B83B51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96" y="1275874"/>
            <a:ext cx="5921700" cy="37195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539EC5-4DC6-9E62-5568-92512E6E6579}"/>
              </a:ext>
            </a:extLst>
          </p:cNvPr>
          <p:cNvSpPr/>
          <p:nvPr/>
        </p:nvSpPr>
        <p:spPr>
          <a:xfrm>
            <a:off x="1700795" y="3370729"/>
            <a:ext cx="1114123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14A6EF-B54A-24FB-CDDE-2A24B20982AA}"/>
              </a:ext>
            </a:extLst>
          </p:cNvPr>
          <p:cNvSpPr/>
          <p:nvPr/>
        </p:nvSpPr>
        <p:spPr>
          <a:xfrm>
            <a:off x="2438400" y="4114800"/>
            <a:ext cx="1479176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E7BCD-1BBF-477C-2DB7-D2F9A9C84E4A}"/>
              </a:ext>
            </a:extLst>
          </p:cNvPr>
          <p:cNvCxnSpPr>
            <a:cxnSpLocks/>
          </p:cNvCxnSpPr>
          <p:nvPr/>
        </p:nvCxnSpPr>
        <p:spPr>
          <a:xfrm flipH="1">
            <a:off x="4159624" y="3666565"/>
            <a:ext cx="750535" cy="340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8C5A86-99C2-0575-3B6E-A7DB284F8CA0}"/>
              </a:ext>
            </a:extLst>
          </p:cNvPr>
          <p:cNvSpPr txBox="1"/>
          <p:nvPr/>
        </p:nvSpPr>
        <p:spPr>
          <a:xfrm>
            <a:off x="5002307" y="3251211"/>
            <a:ext cx="155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Montserrat" panose="00000500000000000000" pitchFamily="2" charset="0"/>
              </a:rPr>
              <a:t>No page fault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6CFB4-E8C1-5D25-5036-F460B65B2F3D}"/>
              </a:ext>
            </a:extLst>
          </p:cNvPr>
          <p:cNvSpPr txBox="1"/>
          <p:nvPr/>
        </p:nvSpPr>
        <p:spPr>
          <a:xfrm>
            <a:off x="2374084" y="805919"/>
            <a:ext cx="493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Run factorial program with 11 working set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5"/>
          <p:cNvSpPr txBox="1">
            <a:spLocks noGrp="1"/>
          </p:cNvSpPr>
          <p:nvPr>
            <p:ph type="title"/>
          </p:nvPr>
        </p:nvSpPr>
        <p:spPr>
          <a:xfrm>
            <a:off x="782850" y="108016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 2</a:t>
            </a:r>
            <a:endParaRPr dirty="0"/>
          </a:p>
        </p:txBody>
      </p:sp>
      <p:grpSp>
        <p:nvGrpSpPr>
          <p:cNvPr id="1220" name="Google Shape;1220;p35"/>
          <p:cNvGrpSpPr/>
          <p:nvPr/>
        </p:nvGrpSpPr>
        <p:grpSpPr>
          <a:xfrm>
            <a:off x="1700795" y="548259"/>
            <a:ext cx="5921700" cy="192184"/>
            <a:chOff x="902597" y="1069304"/>
            <a:chExt cx="5921700" cy="192184"/>
          </a:xfrm>
        </p:grpSpPr>
        <p:grpSp>
          <p:nvGrpSpPr>
            <p:cNvPr id="1221" name="Google Shape;1221;p35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222" name="Google Shape;1222;p35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23" name="Google Shape;1223;p35"/>
              <p:cNvCxnSpPr>
                <a:stCxn id="1224" idx="6"/>
                <a:endCxn id="1225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5" name="Google Shape;1225;p35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4" name="Google Shape;1224;p35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51C516-B690-6278-1901-93CFA773958F}"/>
              </a:ext>
            </a:extLst>
          </p:cNvPr>
          <p:cNvSpPr/>
          <p:nvPr/>
        </p:nvSpPr>
        <p:spPr>
          <a:xfrm>
            <a:off x="1954306" y="923365"/>
            <a:ext cx="197223" cy="896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DA3481-5A9C-1ED6-8FC4-6A255D19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95" y="1275874"/>
            <a:ext cx="5921700" cy="36905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31751F-524D-0637-92CE-557B7BDE1A03}"/>
              </a:ext>
            </a:extLst>
          </p:cNvPr>
          <p:cNvSpPr/>
          <p:nvPr/>
        </p:nvSpPr>
        <p:spPr>
          <a:xfrm>
            <a:off x="1679655" y="3218329"/>
            <a:ext cx="1062784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822F48-D330-1507-DFD9-8D977F29F660}"/>
              </a:ext>
            </a:extLst>
          </p:cNvPr>
          <p:cNvSpPr/>
          <p:nvPr/>
        </p:nvSpPr>
        <p:spPr>
          <a:xfrm>
            <a:off x="1701639" y="3588768"/>
            <a:ext cx="1337395" cy="258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D6413-1C71-FE0F-D5E9-AC1FA98FD495}"/>
              </a:ext>
            </a:extLst>
          </p:cNvPr>
          <p:cNvSpPr/>
          <p:nvPr/>
        </p:nvSpPr>
        <p:spPr>
          <a:xfrm>
            <a:off x="2432689" y="4168595"/>
            <a:ext cx="1422133" cy="157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228E9-E92C-A0CF-41A6-7173A2116D89}"/>
              </a:ext>
            </a:extLst>
          </p:cNvPr>
          <p:cNvSpPr txBox="1"/>
          <p:nvPr/>
        </p:nvSpPr>
        <p:spPr>
          <a:xfrm>
            <a:off x="4960362" y="3251211"/>
            <a:ext cx="24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Two page faults occurred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8424E-A7F0-7AD3-38B6-F532004464DC}"/>
              </a:ext>
            </a:extLst>
          </p:cNvPr>
          <p:cNvCxnSpPr>
            <a:cxnSpLocks/>
          </p:cNvCxnSpPr>
          <p:nvPr/>
        </p:nvCxnSpPr>
        <p:spPr>
          <a:xfrm flipH="1">
            <a:off x="4159624" y="3666565"/>
            <a:ext cx="750535" cy="34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82DCB8-1E40-3492-8444-BF27046A3BC9}"/>
              </a:ext>
            </a:extLst>
          </p:cNvPr>
          <p:cNvSpPr txBox="1"/>
          <p:nvPr/>
        </p:nvSpPr>
        <p:spPr>
          <a:xfrm>
            <a:off x="2374084" y="805919"/>
            <a:ext cx="493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Run factorial program with 9 working set size</a:t>
            </a:r>
          </a:p>
        </p:txBody>
      </p:sp>
    </p:spTree>
    <p:extLst>
      <p:ext uri="{BB962C8B-B14F-4D97-AF65-F5344CB8AC3E}">
        <p14:creationId xmlns:p14="http://schemas.microsoft.com/office/powerpoint/2010/main" val="15516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5"/>
          <p:cNvSpPr txBox="1">
            <a:spLocks noGrp="1"/>
          </p:cNvSpPr>
          <p:nvPr>
            <p:ph type="title"/>
          </p:nvPr>
        </p:nvSpPr>
        <p:spPr>
          <a:xfrm>
            <a:off x="782850" y="108016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 3</a:t>
            </a:r>
            <a:endParaRPr dirty="0"/>
          </a:p>
        </p:txBody>
      </p:sp>
      <p:grpSp>
        <p:nvGrpSpPr>
          <p:cNvPr id="1220" name="Google Shape;1220;p35"/>
          <p:cNvGrpSpPr/>
          <p:nvPr/>
        </p:nvGrpSpPr>
        <p:grpSpPr>
          <a:xfrm>
            <a:off x="1700795" y="548259"/>
            <a:ext cx="5921700" cy="192184"/>
            <a:chOff x="902597" y="1069304"/>
            <a:chExt cx="5921700" cy="192184"/>
          </a:xfrm>
        </p:grpSpPr>
        <p:grpSp>
          <p:nvGrpSpPr>
            <p:cNvPr id="1221" name="Google Shape;1221;p35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222" name="Google Shape;1222;p35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23" name="Google Shape;1223;p35"/>
              <p:cNvCxnSpPr>
                <a:stCxn id="1224" idx="6"/>
                <a:endCxn id="1225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5" name="Google Shape;1225;p35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4" name="Google Shape;1224;p35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51C516-B690-6278-1901-93CFA773958F}"/>
              </a:ext>
            </a:extLst>
          </p:cNvPr>
          <p:cNvSpPr/>
          <p:nvPr/>
        </p:nvSpPr>
        <p:spPr>
          <a:xfrm>
            <a:off x="1954306" y="923365"/>
            <a:ext cx="197223" cy="896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16CC104-9D7C-F2AB-9651-2BEB98E2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95" y="1273590"/>
            <a:ext cx="5921700" cy="37018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3B4104-946D-41E7-FEFA-B92F3ECA9D3E}"/>
              </a:ext>
            </a:extLst>
          </p:cNvPr>
          <p:cNvSpPr/>
          <p:nvPr/>
        </p:nvSpPr>
        <p:spPr>
          <a:xfrm>
            <a:off x="1700795" y="3281083"/>
            <a:ext cx="1114123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8AEF3-968E-7429-467D-EEA0146D2BFE}"/>
              </a:ext>
            </a:extLst>
          </p:cNvPr>
          <p:cNvSpPr/>
          <p:nvPr/>
        </p:nvSpPr>
        <p:spPr>
          <a:xfrm>
            <a:off x="1718723" y="3648639"/>
            <a:ext cx="1275489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844CC-BACA-853E-58D3-D91D7DC150B7}"/>
              </a:ext>
            </a:extLst>
          </p:cNvPr>
          <p:cNvSpPr/>
          <p:nvPr/>
        </p:nvSpPr>
        <p:spPr>
          <a:xfrm>
            <a:off x="2444864" y="4155890"/>
            <a:ext cx="1418924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C9C72-15A3-DDC9-7E3D-B211FBD3BFC0}"/>
              </a:ext>
            </a:extLst>
          </p:cNvPr>
          <p:cNvSpPr txBox="1"/>
          <p:nvPr/>
        </p:nvSpPr>
        <p:spPr>
          <a:xfrm>
            <a:off x="4951973" y="3251211"/>
            <a:ext cx="242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one page fault occurred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CAF6B-E290-F417-3EA9-54B2DDEEFEC8}"/>
              </a:ext>
            </a:extLst>
          </p:cNvPr>
          <p:cNvCxnSpPr>
            <a:cxnSpLocks/>
          </p:cNvCxnSpPr>
          <p:nvPr/>
        </p:nvCxnSpPr>
        <p:spPr>
          <a:xfrm flipH="1">
            <a:off x="4159624" y="3666565"/>
            <a:ext cx="750535" cy="34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895B73-0107-3956-23E5-4074ED82E934}"/>
              </a:ext>
            </a:extLst>
          </p:cNvPr>
          <p:cNvSpPr txBox="1"/>
          <p:nvPr/>
        </p:nvSpPr>
        <p:spPr>
          <a:xfrm>
            <a:off x="2374084" y="805919"/>
            <a:ext cx="493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Run factorial program with 10 working set size</a:t>
            </a:r>
          </a:p>
        </p:txBody>
      </p:sp>
    </p:spTree>
    <p:extLst>
      <p:ext uri="{BB962C8B-B14F-4D97-AF65-F5344CB8AC3E}">
        <p14:creationId xmlns:p14="http://schemas.microsoft.com/office/powerpoint/2010/main" val="15255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latin typeface="Montserrat Medium"/>
                <a:ea typeface="Montserrat Medium"/>
                <a:cs typeface="Montserrat Medium"/>
                <a:sym typeface="Montserrat Medium"/>
              </a:rPr>
              <a:t>ISSUE DESCRIPTION</a:t>
            </a:r>
            <a:endParaRPr sz="3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182FBE00-584E-3931-B829-9C28F4E1C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Trap problem in trap.c</a:t>
            </a:r>
          </a:p>
        </p:txBody>
      </p:sp>
    </p:spTree>
    <p:extLst>
      <p:ext uri="{BB962C8B-B14F-4D97-AF65-F5344CB8AC3E}">
        <p14:creationId xmlns:p14="http://schemas.microsoft.com/office/powerpoint/2010/main" val="160596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>
            <a:spLocks noGrp="1"/>
          </p:cNvSpPr>
          <p:nvPr>
            <p:ph type="body" idx="1"/>
          </p:nvPr>
        </p:nvSpPr>
        <p:spPr>
          <a:xfrm>
            <a:off x="2075589" y="1956709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more than three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 factorial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environments  give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same faulted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virtual address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trap occurs.</a:t>
            </a:r>
            <a:endParaRPr lang="en-US" dirty="0"/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212</Words>
  <Application>Microsoft Office PowerPoint</Application>
  <PresentationFormat>On-screen Show (16:9)</PresentationFormat>
  <Paragraphs>45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Montserrat</vt:lpstr>
      <vt:lpstr>Montserrat Black</vt:lpstr>
      <vt:lpstr>Arial</vt:lpstr>
      <vt:lpstr>Calibri</vt:lpstr>
      <vt:lpstr>Montserrat Medium</vt:lpstr>
      <vt:lpstr>Jost</vt:lpstr>
      <vt:lpstr>IT Department Meeting by Slidesgo</vt:lpstr>
      <vt:lpstr>BUG REPORT</vt:lpstr>
      <vt:lpstr>AGENDA</vt:lpstr>
      <vt:lpstr>01</vt:lpstr>
      <vt:lpstr>PowerPoint Presentation</vt:lpstr>
      <vt:lpstr>SCENARIO 1</vt:lpstr>
      <vt:lpstr>SCENARIO 2</vt:lpstr>
      <vt:lpstr>SCENARIO 3</vt:lpstr>
      <vt:lpstr>02</vt:lpstr>
      <vt:lpstr>ISSUE</vt:lpstr>
      <vt:lpstr>SCENARIO </vt:lpstr>
      <vt:lpstr>WHY HAPPENED ?</vt:lpstr>
      <vt:lpstr>03</vt:lpstr>
      <vt:lpstr>SOLUTION</vt:lpstr>
      <vt:lpstr>SOLUTION CONT…</vt:lpstr>
      <vt:lpstr>DOCUMENTATION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REPORT</dc:title>
  <cp:lastModifiedBy>محمد عوض طلعت محمد</cp:lastModifiedBy>
  <cp:revision>6</cp:revision>
  <dcterms:modified xsi:type="dcterms:W3CDTF">2023-12-18T17:37:46Z</dcterms:modified>
</cp:coreProperties>
</file>