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57" r:id="rId4"/>
    <p:sldId id="265" r:id="rId5"/>
    <p:sldId id="277" r:id="rId6"/>
    <p:sldId id="268" r:id="rId7"/>
    <p:sldId id="269" r:id="rId8"/>
    <p:sldId id="264" r:id="rId9"/>
    <p:sldId id="273" r:id="rId10"/>
    <p:sldId id="274" r:id="rId11"/>
    <p:sldId id="275" r:id="rId12"/>
    <p:sldId id="276" r:id="rId13"/>
    <p:sldId id="278" r:id="rId14"/>
    <p:sldId id="266" r:id="rId15"/>
    <p:sldId id="263" r:id="rId16"/>
    <p:sldId id="259" r:id="rId17"/>
    <p:sldId id="262" r:id="rId18"/>
    <p:sldId id="261" r:id="rId19"/>
    <p:sldId id="260" r:id="rId20"/>
    <p:sldId id="258" r:id="rId21"/>
    <p:sldId id="281" r:id="rId22"/>
    <p:sldId id="280" r:id="rId23"/>
    <p:sldId id="279" r:id="rId24"/>
    <p:sldId id="282" r:id="rId25"/>
    <p:sldId id="283" r:id="rId26"/>
    <p:sldId id="284" r:id="rId27"/>
    <p:sldId id="287" r:id="rId28"/>
    <p:sldId id="286" r:id="rId29"/>
    <p:sldId id="285" r:id="rId30"/>
    <p:sldId id="288" r:id="rId31"/>
    <p:sldId id="290" r:id="rId32"/>
    <p:sldId id="289" r:id="rId33"/>
    <p:sldId id="291" r:id="rId34"/>
    <p:sldId id="292" r:id="rId35"/>
    <p:sldId id="293" r:id="rId36"/>
    <p:sldId id="294" r:id="rId37"/>
    <p:sldId id="296"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104" d="100"/>
          <a:sy n="104" d="100"/>
        </p:scale>
        <p:origin x="216"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F93955-07CC-4BD5-9B35-51A893AF8BB8}"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C13AB3-64B8-4CED-83BB-65DF62EEA98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0276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F93955-07CC-4BD5-9B35-51A893AF8BB8}"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C13AB3-64B8-4CED-83BB-65DF62EEA989}" type="slidenum">
              <a:rPr lang="en-US" smtClean="0"/>
              <a:t>‹#›</a:t>
            </a:fld>
            <a:endParaRPr lang="en-US"/>
          </a:p>
        </p:txBody>
      </p:sp>
    </p:spTree>
    <p:extLst>
      <p:ext uri="{BB962C8B-B14F-4D97-AF65-F5344CB8AC3E}">
        <p14:creationId xmlns:p14="http://schemas.microsoft.com/office/powerpoint/2010/main" val="3169674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F93955-07CC-4BD5-9B35-51A893AF8BB8}"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C13AB3-64B8-4CED-83BB-65DF62EEA989}" type="slidenum">
              <a:rPr lang="en-US" smtClean="0"/>
              <a:t>‹#›</a:t>
            </a:fld>
            <a:endParaRPr lang="en-US"/>
          </a:p>
        </p:txBody>
      </p:sp>
    </p:spTree>
    <p:extLst>
      <p:ext uri="{BB962C8B-B14F-4D97-AF65-F5344CB8AC3E}">
        <p14:creationId xmlns:p14="http://schemas.microsoft.com/office/powerpoint/2010/main" val="909868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F93955-07CC-4BD5-9B35-51A893AF8BB8}"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C13AB3-64B8-4CED-83BB-65DF62EEA989}" type="slidenum">
              <a:rPr lang="en-US" smtClean="0"/>
              <a:t>‹#›</a:t>
            </a:fld>
            <a:endParaRPr lang="en-US"/>
          </a:p>
        </p:txBody>
      </p:sp>
    </p:spTree>
    <p:extLst>
      <p:ext uri="{BB962C8B-B14F-4D97-AF65-F5344CB8AC3E}">
        <p14:creationId xmlns:p14="http://schemas.microsoft.com/office/powerpoint/2010/main" val="248334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F93955-07CC-4BD5-9B35-51A893AF8BB8}"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C13AB3-64B8-4CED-83BB-65DF62EEA98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5293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F93955-07CC-4BD5-9B35-51A893AF8BB8}" type="datetimeFigureOut">
              <a:rPr lang="en-US" smtClean="0"/>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C13AB3-64B8-4CED-83BB-65DF62EEA989}" type="slidenum">
              <a:rPr lang="en-US" smtClean="0"/>
              <a:t>‹#›</a:t>
            </a:fld>
            <a:endParaRPr lang="en-US"/>
          </a:p>
        </p:txBody>
      </p:sp>
    </p:spTree>
    <p:extLst>
      <p:ext uri="{BB962C8B-B14F-4D97-AF65-F5344CB8AC3E}">
        <p14:creationId xmlns:p14="http://schemas.microsoft.com/office/powerpoint/2010/main" val="971311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F93955-07CC-4BD5-9B35-51A893AF8BB8}" type="datetimeFigureOut">
              <a:rPr lang="en-US" smtClean="0"/>
              <a:t>10/23/2024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C13AB3-64B8-4CED-83BB-65DF62EEA989}" type="slidenum">
              <a:rPr lang="en-US" smtClean="0"/>
              <a:t>‹#›</a:t>
            </a:fld>
            <a:endParaRPr lang="en-US"/>
          </a:p>
        </p:txBody>
      </p:sp>
    </p:spTree>
    <p:extLst>
      <p:ext uri="{BB962C8B-B14F-4D97-AF65-F5344CB8AC3E}">
        <p14:creationId xmlns:p14="http://schemas.microsoft.com/office/powerpoint/2010/main" val="3590261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F93955-07CC-4BD5-9B35-51A893AF8BB8}" type="datetimeFigureOut">
              <a:rPr lang="en-US" smtClean="0"/>
              <a:t>10/23/2024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C13AB3-64B8-4CED-83BB-65DF62EEA989}" type="slidenum">
              <a:rPr lang="en-US" smtClean="0"/>
              <a:t>‹#›</a:t>
            </a:fld>
            <a:endParaRPr lang="en-US"/>
          </a:p>
        </p:txBody>
      </p:sp>
    </p:spTree>
    <p:extLst>
      <p:ext uri="{BB962C8B-B14F-4D97-AF65-F5344CB8AC3E}">
        <p14:creationId xmlns:p14="http://schemas.microsoft.com/office/powerpoint/2010/main" val="139230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2F93955-07CC-4BD5-9B35-51A893AF8BB8}" type="datetimeFigureOut">
              <a:rPr lang="en-US" smtClean="0"/>
              <a:t>10/23/2024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8C13AB3-64B8-4CED-83BB-65DF62EEA989}" type="slidenum">
              <a:rPr lang="en-US" smtClean="0"/>
              <a:t>‹#›</a:t>
            </a:fld>
            <a:endParaRPr lang="en-US"/>
          </a:p>
        </p:txBody>
      </p:sp>
    </p:spTree>
    <p:extLst>
      <p:ext uri="{BB962C8B-B14F-4D97-AF65-F5344CB8AC3E}">
        <p14:creationId xmlns:p14="http://schemas.microsoft.com/office/powerpoint/2010/main" val="1569604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2F93955-07CC-4BD5-9B35-51A893AF8BB8}" type="datetimeFigureOut">
              <a:rPr lang="en-US" smtClean="0"/>
              <a:t>10/23/2024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8C13AB3-64B8-4CED-83BB-65DF62EEA989}" type="slidenum">
              <a:rPr lang="en-US" smtClean="0"/>
              <a:t>‹#›</a:t>
            </a:fld>
            <a:endParaRPr lang="en-US"/>
          </a:p>
        </p:txBody>
      </p:sp>
    </p:spTree>
    <p:extLst>
      <p:ext uri="{BB962C8B-B14F-4D97-AF65-F5344CB8AC3E}">
        <p14:creationId xmlns:p14="http://schemas.microsoft.com/office/powerpoint/2010/main" val="1075434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F93955-07CC-4BD5-9B35-51A893AF8BB8}" type="datetimeFigureOut">
              <a:rPr lang="en-US" smtClean="0"/>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C13AB3-64B8-4CED-83BB-65DF62EEA989}" type="slidenum">
              <a:rPr lang="en-US" smtClean="0"/>
              <a:t>‹#›</a:t>
            </a:fld>
            <a:endParaRPr lang="en-US"/>
          </a:p>
        </p:txBody>
      </p:sp>
    </p:spTree>
    <p:extLst>
      <p:ext uri="{BB962C8B-B14F-4D97-AF65-F5344CB8AC3E}">
        <p14:creationId xmlns:p14="http://schemas.microsoft.com/office/powerpoint/2010/main" val="4112431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2F93955-07CC-4BD5-9B35-51A893AF8BB8}" type="datetimeFigureOut">
              <a:rPr lang="en-US" smtClean="0"/>
              <a:t>10/23/2024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8C13AB3-64B8-4CED-83BB-65DF62EEA98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61975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ABB54-8979-BB9C-BB9E-8D7B58155512}"/>
              </a:ext>
            </a:extLst>
          </p:cNvPr>
          <p:cNvSpPr>
            <a:spLocks noGrp="1"/>
          </p:cNvSpPr>
          <p:nvPr>
            <p:ph type="ctrTitle"/>
          </p:nvPr>
        </p:nvSpPr>
        <p:spPr>
          <a:xfrm>
            <a:off x="1524000" y="1122363"/>
            <a:ext cx="9144000" cy="1655762"/>
          </a:xfrm>
        </p:spPr>
        <p:txBody>
          <a:bodyPr>
            <a:normAutofit fontScale="90000"/>
          </a:bodyPr>
          <a:lstStyle/>
          <a:p>
            <a:r>
              <a:rPr lang="en-US" dirty="0"/>
              <a:t>AWS Projects Presentation</a:t>
            </a:r>
          </a:p>
        </p:txBody>
      </p:sp>
      <p:sp>
        <p:nvSpPr>
          <p:cNvPr id="3" name="Subtitle 2">
            <a:extLst>
              <a:ext uri="{FF2B5EF4-FFF2-40B4-BE49-F238E27FC236}">
                <a16:creationId xmlns:a16="http://schemas.microsoft.com/office/drawing/2014/main" id="{BE8EA7D6-69FB-C447-BEFA-DE9F1C96B16E}"/>
              </a:ext>
            </a:extLst>
          </p:cNvPr>
          <p:cNvSpPr>
            <a:spLocks noGrp="1"/>
          </p:cNvSpPr>
          <p:nvPr>
            <p:ph type="subTitle" idx="1"/>
          </p:nvPr>
        </p:nvSpPr>
        <p:spPr>
          <a:xfrm>
            <a:off x="1524000" y="3645326"/>
            <a:ext cx="9144000" cy="1796581"/>
          </a:xfrm>
        </p:spPr>
        <p:txBody>
          <a:bodyPr>
            <a:normAutofit fontScale="70000" lnSpcReduction="20000"/>
          </a:bodyPr>
          <a:lstStyle/>
          <a:p>
            <a:r>
              <a:rPr lang="en-US" cap="none" dirty="0"/>
              <a:t>Name: Yousef Hassan Yousef Eltobgy</a:t>
            </a:r>
          </a:p>
          <a:p>
            <a:r>
              <a:rPr lang="en-US" cap="none" dirty="0"/>
              <a:t>Student ID: 21031713</a:t>
            </a:r>
          </a:p>
          <a:p>
            <a:r>
              <a:rPr lang="en-US" cap="none" dirty="0"/>
              <a:t>Email: eltobgyy@gmail.com</a:t>
            </a:r>
          </a:p>
          <a:p>
            <a:r>
              <a:rPr lang="en-US" cap="none" dirty="0"/>
              <a:t>Track: AWS Cloud Solution Admin &amp; Architect</a:t>
            </a:r>
          </a:p>
          <a:p>
            <a:r>
              <a:rPr lang="en-US" cap="none" dirty="0"/>
              <a:t>Group Code: ALX1_ISS4_M1e</a:t>
            </a:r>
          </a:p>
          <a:p>
            <a:endParaRPr lang="en-US" dirty="0"/>
          </a:p>
        </p:txBody>
      </p:sp>
    </p:spTree>
    <p:extLst>
      <p:ext uri="{BB962C8B-B14F-4D97-AF65-F5344CB8AC3E}">
        <p14:creationId xmlns:p14="http://schemas.microsoft.com/office/powerpoint/2010/main" val="2571919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EB8F8-8312-F97D-EBB7-49395963A4B3}"/>
              </a:ext>
            </a:extLst>
          </p:cNvPr>
          <p:cNvSpPr>
            <a:spLocks noGrp="1"/>
          </p:cNvSpPr>
          <p:nvPr>
            <p:ph type="title"/>
          </p:nvPr>
        </p:nvSpPr>
        <p:spPr/>
        <p:txBody>
          <a:bodyPr/>
          <a:lstStyle/>
          <a:p>
            <a:r>
              <a:rPr lang="en-US" dirty="0"/>
              <a:t>Phase 4: Implementing high availability and scalability</a:t>
            </a:r>
          </a:p>
        </p:txBody>
      </p:sp>
      <p:sp>
        <p:nvSpPr>
          <p:cNvPr id="3" name="Content Placeholder 2">
            <a:extLst>
              <a:ext uri="{FF2B5EF4-FFF2-40B4-BE49-F238E27FC236}">
                <a16:creationId xmlns:a16="http://schemas.microsoft.com/office/drawing/2014/main" id="{7699200D-658D-D6C2-AB45-6ADA972DF681}"/>
              </a:ext>
            </a:extLst>
          </p:cNvPr>
          <p:cNvSpPr>
            <a:spLocks noGrp="1"/>
          </p:cNvSpPr>
          <p:nvPr>
            <p:ph idx="1"/>
          </p:nvPr>
        </p:nvSpPr>
        <p:spPr/>
        <p:txBody>
          <a:bodyPr/>
          <a:lstStyle/>
          <a:p>
            <a:r>
              <a:rPr lang="en-US" dirty="0"/>
              <a:t>Task 1: Creating an Application Load Balancer</a:t>
            </a:r>
          </a:p>
          <a:p>
            <a:pPr lvl="1"/>
            <a:r>
              <a:rPr lang="en-US" dirty="0"/>
              <a:t>Created image from the Webserver instance.</a:t>
            </a:r>
          </a:p>
          <a:p>
            <a:pPr lvl="1"/>
            <a:r>
              <a:rPr lang="en-US" dirty="0"/>
              <a:t>Create a launch template.</a:t>
            </a:r>
          </a:p>
          <a:p>
            <a:pPr lvl="1"/>
            <a:r>
              <a:rPr lang="en-US" dirty="0"/>
              <a:t>Then create the Automatic Scaling Group. I set the desired capacity to two as I want two instances to run in the two public subnets (one per each).</a:t>
            </a:r>
          </a:p>
          <a:p>
            <a:pPr lvl="2"/>
            <a:r>
              <a:rPr lang="en-US" dirty="0"/>
              <a:t>If we check the EC2 dashboard, you can see that there two new instances have been created in the EC2 dashboard (because we set the desired capacity to 2 instances). </a:t>
            </a:r>
          </a:p>
          <a:p>
            <a:pPr lvl="1"/>
            <a:r>
              <a:rPr lang="en-US" dirty="0"/>
              <a:t>Create a target group and include the two created instances.</a:t>
            </a:r>
          </a:p>
          <a:p>
            <a:pPr lvl="1"/>
            <a:r>
              <a:rPr lang="en-US" dirty="0"/>
              <a:t>Then we will create the Application Load Balancer. </a:t>
            </a:r>
          </a:p>
          <a:p>
            <a:pPr lvl="1"/>
            <a:r>
              <a:rPr lang="en-US" dirty="0"/>
              <a:t>And now the targets are receiving monitoring and their status became healthy</a:t>
            </a:r>
          </a:p>
          <a:p>
            <a:pPr lvl="1"/>
            <a:endParaRPr lang="en-US" dirty="0"/>
          </a:p>
          <a:p>
            <a:endParaRPr lang="en-US" dirty="0"/>
          </a:p>
        </p:txBody>
      </p:sp>
    </p:spTree>
    <p:extLst>
      <p:ext uri="{BB962C8B-B14F-4D97-AF65-F5344CB8AC3E}">
        <p14:creationId xmlns:p14="http://schemas.microsoft.com/office/powerpoint/2010/main" val="3775158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51F91F-2885-1650-311F-F45BF5A97D73}"/>
              </a:ext>
            </a:extLst>
          </p:cNvPr>
          <p:cNvSpPr>
            <a:spLocks noGrp="1"/>
          </p:cNvSpPr>
          <p:nvPr>
            <p:ph idx="1"/>
          </p:nvPr>
        </p:nvSpPr>
        <p:spPr>
          <a:xfrm>
            <a:off x="838200" y="2031318"/>
            <a:ext cx="10515600" cy="4145644"/>
          </a:xfrm>
        </p:spPr>
        <p:txBody>
          <a:bodyPr/>
          <a:lstStyle/>
          <a:p>
            <a:r>
              <a:rPr lang="en-US" dirty="0"/>
              <a:t>Task 2: Implementing Amazon EC2 Auto Scaling</a:t>
            </a:r>
          </a:p>
          <a:p>
            <a:pPr lvl="1"/>
            <a:r>
              <a:rPr lang="en-US" dirty="0"/>
              <a:t>Created the Auto Scaling Group in the previous step.</a:t>
            </a:r>
          </a:p>
          <a:p>
            <a:r>
              <a:rPr lang="en-US" dirty="0"/>
              <a:t>Task 3: Accessing the application</a:t>
            </a:r>
          </a:p>
          <a:p>
            <a:pPr lvl="1"/>
            <a:r>
              <a:rPr lang="en-US" dirty="0"/>
              <a:t>By using the public DNS name of the Application Load Balancer, we can test that we can access the application. And we will find the data from the RDS instance.</a:t>
            </a:r>
          </a:p>
          <a:p>
            <a:endParaRPr lang="en-US" dirty="0"/>
          </a:p>
        </p:txBody>
      </p:sp>
      <p:pic>
        <p:nvPicPr>
          <p:cNvPr id="4" name="Picture 3" descr="A screen shot of a computer&#10;&#10;Description automatically generated">
            <a:extLst>
              <a:ext uri="{FF2B5EF4-FFF2-40B4-BE49-F238E27FC236}">
                <a16:creationId xmlns:a16="http://schemas.microsoft.com/office/drawing/2014/main" id="{64D5B430-90C7-18F4-2BA6-7E9600B53B72}"/>
              </a:ext>
            </a:extLst>
          </p:cNvPr>
          <p:cNvPicPr>
            <a:picLocks noChangeAspect="1"/>
          </p:cNvPicPr>
          <p:nvPr/>
        </p:nvPicPr>
        <p:blipFill>
          <a:blip r:embed="rId2"/>
          <a:stretch>
            <a:fillRect/>
          </a:stretch>
        </p:blipFill>
        <p:spPr>
          <a:xfrm>
            <a:off x="3124200" y="3996744"/>
            <a:ext cx="5943600" cy="1694180"/>
          </a:xfrm>
          <a:prstGeom prst="rect">
            <a:avLst/>
          </a:prstGeom>
        </p:spPr>
      </p:pic>
    </p:spTree>
    <p:extLst>
      <p:ext uri="{BB962C8B-B14F-4D97-AF65-F5344CB8AC3E}">
        <p14:creationId xmlns:p14="http://schemas.microsoft.com/office/powerpoint/2010/main" val="4170918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C11597-3619-B43F-EC62-5D8875E7E2D4}"/>
              </a:ext>
            </a:extLst>
          </p:cNvPr>
          <p:cNvSpPr>
            <a:spLocks noGrp="1"/>
          </p:cNvSpPr>
          <p:nvPr>
            <p:ph idx="1"/>
          </p:nvPr>
        </p:nvSpPr>
        <p:spPr>
          <a:xfrm>
            <a:off x="838200" y="1926991"/>
            <a:ext cx="10515600" cy="4249972"/>
          </a:xfrm>
        </p:spPr>
        <p:txBody>
          <a:bodyPr/>
          <a:lstStyle/>
          <a:p>
            <a:r>
              <a:rPr lang="en-US" dirty="0"/>
              <a:t>Task 4: Load testing the application</a:t>
            </a:r>
          </a:p>
          <a:p>
            <a:pPr lvl="1"/>
            <a:r>
              <a:rPr lang="en-US" dirty="0"/>
              <a:t>We will now try doing load testing on the Application Load Balancer that we created. So we will install the </a:t>
            </a:r>
            <a:r>
              <a:rPr lang="en-US" dirty="0" err="1"/>
              <a:t>loadtest</a:t>
            </a:r>
            <a:r>
              <a:rPr lang="en-US" dirty="0"/>
              <a:t> package using the below command.</a:t>
            </a:r>
          </a:p>
          <a:p>
            <a:pPr lvl="1"/>
            <a:r>
              <a:rPr lang="en-US" dirty="0"/>
              <a:t>Then we will run the </a:t>
            </a:r>
            <a:r>
              <a:rPr lang="en-US" dirty="0" err="1"/>
              <a:t>loadtest</a:t>
            </a:r>
            <a:r>
              <a:rPr lang="en-US" dirty="0"/>
              <a:t> command on the ALB.</a:t>
            </a:r>
          </a:p>
          <a:p>
            <a:pPr lvl="1"/>
            <a:r>
              <a:rPr lang="en-US" dirty="0"/>
              <a:t>Then we will wait till the Auto Scaling Group create a new instance.</a:t>
            </a:r>
          </a:p>
          <a:p>
            <a:endParaRPr lang="en-US" dirty="0"/>
          </a:p>
        </p:txBody>
      </p:sp>
      <p:pic>
        <p:nvPicPr>
          <p:cNvPr id="4" name="Picture 3" descr="A screenshot of a computer&#10;&#10;Description automatically generated">
            <a:extLst>
              <a:ext uri="{FF2B5EF4-FFF2-40B4-BE49-F238E27FC236}">
                <a16:creationId xmlns:a16="http://schemas.microsoft.com/office/drawing/2014/main" id="{81CE6D92-0153-5326-9DA1-476970915E3D}"/>
              </a:ext>
            </a:extLst>
          </p:cNvPr>
          <p:cNvPicPr>
            <a:picLocks noChangeAspect="1"/>
          </p:cNvPicPr>
          <p:nvPr/>
        </p:nvPicPr>
        <p:blipFill>
          <a:blip r:embed="rId2"/>
          <a:stretch>
            <a:fillRect/>
          </a:stretch>
        </p:blipFill>
        <p:spPr>
          <a:xfrm>
            <a:off x="3124200" y="3734401"/>
            <a:ext cx="5943600" cy="1512570"/>
          </a:xfrm>
          <a:prstGeom prst="rect">
            <a:avLst/>
          </a:prstGeom>
        </p:spPr>
      </p:pic>
    </p:spTree>
    <p:extLst>
      <p:ext uri="{BB962C8B-B14F-4D97-AF65-F5344CB8AC3E}">
        <p14:creationId xmlns:p14="http://schemas.microsoft.com/office/powerpoint/2010/main" val="522210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959EA-85BA-BAF8-29F2-829E50F709C2}"/>
              </a:ext>
            </a:extLst>
          </p:cNvPr>
          <p:cNvSpPr>
            <a:spLocks noGrp="1"/>
          </p:cNvSpPr>
          <p:nvPr>
            <p:ph type="title"/>
          </p:nvPr>
        </p:nvSpPr>
        <p:spPr/>
        <p:txBody>
          <a:bodyPr/>
          <a:lstStyle/>
          <a:p>
            <a:r>
              <a:rPr lang="en-US" dirty="0"/>
              <a:t>The Badge</a:t>
            </a:r>
          </a:p>
        </p:txBody>
      </p:sp>
      <p:pic>
        <p:nvPicPr>
          <p:cNvPr id="4" name="Content Placeholder 3" descr="A certificate of completion&#10;&#10;Description automatically generated">
            <a:extLst>
              <a:ext uri="{FF2B5EF4-FFF2-40B4-BE49-F238E27FC236}">
                <a16:creationId xmlns:a16="http://schemas.microsoft.com/office/drawing/2014/main" id="{509B85BC-D4FA-769C-8A29-C70279C28C97}"/>
              </a:ext>
            </a:extLst>
          </p:cNvPr>
          <p:cNvPicPr>
            <a:picLocks noGrp="1" noChangeAspect="1"/>
          </p:cNvPicPr>
          <p:nvPr>
            <p:ph idx="1"/>
          </p:nvPr>
        </p:nvPicPr>
        <p:blipFill>
          <a:blip r:embed="rId2"/>
          <a:stretch>
            <a:fillRect/>
          </a:stretch>
        </p:blipFill>
        <p:spPr>
          <a:xfrm>
            <a:off x="3541293" y="1846263"/>
            <a:ext cx="5169740" cy="4022725"/>
          </a:xfrm>
          <a:prstGeom prst="rect">
            <a:avLst/>
          </a:prstGeom>
        </p:spPr>
      </p:pic>
    </p:spTree>
    <p:extLst>
      <p:ext uri="{BB962C8B-B14F-4D97-AF65-F5344CB8AC3E}">
        <p14:creationId xmlns:p14="http://schemas.microsoft.com/office/powerpoint/2010/main" val="1682939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ABB54-8979-BB9C-BB9E-8D7B58155512}"/>
              </a:ext>
            </a:extLst>
          </p:cNvPr>
          <p:cNvSpPr>
            <a:spLocks noGrp="1"/>
          </p:cNvSpPr>
          <p:nvPr>
            <p:ph type="ctrTitle"/>
          </p:nvPr>
        </p:nvSpPr>
        <p:spPr>
          <a:xfrm>
            <a:off x="1524000" y="2601119"/>
            <a:ext cx="9144000" cy="1655762"/>
          </a:xfrm>
        </p:spPr>
        <p:txBody>
          <a:bodyPr>
            <a:normAutofit fontScale="90000"/>
          </a:bodyPr>
          <a:lstStyle/>
          <a:p>
            <a:r>
              <a:rPr lang="en-US" dirty="0"/>
              <a:t>Project 2 -- Securing and Monitoring Resources with AWS</a:t>
            </a:r>
          </a:p>
        </p:txBody>
      </p:sp>
    </p:spTree>
    <p:extLst>
      <p:ext uri="{BB962C8B-B14F-4D97-AF65-F5344CB8AC3E}">
        <p14:creationId xmlns:p14="http://schemas.microsoft.com/office/powerpoint/2010/main" val="3272743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A6F-4785-2A71-5FD2-83A7C7FD93B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F82D753-568F-7D89-65F2-38BEBEEB1A53}"/>
              </a:ext>
            </a:extLst>
          </p:cNvPr>
          <p:cNvSpPr>
            <a:spLocks noGrp="1"/>
          </p:cNvSpPr>
          <p:nvPr>
            <p:ph idx="1"/>
          </p:nvPr>
        </p:nvSpPr>
        <p:spPr/>
        <p:txBody>
          <a:bodyPr>
            <a:normAutofit/>
          </a:bodyPr>
          <a:lstStyle/>
          <a:p>
            <a:r>
              <a:rPr lang="en-US" dirty="0"/>
              <a:t>By the end of this project, you should be able to do the following:</a:t>
            </a:r>
          </a:p>
          <a:p>
            <a:pPr lvl="1"/>
            <a:r>
              <a:rPr lang="en-US" dirty="0"/>
              <a:t>Secure access to objects in an Amazon Simple Storage Service (Amazon S3) bucket.</a:t>
            </a:r>
          </a:p>
          <a:p>
            <a:pPr lvl="1"/>
            <a:r>
              <a:rPr lang="en-US" dirty="0"/>
              <a:t>Secure network access to your virtual network.</a:t>
            </a:r>
          </a:p>
          <a:p>
            <a:pPr lvl="1"/>
            <a:r>
              <a:rPr lang="en-US" dirty="0"/>
              <a:t>Encrypt data at rest by using AWS Key Management Service (AWS KMS) on an Amazon Elastic Block Store (Amazon EBS) volume.</a:t>
            </a:r>
          </a:p>
          <a:p>
            <a:pPr lvl="1"/>
            <a:r>
              <a:rPr lang="en-US" dirty="0"/>
              <a:t>Manage encryption keys by using AWS KMS.</a:t>
            </a:r>
          </a:p>
          <a:p>
            <a:pPr lvl="1"/>
            <a:r>
              <a:rPr lang="en-US" dirty="0"/>
              <a:t>Create a monitoring and incident response system by using Amazon CloudWatch and AWS Config.</a:t>
            </a:r>
          </a:p>
        </p:txBody>
      </p:sp>
    </p:spTree>
    <p:extLst>
      <p:ext uri="{BB962C8B-B14F-4D97-AF65-F5344CB8AC3E}">
        <p14:creationId xmlns:p14="http://schemas.microsoft.com/office/powerpoint/2010/main" val="3986403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4C722-02A5-6094-98BE-CEC162AC787D}"/>
              </a:ext>
            </a:extLst>
          </p:cNvPr>
          <p:cNvSpPr>
            <a:spLocks noGrp="1"/>
          </p:cNvSpPr>
          <p:nvPr>
            <p:ph type="title"/>
          </p:nvPr>
        </p:nvSpPr>
        <p:spPr/>
        <p:txBody>
          <a:bodyPr/>
          <a:lstStyle/>
          <a:p>
            <a:r>
              <a:rPr lang="en-US" dirty="0"/>
              <a:t>Phase 1: Securing data in Amazon S3</a:t>
            </a:r>
          </a:p>
        </p:txBody>
      </p:sp>
      <p:sp>
        <p:nvSpPr>
          <p:cNvPr id="3" name="Content Placeholder 2">
            <a:extLst>
              <a:ext uri="{FF2B5EF4-FFF2-40B4-BE49-F238E27FC236}">
                <a16:creationId xmlns:a16="http://schemas.microsoft.com/office/drawing/2014/main" id="{923304A4-0686-5947-FB94-BD2E976ABA09}"/>
              </a:ext>
            </a:extLst>
          </p:cNvPr>
          <p:cNvSpPr>
            <a:spLocks noGrp="1"/>
          </p:cNvSpPr>
          <p:nvPr>
            <p:ph idx="1"/>
          </p:nvPr>
        </p:nvSpPr>
        <p:spPr>
          <a:xfrm>
            <a:off x="838200" y="1877895"/>
            <a:ext cx="10515600" cy="4299068"/>
          </a:xfrm>
        </p:spPr>
        <p:txBody>
          <a:bodyPr>
            <a:normAutofit/>
          </a:bodyPr>
          <a:lstStyle/>
          <a:p>
            <a:pPr marL="0" indent="0">
              <a:buNone/>
            </a:pPr>
            <a:r>
              <a:rPr lang="en-US" dirty="0"/>
              <a:t>You have been asked to secure customer PII data that is stored in Amazon S3. </a:t>
            </a:r>
          </a:p>
          <a:p>
            <a:r>
              <a:rPr lang="en-US" dirty="0"/>
              <a:t>Task 1.1: Create a bucket, apply a bucket policy, and test access</a:t>
            </a:r>
          </a:p>
          <a:p>
            <a:pPr lvl="1"/>
            <a:r>
              <a:rPr lang="en-US" dirty="0"/>
              <a:t>Created the bucket and uploaded a file.</a:t>
            </a:r>
          </a:p>
          <a:p>
            <a:pPr lvl="1"/>
            <a:r>
              <a:rPr lang="en-US" dirty="0"/>
              <a:t>I added a policy to allow all Amazon S3 service actions for all principals for data-bucket and all objects in it, only for the ARN equals the ARN for the </a:t>
            </a:r>
            <a:r>
              <a:rPr lang="en-US" dirty="0" err="1"/>
              <a:t>voclabs</a:t>
            </a:r>
            <a:r>
              <a:rPr lang="en-US" dirty="0"/>
              <a:t> IAM role, the </a:t>
            </a:r>
            <a:r>
              <a:rPr lang="en-US" dirty="0" err="1"/>
              <a:t>paulo</a:t>
            </a:r>
            <a:r>
              <a:rPr lang="en-US" dirty="0"/>
              <a:t> IAM user, or the </a:t>
            </a:r>
            <a:r>
              <a:rPr lang="en-US" dirty="0" err="1"/>
              <a:t>sofia</a:t>
            </a:r>
            <a:r>
              <a:rPr lang="en-US" dirty="0"/>
              <a:t> IAM user.</a:t>
            </a:r>
          </a:p>
          <a:p>
            <a:pPr lvl="1"/>
            <a:r>
              <a:rPr lang="en-US" dirty="0"/>
              <a:t>Then confirmed the Paulo can access, while Mary whom I didn’t put her ARN in the policy to allow her to make actions in the bucket, can’t view its content.</a:t>
            </a:r>
          </a:p>
          <a:p>
            <a:r>
              <a:rPr lang="en-US" dirty="0"/>
              <a:t>Task 1.2: Enable versioning and object-level logging on a bucket</a:t>
            </a:r>
          </a:p>
          <a:p>
            <a:pPr lvl="1"/>
            <a:r>
              <a:rPr lang="en-US" dirty="0"/>
              <a:t>Enabled the versioning on the bucket.</a:t>
            </a:r>
          </a:p>
          <a:p>
            <a:pPr lvl="1"/>
            <a:r>
              <a:rPr lang="en-US" dirty="0"/>
              <a:t>Enabled the Server access logging on the bucket.</a:t>
            </a:r>
          </a:p>
          <a:p>
            <a:pPr lvl="1"/>
            <a:r>
              <a:rPr lang="en-US" dirty="0"/>
              <a:t>I verified that the policy in the bucket allows the whole account to add files in the bucket so there would be no problems when the data bucket put the logs in it. </a:t>
            </a:r>
          </a:p>
        </p:txBody>
      </p:sp>
    </p:spTree>
    <p:extLst>
      <p:ext uri="{BB962C8B-B14F-4D97-AF65-F5344CB8AC3E}">
        <p14:creationId xmlns:p14="http://schemas.microsoft.com/office/powerpoint/2010/main" val="1458567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4FAA9D-DC7D-E4B9-7EA0-DF00501A9B69}"/>
              </a:ext>
            </a:extLst>
          </p:cNvPr>
          <p:cNvSpPr>
            <a:spLocks noGrp="1"/>
          </p:cNvSpPr>
          <p:nvPr>
            <p:ph idx="1"/>
          </p:nvPr>
        </p:nvSpPr>
        <p:spPr>
          <a:xfrm>
            <a:off x="838200" y="1037139"/>
            <a:ext cx="10515600" cy="4765472"/>
          </a:xfrm>
        </p:spPr>
        <p:txBody>
          <a:bodyPr/>
          <a:lstStyle/>
          <a:p>
            <a:r>
              <a:rPr lang="en-US" dirty="0"/>
              <a:t>Task 1.3: Implement the S3 Inventory feature on a bucket</a:t>
            </a:r>
          </a:p>
          <a:p>
            <a:pPr lvl="1"/>
            <a:r>
              <a:rPr lang="en-US" dirty="0"/>
              <a:t>Created the inventory for our data-bucket, and the destination is the “s3-inventory” bucket.</a:t>
            </a:r>
          </a:p>
          <a:p>
            <a:r>
              <a:rPr lang="en-US" dirty="0"/>
              <a:t>Task 1.4: Confirm that versioning works as intended</a:t>
            </a:r>
          </a:p>
          <a:p>
            <a:pPr lvl="1"/>
            <a:r>
              <a:rPr lang="en-US" dirty="0"/>
              <a:t>Created a file named “customers.csv” with some data in it. Then I uploaded the file with the user named Paulo.</a:t>
            </a:r>
          </a:p>
          <a:p>
            <a:pPr lvl="1"/>
            <a:r>
              <a:rPr lang="en-US" dirty="0"/>
              <a:t>Then I made the some changes in the file. Then uploaded it again. Confirmed that the versioning is working, the same file has two versions.</a:t>
            </a:r>
          </a:p>
          <a:p>
            <a:pPr lvl="1"/>
            <a:r>
              <a:rPr lang="en-US" dirty="0"/>
              <a:t>Tried to log in with the user named Mary to make logs of unauthorized access. The logs folder was created successfully automatically and the logs were put inside it.</a:t>
            </a:r>
          </a:p>
          <a:p>
            <a:pPr lvl="1"/>
            <a:r>
              <a:rPr lang="en-US" dirty="0"/>
              <a:t>And the deny log appeared as per below.</a:t>
            </a:r>
          </a:p>
          <a:p>
            <a:endParaRPr lang="en-US" dirty="0"/>
          </a:p>
        </p:txBody>
      </p:sp>
      <p:pic>
        <p:nvPicPr>
          <p:cNvPr id="4" name="Picture 3" descr="A screen shot of a computer&#10;&#10;Description automatically generated">
            <a:extLst>
              <a:ext uri="{FF2B5EF4-FFF2-40B4-BE49-F238E27FC236}">
                <a16:creationId xmlns:a16="http://schemas.microsoft.com/office/drawing/2014/main" id="{67A05B77-C482-E005-6000-A0B6C0ED976C}"/>
              </a:ext>
            </a:extLst>
          </p:cNvPr>
          <p:cNvPicPr>
            <a:picLocks noChangeAspect="1"/>
          </p:cNvPicPr>
          <p:nvPr/>
        </p:nvPicPr>
        <p:blipFill>
          <a:blip r:embed="rId2"/>
          <a:stretch>
            <a:fillRect/>
          </a:stretch>
        </p:blipFill>
        <p:spPr>
          <a:xfrm>
            <a:off x="2400484" y="4291413"/>
            <a:ext cx="7526043" cy="1389975"/>
          </a:xfrm>
          <a:prstGeom prst="rect">
            <a:avLst/>
          </a:prstGeom>
        </p:spPr>
      </p:pic>
    </p:spTree>
    <p:extLst>
      <p:ext uri="{BB962C8B-B14F-4D97-AF65-F5344CB8AC3E}">
        <p14:creationId xmlns:p14="http://schemas.microsoft.com/office/powerpoint/2010/main" val="43263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1DF2E5-37F7-81B3-FC40-B6C274BCDF21}"/>
              </a:ext>
            </a:extLst>
          </p:cNvPr>
          <p:cNvSpPr>
            <a:spLocks noGrp="1"/>
          </p:cNvSpPr>
          <p:nvPr>
            <p:ph idx="1"/>
          </p:nvPr>
        </p:nvSpPr>
        <p:spPr>
          <a:xfrm>
            <a:off x="838200" y="1847211"/>
            <a:ext cx="10515600" cy="4329752"/>
          </a:xfrm>
        </p:spPr>
        <p:txBody>
          <a:bodyPr/>
          <a:lstStyle/>
          <a:p>
            <a:r>
              <a:rPr lang="en-US" dirty="0"/>
              <a:t>Task 1.5: Confirm object-level logging and query the access logs by using Athena</a:t>
            </a:r>
          </a:p>
          <a:p>
            <a:pPr lvl="1"/>
            <a:r>
              <a:rPr lang="en-US" dirty="0"/>
              <a:t>I downloaded one of the log files and this is what is inside it.</a:t>
            </a:r>
          </a:p>
          <a:p>
            <a:pPr lvl="1"/>
            <a:r>
              <a:rPr lang="en-US" dirty="0"/>
              <a:t>Then I created a bucket for </a:t>
            </a:r>
            <a:r>
              <a:rPr lang="en-US" dirty="0" err="1"/>
              <a:t>athena</a:t>
            </a:r>
            <a:r>
              <a:rPr lang="en-US" dirty="0"/>
              <a:t> results.</a:t>
            </a:r>
          </a:p>
          <a:p>
            <a:pPr lvl="1"/>
            <a:r>
              <a:rPr lang="en-US" dirty="0"/>
              <a:t>Then created a workgroup and configured it to store the results in the “</a:t>
            </a:r>
            <a:r>
              <a:rPr lang="en-US" dirty="0" err="1"/>
              <a:t>athena</a:t>
            </a:r>
            <a:r>
              <a:rPr lang="en-US" dirty="0"/>
              <a:t> results” bucket.</a:t>
            </a:r>
          </a:p>
          <a:p>
            <a:pPr lvl="1"/>
            <a:r>
              <a:rPr lang="en-US" dirty="0"/>
              <a:t>Then used the query to get records for actions taken as the </a:t>
            </a:r>
            <a:r>
              <a:rPr lang="en-US" dirty="0" err="1"/>
              <a:t>paulo</a:t>
            </a:r>
            <a:r>
              <a:rPr lang="en-US" dirty="0"/>
              <a:t> user, because that user can access the bucket and its objects.</a:t>
            </a:r>
          </a:p>
          <a:p>
            <a:endParaRPr lang="en-US" dirty="0"/>
          </a:p>
        </p:txBody>
      </p:sp>
    </p:spTree>
    <p:extLst>
      <p:ext uri="{BB962C8B-B14F-4D97-AF65-F5344CB8AC3E}">
        <p14:creationId xmlns:p14="http://schemas.microsoft.com/office/powerpoint/2010/main" val="3839620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4903AA-95FE-E640-F6F1-805AA8B71430}"/>
              </a:ext>
            </a:extLst>
          </p:cNvPr>
          <p:cNvSpPr>
            <a:spLocks noGrp="1"/>
          </p:cNvSpPr>
          <p:nvPr>
            <p:ph idx="1"/>
          </p:nvPr>
        </p:nvSpPr>
        <p:spPr>
          <a:xfrm>
            <a:off x="838200" y="1307163"/>
            <a:ext cx="10515600" cy="4869800"/>
          </a:xfrm>
        </p:spPr>
        <p:txBody>
          <a:bodyPr/>
          <a:lstStyle/>
          <a:p>
            <a:r>
              <a:rPr lang="en-US" dirty="0"/>
              <a:t>Cost assessment to secure Amazon S3</a:t>
            </a:r>
          </a:p>
          <a:p>
            <a:endParaRPr lang="en-US" dirty="0"/>
          </a:p>
        </p:txBody>
      </p:sp>
      <p:pic>
        <p:nvPicPr>
          <p:cNvPr id="4" name="Picture 3" descr="A screenshot of a computer&#10;&#10;Description automatically generated">
            <a:extLst>
              <a:ext uri="{FF2B5EF4-FFF2-40B4-BE49-F238E27FC236}">
                <a16:creationId xmlns:a16="http://schemas.microsoft.com/office/drawing/2014/main" id="{0DA791B7-F68C-4429-8CD5-87309E0DCA70}"/>
              </a:ext>
            </a:extLst>
          </p:cNvPr>
          <p:cNvPicPr>
            <a:picLocks noChangeAspect="1"/>
          </p:cNvPicPr>
          <p:nvPr/>
        </p:nvPicPr>
        <p:blipFill>
          <a:blip r:embed="rId2"/>
          <a:stretch>
            <a:fillRect/>
          </a:stretch>
        </p:blipFill>
        <p:spPr>
          <a:xfrm>
            <a:off x="2286790" y="2174982"/>
            <a:ext cx="7618420" cy="2993011"/>
          </a:xfrm>
          <a:prstGeom prst="rect">
            <a:avLst/>
          </a:prstGeom>
        </p:spPr>
      </p:pic>
    </p:spTree>
    <p:extLst>
      <p:ext uri="{BB962C8B-B14F-4D97-AF65-F5344CB8AC3E}">
        <p14:creationId xmlns:p14="http://schemas.microsoft.com/office/powerpoint/2010/main" val="733459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ABB54-8979-BB9C-BB9E-8D7B58155512}"/>
              </a:ext>
            </a:extLst>
          </p:cNvPr>
          <p:cNvSpPr>
            <a:spLocks noGrp="1"/>
          </p:cNvSpPr>
          <p:nvPr>
            <p:ph type="ctrTitle"/>
          </p:nvPr>
        </p:nvSpPr>
        <p:spPr>
          <a:xfrm>
            <a:off x="1524000" y="2300876"/>
            <a:ext cx="9144000" cy="2256247"/>
          </a:xfrm>
        </p:spPr>
        <p:txBody>
          <a:bodyPr>
            <a:normAutofit fontScale="90000"/>
          </a:bodyPr>
          <a:lstStyle/>
          <a:p>
            <a:r>
              <a:rPr lang="en-US" dirty="0"/>
              <a:t>Project 1 -- Building a Highly Available, Scalable Web Application</a:t>
            </a:r>
          </a:p>
        </p:txBody>
      </p:sp>
    </p:spTree>
    <p:extLst>
      <p:ext uri="{BB962C8B-B14F-4D97-AF65-F5344CB8AC3E}">
        <p14:creationId xmlns:p14="http://schemas.microsoft.com/office/powerpoint/2010/main" val="2203721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6132F-274E-1207-DDFB-FC17DF4B9ED6}"/>
              </a:ext>
            </a:extLst>
          </p:cNvPr>
          <p:cNvSpPr>
            <a:spLocks noGrp="1"/>
          </p:cNvSpPr>
          <p:nvPr>
            <p:ph type="title"/>
          </p:nvPr>
        </p:nvSpPr>
        <p:spPr/>
        <p:txBody>
          <a:bodyPr/>
          <a:lstStyle/>
          <a:p>
            <a:r>
              <a:rPr lang="en-US" dirty="0"/>
              <a:t>Phase 2: Securing VPCs</a:t>
            </a:r>
          </a:p>
        </p:txBody>
      </p:sp>
      <p:sp>
        <p:nvSpPr>
          <p:cNvPr id="3" name="Content Placeholder 2">
            <a:extLst>
              <a:ext uri="{FF2B5EF4-FFF2-40B4-BE49-F238E27FC236}">
                <a16:creationId xmlns:a16="http://schemas.microsoft.com/office/drawing/2014/main" id="{5FADCE0C-8976-0E97-365C-FC3AF9E1B2D2}"/>
              </a:ext>
            </a:extLst>
          </p:cNvPr>
          <p:cNvSpPr>
            <a:spLocks noGrp="1"/>
          </p:cNvSpPr>
          <p:nvPr>
            <p:ph idx="1"/>
          </p:nvPr>
        </p:nvSpPr>
        <p:spPr>
          <a:xfrm>
            <a:off x="838200" y="2019044"/>
            <a:ext cx="10515600" cy="4157918"/>
          </a:xfrm>
        </p:spPr>
        <p:txBody>
          <a:bodyPr>
            <a:normAutofit lnSpcReduction="10000"/>
          </a:bodyPr>
          <a:lstStyle/>
          <a:p>
            <a:r>
              <a:rPr lang="en-US" dirty="0"/>
              <a:t>Task 2.1: Review </a:t>
            </a:r>
            <a:r>
              <a:rPr lang="en-US" dirty="0" err="1"/>
              <a:t>LabVPC</a:t>
            </a:r>
            <a:r>
              <a:rPr lang="en-US" dirty="0"/>
              <a:t> and its associated resources</a:t>
            </a:r>
          </a:p>
          <a:p>
            <a:pPr lvl="1"/>
            <a:r>
              <a:rPr lang="en-US" dirty="0"/>
              <a:t>I analyzed the resource map of the existing </a:t>
            </a:r>
            <a:r>
              <a:rPr lang="en-US" dirty="0" err="1"/>
              <a:t>LabVPC</a:t>
            </a:r>
            <a:r>
              <a:rPr lang="en-US" dirty="0"/>
              <a:t>. It contains the following resources: A subnet named </a:t>
            </a:r>
            <a:r>
              <a:rPr lang="en-US" dirty="0" err="1"/>
              <a:t>WebServerSubnet</a:t>
            </a:r>
            <a:r>
              <a:rPr lang="en-US" dirty="0"/>
              <a:t>, A route table which is the main route table that is created by default for any VPC, and an internet gateway. </a:t>
            </a:r>
          </a:p>
          <a:p>
            <a:pPr lvl="1"/>
            <a:r>
              <a:rPr lang="en-US" dirty="0"/>
              <a:t>And reviewed the permissions that are granted to the “</a:t>
            </a:r>
            <a:r>
              <a:rPr lang="en-US" dirty="0" err="1"/>
              <a:t>VPCFlowLogsRole</a:t>
            </a:r>
            <a:r>
              <a:rPr lang="en-US" dirty="0"/>
              <a:t>” IAM role.</a:t>
            </a:r>
          </a:p>
          <a:p>
            <a:r>
              <a:rPr lang="en-US" dirty="0"/>
              <a:t>Task 2.2: Create a VPC flow log</a:t>
            </a:r>
          </a:p>
          <a:p>
            <a:pPr lvl="1"/>
            <a:r>
              <a:rPr lang="en-US" dirty="0"/>
              <a:t>Created VPC flow logs in our “</a:t>
            </a:r>
            <a:r>
              <a:rPr lang="en-US" dirty="0" err="1"/>
              <a:t>LabVPC</a:t>
            </a:r>
            <a:r>
              <a:rPr lang="en-US" dirty="0"/>
              <a:t>”. And I put the Destination log group to the CloudWatch group named “</a:t>
            </a:r>
            <a:r>
              <a:rPr lang="en-US" dirty="0" err="1"/>
              <a:t>LabVPCFlowLogs</a:t>
            </a:r>
            <a:r>
              <a:rPr lang="en-US" dirty="0"/>
              <a:t>”. </a:t>
            </a:r>
          </a:p>
          <a:p>
            <a:r>
              <a:rPr lang="en-US" dirty="0"/>
              <a:t>Task 2.3: Access the </a:t>
            </a:r>
            <a:r>
              <a:rPr lang="en-US" dirty="0" err="1"/>
              <a:t>WebServer</a:t>
            </a:r>
            <a:r>
              <a:rPr lang="en-US" dirty="0"/>
              <a:t> instance from the internet and review VPC flow logs in CloudWatch</a:t>
            </a:r>
          </a:p>
          <a:p>
            <a:pPr lvl="1"/>
            <a:r>
              <a:rPr lang="en-US" dirty="0"/>
              <a:t>Tried to access the web server instance from its public IP but it is not reachable. </a:t>
            </a:r>
          </a:p>
          <a:p>
            <a:pPr lvl="1"/>
            <a:r>
              <a:rPr lang="en-US" dirty="0"/>
              <a:t>Tested the connectivity to it from port 80 but the command is loading and will lead to timeout. It means that it can’t reach the instance from port 80. I also tried testing connection for port 22 but same problem.</a:t>
            </a:r>
          </a:p>
          <a:p>
            <a:pPr lvl="1"/>
            <a:r>
              <a:rPr lang="en-US" dirty="0"/>
              <a:t>There are many logs in the log group. And Message field for all entries indicate “Reject”. </a:t>
            </a:r>
          </a:p>
          <a:p>
            <a:pPr lvl="1"/>
            <a:r>
              <a:rPr lang="en-US" dirty="0"/>
              <a:t>I filtered the logs with the cloud9 IP to get the logs related to it</a:t>
            </a:r>
          </a:p>
          <a:p>
            <a:pPr lvl="1"/>
            <a:endParaRPr lang="en-US" dirty="0"/>
          </a:p>
          <a:p>
            <a:endParaRPr lang="en-US" dirty="0"/>
          </a:p>
        </p:txBody>
      </p:sp>
    </p:spTree>
    <p:extLst>
      <p:ext uri="{BB962C8B-B14F-4D97-AF65-F5344CB8AC3E}">
        <p14:creationId xmlns:p14="http://schemas.microsoft.com/office/powerpoint/2010/main" val="3261027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312A65-2DAA-55F7-B3F5-F2D29FD359AB}"/>
              </a:ext>
            </a:extLst>
          </p:cNvPr>
          <p:cNvSpPr>
            <a:spLocks noGrp="1"/>
          </p:cNvSpPr>
          <p:nvPr>
            <p:ph idx="1"/>
          </p:nvPr>
        </p:nvSpPr>
        <p:spPr>
          <a:xfrm>
            <a:off x="838200" y="1773567"/>
            <a:ext cx="10515600" cy="4403395"/>
          </a:xfrm>
        </p:spPr>
        <p:txBody>
          <a:bodyPr/>
          <a:lstStyle/>
          <a:p>
            <a:r>
              <a:rPr lang="en-US" dirty="0"/>
              <a:t>Task 2.4: Configure route table and security group settings</a:t>
            </a:r>
          </a:p>
          <a:p>
            <a:pPr lvl="1"/>
            <a:r>
              <a:rPr lang="en-US" dirty="0"/>
              <a:t>I edited the security group for the web server instance to allow the HTTP from anywhere (0.0.0.0/0) and SSH from an IP range that EC2 Instance Connect uses in the us-east-1 Region. I also deleted unnecessary rules.</a:t>
            </a:r>
          </a:p>
          <a:p>
            <a:pPr lvl="1"/>
            <a:r>
              <a:rPr lang="en-US" dirty="0"/>
              <a:t>If we test from the cloud9 instance again, it will still not work. </a:t>
            </a:r>
          </a:p>
          <a:p>
            <a:pPr lvl="1"/>
            <a:r>
              <a:rPr lang="en-US" dirty="0"/>
              <a:t>So I added route in the route table that is associated with the web server instance to route traffic through the internet gateway.</a:t>
            </a:r>
          </a:p>
          <a:p>
            <a:pPr lvl="1"/>
            <a:r>
              <a:rPr lang="en-US" dirty="0"/>
              <a:t>And now it succeeded. And we can access the webserver from the browser window. And the SSH is working too through EC2 instance connect.</a:t>
            </a:r>
          </a:p>
          <a:p>
            <a:pPr lvl="1"/>
            <a:endParaRPr lang="en-US" dirty="0"/>
          </a:p>
          <a:p>
            <a:endParaRPr lang="en-US" dirty="0"/>
          </a:p>
        </p:txBody>
      </p:sp>
      <p:pic>
        <p:nvPicPr>
          <p:cNvPr id="4" name="Picture 3" descr="A black rectangular object with numbers&#10;&#10;Description automatically generated">
            <a:extLst>
              <a:ext uri="{FF2B5EF4-FFF2-40B4-BE49-F238E27FC236}">
                <a16:creationId xmlns:a16="http://schemas.microsoft.com/office/drawing/2014/main" id="{866872CF-4763-8FD5-8447-C618475DDA5F}"/>
              </a:ext>
            </a:extLst>
          </p:cNvPr>
          <p:cNvPicPr>
            <a:picLocks noChangeAspect="1"/>
          </p:cNvPicPr>
          <p:nvPr/>
        </p:nvPicPr>
        <p:blipFill>
          <a:blip r:embed="rId2"/>
          <a:stretch>
            <a:fillRect/>
          </a:stretch>
        </p:blipFill>
        <p:spPr>
          <a:xfrm>
            <a:off x="3285477" y="4442032"/>
            <a:ext cx="5731510" cy="760095"/>
          </a:xfrm>
          <a:prstGeom prst="rect">
            <a:avLst/>
          </a:prstGeom>
        </p:spPr>
      </p:pic>
    </p:spTree>
    <p:extLst>
      <p:ext uri="{BB962C8B-B14F-4D97-AF65-F5344CB8AC3E}">
        <p14:creationId xmlns:p14="http://schemas.microsoft.com/office/powerpoint/2010/main" val="848787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C7F9F3-6357-FAAD-797E-E0670DAFA733}"/>
              </a:ext>
            </a:extLst>
          </p:cNvPr>
          <p:cNvSpPr>
            <a:spLocks noGrp="1"/>
          </p:cNvSpPr>
          <p:nvPr>
            <p:ph idx="1"/>
          </p:nvPr>
        </p:nvSpPr>
        <p:spPr>
          <a:xfrm>
            <a:off x="838200" y="1362395"/>
            <a:ext cx="10515600" cy="4814568"/>
          </a:xfrm>
        </p:spPr>
        <p:txBody>
          <a:bodyPr/>
          <a:lstStyle/>
          <a:p>
            <a:r>
              <a:rPr lang="en-US" dirty="0"/>
              <a:t>Task 2.5: Secure the </a:t>
            </a:r>
            <a:r>
              <a:rPr lang="en-US" dirty="0" err="1"/>
              <a:t>WebServerSubnet</a:t>
            </a:r>
            <a:r>
              <a:rPr lang="en-US" dirty="0"/>
              <a:t> with a network ACL</a:t>
            </a:r>
          </a:p>
          <a:p>
            <a:pPr lvl="1"/>
            <a:r>
              <a:rPr lang="en-US" dirty="0"/>
              <a:t>If I edited the rule number 100 from allow to deny the connection through port 22 will fail. And it really failed from the cloud9 instance.</a:t>
            </a:r>
          </a:p>
          <a:p>
            <a:pPr lvl="1"/>
            <a:r>
              <a:rPr lang="en-US" dirty="0"/>
              <a:t>So now we allow the traffic on ports 80 and 22 in the NACL. And connection worked again fine.</a:t>
            </a:r>
          </a:p>
          <a:p>
            <a:r>
              <a:rPr lang="en-US" dirty="0"/>
              <a:t>Task 2.6: Review </a:t>
            </a:r>
            <a:r>
              <a:rPr lang="en-US" dirty="0" err="1"/>
              <a:t>NetworkFirewallVPC</a:t>
            </a:r>
            <a:r>
              <a:rPr lang="en-US" dirty="0"/>
              <a:t> and its associated resources</a:t>
            </a:r>
          </a:p>
          <a:p>
            <a:pPr lvl="1"/>
            <a:r>
              <a:rPr lang="en-US" dirty="0"/>
              <a:t>The NACL of the two subnets allow all traffic. The WebServer2 instance is deployed in this VPC and it is reachable fine. And connection is working fine from the cloud9. </a:t>
            </a:r>
          </a:p>
          <a:p>
            <a:pPr lvl="1"/>
            <a:r>
              <a:rPr lang="en-US" dirty="0"/>
              <a:t>I then tested the connection on port 8080 so I had to run the command in the WebServer2 instance to start the web server on 8080.</a:t>
            </a:r>
          </a:p>
          <a:p>
            <a:pPr lvl="1"/>
            <a:r>
              <a:rPr lang="en-US" dirty="0"/>
              <a:t>And then it will work fine.</a:t>
            </a:r>
          </a:p>
          <a:p>
            <a:endParaRPr lang="en-US" dirty="0"/>
          </a:p>
        </p:txBody>
      </p:sp>
      <p:pic>
        <p:nvPicPr>
          <p:cNvPr id="4" name="Picture 3">
            <a:extLst>
              <a:ext uri="{FF2B5EF4-FFF2-40B4-BE49-F238E27FC236}">
                <a16:creationId xmlns:a16="http://schemas.microsoft.com/office/drawing/2014/main" id="{562B36C2-D900-FEF6-AFA2-D20286B18EB0}"/>
              </a:ext>
            </a:extLst>
          </p:cNvPr>
          <p:cNvPicPr>
            <a:picLocks noChangeAspect="1"/>
          </p:cNvPicPr>
          <p:nvPr/>
        </p:nvPicPr>
        <p:blipFill>
          <a:blip r:embed="rId2"/>
          <a:stretch>
            <a:fillRect/>
          </a:stretch>
        </p:blipFill>
        <p:spPr>
          <a:xfrm>
            <a:off x="3230245" y="4562435"/>
            <a:ext cx="5731510" cy="835660"/>
          </a:xfrm>
          <a:prstGeom prst="rect">
            <a:avLst/>
          </a:prstGeom>
        </p:spPr>
      </p:pic>
    </p:spTree>
    <p:extLst>
      <p:ext uri="{BB962C8B-B14F-4D97-AF65-F5344CB8AC3E}">
        <p14:creationId xmlns:p14="http://schemas.microsoft.com/office/powerpoint/2010/main" val="6262568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A38BDF-B3AB-3BD4-ED72-7A1142C87144}"/>
              </a:ext>
            </a:extLst>
          </p:cNvPr>
          <p:cNvSpPr>
            <a:spLocks noGrp="1"/>
          </p:cNvSpPr>
          <p:nvPr>
            <p:ph idx="1"/>
          </p:nvPr>
        </p:nvSpPr>
        <p:spPr>
          <a:xfrm>
            <a:off x="838200" y="1810389"/>
            <a:ext cx="10515600" cy="4366574"/>
          </a:xfrm>
        </p:spPr>
        <p:txBody>
          <a:bodyPr>
            <a:normAutofit/>
          </a:bodyPr>
          <a:lstStyle/>
          <a:p>
            <a:r>
              <a:rPr lang="en-US" dirty="0"/>
              <a:t>Task 2.7: Create a network firewall</a:t>
            </a:r>
          </a:p>
          <a:p>
            <a:pPr lvl="1"/>
            <a:r>
              <a:rPr lang="en-US" dirty="0"/>
              <a:t>I created firewall in the us-east-1a Availability Zone for </a:t>
            </a:r>
            <a:r>
              <a:rPr lang="en-US" dirty="0" err="1"/>
              <a:t>FirewallSubnet</a:t>
            </a:r>
            <a:r>
              <a:rPr lang="en-US" dirty="0"/>
              <a:t> and IP address type IPv4. And Named the firewall policy as </a:t>
            </a:r>
            <a:r>
              <a:rPr lang="en-US" dirty="0" err="1"/>
              <a:t>FirewallPolicy</a:t>
            </a:r>
            <a:r>
              <a:rPr lang="en-US" dirty="0"/>
              <a:t>.</a:t>
            </a:r>
          </a:p>
          <a:p>
            <a:r>
              <a:rPr lang="en-US" dirty="0"/>
              <a:t>Task 2.8: Create route tables</a:t>
            </a:r>
          </a:p>
          <a:p>
            <a:pPr lvl="1"/>
            <a:r>
              <a:rPr lang="en-US" dirty="0"/>
              <a:t>Created the route tables and added route where I set the destination to be the CIDR block of the subnet that the WebServer2 instance runs in, and I set the target to the only Gateway Load Balancer Endpoint that is available.</a:t>
            </a:r>
          </a:p>
          <a:p>
            <a:pPr lvl="1"/>
            <a:r>
              <a:rPr lang="en-US" dirty="0"/>
              <a:t>I then added an edge association to the IGW-Ingress-Route-Table so that the </a:t>
            </a:r>
            <a:r>
              <a:rPr lang="en-US" dirty="0" err="1"/>
              <a:t>NetworkFirewallIG</a:t>
            </a:r>
            <a:r>
              <a:rPr lang="en-US" dirty="0"/>
              <a:t> internet gateway is associated with the route table.</a:t>
            </a:r>
          </a:p>
          <a:p>
            <a:pPr lvl="1"/>
            <a:r>
              <a:rPr lang="en-US" dirty="0"/>
              <a:t>I then created a new route table. Then I associated it with the subnet named “</a:t>
            </a:r>
            <a:r>
              <a:rPr lang="en-US" dirty="0" err="1"/>
              <a:t>FirewallSubnet</a:t>
            </a:r>
            <a:r>
              <a:rPr lang="en-US" dirty="0"/>
              <a:t>”. </a:t>
            </a:r>
          </a:p>
          <a:p>
            <a:pPr lvl="1"/>
            <a:r>
              <a:rPr lang="en-US" dirty="0"/>
              <a:t>Then I created another route table named "WebServer2-Route-Table”. And added a route so that 0.0.0.0/0 traffic is routed to the Gateway Load Balancer Endpoint. Then created association between the “Webserver2Subnet” subnet and the route table</a:t>
            </a:r>
          </a:p>
          <a:p>
            <a:endParaRPr lang="en-US" dirty="0"/>
          </a:p>
        </p:txBody>
      </p:sp>
    </p:spTree>
    <p:extLst>
      <p:ext uri="{BB962C8B-B14F-4D97-AF65-F5344CB8AC3E}">
        <p14:creationId xmlns:p14="http://schemas.microsoft.com/office/powerpoint/2010/main" val="32298207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D41C77-8606-73CB-CAF3-018D7A871B62}"/>
              </a:ext>
            </a:extLst>
          </p:cNvPr>
          <p:cNvSpPr>
            <a:spLocks noGrp="1"/>
          </p:cNvSpPr>
          <p:nvPr>
            <p:ph idx="1"/>
          </p:nvPr>
        </p:nvSpPr>
        <p:spPr>
          <a:xfrm>
            <a:off x="838200" y="1859485"/>
            <a:ext cx="10515600" cy="4317478"/>
          </a:xfrm>
        </p:spPr>
        <p:txBody>
          <a:bodyPr>
            <a:normAutofit/>
          </a:bodyPr>
          <a:lstStyle/>
          <a:p>
            <a:r>
              <a:rPr lang="en-US" dirty="0"/>
              <a:t>Task 2.9: Configure logging for the network firewall</a:t>
            </a:r>
          </a:p>
          <a:p>
            <a:pPr lvl="1"/>
            <a:r>
              <a:rPr lang="en-US" dirty="0"/>
              <a:t>I created a log group</a:t>
            </a:r>
          </a:p>
          <a:p>
            <a:pPr lvl="1"/>
            <a:r>
              <a:rPr lang="en-US" dirty="0"/>
              <a:t>I then configured logging in the firewall that we created. The webserver2 will not be accessible. This is expected because the network firewall policy isn’t yet configured to allow HTTP traffic on port 80.</a:t>
            </a:r>
          </a:p>
          <a:p>
            <a:pPr lvl="1"/>
            <a:r>
              <a:rPr lang="en-US" dirty="0"/>
              <a:t>And we can check the logs in the </a:t>
            </a:r>
            <a:r>
              <a:rPr lang="en-US" dirty="0" err="1"/>
              <a:t>cloudwatch</a:t>
            </a:r>
            <a:r>
              <a:rPr lang="en-US" dirty="0"/>
              <a:t> log group “</a:t>
            </a:r>
            <a:r>
              <a:rPr lang="en-US" dirty="0" err="1"/>
              <a:t>NetworkFirewallVPCLogs</a:t>
            </a:r>
            <a:r>
              <a:rPr lang="en-US" dirty="0"/>
              <a:t>”.</a:t>
            </a:r>
          </a:p>
          <a:p>
            <a:r>
              <a:rPr lang="en-US" dirty="0"/>
              <a:t>Task 2.10: Configure the firewall policy and test access</a:t>
            </a:r>
          </a:p>
          <a:p>
            <a:pPr lvl="1"/>
            <a:r>
              <a:rPr lang="en-US" dirty="0"/>
              <a:t>I then created a stateful route group in the firewall policy to allow connection on port 80, 22, 443 and ICMP protocol, but I set it to reject connection on port 8080.</a:t>
            </a:r>
          </a:p>
          <a:p>
            <a:pPr lvl="1"/>
            <a:r>
              <a:rPr lang="en-US" dirty="0"/>
              <a:t>And now the WebServer2 is accessible again on ports 80 and 22. The ICMP is also working fine.</a:t>
            </a:r>
          </a:p>
          <a:p>
            <a:pPr lvl="1"/>
            <a:r>
              <a:rPr lang="en-US" dirty="0"/>
              <a:t>But if we tried to access on port 8080, the connection will fail because of the firewall rule.</a:t>
            </a:r>
          </a:p>
          <a:p>
            <a:endParaRPr lang="en-US" dirty="0"/>
          </a:p>
        </p:txBody>
      </p:sp>
    </p:spTree>
    <p:extLst>
      <p:ext uri="{BB962C8B-B14F-4D97-AF65-F5344CB8AC3E}">
        <p14:creationId xmlns:p14="http://schemas.microsoft.com/office/powerpoint/2010/main" val="29275181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42D285-5CFE-7BB2-A50F-042135646B5B}"/>
              </a:ext>
            </a:extLst>
          </p:cNvPr>
          <p:cNvSpPr>
            <a:spLocks noGrp="1"/>
          </p:cNvSpPr>
          <p:nvPr>
            <p:ph idx="1"/>
          </p:nvPr>
        </p:nvSpPr>
        <p:spPr>
          <a:xfrm>
            <a:off x="838200" y="585788"/>
            <a:ext cx="10515600" cy="5591175"/>
          </a:xfrm>
        </p:spPr>
        <p:txBody>
          <a:bodyPr/>
          <a:lstStyle/>
          <a:p>
            <a:r>
              <a:rPr lang="en-US" dirty="0"/>
              <a:t>Cost estimate to secure a VPC with a network firewall</a:t>
            </a:r>
          </a:p>
        </p:txBody>
      </p:sp>
      <p:pic>
        <p:nvPicPr>
          <p:cNvPr id="4" name="Picture 3" descr="A table with text and numbers&#10;&#10;Description automatically generated">
            <a:extLst>
              <a:ext uri="{FF2B5EF4-FFF2-40B4-BE49-F238E27FC236}">
                <a16:creationId xmlns:a16="http://schemas.microsoft.com/office/drawing/2014/main" id="{59FB2801-E779-A49C-206B-9FE5DA333A66}"/>
              </a:ext>
            </a:extLst>
          </p:cNvPr>
          <p:cNvPicPr>
            <a:picLocks noChangeAspect="1"/>
          </p:cNvPicPr>
          <p:nvPr/>
        </p:nvPicPr>
        <p:blipFill>
          <a:blip r:embed="rId2"/>
          <a:stretch>
            <a:fillRect/>
          </a:stretch>
        </p:blipFill>
        <p:spPr>
          <a:xfrm>
            <a:off x="3717287" y="976246"/>
            <a:ext cx="4757420" cy="2233295"/>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98D2B746-7853-10D4-6ACE-0C13510710EA}"/>
              </a:ext>
            </a:extLst>
          </p:cNvPr>
          <p:cNvPicPr>
            <a:picLocks noChangeAspect="1"/>
          </p:cNvPicPr>
          <p:nvPr/>
        </p:nvPicPr>
        <p:blipFill>
          <a:blip r:embed="rId3"/>
          <a:stretch>
            <a:fillRect/>
          </a:stretch>
        </p:blipFill>
        <p:spPr>
          <a:xfrm>
            <a:off x="2609731" y="3381375"/>
            <a:ext cx="6972533" cy="3028950"/>
          </a:xfrm>
          <a:prstGeom prst="rect">
            <a:avLst/>
          </a:prstGeom>
        </p:spPr>
      </p:pic>
    </p:spTree>
    <p:extLst>
      <p:ext uri="{BB962C8B-B14F-4D97-AF65-F5344CB8AC3E}">
        <p14:creationId xmlns:p14="http://schemas.microsoft.com/office/powerpoint/2010/main" val="22984473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52BAC-E352-EC16-E173-4AC18D99C16F}"/>
              </a:ext>
            </a:extLst>
          </p:cNvPr>
          <p:cNvSpPr>
            <a:spLocks noGrp="1"/>
          </p:cNvSpPr>
          <p:nvPr>
            <p:ph type="title"/>
          </p:nvPr>
        </p:nvSpPr>
        <p:spPr/>
        <p:txBody>
          <a:bodyPr/>
          <a:lstStyle/>
          <a:p>
            <a:r>
              <a:rPr lang="en-US" dirty="0"/>
              <a:t>Phase 3: Securing AWS resources by using AWS KMS</a:t>
            </a:r>
          </a:p>
        </p:txBody>
      </p:sp>
      <p:sp>
        <p:nvSpPr>
          <p:cNvPr id="3" name="Content Placeholder 2">
            <a:extLst>
              <a:ext uri="{FF2B5EF4-FFF2-40B4-BE49-F238E27FC236}">
                <a16:creationId xmlns:a16="http://schemas.microsoft.com/office/drawing/2014/main" id="{3B9E6BB8-BC34-5D2A-D3D3-178C8BE257E9}"/>
              </a:ext>
            </a:extLst>
          </p:cNvPr>
          <p:cNvSpPr>
            <a:spLocks noGrp="1"/>
          </p:cNvSpPr>
          <p:nvPr>
            <p:ph idx="1"/>
          </p:nvPr>
        </p:nvSpPr>
        <p:spPr/>
        <p:txBody>
          <a:bodyPr>
            <a:normAutofit/>
          </a:bodyPr>
          <a:lstStyle/>
          <a:p>
            <a:r>
              <a:rPr lang="en-US" dirty="0"/>
              <a:t>Task 3.1: Create a customer managed key and configure key rotation</a:t>
            </a:r>
          </a:p>
          <a:p>
            <a:pPr lvl="1"/>
            <a:r>
              <a:rPr lang="en-US" dirty="0"/>
              <a:t>Created a new key and granted the Key administrator and Key user permissions to the </a:t>
            </a:r>
            <a:r>
              <a:rPr lang="en-US" dirty="0" err="1"/>
              <a:t>voclabs</a:t>
            </a:r>
            <a:r>
              <a:rPr lang="en-US" dirty="0"/>
              <a:t> role</a:t>
            </a:r>
          </a:p>
          <a:p>
            <a:pPr lvl="1"/>
            <a:r>
              <a:rPr lang="en-US" dirty="0"/>
              <a:t>I then enabled the automatic key rotation. So that it is automatically rotated every year.</a:t>
            </a:r>
          </a:p>
          <a:p>
            <a:r>
              <a:rPr lang="en-US" dirty="0"/>
              <a:t>Task 3.2: Update the AWS KMS key policy and analyze an IAM policy</a:t>
            </a:r>
          </a:p>
          <a:p>
            <a:pPr lvl="1"/>
            <a:r>
              <a:rPr lang="en-US" dirty="0"/>
              <a:t>Added user named Sofia to the key administrators</a:t>
            </a:r>
          </a:p>
          <a:p>
            <a:pPr lvl="1"/>
            <a:r>
              <a:rPr lang="en-US" dirty="0"/>
              <a:t>I analyzed the policy named “</a:t>
            </a:r>
            <a:r>
              <a:rPr lang="en-US" dirty="0" err="1"/>
              <a:t>PolicyForFinancialAdvisors</a:t>
            </a:r>
            <a:r>
              <a:rPr lang="en-US" dirty="0"/>
              <a:t>”, It is configured to allow full actions on S3 (like PUT, GET, etc.) and also allow some actions, like: encrypt, decrypt, etc. </a:t>
            </a:r>
          </a:p>
          <a:p>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38123468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80C53-B955-F12F-CF29-84AA54CA5E42}"/>
              </a:ext>
            </a:extLst>
          </p:cNvPr>
          <p:cNvSpPr>
            <a:spLocks noGrp="1"/>
          </p:cNvSpPr>
          <p:nvPr>
            <p:ph idx="1"/>
          </p:nvPr>
        </p:nvSpPr>
        <p:spPr>
          <a:xfrm>
            <a:off x="838200" y="1822663"/>
            <a:ext cx="10515600" cy="4354300"/>
          </a:xfrm>
        </p:spPr>
        <p:txBody>
          <a:bodyPr>
            <a:normAutofit/>
          </a:bodyPr>
          <a:lstStyle/>
          <a:p>
            <a:r>
              <a:rPr lang="en-US" dirty="0"/>
              <a:t>Task 3.3: Use AWS KMS to encrypt data in Amazon S3</a:t>
            </a:r>
          </a:p>
          <a:p>
            <a:pPr lvl="1"/>
            <a:r>
              <a:rPr lang="en-US" dirty="0"/>
              <a:t>Modified the encryption settings on the data-bucket S3 bucket so that the bucket uses SSE-KMS encryption.</a:t>
            </a:r>
          </a:p>
          <a:p>
            <a:pPr lvl="1"/>
            <a:r>
              <a:rPr lang="en-US" dirty="0"/>
              <a:t>Created a file named “loan-data.csv” with some data. I uploaded it to the S3 bucket using the user named “Sofia”. And The encryption type for the object is SSE-KMS.</a:t>
            </a:r>
          </a:p>
          <a:p>
            <a:pPr lvl="1"/>
            <a:r>
              <a:rPr lang="en-US" dirty="0"/>
              <a:t>I successfully downloaded the file using the user Sofia. This means that the user can retrieve the KMS key and detect the file on S3 bucket and download the file in plain text. </a:t>
            </a:r>
          </a:p>
          <a:p>
            <a:pPr lvl="1"/>
            <a:r>
              <a:rPr lang="en-US" dirty="0"/>
              <a:t>If I try to open the file using the user Paulo, it will result in error and tell me the user is not authorized to perform: </a:t>
            </a:r>
            <a:r>
              <a:rPr lang="en-US" dirty="0" err="1"/>
              <a:t>kms:Decrypt</a:t>
            </a:r>
            <a:r>
              <a:rPr lang="en-US" dirty="0"/>
              <a:t> on resource.</a:t>
            </a:r>
          </a:p>
          <a:p>
            <a:r>
              <a:rPr lang="en-US" dirty="0"/>
              <a:t>Task 3.4: Use AWS KMS to encrypt the root volume of an EC2 instance</a:t>
            </a:r>
          </a:p>
          <a:p>
            <a:pPr lvl="1"/>
            <a:r>
              <a:rPr lang="en-US" dirty="0"/>
              <a:t>I created new EC2 instance and enabled encryption on its AMI root volume by using </a:t>
            </a:r>
            <a:r>
              <a:rPr lang="en-US" dirty="0" err="1"/>
              <a:t>MyKMSKey</a:t>
            </a:r>
            <a:r>
              <a:rPr lang="en-US" dirty="0"/>
              <a:t>.</a:t>
            </a:r>
          </a:p>
          <a:p>
            <a:endParaRPr lang="en-US" dirty="0"/>
          </a:p>
        </p:txBody>
      </p:sp>
    </p:spTree>
    <p:extLst>
      <p:ext uri="{BB962C8B-B14F-4D97-AF65-F5344CB8AC3E}">
        <p14:creationId xmlns:p14="http://schemas.microsoft.com/office/powerpoint/2010/main" val="10821272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75AA69-6D5B-1861-A90F-6F11996EF136}"/>
              </a:ext>
            </a:extLst>
          </p:cNvPr>
          <p:cNvSpPr>
            <a:spLocks noGrp="1"/>
          </p:cNvSpPr>
          <p:nvPr>
            <p:ph idx="1"/>
          </p:nvPr>
        </p:nvSpPr>
        <p:spPr>
          <a:xfrm>
            <a:off x="838200" y="1976085"/>
            <a:ext cx="10515600" cy="4200877"/>
          </a:xfrm>
        </p:spPr>
        <p:txBody>
          <a:bodyPr/>
          <a:lstStyle/>
          <a:p>
            <a:r>
              <a:rPr lang="en-US" dirty="0"/>
              <a:t>Task 3.5: Use AWS KMS envelope encryption to encrypt data in place</a:t>
            </a:r>
          </a:p>
          <a:p>
            <a:pPr lvl="1"/>
            <a:r>
              <a:rPr lang="en-US" dirty="0"/>
              <a:t>I connected to the webserver2 instance and created a file in it.</a:t>
            </a:r>
          </a:p>
          <a:p>
            <a:pPr lvl="1"/>
            <a:r>
              <a:rPr lang="en-US" dirty="0"/>
              <a:t>I ran commands to generate a data key for the </a:t>
            </a:r>
            <a:r>
              <a:rPr lang="en-US" dirty="0" err="1"/>
              <a:t>MyKMSKey</a:t>
            </a:r>
            <a:r>
              <a:rPr lang="en-US" dirty="0"/>
              <a:t>, saved it to a bash variable, and then echoed the data key details in JSON format. Then saved the data key to disk. </a:t>
            </a:r>
          </a:p>
          <a:p>
            <a:r>
              <a:rPr lang="en-US" dirty="0"/>
              <a:t>Task 3.6: Use AWS KMS to encrypt a Secrets Manager secret</a:t>
            </a:r>
          </a:p>
          <a:p>
            <a:pPr lvl="1"/>
            <a:r>
              <a:rPr lang="en-US" dirty="0"/>
              <a:t>Created a new secret</a:t>
            </a:r>
          </a:p>
          <a:p>
            <a:pPr lvl="1"/>
            <a:r>
              <a:rPr lang="en-US" dirty="0"/>
              <a:t>Then I used EC2 Instance Connect to connect to the WebServer2 instance, and then used the AWS CLI to retrieve the secret.</a:t>
            </a:r>
          </a:p>
          <a:p>
            <a:endParaRPr lang="en-US" dirty="0"/>
          </a:p>
          <a:p>
            <a:pPr lvl="1"/>
            <a:endParaRPr lang="en-US" dirty="0"/>
          </a:p>
        </p:txBody>
      </p:sp>
    </p:spTree>
    <p:extLst>
      <p:ext uri="{BB962C8B-B14F-4D97-AF65-F5344CB8AC3E}">
        <p14:creationId xmlns:p14="http://schemas.microsoft.com/office/powerpoint/2010/main" val="34816024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49E6EA-138C-262A-71B4-CB0C6DB1A8F9}"/>
              </a:ext>
            </a:extLst>
          </p:cNvPr>
          <p:cNvSpPr>
            <a:spLocks noGrp="1"/>
          </p:cNvSpPr>
          <p:nvPr>
            <p:ph idx="1"/>
          </p:nvPr>
        </p:nvSpPr>
        <p:spPr>
          <a:xfrm>
            <a:off x="838200" y="1208973"/>
            <a:ext cx="10515600" cy="4967990"/>
          </a:xfrm>
        </p:spPr>
        <p:txBody>
          <a:bodyPr/>
          <a:lstStyle/>
          <a:p>
            <a:r>
              <a:rPr lang="en-US" dirty="0"/>
              <a:t>Cost assessment for using AWS KMS</a:t>
            </a:r>
          </a:p>
          <a:p>
            <a:endParaRPr lang="en-US" dirty="0"/>
          </a:p>
        </p:txBody>
      </p:sp>
      <p:pic>
        <p:nvPicPr>
          <p:cNvPr id="4" name="Picture 3" descr="A screenshot of a computer&#10;&#10;Description automatically generated">
            <a:extLst>
              <a:ext uri="{FF2B5EF4-FFF2-40B4-BE49-F238E27FC236}">
                <a16:creationId xmlns:a16="http://schemas.microsoft.com/office/drawing/2014/main" id="{FC96885F-E81F-FEFC-A4BA-281D0E3EB790}"/>
              </a:ext>
            </a:extLst>
          </p:cNvPr>
          <p:cNvPicPr>
            <a:picLocks noChangeAspect="1"/>
          </p:cNvPicPr>
          <p:nvPr/>
        </p:nvPicPr>
        <p:blipFill>
          <a:blip r:embed="rId2"/>
          <a:stretch>
            <a:fillRect/>
          </a:stretch>
        </p:blipFill>
        <p:spPr>
          <a:xfrm>
            <a:off x="2204373" y="1915515"/>
            <a:ext cx="7083752" cy="3331545"/>
          </a:xfrm>
          <a:prstGeom prst="rect">
            <a:avLst/>
          </a:prstGeom>
        </p:spPr>
      </p:pic>
    </p:spTree>
    <p:extLst>
      <p:ext uri="{BB962C8B-B14F-4D97-AF65-F5344CB8AC3E}">
        <p14:creationId xmlns:p14="http://schemas.microsoft.com/office/powerpoint/2010/main" val="3546065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15BBD-6782-D821-1A6B-95F51D43A68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750363B-C551-F178-E814-0A9BF48CB4ED}"/>
              </a:ext>
            </a:extLst>
          </p:cNvPr>
          <p:cNvSpPr>
            <a:spLocks noGrp="1"/>
          </p:cNvSpPr>
          <p:nvPr>
            <p:ph idx="1"/>
          </p:nvPr>
        </p:nvSpPr>
        <p:spPr/>
        <p:txBody>
          <a:bodyPr>
            <a:normAutofit/>
          </a:bodyPr>
          <a:lstStyle/>
          <a:p>
            <a:r>
              <a:rPr lang="en-US" dirty="0"/>
              <a:t>By the end of this project, we created the following:</a:t>
            </a:r>
          </a:p>
          <a:p>
            <a:pPr lvl="1"/>
            <a:r>
              <a:rPr lang="en-US" dirty="0"/>
              <a:t>Deploy a functional web application that runs on a single virtual machine and is backed by a relational database.</a:t>
            </a:r>
          </a:p>
          <a:p>
            <a:pPr lvl="1"/>
            <a:r>
              <a:rPr lang="en-US" dirty="0"/>
              <a:t>Architect a web application to separate layers of the application, such as the web server and database.</a:t>
            </a:r>
          </a:p>
          <a:p>
            <a:pPr lvl="1"/>
            <a:r>
              <a:rPr lang="en-US" dirty="0"/>
              <a:t>Create a virtual network that is configured appropriately to host a web application that is publicly accessible and secure.</a:t>
            </a:r>
          </a:p>
          <a:p>
            <a:pPr lvl="1"/>
            <a:r>
              <a:rPr lang="en-US" dirty="0"/>
              <a:t>Deploy a web application with the load distributed across multiple web servers.</a:t>
            </a:r>
          </a:p>
          <a:p>
            <a:pPr lvl="1"/>
            <a:r>
              <a:rPr lang="en-US" dirty="0"/>
              <a:t>Configure the appropriate network security settings for the web servers and database.</a:t>
            </a:r>
          </a:p>
          <a:p>
            <a:pPr lvl="1"/>
            <a:r>
              <a:rPr lang="en-US" dirty="0"/>
              <a:t>Implement high availability and scalability in the deployed solution. </a:t>
            </a:r>
          </a:p>
          <a:p>
            <a:pPr lvl="1"/>
            <a:r>
              <a:rPr lang="en-US" dirty="0"/>
              <a:t>Configure access permissions between AWS services.</a:t>
            </a:r>
          </a:p>
        </p:txBody>
      </p:sp>
    </p:spTree>
    <p:extLst>
      <p:ext uri="{BB962C8B-B14F-4D97-AF65-F5344CB8AC3E}">
        <p14:creationId xmlns:p14="http://schemas.microsoft.com/office/powerpoint/2010/main" val="23554060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95F44-A645-B335-A3D3-9CC3CC7B57EA}"/>
              </a:ext>
            </a:extLst>
          </p:cNvPr>
          <p:cNvSpPr>
            <a:spLocks noGrp="1"/>
          </p:cNvSpPr>
          <p:nvPr>
            <p:ph type="title"/>
          </p:nvPr>
        </p:nvSpPr>
        <p:spPr/>
        <p:txBody>
          <a:bodyPr/>
          <a:lstStyle/>
          <a:p>
            <a:r>
              <a:rPr lang="en-US" dirty="0"/>
              <a:t>Phase 4: Monitoring and logging</a:t>
            </a:r>
          </a:p>
        </p:txBody>
      </p:sp>
      <p:sp>
        <p:nvSpPr>
          <p:cNvPr id="3" name="Content Placeholder 2">
            <a:extLst>
              <a:ext uri="{FF2B5EF4-FFF2-40B4-BE49-F238E27FC236}">
                <a16:creationId xmlns:a16="http://schemas.microsoft.com/office/drawing/2014/main" id="{73EC8EA2-97E1-38C5-0E04-F3849EC08FDE}"/>
              </a:ext>
            </a:extLst>
          </p:cNvPr>
          <p:cNvSpPr>
            <a:spLocks noGrp="1"/>
          </p:cNvSpPr>
          <p:nvPr>
            <p:ph idx="1"/>
          </p:nvPr>
        </p:nvSpPr>
        <p:spPr/>
        <p:txBody>
          <a:bodyPr>
            <a:normAutofit/>
          </a:bodyPr>
          <a:lstStyle/>
          <a:p>
            <a:r>
              <a:rPr lang="en-US" dirty="0"/>
              <a:t>Task 4.1: Use CloudTrail to record Amazon S3 API calls</a:t>
            </a:r>
          </a:p>
          <a:p>
            <a:pPr lvl="1"/>
            <a:r>
              <a:rPr lang="en-US" dirty="0"/>
              <a:t>Created a new CloudTrail trail. It will store the logs in the existing </a:t>
            </a:r>
            <a:r>
              <a:rPr lang="en-US" dirty="0" err="1"/>
              <a:t>cloudtrail</a:t>
            </a:r>
            <a:r>
              <a:rPr lang="en-US" dirty="0"/>
              <a:t>-logs S3 bucket. It will record both management events and data events in the trail. And for data events, it will log all S3 events.</a:t>
            </a:r>
          </a:p>
          <a:p>
            <a:pPr lvl="1"/>
            <a:r>
              <a:rPr lang="en-US" dirty="0"/>
              <a:t>Created a new file locally named “customer-data.csv” with contents.</a:t>
            </a:r>
          </a:p>
          <a:p>
            <a:pPr lvl="1"/>
            <a:r>
              <a:rPr lang="en-US" dirty="0"/>
              <a:t>Created an Athena table that describes the format of the data in the </a:t>
            </a:r>
            <a:r>
              <a:rPr lang="en-US" dirty="0" err="1"/>
              <a:t>cloudtrail</a:t>
            </a:r>
            <a:r>
              <a:rPr lang="en-US" dirty="0"/>
              <a:t>-logs S3 bucket.</a:t>
            </a:r>
          </a:p>
          <a:p>
            <a:pPr lvl="1"/>
            <a:r>
              <a:rPr lang="en-US" dirty="0"/>
              <a:t>I ran an Athena query to retrieve the CloudTrail event log data for when I uploaded the customer-data.csv file to Amazon S3. I also created a similar Athena query to retrieve the CloudTrail log information for when I opened (or downloaded) the customer-data.csv file.</a:t>
            </a:r>
          </a:p>
          <a:p>
            <a:pPr lvl="1"/>
            <a:endParaRPr lang="en-US" dirty="0"/>
          </a:p>
          <a:p>
            <a:endParaRPr lang="en-US" dirty="0"/>
          </a:p>
        </p:txBody>
      </p:sp>
    </p:spTree>
    <p:extLst>
      <p:ext uri="{BB962C8B-B14F-4D97-AF65-F5344CB8AC3E}">
        <p14:creationId xmlns:p14="http://schemas.microsoft.com/office/powerpoint/2010/main" val="27061979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7B49A6-6FCC-EC82-57A7-2B1436FCC2AF}"/>
              </a:ext>
            </a:extLst>
          </p:cNvPr>
          <p:cNvSpPr>
            <a:spLocks noGrp="1"/>
          </p:cNvSpPr>
          <p:nvPr>
            <p:ph idx="1"/>
          </p:nvPr>
        </p:nvSpPr>
        <p:spPr>
          <a:xfrm>
            <a:off x="838200" y="1841073"/>
            <a:ext cx="10515600" cy="4335889"/>
          </a:xfrm>
        </p:spPr>
        <p:txBody>
          <a:bodyPr>
            <a:normAutofit/>
          </a:bodyPr>
          <a:lstStyle/>
          <a:p>
            <a:r>
              <a:rPr lang="en-US" dirty="0"/>
              <a:t>Task 4.2: Use CloudWatch Logs to monitor secure logs</a:t>
            </a:r>
          </a:p>
          <a:p>
            <a:pPr lvl="1"/>
            <a:r>
              <a:rPr lang="en-US" dirty="0"/>
              <a:t>I created a new CloudWatch log group.</a:t>
            </a:r>
          </a:p>
          <a:p>
            <a:pPr lvl="1"/>
            <a:r>
              <a:rPr lang="en-US" dirty="0"/>
              <a:t>Then I used EC2 Instance Connect to connect to </a:t>
            </a:r>
            <a:r>
              <a:rPr lang="en-US" dirty="0" err="1"/>
              <a:t>EncryptedInstance</a:t>
            </a:r>
            <a:r>
              <a:rPr lang="en-US" dirty="0"/>
              <a:t>, and installed the CloudWatch agent and a Linux daemon named </a:t>
            </a:r>
            <a:r>
              <a:rPr lang="en-US" dirty="0" err="1"/>
              <a:t>collectd</a:t>
            </a:r>
            <a:r>
              <a:rPr lang="en-US" dirty="0"/>
              <a:t>, which the CloudWatch agent will use. Then I downloaded and configured a JSON file that provides configuration details for the CloudWatch agent.</a:t>
            </a:r>
          </a:p>
          <a:p>
            <a:pPr lvl="1"/>
            <a:r>
              <a:rPr lang="en-US" dirty="0"/>
              <a:t>Then I started the CloudWatch agent, and confirmed that it is running</a:t>
            </a:r>
          </a:p>
          <a:p>
            <a:pPr lvl="1"/>
            <a:r>
              <a:rPr lang="en-US" dirty="0"/>
              <a:t>Then I uploaded the key to the cloud9 instance</a:t>
            </a:r>
          </a:p>
          <a:p>
            <a:pPr lvl="1"/>
            <a:r>
              <a:rPr lang="en-US" dirty="0"/>
              <a:t>Then I became able to SSH to the </a:t>
            </a:r>
            <a:r>
              <a:rPr lang="en-US" dirty="0" err="1"/>
              <a:t>EncryptedInstance</a:t>
            </a:r>
            <a:r>
              <a:rPr lang="en-US" dirty="0"/>
              <a:t> instance from the cloud9 instance. But if I tried with user “ubuntu”, it will result in permission denied. Because it doesn't exist on this Amazon Linux instance.</a:t>
            </a:r>
          </a:p>
          <a:p>
            <a:pPr lvl="1"/>
            <a:r>
              <a:rPr lang="en-US" dirty="0"/>
              <a:t>And there were logs that recorded the successful connection from ec2-user, and the failed request from user ubuntu.</a:t>
            </a:r>
          </a:p>
          <a:p>
            <a:pPr lvl="1"/>
            <a:endParaRPr lang="en-US" dirty="0"/>
          </a:p>
          <a:p>
            <a:endParaRPr lang="en-US" dirty="0"/>
          </a:p>
        </p:txBody>
      </p:sp>
    </p:spTree>
    <p:extLst>
      <p:ext uri="{BB962C8B-B14F-4D97-AF65-F5344CB8AC3E}">
        <p14:creationId xmlns:p14="http://schemas.microsoft.com/office/powerpoint/2010/main" val="28456161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85D9C6-AEB5-AD37-57B1-B011F74B17C5}"/>
              </a:ext>
            </a:extLst>
          </p:cNvPr>
          <p:cNvSpPr>
            <a:spLocks noGrp="1"/>
          </p:cNvSpPr>
          <p:nvPr>
            <p:ph idx="1"/>
          </p:nvPr>
        </p:nvSpPr>
        <p:spPr>
          <a:xfrm>
            <a:off x="838200" y="1810389"/>
            <a:ext cx="10515600" cy="4029044"/>
          </a:xfrm>
        </p:spPr>
        <p:txBody>
          <a:bodyPr/>
          <a:lstStyle/>
          <a:p>
            <a:r>
              <a:rPr lang="en-US" dirty="0"/>
              <a:t>Task 4.3: Create a CloudWatch alarm to send notifications for security incidents</a:t>
            </a:r>
          </a:p>
          <a:p>
            <a:pPr lvl="1"/>
            <a:r>
              <a:rPr lang="en-US" dirty="0"/>
              <a:t>Created a new metric filter in the </a:t>
            </a:r>
            <a:r>
              <a:rPr lang="en-US" dirty="0" err="1"/>
              <a:t>EncryptedInstanceSecureLogs</a:t>
            </a:r>
            <a:r>
              <a:rPr lang="en-US" dirty="0"/>
              <a:t> CloudWatch log group.</a:t>
            </a:r>
          </a:p>
          <a:p>
            <a:pPr lvl="1"/>
            <a:r>
              <a:rPr lang="en-US" dirty="0"/>
              <a:t>Created a CloudWatch alarm from the metric filter that I just created. It will send a notification for Not valid access attempts over SSH to the </a:t>
            </a:r>
            <a:r>
              <a:rPr lang="en-US" dirty="0" err="1"/>
              <a:t>EncryptedInstance</a:t>
            </a:r>
            <a:r>
              <a:rPr lang="en-US" dirty="0"/>
              <a:t> server are greater than or equal 5 in the last 24 hours. And confirmed the subscription.</a:t>
            </a:r>
          </a:p>
          <a:p>
            <a:pPr lvl="1"/>
            <a:r>
              <a:rPr lang="en-US" dirty="0"/>
              <a:t>I made five invalid SSH access attempts to connect to the </a:t>
            </a:r>
            <a:r>
              <a:rPr lang="en-US" dirty="0" err="1"/>
              <a:t>EncryptedInstance</a:t>
            </a:r>
            <a:r>
              <a:rPr lang="en-US" dirty="0"/>
              <a:t> public IP address over SSH, and checked they were recorded in the logs. </a:t>
            </a:r>
          </a:p>
          <a:p>
            <a:pPr lvl="1"/>
            <a:r>
              <a:rPr lang="en-US" dirty="0"/>
              <a:t>Also the CloudWatch alarm became in “in alarm” state. Plus I received a notification on the mail.</a:t>
            </a:r>
          </a:p>
          <a:p>
            <a:endParaRPr lang="en-US" dirty="0"/>
          </a:p>
        </p:txBody>
      </p:sp>
      <p:pic>
        <p:nvPicPr>
          <p:cNvPr id="4" name="Picture 3" descr="A screenshot of a computer&#10;&#10;Description automatically generated">
            <a:extLst>
              <a:ext uri="{FF2B5EF4-FFF2-40B4-BE49-F238E27FC236}">
                <a16:creationId xmlns:a16="http://schemas.microsoft.com/office/drawing/2014/main" id="{B4FEECC9-F4BC-70C3-24D2-CE9B7B19AB6A}"/>
              </a:ext>
            </a:extLst>
          </p:cNvPr>
          <p:cNvPicPr>
            <a:picLocks noChangeAspect="1"/>
          </p:cNvPicPr>
          <p:nvPr/>
        </p:nvPicPr>
        <p:blipFill>
          <a:blip r:embed="rId2"/>
          <a:stretch>
            <a:fillRect/>
          </a:stretch>
        </p:blipFill>
        <p:spPr>
          <a:xfrm>
            <a:off x="2599134" y="4374804"/>
            <a:ext cx="6993732" cy="1272292"/>
          </a:xfrm>
          <a:prstGeom prst="rect">
            <a:avLst/>
          </a:prstGeom>
        </p:spPr>
      </p:pic>
    </p:spTree>
    <p:extLst>
      <p:ext uri="{BB962C8B-B14F-4D97-AF65-F5344CB8AC3E}">
        <p14:creationId xmlns:p14="http://schemas.microsoft.com/office/powerpoint/2010/main" val="40086436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A55FA9-8ECD-7B9E-A33A-68B196586AFE}"/>
              </a:ext>
            </a:extLst>
          </p:cNvPr>
          <p:cNvSpPr>
            <a:spLocks noGrp="1"/>
          </p:cNvSpPr>
          <p:nvPr>
            <p:ph idx="1"/>
          </p:nvPr>
        </p:nvSpPr>
        <p:spPr>
          <a:xfrm>
            <a:off x="838200" y="1828800"/>
            <a:ext cx="10515600" cy="4348163"/>
          </a:xfrm>
        </p:spPr>
        <p:txBody>
          <a:bodyPr>
            <a:normAutofit/>
          </a:bodyPr>
          <a:lstStyle/>
          <a:p>
            <a:r>
              <a:rPr lang="en-US" dirty="0"/>
              <a:t>Task 4.4: Configure AWS Config to assess security settings and remediate the configuration of AWS resources</a:t>
            </a:r>
          </a:p>
          <a:p>
            <a:pPr lvl="1"/>
            <a:r>
              <a:rPr lang="en-US" dirty="0"/>
              <a:t>I have two roles the first role grants permissions that you will need to set up AWS Config, and the second role is the role that AWS Systems Manager will use when it performs remediation actions with an AWS Config managed rule that you will use.</a:t>
            </a:r>
          </a:p>
          <a:p>
            <a:pPr lvl="1"/>
            <a:r>
              <a:rPr lang="en-US" dirty="0"/>
              <a:t>I also have a bucket that AWS Config will use this bucket for logging purposes.</a:t>
            </a:r>
          </a:p>
          <a:p>
            <a:pPr lvl="1"/>
            <a:r>
              <a:rPr lang="en-US" dirty="0"/>
              <a:t>I created another bucket. Then I edited the object ownership in the “s3-objects-access-log” bucket. I enabled ACLs. </a:t>
            </a:r>
          </a:p>
          <a:p>
            <a:pPr lvl="1"/>
            <a:r>
              <a:rPr lang="en-US" dirty="0"/>
              <a:t>Then I set up AWS Config to record all current and future resources that are supported in the us-east-1 Region. </a:t>
            </a:r>
          </a:p>
          <a:p>
            <a:pPr lvl="1"/>
            <a:r>
              <a:rPr lang="en-US" dirty="0"/>
              <a:t>Confirmed that the s3-bucket-logging-enabled rule that I defined is finding resources that are in scope. I also confirmed that the compliance-bucket is flagged as noncompliant. The compliance-bucket is flagged as Noncompliant, that is because the “server access logging” is disabled.</a:t>
            </a:r>
          </a:p>
          <a:p>
            <a:endParaRPr lang="en-US" dirty="0"/>
          </a:p>
        </p:txBody>
      </p:sp>
    </p:spTree>
    <p:extLst>
      <p:ext uri="{BB962C8B-B14F-4D97-AF65-F5344CB8AC3E}">
        <p14:creationId xmlns:p14="http://schemas.microsoft.com/office/powerpoint/2010/main" val="6928353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77A72C-24E0-8740-1CE5-48B314C6A530}"/>
              </a:ext>
            </a:extLst>
          </p:cNvPr>
          <p:cNvSpPr>
            <a:spLocks noGrp="1"/>
          </p:cNvSpPr>
          <p:nvPr>
            <p:ph idx="1"/>
          </p:nvPr>
        </p:nvSpPr>
        <p:spPr>
          <a:xfrm>
            <a:off x="838200" y="1914717"/>
            <a:ext cx="10515600" cy="3013224"/>
          </a:xfrm>
        </p:spPr>
        <p:txBody>
          <a:bodyPr/>
          <a:lstStyle/>
          <a:p>
            <a:pPr lvl="1"/>
            <a:r>
              <a:rPr lang="en-US" dirty="0"/>
              <a:t>Then I configured manual remediation settings for the s3-bucket-logging-enable rule.</a:t>
            </a:r>
          </a:p>
          <a:p>
            <a:pPr lvl="1"/>
            <a:r>
              <a:rPr lang="en-US" dirty="0"/>
              <a:t>Then to test this, I select the “compliance bucket” bucket and then chose “remediate” button. That is to invoke the AWS Config remediation action so that object logging is enabled on the “compliance-bucket”.</a:t>
            </a:r>
          </a:p>
          <a:p>
            <a:pPr lvl="1"/>
            <a:r>
              <a:rPr lang="en-US" dirty="0"/>
              <a:t>Then I confirmed that the server access logging is now enabled on the compliance-bucket. It was enabled by the remediation rule that I just ran.</a:t>
            </a:r>
          </a:p>
          <a:p>
            <a:endParaRPr lang="en-US" dirty="0"/>
          </a:p>
        </p:txBody>
      </p:sp>
    </p:spTree>
    <p:extLst>
      <p:ext uri="{BB962C8B-B14F-4D97-AF65-F5344CB8AC3E}">
        <p14:creationId xmlns:p14="http://schemas.microsoft.com/office/powerpoint/2010/main" val="35191519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5C063A-4BF4-1E96-5A37-3520CDFFC1B9}"/>
              </a:ext>
            </a:extLst>
          </p:cNvPr>
          <p:cNvSpPr>
            <a:spLocks noGrp="1"/>
          </p:cNvSpPr>
          <p:nvPr>
            <p:ph idx="1"/>
          </p:nvPr>
        </p:nvSpPr>
        <p:spPr>
          <a:xfrm>
            <a:off x="838200" y="1215109"/>
            <a:ext cx="10515600" cy="4961854"/>
          </a:xfrm>
        </p:spPr>
        <p:txBody>
          <a:bodyPr/>
          <a:lstStyle/>
          <a:p>
            <a:r>
              <a:rPr lang="en-US" dirty="0"/>
              <a:t>Cost assessment for monitoring and logging</a:t>
            </a:r>
          </a:p>
        </p:txBody>
      </p:sp>
      <p:pic>
        <p:nvPicPr>
          <p:cNvPr id="4" name="Picture 3" descr="A screenshot of a computer&#10;&#10;Description automatically generated">
            <a:extLst>
              <a:ext uri="{FF2B5EF4-FFF2-40B4-BE49-F238E27FC236}">
                <a16:creationId xmlns:a16="http://schemas.microsoft.com/office/drawing/2014/main" id="{67EDFE1A-00F6-A315-EE0A-B53DEFD90A8C}"/>
              </a:ext>
            </a:extLst>
          </p:cNvPr>
          <p:cNvPicPr>
            <a:picLocks noChangeAspect="1"/>
          </p:cNvPicPr>
          <p:nvPr/>
        </p:nvPicPr>
        <p:blipFill>
          <a:blip r:embed="rId2"/>
          <a:stretch>
            <a:fillRect/>
          </a:stretch>
        </p:blipFill>
        <p:spPr>
          <a:xfrm>
            <a:off x="2059724" y="1971946"/>
            <a:ext cx="8072551" cy="3361029"/>
          </a:xfrm>
          <a:prstGeom prst="rect">
            <a:avLst/>
          </a:prstGeom>
        </p:spPr>
      </p:pic>
    </p:spTree>
    <p:extLst>
      <p:ext uri="{BB962C8B-B14F-4D97-AF65-F5344CB8AC3E}">
        <p14:creationId xmlns:p14="http://schemas.microsoft.com/office/powerpoint/2010/main" val="36530322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C5F96-F685-D5A5-C1DD-42C93489E9F9}"/>
              </a:ext>
            </a:extLst>
          </p:cNvPr>
          <p:cNvSpPr>
            <a:spLocks noGrp="1"/>
          </p:cNvSpPr>
          <p:nvPr>
            <p:ph type="title"/>
          </p:nvPr>
        </p:nvSpPr>
        <p:spPr/>
        <p:txBody>
          <a:bodyPr/>
          <a:lstStyle/>
          <a:p>
            <a:r>
              <a:rPr lang="en-US" dirty="0"/>
              <a:t>The Badge</a:t>
            </a:r>
          </a:p>
        </p:txBody>
      </p:sp>
      <p:pic>
        <p:nvPicPr>
          <p:cNvPr id="4" name="Content Placeholder 3">
            <a:extLst>
              <a:ext uri="{FF2B5EF4-FFF2-40B4-BE49-F238E27FC236}">
                <a16:creationId xmlns:a16="http://schemas.microsoft.com/office/drawing/2014/main" id="{B01BAE76-22B5-1527-2684-A0C0C6FC3F5A}"/>
              </a:ext>
            </a:extLst>
          </p:cNvPr>
          <p:cNvPicPr>
            <a:picLocks noGrp="1" noChangeAspect="1"/>
          </p:cNvPicPr>
          <p:nvPr>
            <p:ph idx="1"/>
          </p:nvPr>
        </p:nvPicPr>
        <p:blipFill>
          <a:blip r:embed="rId2"/>
          <a:stretch>
            <a:fillRect/>
          </a:stretch>
        </p:blipFill>
        <p:spPr>
          <a:xfrm>
            <a:off x="3542007" y="1846263"/>
            <a:ext cx="5168312" cy="4022725"/>
          </a:xfrm>
          <a:prstGeom prst="rect">
            <a:avLst/>
          </a:prstGeom>
        </p:spPr>
      </p:pic>
    </p:spTree>
    <p:extLst>
      <p:ext uri="{BB962C8B-B14F-4D97-AF65-F5344CB8AC3E}">
        <p14:creationId xmlns:p14="http://schemas.microsoft.com/office/powerpoint/2010/main" val="22932304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ABB54-8979-BB9C-BB9E-8D7B58155512}"/>
              </a:ext>
            </a:extLst>
          </p:cNvPr>
          <p:cNvSpPr>
            <a:spLocks noGrp="1"/>
          </p:cNvSpPr>
          <p:nvPr>
            <p:ph type="ctrTitle"/>
          </p:nvPr>
        </p:nvSpPr>
        <p:spPr>
          <a:xfrm>
            <a:off x="1524000" y="2601119"/>
            <a:ext cx="9144000" cy="1655762"/>
          </a:xfrm>
        </p:spPr>
        <p:txBody>
          <a:bodyPr/>
          <a:lstStyle/>
          <a:p>
            <a:r>
              <a:rPr lang="en-US" dirty="0"/>
              <a:t>Thank You</a:t>
            </a:r>
          </a:p>
        </p:txBody>
      </p:sp>
    </p:spTree>
    <p:extLst>
      <p:ext uri="{BB962C8B-B14F-4D97-AF65-F5344CB8AC3E}">
        <p14:creationId xmlns:p14="http://schemas.microsoft.com/office/powerpoint/2010/main" val="1450185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3CED3-0A20-9F5C-BFE7-C5BEBD80217A}"/>
              </a:ext>
            </a:extLst>
          </p:cNvPr>
          <p:cNvSpPr>
            <a:spLocks noGrp="1"/>
          </p:cNvSpPr>
          <p:nvPr>
            <p:ph type="title"/>
          </p:nvPr>
        </p:nvSpPr>
        <p:spPr/>
        <p:txBody>
          <a:bodyPr/>
          <a:lstStyle/>
          <a:p>
            <a:r>
              <a:rPr lang="en-US" dirty="0"/>
              <a:t>Phase 1: Planning the design and estimating cost</a:t>
            </a:r>
          </a:p>
        </p:txBody>
      </p:sp>
      <p:sp>
        <p:nvSpPr>
          <p:cNvPr id="3" name="Content Placeholder 2">
            <a:extLst>
              <a:ext uri="{FF2B5EF4-FFF2-40B4-BE49-F238E27FC236}">
                <a16:creationId xmlns:a16="http://schemas.microsoft.com/office/drawing/2014/main" id="{280C87B0-FAE6-7E05-88C4-90E7006C9C1D}"/>
              </a:ext>
            </a:extLst>
          </p:cNvPr>
          <p:cNvSpPr>
            <a:spLocks noGrp="1"/>
          </p:cNvSpPr>
          <p:nvPr>
            <p:ph idx="1"/>
          </p:nvPr>
        </p:nvSpPr>
        <p:spPr/>
        <p:txBody>
          <a:bodyPr/>
          <a:lstStyle/>
          <a:p>
            <a:r>
              <a:rPr lang="en-US" dirty="0"/>
              <a:t>Task 1: Creating an architectural diagram</a:t>
            </a:r>
          </a:p>
        </p:txBody>
      </p:sp>
      <p:pic>
        <p:nvPicPr>
          <p:cNvPr id="4" name="Content Placeholder 3" descr="A computer screen shot of a computer&#10;&#10;Description automatically generated">
            <a:extLst>
              <a:ext uri="{FF2B5EF4-FFF2-40B4-BE49-F238E27FC236}">
                <a16:creationId xmlns:a16="http://schemas.microsoft.com/office/drawing/2014/main" id="{E05617BF-17A5-BD54-38E7-28C7C707D8C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24497" y="2359536"/>
            <a:ext cx="6743005" cy="3846850"/>
          </a:xfrm>
          <a:prstGeom prst="rect">
            <a:avLst/>
          </a:prstGeom>
          <a:noFill/>
          <a:ln>
            <a:noFill/>
          </a:ln>
        </p:spPr>
      </p:pic>
    </p:spTree>
    <p:extLst>
      <p:ext uri="{BB962C8B-B14F-4D97-AF65-F5344CB8AC3E}">
        <p14:creationId xmlns:p14="http://schemas.microsoft.com/office/powerpoint/2010/main" val="1841419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A3D5B0-5940-5DA6-F27E-AECFD1DF4466}"/>
              </a:ext>
            </a:extLst>
          </p:cNvPr>
          <p:cNvSpPr>
            <a:spLocks noGrp="1"/>
          </p:cNvSpPr>
          <p:nvPr>
            <p:ph idx="1"/>
          </p:nvPr>
        </p:nvSpPr>
        <p:spPr>
          <a:xfrm>
            <a:off x="838200" y="546705"/>
            <a:ext cx="10515600" cy="5630258"/>
          </a:xfrm>
        </p:spPr>
        <p:txBody>
          <a:bodyPr/>
          <a:lstStyle/>
          <a:p>
            <a:r>
              <a:rPr lang="en-US" dirty="0"/>
              <a:t>Task 2: Developing a cost estimate</a:t>
            </a:r>
          </a:p>
          <a:p>
            <a:pPr marL="0" indent="0">
              <a:buNone/>
            </a:pPr>
            <a:endParaRPr lang="en-US" dirty="0"/>
          </a:p>
        </p:txBody>
      </p:sp>
      <p:pic>
        <p:nvPicPr>
          <p:cNvPr id="4" name="Content Placeholder 3" descr="A screenshot of a computer&#10;&#10;Description automatically generated">
            <a:extLst>
              <a:ext uri="{FF2B5EF4-FFF2-40B4-BE49-F238E27FC236}">
                <a16:creationId xmlns:a16="http://schemas.microsoft.com/office/drawing/2014/main" id="{8EEECF85-654F-3EA1-E1A5-9B9DCE44D973}"/>
              </a:ext>
            </a:extLst>
          </p:cNvPr>
          <p:cNvPicPr>
            <a:picLocks noChangeAspect="1"/>
          </p:cNvPicPr>
          <p:nvPr/>
        </p:nvPicPr>
        <p:blipFill>
          <a:blip r:embed="rId2"/>
          <a:stretch>
            <a:fillRect/>
          </a:stretch>
        </p:blipFill>
        <p:spPr>
          <a:xfrm>
            <a:off x="2428326" y="938055"/>
            <a:ext cx="7335348" cy="3488008"/>
          </a:xfrm>
          <a:prstGeom prst="rect">
            <a:avLst/>
          </a:prstGeom>
        </p:spPr>
      </p:pic>
      <p:pic>
        <p:nvPicPr>
          <p:cNvPr id="5" name="Picture 4" descr="A close-up of a white sheet&#10;&#10;Description automatically generated">
            <a:extLst>
              <a:ext uri="{FF2B5EF4-FFF2-40B4-BE49-F238E27FC236}">
                <a16:creationId xmlns:a16="http://schemas.microsoft.com/office/drawing/2014/main" id="{D3324FCC-A166-B71B-7EBC-C1C7226B8439}"/>
              </a:ext>
            </a:extLst>
          </p:cNvPr>
          <p:cNvPicPr>
            <a:picLocks noChangeAspect="1"/>
          </p:cNvPicPr>
          <p:nvPr/>
        </p:nvPicPr>
        <p:blipFill>
          <a:blip r:embed="rId3"/>
          <a:stretch>
            <a:fillRect/>
          </a:stretch>
        </p:blipFill>
        <p:spPr>
          <a:xfrm>
            <a:off x="2562668" y="4694116"/>
            <a:ext cx="7066664" cy="1617179"/>
          </a:xfrm>
          <a:prstGeom prst="rect">
            <a:avLst/>
          </a:prstGeom>
        </p:spPr>
      </p:pic>
    </p:spTree>
    <p:extLst>
      <p:ext uri="{BB962C8B-B14F-4D97-AF65-F5344CB8AC3E}">
        <p14:creationId xmlns:p14="http://schemas.microsoft.com/office/powerpoint/2010/main" val="1884477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C956A-ED00-5E9A-A011-63082D2F6ABC}"/>
              </a:ext>
            </a:extLst>
          </p:cNvPr>
          <p:cNvSpPr>
            <a:spLocks noGrp="1"/>
          </p:cNvSpPr>
          <p:nvPr>
            <p:ph type="title"/>
          </p:nvPr>
        </p:nvSpPr>
        <p:spPr/>
        <p:txBody>
          <a:bodyPr/>
          <a:lstStyle/>
          <a:p>
            <a:r>
              <a:rPr lang="en-US" dirty="0"/>
              <a:t>Phase 2: Creating a basic functional web application</a:t>
            </a:r>
          </a:p>
        </p:txBody>
      </p:sp>
      <p:sp>
        <p:nvSpPr>
          <p:cNvPr id="3" name="Content Placeholder 2">
            <a:extLst>
              <a:ext uri="{FF2B5EF4-FFF2-40B4-BE49-F238E27FC236}">
                <a16:creationId xmlns:a16="http://schemas.microsoft.com/office/drawing/2014/main" id="{67BD1053-1655-637B-0F84-6D3733CC2057}"/>
              </a:ext>
            </a:extLst>
          </p:cNvPr>
          <p:cNvSpPr>
            <a:spLocks noGrp="1"/>
          </p:cNvSpPr>
          <p:nvPr>
            <p:ph idx="1"/>
          </p:nvPr>
        </p:nvSpPr>
        <p:spPr/>
        <p:txBody>
          <a:bodyPr>
            <a:normAutofit/>
          </a:bodyPr>
          <a:lstStyle/>
          <a:p>
            <a:r>
              <a:rPr lang="en-US" dirty="0"/>
              <a:t>Task 1: Creating a virtual network</a:t>
            </a:r>
          </a:p>
          <a:p>
            <a:pPr lvl="1"/>
            <a:r>
              <a:rPr lang="en-US" sz="1800" dirty="0">
                <a:effectLst/>
                <a:latin typeface="Calibri" panose="020F0502020204030204" pitchFamily="34" charset="0"/>
                <a:ea typeface="Aptos" panose="020B0004020202020204" pitchFamily="34" charset="0"/>
              </a:rPr>
              <a:t>We created VPC.</a:t>
            </a:r>
          </a:p>
          <a:p>
            <a:pPr lvl="1"/>
            <a:r>
              <a:rPr lang="en-US" sz="1800" dirty="0">
                <a:effectLst/>
                <a:latin typeface="Calibri" panose="020F0502020204030204" pitchFamily="34" charset="0"/>
                <a:ea typeface="Aptos" panose="020B0004020202020204" pitchFamily="34" charset="0"/>
              </a:rPr>
              <a:t>We then create NAT Gateway in the public subnet 1.</a:t>
            </a:r>
          </a:p>
          <a:p>
            <a:pPr lvl="1"/>
            <a:r>
              <a:rPr lang="en-US" sz="1800" dirty="0">
                <a:effectLst/>
                <a:latin typeface="Calibri" panose="020F0502020204030204" pitchFamily="34" charset="0"/>
                <a:ea typeface="Aptos" panose="020B0004020202020204" pitchFamily="34" charset="0"/>
              </a:rPr>
              <a:t>We then go to route tables and add new route for anywhere (0.0.0.0/0) to exit from NAT gateway in the private subnet 1.</a:t>
            </a:r>
            <a:endParaRPr lang="en-US" sz="1800" dirty="0">
              <a:latin typeface="Calibri" panose="020F0502020204030204" pitchFamily="34" charset="0"/>
              <a:ea typeface="Aptos" panose="020B0004020202020204" pitchFamily="34" charset="0"/>
            </a:endParaRPr>
          </a:p>
          <a:p>
            <a:pPr lvl="1"/>
            <a:r>
              <a:rPr lang="en-US" sz="1800" dirty="0">
                <a:effectLst/>
                <a:latin typeface="Calibri" panose="020F0502020204030204" pitchFamily="34" charset="0"/>
                <a:ea typeface="Aptos" panose="020B0004020202020204" pitchFamily="34" charset="0"/>
              </a:rPr>
              <a:t>Then do the same for private subnet 2.</a:t>
            </a:r>
            <a:endParaRPr lang="en-US" dirty="0"/>
          </a:p>
          <a:p>
            <a:r>
              <a:rPr lang="en-US" dirty="0"/>
              <a:t>Task 2: Creating a virtual machine</a:t>
            </a:r>
          </a:p>
          <a:p>
            <a:pPr lvl="1"/>
            <a:r>
              <a:rPr lang="en-US" dirty="0"/>
              <a:t>We will create an EC2 instance. We will select Ubuntu as Operating system and we will create a security group to allow SSH and HTTP connections from anywhere (0.0.0.0/0).</a:t>
            </a:r>
          </a:p>
          <a:p>
            <a:r>
              <a:rPr lang="en-US" dirty="0"/>
              <a:t>Task 3: Testing the deployment</a:t>
            </a:r>
          </a:p>
          <a:p>
            <a:pPr lvl="1"/>
            <a:r>
              <a:rPr lang="en-US" sz="1800" dirty="0">
                <a:effectLst/>
                <a:latin typeface="Calibri" panose="020F0502020204030204" pitchFamily="34" charset="0"/>
                <a:ea typeface="Aptos" panose="020B0004020202020204" pitchFamily="34" charset="0"/>
              </a:rPr>
              <a:t>And we can test that the web application is running successfully by going to the public IP in new browser window.</a:t>
            </a:r>
            <a:endParaRPr lang="en-US" dirty="0"/>
          </a:p>
        </p:txBody>
      </p:sp>
    </p:spTree>
    <p:extLst>
      <p:ext uri="{BB962C8B-B14F-4D97-AF65-F5344CB8AC3E}">
        <p14:creationId xmlns:p14="http://schemas.microsoft.com/office/powerpoint/2010/main" val="1250241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 shot of a computer&#10;&#10;Description automatically generated">
            <a:extLst>
              <a:ext uri="{FF2B5EF4-FFF2-40B4-BE49-F238E27FC236}">
                <a16:creationId xmlns:a16="http://schemas.microsoft.com/office/drawing/2014/main" id="{1118FDE5-D071-FE39-7B4A-15B8CF19D8E5}"/>
              </a:ext>
            </a:extLst>
          </p:cNvPr>
          <p:cNvPicPr>
            <a:picLocks noGrp="1" noChangeAspect="1"/>
          </p:cNvPicPr>
          <p:nvPr>
            <p:ph idx="1"/>
          </p:nvPr>
        </p:nvPicPr>
        <p:blipFill>
          <a:blip r:embed="rId2"/>
          <a:stretch>
            <a:fillRect/>
          </a:stretch>
        </p:blipFill>
        <p:spPr>
          <a:xfrm>
            <a:off x="838200" y="1930663"/>
            <a:ext cx="10515600" cy="2996673"/>
          </a:xfrm>
          <a:prstGeom prst="rect">
            <a:avLst/>
          </a:prstGeom>
        </p:spPr>
      </p:pic>
    </p:spTree>
    <p:extLst>
      <p:ext uri="{BB962C8B-B14F-4D97-AF65-F5344CB8AC3E}">
        <p14:creationId xmlns:p14="http://schemas.microsoft.com/office/powerpoint/2010/main" val="1625615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BCDAA-C76E-0BF4-F0AE-04531664E5C3}"/>
              </a:ext>
            </a:extLst>
          </p:cNvPr>
          <p:cNvSpPr>
            <a:spLocks noGrp="1"/>
          </p:cNvSpPr>
          <p:nvPr>
            <p:ph type="title"/>
          </p:nvPr>
        </p:nvSpPr>
        <p:spPr/>
        <p:txBody>
          <a:bodyPr/>
          <a:lstStyle/>
          <a:p>
            <a:r>
              <a:rPr lang="en-US" dirty="0"/>
              <a:t>Phase 3: Decoupling the application components</a:t>
            </a:r>
          </a:p>
        </p:txBody>
      </p:sp>
      <p:sp>
        <p:nvSpPr>
          <p:cNvPr id="3" name="Content Placeholder 2">
            <a:extLst>
              <a:ext uri="{FF2B5EF4-FFF2-40B4-BE49-F238E27FC236}">
                <a16:creationId xmlns:a16="http://schemas.microsoft.com/office/drawing/2014/main" id="{08760C74-C91B-EB41-162F-E9168D698F20}"/>
              </a:ext>
            </a:extLst>
          </p:cNvPr>
          <p:cNvSpPr>
            <a:spLocks noGrp="1"/>
          </p:cNvSpPr>
          <p:nvPr>
            <p:ph idx="1"/>
          </p:nvPr>
        </p:nvSpPr>
        <p:spPr/>
        <p:txBody>
          <a:bodyPr>
            <a:normAutofit/>
          </a:bodyPr>
          <a:lstStyle/>
          <a:p>
            <a:pPr marL="0" indent="0">
              <a:buNone/>
            </a:pPr>
            <a:r>
              <a:rPr lang="en-US" dirty="0"/>
              <a:t>The objective is to separate the database and the web server infrastructure so that they run independently. The web application should run on a separate virtual machine, and the database should run on the managed service infrastructure.</a:t>
            </a:r>
          </a:p>
          <a:p>
            <a:r>
              <a:rPr lang="en-US" dirty="0"/>
              <a:t>Task 1: Changing the VPC configuration</a:t>
            </a:r>
          </a:p>
          <a:p>
            <a:pPr lvl="1"/>
            <a:r>
              <a:rPr lang="en-US" sz="1800" dirty="0">
                <a:effectLst/>
                <a:latin typeface="Calibri" panose="020F0502020204030204" pitchFamily="34" charset="0"/>
                <a:ea typeface="Aptos" panose="020B0004020202020204" pitchFamily="34" charset="0"/>
              </a:rPr>
              <a:t>Create private subnets in two Availability Zones. (We already created them in phase 2) </a:t>
            </a:r>
            <a:endParaRPr lang="en-US" dirty="0"/>
          </a:p>
          <a:p>
            <a:r>
              <a:rPr lang="en-US" dirty="0"/>
              <a:t>Task 2: Creating and configuring the Amazon RDS database</a:t>
            </a:r>
          </a:p>
          <a:p>
            <a:pPr lvl="1"/>
            <a:r>
              <a:rPr lang="en-US" dirty="0"/>
              <a:t>We create new database from RDS dashboard. We will choose MySQL engine.</a:t>
            </a:r>
          </a:p>
          <a:p>
            <a:r>
              <a:rPr lang="en-US" dirty="0"/>
              <a:t>Task 3: Configuring the development environment</a:t>
            </a:r>
          </a:p>
          <a:p>
            <a:pPr lvl="1"/>
            <a:r>
              <a:rPr lang="en-US" dirty="0"/>
              <a:t>Created cloud9 environment on a new t3.micro instance and the platform is Ubuntu and the access is SSH. And Installed AWS CLI on it.</a:t>
            </a:r>
          </a:p>
        </p:txBody>
      </p:sp>
    </p:spTree>
    <p:extLst>
      <p:ext uri="{BB962C8B-B14F-4D97-AF65-F5344CB8AC3E}">
        <p14:creationId xmlns:p14="http://schemas.microsoft.com/office/powerpoint/2010/main" val="1769711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B5A94A-B70B-1AFC-D3E6-FA81651E9D35}"/>
              </a:ext>
            </a:extLst>
          </p:cNvPr>
          <p:cNvSpPr>
            <a:spLocks noGrp="1"/>
          </p:cNvSpPr>
          <p:nvPr>
            <p:ph idx="1"/>
          </p:nvPr>
        </p:nvSpPr>
        <p:spPr>
          <a:xfrm>
            <a:off x="838200" y="1043275"/>
            <a:ext cx="10515600" cy="5133688"/>
          </a:xfrm>
        </p:spPr>
        <p:txBody>
          <a:bodyPr>
            <a:normAutofit/>
          </a:bodyPr>
          <a:lstStyle/>
          <a:p>
            <a:r>
              <a:rPr lang="en-US" dirty="0"/>
              <a:t>Task 4: Provisioning Secrets Manager</a:t>
            </a:r>
          </a:p>
          <a:p>
            <a:pPr lvl="1"/>
            <a:r>
              <a:rPr lang="en-US" dirty="0"/>
              <a:t>Created new secret using CLI in the cloud9 session.</a:t>
            </a:r>
          </a:p>
          <a:p>
            <a:r>
              <a:rPr lang="en-US" dirty="0"/>
              <a:t>Task 5: Provisioning a new instance for the web server</a:t>
            </a:r>
          </a:p>
          <a:p>
            <a:pPr lvl="1"/>
            <a:r>
              <a:rPr lang="en-US" sz="1800" dirty="0">
                <a:effectLst/>
                <a:ea typeface="Aptos" panose="020B0004020202020204" pitchFamily="34" charset="0"/>
              </a:rPr>
              <a:t>Created new instance and added the script of the web application. </a:t>
            </a:r>
          </a:p>
          <a:p>
            <a:pPr lvl="1"/>
            <a:r>
              <a:rPr lang="en-US" sz="1800" dirty="0">
                <a:effectLst/>
                <a:ea typeface="Aptos" panose="020B0004020202020204" pitchFamily="34" charset="0"/>
              </a:rPr>
              <a:t>And edited the security group for EC2 instances to allow traffic through port 3306. </a:t>
            </a:r>
          </a:p>
          <a:p>
            <a:pPr lvl="1"/>
            <a:r>
              <a:rPr lang="en-US" sz="1800" dirty="0">
                <a:effectLst/>
                <a:ea typeface="Aptos" panose="020B0004020202020204" pitchFamily="34" charset="0"/>
              </a:rPr>
              <a:t>Also created a security group for the RDS instance and allowed inbound traffic on port 3306.</a:t>
            </a:r>
          </a:p>
          <a:p>
            <a:pPr lvl="1"/>
            <a:r>
              <a:rPr lang="en-US" sz="1800" dirty="0">
                <a:effectLst/>
                <a:ea typeface="Aptos" panose="020B0004020202020204" pitchFamily="34" charset="0"/>
              </a:rPr>
              <a:t>Tested the web app is working fine.</a:t>
            </a:r>
            <a:endParaRPr lang="en-US" dirty="0"/>
          </a:p>
          <a:p>
            <a:r>
              <a:rPr lang="en-US" dirty="0"/>
              <a:t>Task 6: Migrating the database</a:t>
            </a:r>
          </a:p>
          <a:p>
            <a:pPr lvl="1"/>
            <a:r>
              <a:rPr lang="en-US" dirty="0"/>
              <a:t>Migrate the data from the original database, which is on an EC2 instance, to the new Amazon RDS database.</a:t>
            </a:r>
          </a:p>
          <a:p>
            <a:pPr lvl="1"/>
            <a:r>
              <a:rPr lang="en-US" dirty="0"/>
              <a:t>First add some data on the website (on the old EC2 instance’s public IP)</a:t>
            </a:r>
          </a:p>
          <a:p>
            <a:pPr lvl="1"/>
            <a:r>
              <a:rPr lang="en-US" dirty="0"/>
              <a:t>Then, we will export the data from the old EC2 instance. Then we will put it in the RDS instance.</a:t>
            </a:r>
          </a:p>
          <a:p>
            <a:r>
              <a:rPr lang="en-US" dirty="0"/>
              <a:t>Task 7: Testing the application</a:t>
            </a:r>
          </a:p>
          <a:p>
            <a:pPr lvl="1"/>
            <a:r>
              <a:rPr lang="en-US" dirty="0"/>
              <a:t>I went to the newly created EC2 instance and then found the data migrated which means the application can access it from RDS instance. </a:t>
            </a:r>
          </a:p>
        </p:txBody>
      </p:sp>
    </p:spTree>
    <p:extLst>
      <p:ext uri="{BB962C8B-B14F-4D97-AF65-F5344CB8AC3E}">
        <p14:creationId xmlns:p14="http://schemas.microsoft.com/office/powerpoint/2010/main" val="325435801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191</TotalTime>
  <Words>3228</Words>
  <Application>Microsoft Office PowerPoint</Application>
  <PresentationFormat>Widescreen</PresentationFormat>
  <Paragraphs>190</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Aptos</vt:lpstr>
      <vt:lpstr>Calibri</vt:lpstr>
      <vt:lpstr>Calibri Light</vt:lpstr>
      <vt:lpstr>Retrospect</vt:lpstr>
      <vt:lpstr>AWS Projects Presentation</vt:lpstr>
      <vt:lpstr>Project 1 -- Building a Highly Available, Scalable Web Application</vt:lpstr>
      <vt:lpstr>Introduction</vt:lpstr>
      <vt:lpstr>Phase 1: Planning the design and estimating cost</vt:lpstr>
      <vt:lpstr>PowerPoint Presentation</vt:lpstr>
      <vt:lpstr>Phase 2: Creating a basic functional web application</vt:lpstr>
      <vt:lpstr>PowerPoint Presentation</vt:lpstr>
      <vt:lpstr>Phase 3: Decoupling the application components</vt:lpstr>
      <vt:lpstr>PowerPoint Presentation</vt:lpstr>
      <vt:lpstr>Phase 4: Implementing high availability and scalability</vt:lpstr>
      <vt:lpstr>PowerPoint Presentation</vt:lpstr>
      <vt:lpstr>PowerPoint Presentation</vt:lpstr>
      <vt:lpstr>The Badge</vt:lpstr>
      <vt:lpstr>Project 2 -- Securing and Monitoring Resources with AWS</vt:lpstr>
      <vt:lpstr>Introduction</vt:lpstr>
      <vt:lpstr>Phase 1: Securing data in Amazon S3</vt:lpstr>
      <vt:lpstr>PowerPoint Presentation</vt:lpstr>
      <vt:lpstr>PowerPoint Presentation</vt:lpstr>
      <vt:lpstr>PowerPoint Presentation</vt:lpstr>
      <vt:lpstr>Phase 2: Securing VPCs</vt:lpstr>
      <vt:lpstr>PowerPoint Presentation</vt:lpstr>
      <vt:lpstr>PowerPoint Presentation</vt:lpstr>
      <vt:lpstr>PowerPoint Presentation</vt:lpstr>
      <vt:lpstr>PowerPoint Presentation</vt:lpstr>
      <vt:lpstr>PowerPoint Presentation</vt:lpstr>
      <vt:lpstr>Phase 3: Securing AWS resources by using AWS KMS</vt:lpstr>
      <vt:lpstr>PowerPoint Presentation</vt:lpstr>
      <vt:lpstr>PowerPoint Presentation</vt:lpstr>
      <vt:lpstr>PowerPoint Presentation</vt:lpstr>
      <vt:lpstr>Phase 4: Monitoring and logging</vt:lpstr>
      <vt:lpstr>PowerPoint Presentation</vt:lpstr>
      <vt:lpstr>PowerPoint Presentation</vt:lpstr>
      <vt:lpstr>PowerPoint Presentation</vt:lpstr>
      <vt:lpstr>PowerPoint Presentation</vt:lpstr>
      <vt:lpstr>PowerPoint Presentation</vt:lpstr>
      <vt:lpstr>The Badge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yousef eltobgy</dc:creator>
  <cp:lastModifiedBy>yousef eltobgy</cp:lastModifiedBy>
  <cp:revision>12</cp:revision>
  <dcterms:created xsi:type="dcterms:W3CDTF">2024-10-23T13:06:09Z</dcterms:created>
  <dcterms:modified xsi:type="dcterms:W3CDTF">2024-10-23T16:23:44Z</dcterms:modified>
</cp:coreProperties>
</file>