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8, 2021</a:t>
            </a:fld>
            <a:endParaRPr lang="en-US" dirty="0"/>
          </a:p>
        </p:txBody>
      </p:sp>
    </p:spTree>
    <p:extLst>
      <p:ext uri="{BB962C8B-B14F-4D97-AF65-F5344CB8AC3E}">
        <p14:creationId xmlns:p14="http://schemas.microsoft.com/office/powerpoint/2010/main" val="154103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September 8, 2021</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28375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September 8, 2021</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4481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8, 2021</a:t>
            </a:fld>
            <a:endParaRPr lang="en-US" dirty="0"/>
          </a:p>
        </p:txBody>
      </p:sp>
    </p:spTree>
    <p:extLst>
      <p:ext uri="{BB962C8B-B14F-4D97-AF65-F5344CB8AC3E}">
        <p14:creationId xmlns:p14="http://schemas.microsoft.com/office/powerpoint/2010/main" val="185699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September 8, 2021</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50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September 8, 2021</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3611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September 8, 2021</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94985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September 8, 2021</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13141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September 8, 2021</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910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September 8, 2021</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2740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September 8, 2021</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4533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September 8, 2021</a:t>
            </a:fld>
            <a:endParaRPr lang="en-US" dirty="0"/>
          </a:p>
        </p:txBody>
      </p:sp>
    </p:spTree>
    <p:extLst>
      <p:ext uri="{BB962C8B-B14F-4D97-AF65-F5344CB8AC3E}">
        <p14:creationId xmlns:p14="http://schemas.microsoft.com/office/powerpoint/2010/main" val="296600132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FDAC0-8B28-4D2E-ABF0-EEBF97E175CF}"/>
              </a:ext>
            </a:extLst>
          </p:cNvPr>
          <p:cNvSpPr>
            <a:spLocks noGrp="1"/>
          </p:cNvSpPr>
          <p:nvPr>
            <p:ph type="ctrTitle"/>
          </p:nvPr>
        </p:nvSpPr>
        <p:spPr>
          <a:xfrm>
            <a:off x="448055" y="655200"/>
            <a:ext cx="5432045" cy="1969200"/>
          </a:xfrm>
        </p:spPr>
        <p:txBody>
          <a:bodyPr anchor="b">
            <a:normAutofit/>
          </a:bodyPr>
          <a:lstStyle/>
          <a:p>
            <a:r>
              <a:rPr lang="en-CA" dirty="0"/>
              <a:t>ZOE Billboard Top 10</a:t>
            </a:r>
          </a:p>
        </p:txBody>
      </p:sp>
      <p:sp>
        <p:nvSpPr>
          <p:cNvPr id="3" name="Subtitle 2">
            <a:extLst>
              <a:ext uri="{FF2B5EF4-FFF2-40B4-BE49-F238E27FC236}">
                <a16:creationId xmlns:a16="http://schemas.microsoft.com/office/drawing/2014/main" id="{C8492275-C215-4BEE-B6AA-78F4C7A5B3B9}"/>
              </a:ext>
            </a:extLst>
          </p:cNvPr>
          <p:cNvSpPr>
            <a:spLocks noGrp="1"/>
          </p:cNvSpPr>
          <p:nvPr>
            <p:ph type="subTitle" idx="1"/>
          </p:nvPr>
        </p:nvSpPr>
        <p:spPr>
          <a:xfrm>
            <a:off x="439928" y="2989280"/>
            <a:ext cx="5432045" cy="3326456"/>
          </a:xfrm>
        </p:spPr>
        <p:txBody>
          <a:bodyPr>
            <a:normAutofit fontScale="85000" lnSpcReduction="10000"/>
          </a:bodyPr>
          <a:lstStyle/>
          <a:p>
            <a:pPr>
              <a:lnSpc>
                <a:spcPct val="110000"/>
              </a:lnSpc>
            </a:pPr>
            <a:r>
              <a:rPr lang="en-US" sz="2600" b="0" i="0" dirty="0">
                <a:effectLst/>
                <a:latin typeface="system-ui"/>
              </a:rPr>
              <a:t>This web application works based on web services (REST APIs) powered by Billboard.com and YouTube.com. Designed and developed by ZOE group using JavaScript, CSS, HTML5</a:t>
            </a:r>
          </a:p>
          <a:p>
            <a:pPr>
              <a:lnSpc>
                <a:spcPct val="110000"/>
              </a:lnSpc>
            </a:pPr>
            <a:r>
              <a:rPr lang="en-US" sz="2600" dirty="0">
                <a:latin typeface="system-ui"/>
              </a:rPr>
              <a:t>Team members:</a:t>
            </a:r>
          </a:p>
          <a:p>
            <a:pPr marL="457200" indent="-457200">
              <a:lnSpc>
                <a:spcPct val="110000"/>
              </a:lnSpc>
              <a:buFont typeface="Arial" panose="020B0604020202020204" pitchFamily="34" charset="0"/>
              <a:buChar char="•"/>
            </a:pPr>
            <a:r>
              <a:rPr lang="en-US" sz="2600" dirty="0">
                <a:latin typeface="system-ui"/>
              </a:rPr>
              <a:t>Jerome Olivier</a:t>
            </a:r>
          </a:p>
          <a:p>
            <a:pPr marL="457200" indent="-457200">
              <a:lnSpc>
                <a:spcPct val="110000"/>
              </a:lnSpc>
              <a:buFont typeface="Arial" panose="020B0604020202020204" pitchFamily="34" charset="0"/>
              <a:buChar char="•"/>
            </a:pPr>
            <a:r>
              <a:rPr lang="en-US" sz="2600" dirty="0">
                <a:latin typeface="system-ui"/>
              </a:rPr>
              <a:t>Yousef </a:t>
            </a:r>
            <a:r>
              <a:rPr lang="en-US" sz="2600" dirty="0" err="1">
                <a:latin typeface="system-ui"/>
              </a:rPr>
              <a:t>Emadi</a:t>
            </a:r>
            <a:endParaRPr lang="en-US" sz="2600" dirty="0">
              <a:latin typeface="system-ui"/>
            </a:endParaRPr>
          </a:p>
          <a:p>
            <a:pPr marL="457200" indent="-457200">
              <a:lnSpc>
                <a:spcPct val="110000"/>
              </a:lnSpc>
              <a:buFont typeface="Arial" panose="020B0604020202020204" pitchFamily="34" charset="0"/>
              <a:buChar char="•"/>
            </a:pPr>
            <a:r>
              <a:rPr lang="en-US" sz="2600" dirty="0">
                <a:latin typeface="system-ui"/>
              </a:rPr>
              <a:t>Anthony Zampino</a:t>
            </a:r>
            <a:endParaRPr lang="en-CA" sz="2600" dirty="0"/>
          </a:p>
        </p:txBody>
      </p:sp>
      <p:cxnSp>
        <p:nvCxnSpPr>
          <p:cNvPr id="20" name="Straight Connector 19">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udio sound board">
            <a:extLst>
              <a:ext uri="{FF2B5EF4-FFF2-40B4-BE49-F238E27FC236}">
                <a16:creationId xmlns:a16="http://schemas.microsoft.com/office/drawing/2014/main" id="{6177270C-0879-42D1-BA75-F748E6047A23}"/>
              </a:ext>
            </a:extLst>
          </p:cNvPr>
          <p:cNvPicPr>
            <a:picLocks noChangeAspect="1"/>
          </p:cNvPicPr>
          <p:nvPr/>
        </p:nvPicPr>
        <p:blipFill rotWithShape="1">
          <a:blip r:embed="rId2"/>
          <a:srcRect l="21384" r="21383" b="-1"/>
          <a:stretch/>
        </p:blipFill>
        <p:spPr>
          <a:xfrm>
            <a:off x="6311900" y="10"/>
            <a:ext cx="5880100" cy="6857990"/>
          </a:xfrm>
          <a:prstGeom prst="rect">
            <a:avLst/>
          </a:prstGeom>
        </p:spPr>
      </p:pic>
    </p:spTree>
    <p:extLst>
      <p:ext uri="{BB962C8B-B14F-4D97-AF65-F5344CB8AC3E}">
        <p14:creationId xmlns:p14="http://schemas.microsoft.com/office/powerpoint/2010/main" val="31969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6DFC-D2AF-4C5F-A0F7-7B55252BA318}"/>
              </a:ext>
            </a:extLst>
          </p:cNvPr>
          <p:cNvSpPr>
            <a:spLocks noGrp="1"/>
          </p:cNvSpPr>
          <p:nvPr>
            <p:ph type="title"/>
          </p:nvPr>
        </p:nvSpPr>
        <p:spPr/>
        <p:txBody>
          <a:bodyPr>
            <a:normAutofit/>
          </a:bodyPr>
          <a:lstStyle/>
          <a:p>
            <a:pPr algn="ctr"/>
            <a:r>
              <a:rPr lang="en-CA" sz="6600" b="1" dirty="0"/>
              <a:t>Web Services </a:t>
            </a:r>
          </a:p>
        </p:txBody>
      </p:sp>
      <p:sp>
        <p:nvSpPr>
          <p:cNvPr id="3" name="Content Placeholder 2">
            <a:extLst>
              <a:ext uri="{FF2B5EF4-FFF2-40B4-BE49-F238E27FC236}">
                <a16:creationId xmlns:a16="http://schemas.microsoft.com/office/drawing/2014/main" id="{F846FC19-5691-4873-A542-EF3D89424E3E}"/>
              </a:ext>
            </a:extLst>
          </p:cNvPr>
          <p:cNvSpPr>
            <a:spLocks noGrp="1"/>
          </p:cNvSpPr>
          <p:nvPr>
            <p:ph idx="1"/>
          </p:nvPr>
        </p:nvSpPr>
        <p:spPr>
          <a:xfrm>
            <a:off x="448056" y="1735200"/>
            <a:ext cx="11293200" cy="4683185"/>
          </a:xfrm>
        </p:spPr>
        <p:txBody>
          <a:bodyPr>
            <a:normAutofit/>
          </a:bodyPr>
          <a:lstStyle/>
          <a:p>
            <a:r>
              <a:rPr lang="en-CA" sz="2800" dirty="0"/>
              <a:t>Billboard API</a:t>
            </a:r>
          </a:p>
          <a:p>
            <a:pPr lvl="1"/>
            <a:r>
              <a:rPr lang="en-CA" dirty="0"/>
              <a:t>We used the “Hot 100” chart to get the list of top songs for a given week</a:t>
            </a:r>
          </a:p>
          <a:p>
            <a:r>
              <a:rPr lang="en-CA" sz="2800" dirty="0"/>
              <a:t>YouTube Search Results API</a:t>
            </a:r>
          </a:p>
          <a:p>
            <a:pPr lvl="1"/>
            <a:r>
              <a:rPr lang="en-CA" dirty="0"/>
              <a:t>We used the “Hot 100” chart to get the list of top songs for a given week</a:t>
            </a:r>
          </a:p>
          <a:p>
            <a:endParaRPr lang="en-CA" dirty="0"/>
          </a:p>
          <a:p>
            <a:r>
              <a:rPr lang="en-CA" sz="3000" dirty="0"/>
              <a:t>The end result was to produce a Top 10 songs list with a link to the YouTube video of each song</a:t>
            </a:r>
          </a:p>
        </p:txBody>
      </p:sp>
    </p:spTree>
    <p:extLst>
      <p:ext uri="{BB962C8B-B14F-4D97-AF65-F5344CB8AC3E}">
        <p14:creationId xmlns:p14="http://schemas.microsoft.com/office/powerpoint/2010/main" val="312093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7ED-BEB7-4E41-B5D9-544139960D0E}"/>
              </a:ext>
            </a:extLst>
          </p:cNvPr>
          <p:cNvSpPr>
            <a:spLocks noGrp="1"/>
          </p:cNvSpPr>
          <p:nvPr>
            <p:ph type="title"/>
          </p:nvPr>
        </p:nvSpPr>
        <p:spPr/>
        <p:txBody>
          <a:bodyPr>
            <a:normAutofit/>
          </a:bodyPr>
          <a:lstStyle/>
          <a:p>
            <a:pPr algn="ctr"/>
            <a:r>
              <a:rPr lang="en-CA" sz="7200" b="1" dirty="0"/>
              <a:t>Challenges </a:t>
            </a:r>
          </a:p>
        </p:txBody>
      </p:sp>
      <p:sp>
        <p:nvSpPr>
          <p:cNvPr id="4" name="Content Placeholder 2">
            <a:extLst>
              <a:ext uri="{FF2B5EF4-FFF2-40B4-BE49-F238E27FC236}">
                <a16:creationId xmlns:a16="http://schemas.microsoft.com/office/drawing/2014/main" id="{3C8AAFF2-D6B8-4D19-BA49-CAE443BABF54}"/>
              </a:ext>
            </a:extLst>
          </p:cNvPr>
          <p:cNvSpPr>
            <a:spLocks noGrp="1"/>
          </p:cNvSpPr>
          <p:nvPr>
            <p:ph idx="1"/>
          </p:nvPr>
        </p:nvSpPr>
        <p:spPr>
          <a:xfrm>
            <a:off x="448056" y="1735200"/>
            <a:ext cx="11293200" cy="4683185"/>
          </a:xfrm>
        </p:spPr>
        <p:txBody>
          <a:bodyPr>
            <a:normAutofit/>
          </a:bodyPr>
          <a:lstStyle/>
          <a:p>
            <a:pPr lvl="1"/>
            <a:r>
              <a:rPr lang="en-CA" dirty="0"/>
              <a:t>Finding a suitable API for our project was one of the challenges we faced. Our original idea was to use APIs to fetch different types of flight data (airlines, airports, aviation weather reports etc.) but the APIs were slow and/or unreliable. Although paid versions could have been more responsive, the time required to receive a key was too long.</a:t>
            </a:r>
          </a:p>
          <a:p>
            <a:pPr lvl="1"/>
            <a:endParaRPr lang="en-CA" dirty="0"/>
          </a:p>
          <a:p>
            <a:pPr lvl="1"/>
            <a:endParaRPr lang="en-CA" dirty="0"/>
          </a:p>
          <a:p>
            <a:pPr lvl="1"/>
            <a:r>
              <a:rPr lang="en-CA" dirty="0"/>
              <a:t>The Billboard API search query only works if the date used falls on a Saturday. However, the app allows a user to choose any date when requesting the top 10 songs. A function was created to revert any chosen date to the previous Saturday (</a:t>
            </a:r>
            <a:r>
              <a:rPr lang="en-CA" dirty="0" err="1"/>
              <a:t>findNearestSaturday</a:t>
            </a:r>
            <a:r>
              <a:rPr lang="en-CA" dirty="0"/>
              <a:t>)</a:t>
            </a:r>
          </a:p>
          <a:p>
            <a:pPr lvl="1"/>
            <a:endParaRPr lang="en-CA" dirty="0"/>
          </a:p>
        </p:txBody>
      </p:sp>
    </p:spTree>
    <p:extLst>
      <p:ext uri="{BB962C8B-B14F-4D97-AF65-F5344CB8AC3E}">
        <p14:creationId xmlns:p14="http://schemas.microsoft.com/office/powerpoint/2010/main" val="168476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7ED-BEB7-4E41-B5D9-544139960D0E}"/>
              </a:ext>
            </a:extLst>
          </p:cNvPr>
          <p:cNvSpPr>
            <a:spLocks noGrp="1"/>
          </p:cNvSpPr>
          <p:nvPr>
            <p:ph type="title"/>
          </p:nvPr>
        </p:nvSpPr>
        <p:spPr/>
        <p:txBody>
          <a:bodyPr>
            <a:normAutofit/>
          </a:bodyPr>
          <a:lstStyle/>
          <a:p>
            <a:pPr algn="ctr"/>
            <a:r>
              <a:rPr lang="en-CA" sz="7200" b="1" dirty="0"/>
              <a:t>Challenges (cont.) </a:t>
            </a:r>
          </a:p>
        </p:txBody>
      </p:sp>
      <p:sp>
        <p:nvSpPr>
          <p:cNvPr id="4" name="Content Placeholder 2">
            <a:extLst>
              <a:ext uri="{FF2B5EF4-FFF2-40B4-BE49-F238E27FC236}">
                <a16:creationId xmlns:a16="http://schemas.microsoft.com/office/drawing/2014/main" id="{3C8AAFF2-D6B8-4D19-BA49-CAE443BABF54}"/>
              </a:ext>
            </a:extLst>
          </p:cNvPr>
          <p:cNvSpPr>
            <a:spLocks noGrp="1"/>
          </p:cNvSpPr>
          <p:nvPr>
            <p:ph idx="1"/>
          </p:nvPr>
        </p:nvSpPr>
        <p:spPr>
          <a:xfrm>
            <a:off x="448056" y="1735200"/>
            <a:ext cx="11293200" cy="4683185"/>
          </a:xfrm>
        </p:spPr>
        <p:txBody>
          <a:bodyPr>
            <a:normAutofit/>
          </a:bodyPr>
          <a:lstStyle/>
          <a:p>
            <a:pPr lvl="1"/>
            <a:r>
              <a:rPr lang="en-CA" dirty="0"/>
              <a:t>The differences in the response times for the two APIs would cause certain results to show up as undefined and running the “fetch” command again would resolve it. Not to have to hit “fetch” twice to produce results, we used async functions with the “await” and “.then” keywords</a:t>
            </a:r>
          </a:p>
          <a:p>
            <a:pPr lvl="1"/>
            <a:endParaRPr lang="en-CA" dirty="0"/>
          </a:p>
          <a:p>
            <a:pPr lvl="1"/>
            <a:r>
              <a:rPr lang="en-CA" dirty="0"/>
              <a:t>To get the desired result, the YouTube API needed the information from the Billboard API (Song title and Artist). A function was created to automatically create the search string based on the Billboard API results (</a:t>
            </a:r>
            <a:r>
              <a:rPr lang="en-CA" dirty="0" err="1"/>
              <a:t>generateSearchQueries</a:t>
            </a:r>
            <a:r>
              <a:rPr lang="en-CA" dirty="0"/>
              <a:t>).</a:t>
            </a:r>
          </a:p>
          <a:p>
            <a:pPr lvl="1"/>
            <a:endParaRPr lang="en-CA" dirty="0"/>
          </a:p>
          <a:p>
            <a:pPr lvl="1"/>
            <a:endParaRPr lang="en-CA" dirty="0"/>
          </a:p>
        </p:txBody>
      </p:sp>
    </p:spTree>
    <p:extLst>
      <p:ext uri="{BB962C8B-B14F-4D97-AF65-F5344CB8AC3E}">
        <p14:creationId xmlns:p14="http://schemas.microsoft.com/office/powerpoint/2010/main" val="416947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7ED-BEB7-4E41-B5D9-544139960D0E}"/>
              </a:ext>
            </a:extLst>
          </p:cNvPr>
          <p:cNvSpPr>
            <a:spLocks noGrp="1"/>
          </p:cNvSpPr>
          <p:nvPr>
            <p:ph type="title"/>
          </p:nvPr>
        </p:nvSpPr>
        <p:spPr/>
        <p:txBody>
          <a:bodyPr>
            <a:normAutofit/>
          </a:bodyPr>
          <a:lstStyle/>
          <a:p>
            <a:pPr algn="ctr"/>
            <a:r>
              <a:rPr lang="en-CA" sz="7200" b="1" dirty="0"/>
              <a:t>Other info</a:t>
            </a:r>
          </a:p>
        </p:txBody>
      </p:sp>
      <p:sp>
        <p:nvSpPr>
          <p:cNvPr id="4" name="Content Placeholder 2">
            <a:extLst>
              <a:ext uri="{FF2B5EF4-FFF2-40B4-BE49-F238E27FC236}">
                <a16:creationId xmlns:a16="http://schemas.microsoft.com/office/drawing/2014/main" id="{3C8AAFF2-D6B8-4D19-BA49-CAE443BABF54}"/>
              </a:ext>
            </a:extLst>
          </p:cNvPr>
          <p:cNvSpPr>
            <a:spLocks noGrp="1"/>
          </p:cNvSpPr>
          <p:nvPr>
            <p:ph idx="1"/>
          </p:nvPr>
        </p:nvSpPr>
        <p:spPr>
          <a:xfrm>
            <a:off x="448056" y="1735200"/>
            <a:ext cx="11293200" cy="4683185"/>
          </a:xfrm>
        </p:spPr>
        <p:txBody>
          <a:bodyPr>
            <a:normAutofit/>
          </a:bodyPr>
          <a:lstStyle/>
          <a:p>
            <a:pPr lvl="1"/>
            <a:r>
              <a:rPr lang="en-CA" dirty="0"/>
              <a:t>To avoid having to use a new API request every time the user wants to see a top 10 list, we took advantage of “local storage” to save the JSON results. This way when a user requests the top 10 list from a date they had already previously selected, the app fetches the info from local storage rather then from another API request. This produces faster results </a:t>
            </a:r>
          </a:p>
          <a:p>
            <a:pPr lvl="1"/>
            <a:endParaRPr lang="en-CA" dirty="0"/>
          </a:p>
          <a:p>
            <a:pPr lvl="1"/>
            <a:r>
              <a:rPr lang="en-CA" dirty="0"/>
              <a:t>For testing purposes, the free version of the APIs were not sufficient in term of maximum daily requests, so we paid for a basic package giving us 1500 Billboard request and 10,000 YouTube requests daily.</a:t>
            </a:r>
          </a:p>
          <a:p>
            <a:pPr lvl="1"/>
            <a:endParaRPr lang="en-CA" dirty="0"/>
          </a:p>
          <a:p>
            <a:pPr lvl="1"/>
            <a:r>
              <a:rPr lang="en-CA" dirty="0"/>
              <a:t>Each new request takes approximately 10 to 12 seconds to produce results</a:t>
            </a:r>
          </a:p>
          <a:p>
            <a:pPr lvl="1"/>
            <a:endParaRPr lang="en-CA" dirty="0"/>
          </a:p>
          <a:p>
            <a:pPr lvl="1"/>
            <a:endParaRPr lang="en-CA" dirty="0"/>
          </a:p>
        </p:txBody>
      </p:sp>
    </p:spTree>
    <p:extLst>
      <p:ext uri="{BB962C8B-B14F-4D97-AF65-F5344CB8AC3E}">
        <p14:creationId xmlns:p14="http://schemas.microsoft.com/office/powerpoint/2010/main" val="609668065"/>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127</TotalTime>
  <Words>462</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Bell MT</vt:lpstr>
      <vt:lpstr>Calibri Light</vt:lpstr>
      <vt:lpstr>system-ui</vt:lpstr>
      <vt:lpstr>ThinLineVTI</vt:lpstr>
      <vt:lpstr>ZOE Billboard Top 10</vt:lpstr>
      <vt:lpstr>Web Services </vt:lpstr>
      <vt:lpstr>Challenges </vt:lpstr>
      <vt:lpstr>Challenges (cont.) </vt:lpstr>
      <vt:lpstr>Other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ZOE Billboard Top 10</dc:title>
  <dc:creator>Anthony Zampino</dc:creator>
  <cp:lastModifiedBy>Anthony Zampino</cp:lastModifiedBy>
  <cp:revision>1</cp:revision>
  <dcterms:created xsi:type="dcterms:W3CDTF">2021-09-08T14:38:32Z</dcterms:created>
  <dcterms:modified xsi:type="dcterms:W3CDTF">2021-09-08T16:45:39Z</dcterms:modified>
</cp:coreProperties>
</file>