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509" r:id="rId4"/>
    <p:sldId id="508" r:id="rId5"/>
    <p:sldId id="494" r:id="rId6"/>
    <p:sldId id="495" r:id="rId7"/>
    <p:sldId id="496" r:id="rId8"/>
    <p:sldId id="498" r:id="rId9"/>
    <p:sldId id="499" r:id="rId10"/>
    <p:sldId id="501" r:id="rId12"/>
    <p:sldId id="513" r:id="rId13"/>
    <p:sldId id="502" r:id="rId14"/>
    <p:sldId id="505" r:id="rId15"/>
    <p:sldId id="510" r:id="rId16"/>
    <p:sldId id="511" r:id="rId17"/>
    <p:sldId id="512" r:id="rId18"/>
    <p:sldId id="506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2EC12-02B7-4C57-BCDB-A4CA5CFC831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EFCB0-10AE-4483-8652-A7282086B9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Intrusion:</a:t>
            </a:r>
            <a:endParaRPr lang="en-US" dirty="0"/>
          </a:p>
          <a:p>
            <a:r>
              <a:rPr lang="en-US" dirty="0"/>
              <a:t>Exploit</a:t>
            </a:r>
            <a:r>
              <a:rPr lang="en-US" baseline="0" dirty="0"/>
              <a:t> against the Operating System, Applications, Buffer overflow and other </a:t>
            </a:r>
            <a:r>
              <a:rPr lang="en-US" baseline="0" dirty="0" err="1"/>
              <a:t>vulnerabililites</a:t>
            </a:r>
            <a:r>
              <a:rPr lang="en-US" baseline="0" dirty="0"/>
              <a:t> 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4AF6976-45B6-421A-9253-1DF67E3D23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60150" y="365125"/>
            <a:ext cx="10928558" cy="689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33" y="365125"/>
            <a:ext cx="8388626" cy="689297"/>
          </a:xfrm>
        </p:spPr>
        <p:txBody>
          <a:bodyPr anchor="t"/>
          <a:lstStyle>
            <a:lvl1pPr algn="ctr">
              <a:defRPr lang="en-US" sz="4000" b="1" kern="12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V="1">
            <a:off x="0" y="6254929"/>
            <a:ext cx="12192000" cy="603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02203" y="365125"/>
            <a:ext cx="3876299" cy="6568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324601"/>
            <a:ext cx="38608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By :Mohamed Abo Sehly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814DA60-3BEE-4BCE-BEDB-E433FD970963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32pt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showMasterSp="0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600201"/>
            <a:ext cx="50800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5CF973D-08D2-4574-9DDC-233EB100F5D6}" type="datetime1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000" b="0" i="0" u="none" strike="noStrike" kern="1200" cap="all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By :Mohamed Abo Sehly</a:t>
            </a:r>
            <a:endParaRPr kumimoji="0" lang="en-US" sz="1000" b="0" i="0" u="none" strike="noStrike" kern="1200" cap="all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AA0DE2-53BA-4BD6-A2BD-455506BA0E7A}" type="slidenum">
              <a:rPr kumimoji="0" lang="ar-SA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Arial" panose="020B0604020202020204" pitchFamily="34" charset="0"/>
              </a:rPr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6" Type="http://schemas.openxmlformats.org/officeDocument/2006/relationships/theme" Target="../theme/theme1.xml"/><Relationship Id="rId85" Type="http://schemas.openxmlformats.org/officeDocument/2006/relationships/slideLayout" Target="../slideLayouts/slideLayout85.xml"/><Relationship Id="rId84" Type="http://schemas.openxmlformats.org/officeDocument/2006/relationships/slideLayout" Target="../slideLayouts/slideLayout84.xml"/><Relationship Id="rId83" Type="http://schemas.openxmlformats.org/officeDocument/2006/relationships/slideLayout" Target="../slideLayouts/slideLayout83.xml"/><Relationship Id="rId82" Type="http://schemas.openxmlformats.org/officeDocument/2006/relationships/slideLayout" Target="../slideLayouts/slideLayout82.xml"/><Relationship Id="rId81" Type="http://schemas.openxmlformats.org/officeDocument/2006/relationships/slideLayout" Target="../slideLayouts/slideLayout81.xml"/><Relationship Id="rId8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.xml"/><Relationship Id="rId79" Type="http://schemas.openxmlformats.org/officeDocument/2006/relationships/slideLayout" Target="../slideLayouts/slideLayout79.xml"/><Relationship Id="rId78" Type="http://schemas.openxmlformats.org/officeDocument/2006/relationships/slideLayout" Target="../slideLayouts/slideLayout78.xml"/><Relationship Id="rId77" Type="http://schemas.openxmlformats.org/officeDocument/2006/relationships/slideLayout" Target="../slideLayouts/slideLayout77.xml"/><Relationship Id="rId76" Type="http://schemas.openxmlformats.org/officeDocument/2006/relationships/slideLayout" Target="../slideLayouts/slideLayout76.xml"/><Relationship Id="rId75" Type="http://schemas.openxmlformats.org/officeDocument/2006/relationships/slideLayout" Target="../slideLayouts/slideLayout75.xml"/><Relationship Id="rId74" Type="http://schemas.openxmlformats.org/officeDocument/2006/relationships/slideLayout" Target="../slideLayouts/slideLayout74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.xml"/><Relationship Id="rId69" Type="http://schemas.openxmlformats.org/officeDocument/2006/relationships/slideLayout" Target="../slideLayouts/slideLayout69.xml"/><Relationship Id="rId68" Type="http://schemas.openxmlformats.org/officeDocument/2006/relationships/slideLayout" Target="../slideLayouts/slideLayout68.xml"/><Relationship Id="rId67" Type="http://schemas.openxmlformats.org/officeDocument/2006/relationships/slideLayout" Target="../slideLayouts/slideLayout67.xml"/><Relationship Id="rId66" Type="http://schemas.openxmlformats.org/officeDocument/2006/relationships/slideLayout" Target="../slideLayouts/slideLayout66.xml"/><Relationship Id="rId65" Type="http://schemas.openxmlformats.org/officeDocument/2006/relationships/slideLayout" Target="../slideLayouts/slideLayout65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60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.xml"/><Relationship Id="rId59" Type="http://schemas.openxmlformats.org/officeDocument/2006/relationships/slideLayout" Target="../slideLayouts/slideLayout59.xml"/><Relationship Id="rId58" Type="http://schemas.openxmlformats.org/officeDocument/2006/relationships/slideLayout" Target="../slideLayouts/slideLayout58.xml"/><Relationship Id="rId57" Type="http://schemas.openxmlformats.org/officeDocument/2006/relationships/slideLayout" Target="../slideLayouts/slideLayout57.xml"/><Relationship Id="rId56" Type="http://schemas.openxmlformats.org/officeDocument/2006/relationships/slideLayout" Target="../slideLayouts/slideLayout56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2A95-C7FF-4F8F-B377-C4DC747598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79EE-7A3A-457A-A725-E11BC5828D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827" y="-121395"/>
            <a:ext cx="12623655" cy="7100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65" y="2238471"/>
            <a:ext cx="9144000" cy="2387600"/>
          </a:xfrm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  <a:latin typeface="Candara bold" panose="020E0702030303020204" pitchFamily="34" charset="0"/>
              </a:rPr>
              <a:t>ITI</a:t>
            </a:r>
            <a:endParaRPr lang="en-US" dirty="0">
              <a:solidFill>
                <a:schemeClr val="bg1"/>
              </a:solidFill>
              <a:latin typeface="Candara bold" panose="020E07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65" y="4010831"/>
            <a:ext cx="9144000" cy="1655762"/>
          </a:xfrm>
        </p:spPr>
        <p:txBody>
          <a:bodyPr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ndara bold" panose="020E0702030303020204" pitchFamily="34" charset="0"/>
              </a:rPr>
              <a:t>Introduction to</a:t>
            </a:r>
            <a:br>
              <a:rPr lang="en-US" sz="2800" dirty="0">
                <a:solidFill>
                  <a:schemeClr val="bg1"/>
                </a:solidFill>
                <a:latin typeface="Candara bold" panose="020E0702030303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ndara bold" panose="020E0702030303020204" pitchFamily="34" charset="0"/>
              </a:rPr>
              <a:t> Computer Networks &amp; Cyber Security</a:t>
            </a:r>
            <a:br>
              <a:rPr lang="en-US" sz="2800" dirty="0">
                <a:solidFill>
                  <a:schemeClr val="bg1"/>
                </a:solidFill>
                <a:latin typeface="Candara bold" panose="020E0702030303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ndara bold" panose="020E0702030303020204" pitchFamily="34" charset="0"/>
              </a:rPr>
              <a:t>Prepared By : Mohamed </a:t>
            </a:r>
            <a:r>
              <a:rPr lang="en-US" sz="2000" dirty="0" err="1">
                <a:solidFill>
                  <a:schemeClr val="bg1"/>
                </a:solidFill>
                <a:latin typeface="Candara bold" panose="020E0702030303020204" pitchFamily="34" charset="0"/>
              </a:rPr>
              <a:t>AboSehly</a:t>
            </a:r>
            <a:r>
              <a:rPr lang="en-US" sz="2000" dirty="0">
                <a:solidFill>
                  <a:schemeClr val="bg1"/>
                </a:solidFill>
                <a:latin typeface="Candara bold" panose="020E0702030303020204" pitchFamily="34" charset="0"/>
              </a:rPr>
              <a:t> </a:t>
            </a:r>
            <a:br>
              <a:rPr lang="en-US" sz="2800" dirty="0">
                <a:solidFill>
                  <a:schemeClr val="bg1"/>
                </a:solidFill>
                <a:latin typeface="Candara bold" panose="020E0702030303020204" pitchFamily="34" charset="0"/>
              </a:rPr>
            </a:br>
            <a:endParaRPr lang="en-US" sz="2800" dirty="0">
              <a:solidFill>
                <a:schemeClr val="bg1"/>
              </a:solidFill>
              <a:latin typeface="Candara bold" panose="020E0702030303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86" y="844000"/>
            <a:ext cx="2144628" cy="12667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7577" y="5664506"/>
            <a:ext cx="12407155" cy="9037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9183370" cy="6896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2 _ Next generation Firewall (NGFW)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89" y="1054422"/>
            <a:ext cx="6850248" cy="53752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endParaRPr lang="en-US" sz="32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3200" b="1" dirty="0">
                <a:solidFill>
                  <a:srgbClr val="C00000"/>
                </a:solidFill>
              </a:rPr>
              <a:t>Next generation Firewall (NGFW)</a:t>
            </a:r>
            <a:endParaRPr lang="en-US" sz="32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pc="30" dirty="0"/>
              <a:t>a “deep-packet inspection firewall that moves beyond port/protocol inspection and blocking to add application-level inspection, intrusion prevention, and bringing intelligence from outside the firewall.”</a:t>
            </a:r>
            <a:endParaRPr lang="en-US" spc="3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1293" y="1605240"/>
            <a:ext cx="3987781" cy="4273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_</a:t>
            </a:r>
            <a:r>
              <a:rPr lang="en-US" b="1" dirty="0"/>
              <a:t>Wireless Security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Open Access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800" dirty="0"/>
              <a:t>SSID</a:t>
            </a:r>
            <a:endParaRPr lang="en-US" sz="1800" dirty="0"/>
          </a:p>
          <a:p>
            <a:pPr lvl="1"/>
            <a:r>
              <a:rPr lang="en-US" sz="1800" dirty="0"/>
              <a:t>No encryption</a:t>
            </a:r>
            <a:endParaRPr lang="en-US" sz="1800" dirty="0"/>
          </a:p>
          <a:p>
            <a:pPr lvl="1"/>
            <a:r>
              <a:rPr lang="en-US" sz="1800" dirty="0"/>
              <a:t>Basic authentication</a:t>
            </a:r>
            <a:endParaRPr lang="en-US" sz="1800" dirty="0"/>
          </a:p>
          <a:p>
            <a:pPr lvl="1"/>
            <a:r>
              <a:rPr lang="en-US" sz="1800" dirty="0"/>
              <a:t>Not a security handle</a:t>
            </a:r>
            <a:endParaRPr lang="en-US" sz="1800" dirty="0"/>
          </a:p>
          <a:p>
            <a:r>
              <a:rPr lang="en-US" sz="2000" dirty="0">
                <a:solidFill>
                  <a:srgbClr val="C00000"/>
                </a:solidFill>
              </a:rPr>
              <a:t>WEP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800" dirty="0"/>
              <a:t>No strong authentication</a:t>
            </a:r>
            <a:endParaRPr lang="en-US" sz="1800" dirty="0"/>
          </a:p>
          <a:p>
            <a:pPr lvl="1"/>
            <a:r>
              <a:rPr lang="en-US" sz="1800" dirty="0"/>
              <a:t>Static, breakable keys</a:t>
            </a:r>
            <a:endParaRPr lang="en-US" sz="1800" dirty="0"/>
          </a:p>
          <a:p>
            <a:pPr lvl="1"/>
            <a:r>
              <a:rPr lang="en-US" sz="1800" dirty="0"/>
              <a:t>Not scalable</a:t>
            </a:r>
            <a:endParaRPr lang="en-US" sz="1800" dirty="0"/>
          </a:p>
          <a:p>
            <a:r>
              <a:rPr lang="en-US" sz="2000" dirty="0">
                <a:solidFill>
                  <a:srgbClr val="C00000"/>
                </a:solidFill>
              </a:rPr>
              <a:t>WPA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800" dirty="0"/>
              <a:t>Improved encryption</a:t>
            </a:r>
            <a:endParaRPr lang="en-US" sz="1800" dirty="0"/>
          </a:p>
          <a:p>
            <a:pPr lvl="1"/>
            <a:r>
              <a:rPr lang="en-US" sz="1800" dirty="0"/>
              <a:t>Strong, user-based authentication </a:t>
            </a:r>
            <a:endParaRPr lang="en-US" sz="1800" dirty="0"/>
          </a:p>
          <a:p>
            <a:r>
              <a:rPr lang="en-US" sz="2000" dirty="0">
                <a:solidFill>
                  <a:srgbClr val="C00000"/>
                </a:solidFill>
              </a:rPr>
              <a:t>WPA2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1800" dirty="0"/>
              <a:t>AES Encryption</a:t>
            </a:r>
            <a:endParaRPr lang="en-US" sz="1800" dirty="0"/>
          </a:p>
          <a:p>
            <a:pPr lvl="1"/>
            <a:r>
              <a:rPr lang="en-US" sz="1800" dirty="0"/>
              <a:t>Authentication</a:t>
            </a:r>
            <a:endParaRPr lang="en-US" sz="1800" dirty="0"/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2_Controlling Wireless LAN Access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SSID broadcasts from access points are off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 Address filtering is enabled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WPA2 / WPA3 Security implemented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By :Mohamed Abo Sehly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D5440-E1EE-479C-BB2B-00389A8A7B0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2_ Encryption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89" y="1391478"/>
            <a:ext cx="6965751" cy="4785485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3100" b="1" dirty="0">
                <a:solidFill>
                  <a:srgbClr val="C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Encryption </a:t>
            </a:r>
            <a:endParaRPr lang="en-US" sz="3100" b="1" dirty="0">
              <a:solidFill>
                <a:srgbClr val="C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sz="2100" spc="30" dirty="0"/>
              <a:t>encryption is the process of </a:t>
            </a:r>
            <a:r>
              <a:rPr lang="en-US" sz="2100" b="1" spc="30" dirty="0"/>
              <a:t>encoding information.</a:t>
            </a:r>
            <a:r>
              <a:rPr lang="en-US" sz="2100" spc="30" dirty="0"/>
              <a:t> This process converts the original representation of the information, known as </a:t>
            </a:r>
            <a:r>
              <a:rPr lang="en-US" sz="2100" b="1" spc="30" dirty="0"/>
              <a:t>plaintext</a:t>
            </a:r>
            <a:r>
              <a:rPr lang="en-US" sz="2100" spc="30" dirty="0"/>
              <a:t>, into an alternative form known as </a:t>
            </a:r>
            <a:r>
              <a:rPr lang="en-US" sz="2100" b="1" spc="30" dirty="0" err="1"/>
              <a:t>ciphertext</a:t>
            </a:r>
            <a:r>
              <a:rPr lang="en-US" sz="2100" b="1" spc="30" dirty="0"/>
              <a:t>.</a:t>
            </a:r>
            <a:endParaRPr lang="en-US" sz="2100" b="1" spc="30" dirty="0"/>
          </a:p>
          <a:p>
            <a:pPr lvl="1">
              <a:lnSpc>
                <a:spcPct val="80000"/>
              </a:lnSpc>
              <a:defRPr/>
            </a:pPr>
            <a:r>
              <a:rPr lang="en-US" sz="2100" spc="30" dirty="0"/>
              <a:t>Unencrypted data, called plaintext, is sent through an encryption algorithm to generate a </a:t>
            </a:r>
            <a:r>
              <a:rPr lang="en-US" sz="2100" spc="30" dirty="0" err="1"/>
              <a:t>ciphertext</a:t>
            </a:r>
            <a:r>
              <a:rPr lang="en-US" sz="2100" spc="30" dirty="0"/>
              <a:t>. </a:t>
            </a:r>
            <a:r>
              <a:rPr lang="en-US" sz="2100" b="1" spc="30" dirty="0"/>
              <a:t>A key </a:t>
            </a:r>
            <a:r>
              <a:rPr lang="en-US" sz="2100" spc="30" dirty="0"/>
              <a:t>is used for encryption.</a:t>
            </a: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r>
              <a:rPr lang="en-US" sz="2100" spc="30" dirty="0"/>
              <a:t>in </a:t>
            </a:r>
            <a:r>
              <a:rPr lang="en-US" sz="2100" b="1" spc="30" dirty="0"/>
              <a:t>a symmetric encryption </a:t>
            </a:r>
            <a:r>
              <a:rPr lang="en-US" sz="2100" spc="30" dirty="0"/>
              <a:t>algorithm, the </a:t>
            </a:r>
            <a:r>
              <a:rPr lang="en-US" sz="2100" b="1" spc="30" dirty="0"/>
              <a:t>same</a:t>
            </a:r>
            <a:r>
              <a:rPr lang="en-US" sz="2100" spc="30" dirty="0"/>
              <a:t> </a:t>
            </a:r>
            <a:r>
              <a:rPr lang="en-US" sz="2100" b="1" spc="30" dirty="0"/>
              <a:t>key</a:t>
            </a:r>
            <a:r>
              <a:rPr lang="en-US" sz="2100" spc="30" dirty="0"/>
              <a:t> is also </a:t>
            </a:r>
            <a:r>
              <a:rPr lang="en-US" sz="2100" b="1" spc="30" dirty="0"/>
              <a:t>used for decryption</a:t>
            </a:r>
            <a:r>
              <a:rPr lang="en-US" sz="2100" spc="30" dirty="0"/>
              <a:t>. (Not secure) needs to be a secure way for the two sides to have the same key</a:t>
            </a: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23689" t="33727" r="28942" b="14687"/>
          <a:stretch>
            <a:fillRect/>
          </a:stretch>
        </p:blipFill>
        <p:spPr>
          <a:xfrm>
            <a:off x="7767588" y="1815854"/>
            <a:ext cx="4023361" cy="3936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365125"/>
            <a:ext cx="9182735" cy="6896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2 (Digital Signatures &amp; Certificates)</a:t>
            </a:r>
            <a:endParaRPr 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089" y="1391478"/>
            <a:ext cx="10632976" cy="4785485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80000"/>
              </a:lnSpc>
              <a:defRPr/>
            </a:pPr>
            <a:r>
              <a:rPr lang="en-US" sz="3100" b="1" dirty="0">
                <a:solidFill>
                  <a:srgbClr val="C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Digital Signatures </a:t>
            </a:r>
            <a:endParaRPr lang="en-US" sz="3100" b="1" dirty="0">
              <a:solidFill>
                <a:srgbClr val="C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A digital signature is done by hashing a document and then encrypting the hash with a private key.</a:t>
            </a:r>
            <a:endParaRPr lang="en-US" sz="21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Any entity (like a bank) that has the public key can verify that the document is signed by the owner of the private key.</a:t>
            </a:r>
            <a:endParaRPr lang="en-US" sz="21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digital signatures do not provide confidentiality but only provide nonrepudiation and integrity.</a:t>
            </a:r>
            <a:endParaRPr lang="en-US" sz="2100" spc="30" dirty="0"/>
          </a:p>
          <a:p>
            <a:pPr>
              <a:lnSpc>
                <a:spcPct val="110000"/>
              </a:lnSpc>
              <a:defRPr/>
            </a:pPr>
            <a:r>
              <a:rPr lang="en-US" sz="3100" b="1" dirty="0">
                <a:solidFill>
                  <a:srgbClr val="C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Digital Certificates </a:t>
            </a:r>
            <a:r>
              <a:rPr lang="en-US" sz="2700" spc="30" dirty="0"/>
              <a:t>(public-key certificate)</a:t>
            </a:r>
            <a:endParaRPr lang="en-US" sz="27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electronic file that contains identification information about the holder, including the person’s public key (used for encrypting and decrypting messages), along with the authority’s digital signature,</a:t>
            </a:r>
            <a:endParaRPr lang="en-US" sz="21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the recipient can verify with the authority that the certificate is authentic. </a:t>
            </a:r>
            <a:endParaRPr lang="en-US" sz="21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Digital certificates are issued by certification authorities. </a:t>
            </a:r>
            <a:endParaRPr lang="en-US" sz="2100" spc="30" dirty="0"/>
          </a:p>
          <a:p>
            <a:pPr lvl="1">
              <a:lnSpc>
                <a:spcPct val="110000"/>
              </a:lnSpc>
              <a:defRPr/>
            </a:pPr>
            <a:r>
              <a:rPr lang="en-US" sz="2100" spc="30" dirty="0"/>
              <a:t>Websites usually also have digital certificates, to enable a person intending to buy its products to confirm that it is an authenticated site. Such certificates serve as the security basis for HTTPS</a:t>
            </a:r>
            <a:endParaRPr lang="en-US" sz="2100" spc="30" dirty="0"/>
          </a:p>
          <a:p>
            <a:pPr lvl="1">
              <a:lnSpc>
                <a:spcPct val="80000"/>
              </a:lnSpc>
              <a:defRPr/>
            </a:pPr>
            <a:endParaRPr lang="en-US" sz="2100" spc="3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Part2 lab Practices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3" y="3008522"/>
            <a:ext cx="10515600" cy="123621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How to use your local firewall to block a port and stop DOS attack from a zombie device 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-114300" y="494665"/>
            <a:ext cx="4400550" cy="610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2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</a:rPr>
              <a:t>Network Security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04490" y="365125"/>
            <a:ext cx="6383655" cy="689610"/>
          </a:xfrm>
        </p:spPr>
        <p:txBody>
          <a:bodyPr>
            <a:normAutofit fontScale="90000"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42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Best Practices</a:t>
            </a:r>
            <a:endParaRPr lang="en-US" sz="420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Define </a:t>
            </a:r>
            <a:r>
              <a:rPr lang="en-US" sz="2400" dirty="0">
                <a:solidFill>
                  <a:srgbClr val="FF0000"/>
                </a:solidFill>
              </a:rPr>
              <a:t>security policies</a:t>
            </a:r>
            <a:endParaRPr lang="en-US" sz="2400" dirty="0">
              <a:solidFill>
                <a:srgbClr val="FF0000"/>
              </a:solidFill>
            </a:endParaRPr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Physically secure </a:t>
            </a:r>
            <a:r>
              <a:rPr lang="en-US" sz="2400" dirty="0"/>
              <a:t>servers and network equipment</a:t>
            </a:r>
            <a:endParaRPr lang="en-US" sz="24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Set login and file access </a:t>
            </a:r>
            <a:r>
              <a:rPr lang="en-US" sz="2400" dirty="0">
                <a:solidFill>
                  <a:srgbClr val="92D050"/>
                </a:solidFill>
              </a:rPr>
              <a:t>permissions</a:t>
            </a:r>
            <a:endParaRPr lang="en-US" sz="2400" dirty="0">
              <a:solidFill>
                <a:srgbClr val="92D050"/>
              </a:solidFill>
            </a:endParaRPr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7030A0"/>
                </a:solidFill>
              </a:rPr>
              <a:t>Update</a:t>
            </a:r>
            <a:r>
              <a:rPr lang="en-US" sz="2400" dirty="0"/>
              <a:t> OS and applications</a:t>
            </a:r>
            <a:endParaRPr lang="en-US" sz="24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Change permissive default settings</a:t>
            </a:r>
            <a:endParaRPr lang="en-US" sz="24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Run </a:t>
            </a:r>
            <a:r>
              <a:rPr lang="en-US" sz="2400" dirty="0">
                <a:solidFill>
                  <a:srgbClr val="A50021"/>
                </a:solidFill>
              </a:rPr>
              <a:t>anti-virus</a:t>
            </a:r>
            <a:r>
              <a:rPr lang="en-US" sz="2400" dirty="0"/>
              <a:t> and anti-spyware</a:t>
            </a:r>
            <a:endParaRPr lang="en-US" sz="24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Update antivirus software files</a:t>
            </a:r>
            <a:endParaRPr lang="en-US" sz="24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Activate browser tools –</a:t>
            </a:r>
            <a:endParaRPr lang="en-US" sz="2400" dirty="0"/>
          </a:p>
          <a:p>
            <a:pPr marL="405130" lvl="1" indent="-405130">
              <a:buFont typeface="Wingdings" panose="05000000000000000000" pitchFamily="2" charset="2"/>
              <a:buChar char="ü"/>
            </a:pPr>
            <a:r>
              <a:rPr lang="en-US" sz="2000" dirty="0"/>
              <a:t>Popup stoppers, anti-phishing, plug-in monitors </a:t>
            </a:r>
            <a:endParaRPr lang="en-US" sz="2000" dirty="0"/>
          </a:p>
          <a:p>
            <a:pPr marL="405130" indent="-405130">
              <a:buFont typeface="Wingdings" panose="05000000000000000000" pitchFamily="2" charset="2"/>
              <a:buChar char="ü"/>
            </a:pPr>
            <a:r>
              <a:rPr lang="en-US" sz="2400" dirty="0"/>
              <a:t>Use a </a:t>
            </a:r>
            <a:r>
              <a:rPr lang="en-US" sz="2400" dirty="0">
                <a:solidFill>
                  <a:srgbClr val="00B050"/>
                </a:solidFill>
              </a:rPr>
              <a:t>firewall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By :Mohamed Abo Sehly</a:t>
            </a:r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1FEC-BB7D-4297-B677-EE759CB56FB6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30122" y="2540770"/>
            <a:ext cx="4109606" cy="274229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15827" y="-121395"/>
            <a:ext cx="12623655" cy="71007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1565" y="2238471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andara bold" panose="020E0702030303020204" pitchFamily="34" charset="0"/>
              </a:rPr>
              <a:t>Thank You</a:t>
            </a:r>
            <a:endParaRPr lang="en-US" sz="8000" dirty="0">
              <a:solidFill>
                <a:schemeClr val="bg1"/>
              </a:solidFill>
              <a:latin typeface="Candara bold" panose="020E0702030303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7" y="5664506"/>
            <a:ext cx="12407155" cy="9037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365125"/>
            <a:ext cx="9182735" cy="68961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 (Cyber Security Essentials)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b="1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>
                <a:solidFill>
                  <a:srgbClr val="C00000"/>
                </a:solidFill>
              </a:rPr>
              <a:t>Cyber Security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C00000"/>
                </a:solidFill>
              </a:rPr>
              <a:t> Essentials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 2 (Cyber Security Essentials)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3" y="1054421"/>
            <a:ext cx="10515600" cy="5413755"/>
          </a:xfrm>
        </p:spPr>
        <p:txBody>
          <a:bodyPr>
            <a:noAutofit/>
          </a:bodyPr>
          <a:lstStyle/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Session Outlines</a:t>
            </a:r>
            <a:endParaRPr lang="en-US" sz="2400" b="1" dirty="0">
              <a:solidFill>
                <a:srgbClr val="C00000"/>
              </a:solidFill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Information Security Goals</a:t>
            </a:r>
            <a:endParaRPr lang="en-US" sz="1800" b="1" dirty="0">
              <a:solidFill>
                <a:srgbClr val="C00000"/>
              </a:solidFill>
            </a:endParaRPr>
          </a:p>
          <a:p>
            <a:pPr lvl="2"/>
            <a:r>
              <a:rPr lang="pt-BR" sz="1600" dirty="0"/>
              <a:t>Confidentiality ,Integrity, Availability</a:t>
            </a:r>
            <a:endParaRPr lang="pt-BR" sz="1600" dirty="0"/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Risks &amp; Threats</a:t>
            </a:r>
            <a:endParaRPr lang="en-US" sz="1800" b="1" dirty="0">
              <a:solidFill>
                <a:srgbClr val="C00000"/>
              </a:solidFill>
            </a:endParaRPr>
          </a:p>
          <a:p>
            <a:pPr lvl="2"/>
            <a:r>
              <a:rPr lang="en-US" sz="1600" dirty="0"/>
              <a:t>Threats &amp; Vulnerabilities</a:t>
            </a:r>
            <a:endParaRPr lang="en-US" sz="1600" dirty="0"/>
          </a:p>
          <a:p>
            <a:pPr lvl="2"/>
            <a:r>
              <a:rPr lang="en-US" sz="1600" dirty="0"/>
              <a:t>Attackers methodology &amp; Methods</a:t>
            </a:r>
            <a:endParaRPr lang="en-US" sz="1600" dirty="0"/>
          </a:p>
          <a:p>
            <a:pPr lvl="2"/>
            <a:r>
              <a:rPr lang="en-US" sz="1600" dirty="0"/>
              <a:t>Malware Types</a:t>
            </a:r>
            <a:endParaRPr lang="en-US" sz="1600" dirty="0"/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Security Defenses</a:t>
            </a:r>
            <a:endParaRPr lang="en-US" sz="1800" b="1" dirty="0">
              <a:solidFill>
                <a:srgbClr val="C00000"/>
              </a:solidFill>
            </a:endParaRPr>
          </a:p>
          <a:p>
            <a:pPr lvl="2"/>
            <a:r>
              <a:rPr lang="en-US" sz="1600" dirty="0"/>
              <a:t>Firewalls (Static &amp; Dynamic firewalls)</a:t>
            </a:r>
            <a:endParaRPr lang="en-US" sz="1600" dirty="0"/>
          </a:p>
          <a:p>
            <a:pPr lvl="2"/>
            <a:r>
              <a:rPr lang="en-US" sz="1600" dirty="0"/>
              <a:t>IDS /IPS</a:t>
            </a:r>
            <a:endParaRPr lang="en-US" sz="1600" dirty="0"/>
          </a:p>
          <a:p>
            <a:pPr lvl="2"/>
            <a:r>
              <a:rPr lang="en-US" sz="1600" dirty="0"/>
              <a:t>VPN </a:t>
            </a:r>
            <a:endParaRPr lang="en-US" sz="1600" dirty="0"/>
          </a:p>
          <a:p>
            <a:pPr lvl="2"/>
            <a:r>
              <a:rPr lang="en-US" sz="1600" dirty="0"/>
              <a:t>Proxy </a:t>
            </a:r>
            <a:endParaRPr lang="en-US" sz="1600" dirty="0"/>
          </a:p>
          <a:p>
            <a:pPr lvl="2"/>
            <a:r>
              <a:rPr lang="en-US" sz="1600" dirty="0"/>
              <a:t>Next generation Firewalls</a:t>
            </a:r>
            <a:endParaRPr lang="en-US" sz="1600" dirty="0"/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Encryption </a:t>
            </a:r>
            <a:endParaRPr lang="en-US" sz="1800" b="1" dirty="0">
              <a:solidFill>
                <a:srgbClr val="C00000"/>
              </a:solidFill>
            </a:endParaRPr>
          </a:p>
          <a:p>
            <a:pPr lvl="2"/>
            <a:r>
              <a:rPr lang="en-US" sz="1600" dirty="0"/>
              <a:t>Symmetric &amp; Asymmetric Key Cryptography</a:t>
            </a:r>
            <a:endParaRPr lang="en-US" sz="1600" dirty="0"/>
          </a:p>
          <a:p>
            <a:pPr lvl="2"/>
            <a:r>
              <a:rPr lang="en-US" sz="1600" dirty="0"/>
              <a:t>Digital Signatures /Digital Certificates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Part2_ Attack Mitigation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Hardware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Firewalls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IDS/IPS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NGFW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Anti-virus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Anti-spam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Anti-malware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Security Patches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User Access Control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Part 2 _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8345559" cy="4785485"/>
          </a:xfrm>
        </p:spPr>
        <p:txBody>
          <a:bodyPr>
            <a:noAutofit/>
          </a:bodyPr>
          <a:lstStyle/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Firewall is one of the most effective security tools available for protecting internal network users from external threats As the first line of defense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firewall resides between two or more networks and controls the traffic between them as well as helps prevent unauthorized access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firewall can be software-based or hardware-based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Static Packet Filtering (stateless firewall )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- Prevents or allows access based on IP or MAC addresses.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Dynamic Packet Filtering (state full firewall)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Incoming packets must be legitimate responses to requests from internal hosts. filter out specific types of attacks such as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371" y="1644694"/>
            <a:ext cx="2820201" cy="3629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Part 2 _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Firewall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928" y="1589174"/>
            <a:ext cx="10913360" cy="4139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Part 2 _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Proxy Server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5244966" cy="4785485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computer system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(or an application program) that intercepts internal user requests and then processes that request on behalf of the user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Goal is to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hide the IP address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of client systems inside the secure network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7136" y="1569808"/>
            <a:ext cx="4669456" cy="4428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Part 2_ </a:t>
            </a:r>
            <a:r>
              <a:rPr 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IDS/IPS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6743670" cy="478548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System (NIDS)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Watch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Network Traffic and if there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 Intrusion it Detects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that there is </a:t>
            </a:r>
            <a:r>
              <a:rPr lang="en-US" sz="20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Bad traffic Flow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alarms and logs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prevention System (NIPS):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Stops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traffic if it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detects that there is intrusion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IDS&amp;IPS 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Signature-based: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 for the perfect match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Anomaly-based: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Built a based line of what is normal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Behavior-based: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observe and report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870" y="1626670"/>
            <a:ext cx="4393253" cy="4563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6477000" cy="4785485"/>
          </a:xfrm>
        </p:spPr>
        <p:txBody>
          <a:bodyPr>
            <a:normAutofit/>
          </a:bodyPr>
          <a:lstStyle/>
          <a:p>
            <a:pPr marL="457200" indent="-40513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Tunnel the traffic between the Two Sides of Network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05130">
              <a:buFont typeface="Wingdings" panose="05000000000000000000" pitchFamily="2" charset="2"/>
              <a:buChar char="§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190" lvl="1" indent="-40513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Remote Access VPN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1190" lvl="1" indent="-40513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Site to Site VPN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05130">
              <a:buFont typeface="Wingdings" panose="05000000000000000000" pitchFamily="2" charset="2"/>
              <a:buChar char="§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95000"/>
                    <a:lumOff val="5000"/>
                  </a:prstClr>
                </a:solidFill>
              </a:rPr>
              <a:t>By :Mohamed Abo Sehly</a:t>
            </a:r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1FEC-BB7D-4297-B677-EE759CB56FB6}" type="slidenum">
              <a:rPr lang="en-US" smtClean="0">
                <a:solidFill>
                  <a:prstClr val="black">
                    <a:lumMod val="95000"/>
                    <a:lumOff val="5000"/>
                  </a:prstClr>
                </a:solidFill>
              </a:rPr>
            </a:fld>
            <a:endParaRPr lang="en-US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4565"/>
          <a:stretch>
            <a:fillRect/>
          </a:stretch>
        </p:blipFill>
        <p:spPr>
          <a:xfrm>
            <a:off x="6719169" y="2087820"/>
            <a:ext cx="4744684" cy="1733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603" y="4053007"/>
            <a:ext cx="4667250" cy="1642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7542d073ee05542f6139d2b31fd77c6d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24329e3671ff5dd04d88ff9a42f26252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277b45-a713-46c6-acd9-2d9abfdecfe4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7BA360EC-2A28-4174-B65C-402CC3CEA49C}">
  <ds:schemaRefs/>
</ds:datastoreItem>
</file>

<file path=customXml/itemProps2.xml><?xml version="1.0" encoding="utf-8"?>
<ds:datastoreItem xmlns:ds="http://schemas.openxmlformats.org/officeDocument/2006/customXml" ds:itemID="{C1B92DB6-A0EB-45D8-8DC1-BBCF45450301}">
  <ds:schemaRefs/>
</ds:datastoreItem>
</file>

<file path=customXml/itemProps3.xml><?xml version="1.0" encoding="utf-8"?>
<ds:datastoreItem xmlns:ds="http://schemas.openxmlformats.org/officeDocument/2006/customXml" ds:itemID="{06658DAF-12A0-475C-849B-D29807A7748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 PPT template</Template>
  <TotalTime>0</TotalTime>
  <Words>4710</Words>
  <Application>WPS Presentation</Application>
  <PresentationFormat>Widescreen</PresentationFormat>
  <Paragraphs>178</Paragraphs>
  <Slides>17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4" baseType="lpstr">
      <vt:lpstr>Arial</vt:lpstr>
      <vt:lpstr>SimSun</vt:lpstr>
      <vt:lpstr>Wingdings</vt:lpstr>
      <vt:lpstr>Roboto Condensed</vt:lpstr>
      <vt:lpstr>Verdana</vt:lpstr>
      <vt:lpstr>Century Gothic</vt:lpstr>
      <vt:lpstr>Segoe UI</vt:lpstr>
      <vt:lpstr>Tw Cen MT Condensed</vt:lpstr>
      <vt:lpstr>Segoe Print</vt:lpstr>
      <vt:lpstr>Candara bold</vt:lpstr>
      <vt:lpstr>Candara</vt:lpstr>
      <vt:lpstr>Calibri</vt:lpstr>
      <vt:lpstr>Times New Roman</vt:lpstr>
      <vt:lpstr>Microsoft YaHei</vt:lpstr>
      <vt:lpstr>Arial Unicode MS</vt:lpstr>
      <vt:lpstr>Calibri Light</vt:lpstr>
      <vt:lpstr>Office Theme</vt:lpstr>
      <vt:lpstr>ITI</vt:lpstr>
      <vt:lpstr>Part 2 (Cyber Security Essentials)</vt:lpstr>
      <vt:lpstr>Part 2 (Cyber Security Essentials)</vt:lpstr>
      <vt:lpstr>Part2_ Attack Mitigation</vt:lpstr>
      <vt:lpstr>Part 2 _ Firewall</vt:lpstr>
      <vt:lpstr>Part 2 _Firewall</vt:lpstr>
      <vt:lpstr>Part 2 _ Proxy Server</vt:lpstr>
      <vt:lpstr>Part 2_ IDS/IPS</vt:lpstr>
      <vt:lpstr>VPN</vt:lpstr>
      <vt:lpstr>Part 2 _ Next generation Firewall (NGFW)</vt:lpstr>
      <vt:lpstr>Part 2 _Wireless Security</vt:lpstr>
      <vt:lpstr>Part 2_Controlling Wireless LAN Access</vt:lpstr>
      <vt:lpstr>Part 2_ Encryption </vt:lpstr>
      <vt:lpstr>Part 2 (Digital Signatures &amp; Certificates)</vt:lpstr>
      <vt:lpstr>Part2 lab Practices </vt:lpstr>
      <vt:lpstr>Best Practices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 Presentation</dc:title>
  <dc:creator>Mohamed Abosehly</dc:creator>
  <cp:lastModifiedBy>iti057</cp:lastModifiedBy>
  <cp:revision>207</cp:revision>
  <dcterms:created xsi:type="dcterms:W3CDTF">2022-03-05T07:34:00Z</dcterms:created>
  <dcterms:modified xsi:type="dcterms:W3CDTF">2025-07-31T05:58:12Z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0x010100D6AAEEC6628B1A4DAF2BD7FD37F885CD</vt:lpwstr>
  </property>
  <property fmtid="{D5CDD505-2E9C-101B-9397-08002B2CF9AE}" pid="3" name="ICV">
    <vt:lpwstr>EE8904D590914316A0F490CEF0BE12F9_12</vt:lpwstr>
  </property>
  <property fmtid="{D5CDD505-2E9C-101B-9397-08002B2CF9AE}" pid="4" name="KSOProductBuildVer">
    <vt:lpwstr>2057-12.2.0.21936</vt:lpwstr>
  </property>
</Properties>
</file>