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7100"/>
  <p:notesSz cx="4610100" cy="3467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7743" y="831786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8544" y="895042"/>
            <a:ext cx="4432566" cy="466093"/>
          </a:xfrm>
          <a:custGeom>
            <a:avLst/>
            <a:gdLst/>
            <a:ahLst/>
            <a:cxnLst/>
            <a:rect l="l" t="t" r="r" b="b"/>
            <a:pathLst>
              <a:path w="4432566" h="466093">
                <a:moveTo>
                  <a:pt x="0" y="466093"/>
                </a:moveTo>
                <a:lnTo>
                  <a:pt x="4432566" y="466093"/>
                </a:lnTo>
                <a:lnTo>
                  <a:pt x="4432566" y="0"/>
                </a:lnTo>
                <a:lnTo>
                  <a:pt x="0" y="0"/>
                </a:lnTo>
                <a:lnTo>
                  <a:pt x="0" y="466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43" y="876205"/>
            <a:ext cx="4432566" cy="434129"/>
          </a:xfrm>
          <a:custGeom>
            <a:avLst/>
            <a:gdLst/>
            <a:ahLst/>
            <a:cxnLst/>
            <a:rect l="l" t="t" r="r" b="b"/>
            <a:pathLst>
              <a:path w="4432566" h="434129">
                <a:moveTo>
                  <a:pt x="0" y="383329"/>
                </a:moveTo>
                <a:lnTo>
                  <a:pt x="16636" y="420843"/>
                </a:lnTo>
                <a:lnTo>
                  <a:pt x="50800" y="434129"/>
                </a:lnTo>
                <a:lnTo>
                  <a:pt x="4381765" y="434129"/>
                </a:lnTo>
                <a:lnTo>
                  <a:pt x="4419279" y="417493"/>
                </a:lnTo>
                <a:lnTo>
                  <a:pt x="4432566" y="383329"/>
                </a:lnTo>
                <a:lnTo>
                  <a:pt x="4432566" y="0"/>
                </a:lnTo>
                <a:lnTo>
                  <a:pt x="0" y="0"/>
                </a:lnTo>
                <a:lnTo>
                  <a:pt x="0" y="38332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9842" y="979685"/>
            <a:ext cx="21749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Li</a:t>
            </a:r>
            <a:r>
              <a:rPr dirty="0" smtClean="0" sz="1400" spc="-34">
                <a:latin typeface="Times New Roman"/>
                <a:cs typeface="Times New Roman"/>
              </a:rPr>
              <a:t>b</a:t>
            </a:r>
            <a:r>
              <a:rPr dirty="0" smtClean="0" sz="1400" spc="0">
                <a:latin typeface="Times New Roman"/>
                <a:cs typeface="Times New Roman"/>
              </a:rPr>
              <a:t>r</a:t>
            </a:r>
            <a:r>
              <a:rPr dirty="0" smtClean="0" sz="1400" spc="-34">
                <a:latin typeface="Times New Roman"/>
                <a:cs typeface="Times New Roman"/>
              </a:rPr>
              <a:t>a</a:t>
            </a:r>
            <a:r>
              <a:rPr dirty="0" smtClean="0" sz="1400" spc="0">
                <a:latin typeface="Times New Roman"/>
                <a:cs typeface="Times New Roman"/>
              </a:rPr>
              <a:t>ry</a:t>
            </a:r>
            <a:r>
              <a:rPr dirty="0" smtClean="0" sz="1400" spc="-1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Management</a:t>
            </a:r>
            <a:r>
              <a:rPr dirty="0" smtClean="0" sz="1400" spc="343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4878" y="1554744"/>
            <a:ext cx="93874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100" spc="-89">
                <a:latin typeface="Times New Roman"/>
                <a:cs typeface="Times New Roman"/>
              </a:rPr>
              <a:t>Y</a:t>
            </a:r>
            <a:r>
              <a:rPr dirty="0" smtClean="0" sz="1100" spc="0">
                <a:latin typeface="Times New Roman"/>
                <a:cs typeface="Times New Roman"/>
              </a:rPr>
              <a:t>ousef</a:t>
            </a:r>
            <a:r>
              <a:rPr dirty="0" smtClean="0" sz="1100" spc="-2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qman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642" y="1895103"/>
            <a:ext cx="1053858" cy="126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75"/>
              </a:lnSpc>
              <a:spcBef>
                <a:spcPts val="43"/>
              </a:spcBef>
            </a:pPr>
            <a:r>
              <a:rPr dirty="0" smtClean="0" sz="800" spc="0">
                <a:latin typeface="Times New Roman"/>
                <a:cs typeface="Times New Roman"/>
              </a:rPr>
              <a:t>Middle</a:t>
            </a:r>
            <a:r>
              <a:rPr dirty="0" smtClean="0" sz="800" spc="154">
                <a:latin typeface="Times New Roman"/>
                <a:cs typeface="Times New Roman"/>
              </a:rPr>
              <a:t> </a:t>
            </a:r>
            <a:r>
              <a:rPr dirty="0" smtClean="0" sz="800" spc="0">
                <a:latin typeface="Times New Roman"/>
                <a:cs typeface="Times New Roman"/>
              </a:rPr>
              <a:t>East</a:t>
            </a:r>
            <a:r>
              <a:rPr dirty="0" smtClean="0" sz="800" spc="0">
                <a:latin typeface="Times New Roman"/>
                <a:cs typeface="Times New Roman"/>
              </a:rPr>
              <a:t> </a:t>
            </a:r>
            <a:r>
              <a:rPr dirty="0" smtClean="0" sz="800" spc="49">
                <a:latin typeface="Times New Roman"/>
                <a:cs typeface="Times New Roman"/>
              </a:rPr>
              <a:t> </a:t>
            </a:r>
            <a:r>
              <a:rPr dirty="0" smtClean="0" sz="800" spc="0">
                <a:latin typeface="Times New Roman"/>
                <a:cs typeface="Times New Roman"/>
              </a:rPr>
              <a:t>Universi</a:t>
            </a:r>
            <a:r>
              <a:rPr dirty="0" smtClean="0" sz="800" spc="-19">
                <a:latin typeface="Times New Roman"/>
                <a:cs typeface="Times New Roman"/>
              </a:rPr>
              <a:t>t</a:t>
            </a:r>
            <a:r>
              <a:rPr dirty="0" smtClean="0" sz="800" spc="0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7611" y="2198063"/>
            <a:ext cx="793607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100" spc="0">
                <a:latin typeface="Times New Roman"/>
                <a:cs typeface="Times New Roman"/>
              </a:rPr>
              <a:t>June</a:t>
            </a:r>
            <a:r>
              <a:rPr dirty="0" smtClean="0" sz="1100" spc="19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4,</a:t>
            </a:r>
            <a:r>
              <a:rPr dirty="0" smtClean="0" sz="1100" spc="10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2024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045879"/>
            <a:ext cx="4274819" cy="1345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74585" algn="ctr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viewAllMem</a:t>
            </a:r>
            <a:r>
              <a:rPr dirty="0" smtClean="0" sz="1100" spc="3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ersDial</a:t>
            </a:r>
            <a:r>
              <a:rPr dirty="0" smtClean="0" sz="1100" spc="0">
                <a:latin typeface="Times New Roman"/>
                <a:cs typeface="Times New Roman"/>
              </a:rPr>
              <a:t>og()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table</a:t>
            </a:r>
            <a:r>
              <a:rPr dirty="0" smtClean="0" sz="1100" spc="17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with</a:t>
            </a:r>
            <a:r>
              <a:rPr dirty="0" smtClean="0" sz="1100" spc="8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all</a:t>
            </a:r>
            <a:r>
              <a:rPr dirty="0" smtClean="0" sz="1100" spc="3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ers</a:t>
            </a:r>
            <a:r>
              <a:rPr dirty="0" smtClean="0" sz="1100" spc="10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89">
                <a:latin typeface="Times New Roman"/>
                <a:cs typeface="Times New Roman"/>
              </a:rPr>
              <a:t>y</a:t>
            </a:r>
            <a:r>
              <a:rPr dirty="0" smtClean="0" sz="1100" spc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622423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JTable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list</a:t>
            </a:r>
            <a:r>
              <a:rPr dirty="0" smtClean="0" sz="1000" spc="7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of</a:t>
            </a:r>
            <a:r>
              <a:rPr dirty="0" smtClean="0" sz="1000" spc="4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ers</a:t>
            </a:r>
            <a:r>
              <a:rPr dirty="0" smtClean="0" sz="1000" spc="9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tabul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20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rmat.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DefaultTableModel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Manages</a:t>
            </a:r>
            <a:r>
              <a:rPr dirty="0" smtClean="0" sz="1000" spc="12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data.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JScrollPane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Enables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scrolling</a:t>
            </a:r>
            <a:r>
              <a:rPr dirty="0" smtClean="0" sz="1000" spc="-5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9204" y="3352413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77045"/>
            <a:ext cx="4274819" cy="1518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viewAll</a:t>
            </a:r>
            <a:r>
              <a:rPr dirty="0" smtClean="0" sz="1100" spc="-94">
                <a:latin typeface="Times New Roman"/>
                <a:cs typeface="Times New Roman"/>
              </a:rPr>
              <a:t>T</a:t>
            </a:r>
            <a:r>
              <a:rPr dirty="0" smtClean="0" sz="1100" spc="0">
                <a:latin typeface="Times New Roman"/>
                <a:cs typeface="Times New Roman"/>
              </a:rPr>
              <a:t>ransactionsDialog()</a:t>
            </a:r>
            <a:endParaRPr sz="1100">
              <a:latin typeface="Times New Roman"/>
              <a:cs typeface="Times New Roman"/>
            </a:endParaRPr>
          </a:p>
          <a:p>
            <a:pPr marL="289788" marR="70952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table</a:t>
            </a:r>
            <a:r>
              <a:rPr dirty="0" smtClean="0" sz="1100" spc="17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with</a:t>
            </a:r>
            <a:r>
              <a:rPr dirty="0" smtClean="0" sz="1100" spc="8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all</a:t>
            </a:r>
            <a:r>
              <a:rPr dirty="0" smtClean="0" sz="1100" spc="3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transactions</a:t>
            </a:r>
            <a:r>
              <a:rPr dirty="0" smtClean="0" sz="1100" spc="25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(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-29">
                <a:latin typeface="Times New Roman"/>
                <a:cs typeface="Times New Roman"/>
              </a:rPr>
              <a:t>w</a:t>
            </a:r>
            <a:r>
              <a:rPr dirty="0" smtClean="0" sz="1100" spc="0">
                <a:latin typeface="Times New Roman"/>
                <a:cs typeface="Times New Roman"/>
              </a:rPr>
              <a:t>ed</a:t>
            </a:r>
            <a:r>
              <a:rPr dirty="0" smtClean="0" sz="1100" spc="9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returned</a:t>
            </a:r>
            <a:r>
              <a:rPr dirty="0" smtClean="0" sz="1100" spc="204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oks).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462862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JTable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list</a:t>
            </a:r>
            <a:r>
              <a:rPr dirty="0" smtClean="0" sz="1000" spc="7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of</a:t>
            </a:r>
            <a:r>
              <a:rPr dirty="0" smtClean="0" sz="1000" spc="4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transactions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tabul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20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rmat.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DefaultTableModel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Manages</a:t>
            </a:r>
            <a:r>
              <a:rPr dirty="0" smtClean="0" sz="1000" spc="12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data.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JScrollPane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Enables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scrolling</a:t>
            </a:r>
            <a:r>
              <a:rPr dirty="0" smtClean="0" sz="1000" spc="-5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9204" y="3352413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191790"/>
            <a:ext cx="4269025" cy="966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5"/>
              </a:lnSpc>
              <a:spcBef>
                <a:spcPts val="58"/>
              </a:spcBef>
            </a:pP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38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rch</a:t>
            </a:r>
            <a:r>
              <a:rPr dirty="0" smtClean="0" sz="1100" spc="5">
                <a:latin typeface="Times New Roman"/>
                <a:cs typeface="Times New Roman"/>
              </a:rPr>
              <a:t>B</a:t>
            </a:r>
            <a:r>
              <a:rPr dirty="0" smtClean="0" sz="1100" spc="38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okById(int</a:t>
            </a:r>
            <a:r>
              <a:rPr dirty="0" smtClean="0" sz="1100" spc="182">
                <a:latin typeface="Times New Roman"/>
                <a:cs typeface="Times New Roman"/>
              </a:rPr>
              <a:t> 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okId)</a:t>
            </a:r>
            <a:endParaRPr sz="1100">
              <a:latin typeface="Times New Roman"/>
              <a:cs typeface="Times New Roman"/>
            </a:endParaRPr>
          </a:p>
          <a:p>
            <a:pPr marL="289788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rches</a:t>
            </a:r>
            <a:r>
              <a:rPr dirty="0" smtClean="0" sz="1100" spc="10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5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y</a:t>
            </a:r>
            <a:r>
              <a:rPr dirty="0" smtClean="0" sz="1100" spc="5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its</a:t>
            </a:r>
            <a:r>
              <a:rPr dirty="0" smtClean="0" sz="1100" spc="12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returns</a:t>
            </a:r>
            <a:r>
              <a:rPr dirty="0" smtClean="0" sz="1100" spc="18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its</a:t>
            </a:r>
            <a:r>
              <a:rPr dirty="0" smtClean="0" sz="1100" spc="12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index</a:t>
            </a:r>
            <a:r>
              <a:rPr dirty="0" smtClean="0" sz="1100" spc="1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</a:t>
            </a:r>
            <a:r>
              <a:rPr dirty="0" smtClean="0" sz="1100" spc="5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oks</a:t>
            </a:r>
            <a:r>
              <a:rPr dirty="0" smtClean="0" sz="1100" spc="49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-89">
                <a:latin typeface="Times New Roman"/>
                <a:cs typeface="Times New Roman"/>
              </a:rPr>
              <a:t>y</a:t>
            </a:r>
            <a:r>
              <a:rPr dirty="0" smtClean="0" sz="1100" spc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7574"/>
              </a:lnSpc>
              <a:spcBef>
                <a:spcPts val="389"/>
              </a:spcBef>
            </a:pPr>
            <a:r>
              <a:rPr dirty="0" smtClean="0" sz="1100" spc="-40">
                <a:latin typeface="Times New Roman"/>
                <a:cs typeface="Times New Roman"/>
              </a:rPr>
              <a:t>P</a:t>
            </a:r>
            <a:r>
              <a:rPr dirty="0" smtClean="0" sz="1100" spc="-40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rameters:</a:t>
            </a:r>
            <a:r>
              <a:rPr dirty="0" smtClean="0" sz="1100" spc="21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Consolas"/>
                <a:cs typeface="Consolas"/>
              </a:rPr>
              <a:t>bookId</a:t>
            </a:r>
            <a:r>
              <a:rPr dirty="0" smtClean="0" sz="1100" spc="-203">
                <a:latin typeface="Consolas"/>
                <a:cs typeface="Consolas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-</a:t>
            </a:r>
            <a:r>
              <a:rPr dirty="0" smtClean="0" sz="1100" spc="8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</a:t>
            </a:r>
            <a:r>
              <a:rPr dirty="0" smtClean="0" sz="1100" spc="0">
                <a:latin typeface="Times New Roman"/>
                <a:cs typeface="Times New Roman"/>
              </a:rPr>
              <a:t>o</a:t>
            </a:r>
            <a:r>
              <a:rPr dirty="0" smtClean="0" sz="1100" spc="7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rch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50"/>
              </a:spcBef>
            </a:pPr>
            <a:r>
              <a:rPr dirty="0" smtClean="0" sz="1100" spc="0">
                <a:latin typeface="Times New Roman"/>
                <a:cs typeface="Times New Roman"/>
              </a:rPr>
              <a:t>Returns:</a:t>
            </a:r>
            <a:r>
              <a:rPr dirty="0" smtClean="0" sz="1100" spc="18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index</a:t>
            </a:r>
            <a:r>
              <a:rPr dirty="0" smtClean="0" sz="1100" spc="1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if</a:t>
            </a:r>
            <a:r>
              <a:rPr dirty="0" smtClean="0" sz="1100" spc="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found,</a:t>
            </a:r>
            <a:r>
              <a:rPr dirty="0" smtClean="0" sz="1100" spc="9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otherwise</a:t>
            </a:r>
            <a:r>
              <a:rPr dirty="0" smtClean="0" sz="1100" spc="4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-1.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9204" y="3352413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191790"/>
            <a:ext cx="4324263" cy="966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5"/>
              </a:lnSpc>
              <a:spcBef>
                <a:spcPts val="58"/>
              </a:spcBef>
            </a:pP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38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rchMem</a:t>
            </a:r>
            <a:r>
              <a:rPr dirty="0" smtClean="0" sz="1100" spc="38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erById(int</a:t>
            </a:r>
            <a:r>
              <a:rPr dirty="0" smtClean="0" sz="1100" spc="1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erId)</a:t>
            </a:r>
            <a:endParaRPr sz="1100">
              <a:latin typeface="Times New Roman"/>
              <a:cs typeface="Times New Roman"/>
            </a:endParaRPr>
          </a:p>
          <a:p>
            <a:pPr marL="289788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rches</a:t>
            </a:r>
            <a:r>
              <a:rPr dirty="0" smtClean="0" sz="1100" spc="10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5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y</a:t>
            </a:r>
            <a:r>
              <a:rPr dirty="0" smtClean="0" sz="1100" spc="5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their</a:t>
            </a:r>
            <a:r>
              <a:rPr dirty="0" smtClean="0" sz="1100" spc="13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returns</a:t>
            </a:r>
            <a:r>
              <a:rPr dirty="0" smtClean="0" sz="1100" spc="18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their</a:t>
            </a:r>
            <a:r>
              <a:rPr dirty="0" smtClean="0" sz="1100" spc="13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ind</a:t>
            </a:r>
            <a:r>
              <a:rPr dirty="0" smtClean="0" sz="1100" spc="0">
                <a:latin typeface="Times New Roman"/>
                <a:cs typeface="Times New Roman"/>
              </a:rPr>
              <a:t>e</a:t>
            </a:r>
            <a:r>
              <a:rPr dirty="0" smtClean="0" sz="1100" spc="0">
                <a:latin typeface="Times New Roman"/>
                <a:cs typeface="Times New Roman"/>
              </a:rPr>
              <a:t>x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</a:t>
            </a:r>
            <a:r>
              <a:rPr dirty="0" smtClean="0" sz="1100" spc="5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ers</a:t>
            </a:r>
            <a:r>
              <a:rPr dirty="0" smtClean="0" sz="1100" spc="104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-89">
                <a:latin typeface="Times New Roman"/>
                <a:cs typeface="Times New Roman"/>
              </a:rPr>
              <a:t>y</a:t>
            </a:r>
            <a:r>
              <a:rPr dirty="0" smtClean="0" sz="1100" spc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7574"/>
              </a:lnSpc>
              <a:spcBef>
                <a:spcPts val="389"/>
              </a:spcBef>
            </a:pPr>
            <a:r>
              <a:rPr dirty="0" smtClean="0" sz="1100" spc="-40">
                <a:latin typeface="Times New Roman"/>
                <a:cs typeface="Times New Roman"/>
              </a:rPr>
              <a:t>P</a:t>
            </a:r>
            <a:r>
              <a:rPr dirty="0" smtClean="0" sz="1100" spc="-40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rameters:</a:t>
            </a:r>
            <a:r>
              <a:rPr dirty="0" smtClean="0" sz="1100" spc="21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Consolas"/>
                <a:cs typeface="Consolas"/>
              </a:rPr>
              <a:t>memberId</a:t>
            </a:r>
            <a:r>
              <a:rPr dirty="0" smtClean="0" sz="1100" spc="-203">
                <a:latin typeface="Consolas"/>
                <a:cs typeface="Consolas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-</a:t>
            </a:r>
            <a:r>
              <a:rPr dirty="0" smtClean="0" sz="1100" spc="8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se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0">
                <a:latin typeface="Times New Roman"/>
                <a:cs typeface="Times New Roman"/>
              </a:rPr>
              <a:t>c</a:t>
            </a:r>
            <a:r>
              <a:rPr dirty="0" smtClean="0" sz="1100" spc="0">
                <a:latin typeface="Times New Roman"/>
                <a:cs typeface="Times New Roman"/>
              </a:rPr>
              <a:t>h</a:t>
            </a:r>
            <a:r>
              <a:rPr dirty="0" smtClean="0" sz="1100" spc="11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50"/>
              </a:spcBef>
            </a:pPr>
            <a:r>
              <a:rPr dirty="0" smtClean="0" sz="1100" spc="0">
                <a:latin typeface="Times New Roman"/>
                <a:cs typeface="Times New Roman"/>
              </a:rPr>
              <a:t>Returns:</a:t>
            </a:r>
            <a:r>
              <a:rPr dirty="0" smtClean="0" sz="1100" spc="18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index</a:t>
            </a:r>
            <a:r>
              <a:rPr dirty="0" smtClean="0" sz="1100" spc="1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if</a:t>
            </a:r>
            <a:r>
              <a:rPr dirty="0" smtClean="0" sz="1100" spc="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found,</a:t>
            </a:r>
            <a:r>
              <a:rPr dirty="0" smtClean="0" sz="1100" spc="8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otherwise</a:t>
            </a:r>
            <a:r>
              <a:rPr dirty="0" smtClean="0" sz="1100" spc="4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-1.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9204" y="3352413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53006" y="105201"/>
            <a:ext cx="92913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Thank</a:t>
            </a:r>
            <a:r>
              <a:rPr dirty="0" smtClean="0" sz="1400" spc="262">
                <a:latin typeface="Times New Roman"/>
                <a:cs typeface="Times New Roman"/>
              </a:rPr>
              <a:t> </a:t>
            </a:r>
            <a:r>
              <a:rPr dirty="0" smtClean="0" sz="1400" spc="-114">
                <a:latin typeface="Times New Roman"/>
                <a:cs typeface="Times New Roman"/>
              </a:rPr>
              <a:t>Y</a:t>
            </a:r>
            <a:r>
              <a:rPr dirty="0" smtClean="0" sz="1400" spc="0">
                <a:latin typeface="Times New Roman"/>
                <a:cs typeface="Times New Roman"/>
              </a:rPr>
              <a:t>ou!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195" y="1525758"/>
            <a:ext cx="863702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baseline="1183" sz="3675" spc="0">
                <a:latin typeface="Times New Roman"/>
                <a:cs typeface="Times New Roman"/>
              </a:rPr>
              <a:t>Thank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068" y="1525758"/>
            <a:ext cx="500301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baseline="1183" sz="3675" spc="-64">
                <a:latin typeface="Times New Roman"/>
                <a:cs typeface="Times New Roman"/>
              </a:rPr>
              <a:t>y</a:t>
            </a:r>
            <a:r>
              <a:rPr dirty="0" smtClean="0" baseline="1183" sz="3675" spc="0">
                <a:latin typeface="Times New Roman"/>
                <a:cs typeface="Times New Roman"/>
              </a:rPr>
              <a:t>ou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943" y="1525758"/>
            <a:ext cx="40362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baseline="1183" sz="3675" spc="0">
                <a:latin typeface="Times New Roman"/>
                <a:cs typeface="Times New Roman"/>
              </a:rPr>
              <a:t>f</a:t>
            </a:r>
            <a:r>
              <a:rPr dirty="0" smtClean="0" baseline="1183" sz="3675" spc="-64">
                <a:latin typeface="Times New Roman"/>
                <a:cs typeface="Times New Roman"/>
              </a:rPr>
              <a:t>o</a:t>
            </a:r>
            <a:r>
              <a:rPr dirty="0" smtClean="0" baseline="1183" sz="3675" spc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5577" y="1525758"/>
            <a:ext cx="601036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baseline="1183" sz="3675" spc="-64">
                <a:latin typeface="Times New Roman"/>
                <a:cs typeface="Times New Roman"/>
              </a:rPr>
              <a:t>y</a:t>
            </a:r>
            <a:r>
              <a:rPr dirty="0" smtClean="0" baseline="1183" sz="3675" spc="0">
                <a:latin typeface="Times New Roman"/>
                <a:cs typeface="Times New Roman"/>
              </a:rPr>
              <a:t>our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2965" y="1525758"/>
            <a:ext cx="1281751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baseline="1183" sz="3675" spc="0">
                <a:latin typeface="Times New Roman"/>
                <a:cs typeface="Times New Roman"/>
              </a:rPr>
              <a:t>attention!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9204" y="3352413"/>
            <a:ext cx="2538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6978" y="105201"/>
            <a:ext cx="96088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>
                <a:latin typeface="Times New Roman"/>
                <a:cs typeface="Times New Roman"/>
              </a:rPr>
              <a:t>Intr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391549"/>
            <a:ext cx="3973466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60"/>
              </a:lnSpc>
              <a:spcBef>
                <a:spcPts val="57"/>
              </a:spcBef>
            </a:pPr>
            <a:r>
              <a:rPr dirty="0" smtClean="0" sz="1100" spc="0">
                <a:latin typeface="Times New Roman"/>
                <a:cs typeface="Times New Roman"/>
              </a:rPr>
              <a:t>This</a:t>
            </a:r>
            <a:r>
              <a:rPr dirty="0" smtClean="0" sz="1100" spc="109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0">
                <a:latin typeface="Times New Roman"/>
                <a:cs typeface="Times New Roman"/>
              </a:rPr>
              <a:t>e</a:t>
            </a:r>
            <a:r>
              <a:rPr dirty="0" smtClean="0" sz="1100" spc="0">
                <a:latin typeface="Times New Roman"/>
                <a:cs typeface="Times New Roman"/>
              </a:rPr>
              <a:t>sentation</a:t>
            </a:r>
            <a:r>
              <a:rPr dirty="0" smtClean="0" sz="1100" spc="2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descri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es</a:t>
            </a:r>
            <a:r>
              <a:rPr dirty="0" smtClean="0" sz="1100" spc="3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implem</a:t>
            </a:r>
            <a:r>
              <a:rPr dirty="0" smtClean="0" sz="1100" spc="4">
                <a:latin typeface="Times New Roman"/>
                <a:cs typeface="Times New Roman"/>
              </a:rPr>
              <a:t>e</a:t>
            </a:r>
            <a:r>
              <a:rPr dirty="0" smtClean="0" sz="1100" spc="0">
                <a:latin typeface="Times New Roman"/>
                <a:cs typeface="Times New Roman"/>
              </a:rPr>
              <a:t>n</a:t>
            </a:r>
            <a:r>
              <a:rPr dirty="0" smtClean="0" sz="1100" spc="0">
                <a:latin typeface="Times New Roman"/>
                <a:cs typeface="Times New Roman"/>
              </a:rPr>
              <a:t>tation</a:t>
            </a:r>
            <a:r>
              <a:rPr dirty="0" smtClean="0" sz="1100" spc="19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2"/>
              </a:spcBef>
            </a:pPr>
            <a:r>
              <a:rPr dirty="0" smtClean="0" sz="1100" spc="0">
                <a:latin typeface="Times New Roman"/>
                <a:cs typeface="Times New Roman"/>
              </a:rPr>
              <a:t>Management</a:t>
            </a:r>
            <a:r>
              <a:rPr dirty="0" smtClean="0" sz="1100" spc="20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System</a:t>
            </a:r>
            <a:r>
              <a:rPr dirty="0" smtClean="0" sz="1100" spc="12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using</a:t>
            </a:r>
            <a:r>
              <a:rPr dirty="0" smtClean="0" sz="1100" spc="4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Java</a:t>
            </a:r>
            <a:r>
              <a:rPr dirty="0" smtClean="0" sz="1100" spc="18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Object-Oriented</a:t>
            </a:r>
            <a:r>
              <a:rPr dirty="0" smtClean="0" sz="1100" spc="2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Programming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90"/>
              </a:spcBef>
            </a:pPr>
            <a:r>
              <a:rPr dirty="0" smtClean="0" sz="1100" spc="0">
                <a:latin typeface="Times New Roman"/>
                <a:cs typeface="Times New Roman"/>
              </a:rPr>
              <a:t>(OOP)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20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rin</a:t>
            </a:r>
            <a:r>
              <a:rPr dirty="0" smtClean="0" sz="1100" spc="0">
                <a:latin typeface="Times New Roman"/>
                <a:cs typeface="Times New Roman"/>
              </a:rPr>
              <a:t>c</a:t>
            </a:r>
            <a:r>
              <a:rPr dirty="0" smtClean="0" sz="1100" spc="0">
                <a:latin typeface="Times New Roman"/>
                <a:cs typeface="Times New Roman"/>
              </a:rPr>
              <a:t>ip</a:t>
            </a:r>
            <a:r>
              <a:rPr dirty="0" smtClean="0" sz="1100" spc="0">
                <a:latin typeface="Times New Roman"/>
                <a:cs typeface="Times New Roman"/>
              </a:rPr>
              <a:t>l</a:t>
            </a:r>
            <a:r>
              <a:rPr dirty="0" smtClean="0" sz="1100" spc="4">
                <a:latin typeface="Times New Roman"/>
                <a:cs typeface="Times New Roman"/>
              </a:rPr>
              <a:t>e</a:t>
            </a:r>
            <a:r>
              <a:rPr dirty="0" smtClean="0" sz="1100" spc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366745"/>
            <a:ext cx="3835559" cy="547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822">
              <a:lnSpc>
                <a:spcPts val="1165"/>
              </a:lnSpc>
              <a:spcBef>
                <a:spcPts val="58"/>
              </a:spcBef>
            </a:pPr>
            <a:r>
              <a:rPr dirty="0" smtClean="0" sz="1100" spc="0">
                <a:latin typeface="Times New Roman"/>
                <a:cs typeface="Times New Roman"/>
              </a:rPr>
              <a:t>main(String[]</a:t>
            </a:r>
            <a:r>
              <a:rPr dirty="0" smtClean="0" sz="1100" spc="102">
                <a:latin typeface="Times New Roman"/>
                <a:cs typeface="Times New Roman"/>
              </a:rPr>
              <a:t> </a:t>
            </a:r>
            <a:r>
              <a:rPr dirty="0" smtClean="0" sz="1100" spc="-34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rgs)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5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entry</a:t>
            </a:r>
            <a:r>
              <a:rPr dirty="0" smtClean="0" sz="1100" spc="135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oint</a:t>
            </a:r>
            <a:r>
              <a:rPr dirty="0" smtClean="0" sz="1100" spc="15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application.</a:t>
            </a:r>
            <a:r>
              <a:rPr dirty="0" smtClean="0" sz="1100" spc="27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It</a:t>
            </a:r>
            <a:r>
              <a:rPr dirty="0" smtClean="0" sz="1100" spc="11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invo</a:t>
            </a:r>
            <a:r>
              <a:rPr dirty="0" smtClean="0" sz="1100" spc="-29">
                <a:latin typeface="Times New Roman"/>
                <a:cs typeface="Times New Roman"/>
              </a:rPr>
              <a:t>k</a:t>
            </a:r>
            <a:r>
              <a:rPr dirty="0" smtClean="0" sz="1100" spc="0">
                <a:latin typeface="Times New Roman"/>
                <a:cs typeface="Times New Roman"/>
              </a:rPr>
              <a:t>es</a:t>
            </a:r>
            <a:r>
              <a:rPr dirty="0" smtClean="0" sz="1100" spc="-5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289788" marR="24822">
              <a:lnSpc>
                <a:spcPct val="97574"/>
              </a:lnSpc>
              <a:spcBef>
                <a:spcPts val="90"/>
              </a:spcBef>
            </a:pPr>
            <a:r>
              <a:rPr dirty="0" smtClean="0" sz="1100" spc="0">
                <a:latin typeface="Consolas"/>
                <a:cs typeface="Consolas"/>
              </a:rPr>
              <a:t>createAndShowGUI</a:t>
            </a:r>
            <a:r>
              <a:rPr dirty="0" smtClean="0" sz="1100" spc="-203">
                <a:latin typeface="Consolas"/>
                <a:cs typeface="Consolas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meth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d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</a:t>
            </a:r>
            <a:r>
              <a:rPr dirty="0" smtClean="0" sz="1100" spc="0">
                <a:latin typeface="Times New Roman"/>
                <a:cs typeface="Times New Roman"/>
              </a:rPr>
              <a:t>nitialize</a:t>
            </a:r>
            <a:r>
              <a:rPr dirty="0" smtClean="0" sz="1100" spc="-2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GUI.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621878" y="2115002"/>
            <a:ext cx="1364222" cy="1084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78864" y="2074532"/>
            <a:ext cx="1450289" cy="0"/>
          </a:xfrm>
          <a:custGeom>
            <a:avLst/>
            <a:gdLst/>
            <a:ahLst/>
            <a:cxnLst/>
            <a:rect l="l" t="t" r="r" b="b"/>
            <a:pathLst>
              <a:path w="1450289" h="0">
                <a:moveTo>
                  <a:pt x="0" y="0"/>
                </a:moveTo>
                <a:lnTo>
                  <a:pt x="14502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581391" y="2074532"/>
            <a:ext cx="0" cy="1165504"/>
          </a:xfrm>
          <a:custGeom>
            <a:avLst/>
            <a:gdLst/>
            <a:ahLst/>
            <a:cxnLst/>
            <a:rect l="l" t="t" r="r" b="b"/>
            <a:pathLst>
              <a:path w="0" h="1165504">
                <a:moveTo>
                  <a:pt x="0" y="116550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026613" y="2074532"/>
            <a:ext cx="0" cy="1165504"/>
          </a:xfrm>
          <a:custGeom>
            <a:avLst/>
            <a:gdLst/>
            <a:ahLst/>
            <a:cxnLst/>
            <a:rect l="l" t="t" r="r" b="b"/>
            <a:pathLst>
              <a:path w="0" h="1165504">
                <a:moveTo>
                  <a:pt x="0" y="116550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78864" y="3240036"/>
            <a:ext cx="1450289" cy="0"/>
          </a:xfrm>
          <a:custGeom>
            <a:avLst/>
            <a:gdLst/>
            <a:ahLst/>
            <a:cxnLst/>
            <a:rect l="l" t="t" r="r" b="b"/>
            <a:pathLst>
              <a:path w="1450289" h="0">
                <a:moveTo>
                  <a:pt x="0" y="0"/>
                </a:moveTo>
                <a:lnTo>
                  <a:pt x="14502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439213"/>
            <a:ext cx="4283315" cy="1578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createAndSh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wGUI()</a:t>
            </a:r>
            <a:endParaRPr sz="1100">
              <a:latin typeface="Times New Roman"/>
              <a:cs typeface="Times New Roman"/>
            </a:endParaRPr>
          </a:p>
          <a:p>
            <a:pPr marL="289788" indent="0">
              <a:lnSpc>
                <a:spcPct val="97282"/>
              </a:lnSpc>
              <a:spcBef>
                <a:spcPts val="91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Initializes</a:t>
            </a:r>
            <a:r>
              <a:rPr dirty="0" smtClean="0" sz="1100" spc="-7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</a:t>
            </a:r>
            <a:r>
              <a:rPr dirty="0" smtClean="0" sz="1100" spc="0">
                <a:latin typeface="Times New Roman"/>
                <a:cs typeface="Times New Roman"/>
              </a:rPr>
              <a:t>ets</a:t>
            </a:r>
            <a:r>
              <a:rPr dirty="0" smtClean="0" sz="1100" spc="15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up</a:t>
            </a:r>
            <a:r>
              <a:rPr dirty="0" smtClean="0" sz="1100" spc="111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main</a:t>
            </a:r>
            <a:r>
              <a:rPr dirty="0" smtClean="0" sz="1100" spc="8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Consolas"/>
                <a:cs typeface="Consolas"/>
              </a:rPr>
              <a:t>JFrame</a:t>
            </a:r>
            <a:r>
              <a:rPr dirty="0" smtClean="0" sz="1100" spc="-203">
                <a:latin typeface="Consolas"/>
                <a:cs typeface="Consolas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Consolas"/>
                <a:cs typeface="Consolas"/>
              </a:rPr>
              <a:t>JPanel</a:t>
            </a:r>
            <a:r>
              <a:rPr dirty="0" smtClean="0" sz="1100" spc="-203">
                <a:latin typeface="Consolas"/>
                <a:cs typeface="Consolas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with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buttons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4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different</a:t>
            </a:r>
            <a:r>
              <a:rPr dirty="0" smtClean="0" sz="1100" spc="5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actions</a:t>
            </a:r>
            <a:r>
              <a:rPr dirty="0" smtClean="0" sz="1100" spc="15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</a:t>
            </a:r>
            <a:r>
              <a:rPr dirty="0" smtClean="0" sz="1100" spc="5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ry</a:t>
            </a:r>
            <a:r>
              <a:rPr dirty="0" smtClean="0" sz="1100" spc="-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management</a:t>
            </a:r>
            <a:r>
              <a:rPr dirty="0" smtClean="0" sz="1100" spc="26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system.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7574"/>
              </a:lnSpc>
              <a:spcBef>
                <a:spcPts val="30"/>
              </a:spcBef>
            </a:pPr>
            <a:r>
              <a:rPr dirty="0" smtClean="0" sz="1000" spc="0">
                <a:latin typeface="Consolas"/>
                <a:cs typeface="Consolas"/>
              </a:rPr>
              <a:t>JFrame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main</a:t>
            </a:r>
            <a:r>
              <a:rPr dirty="0" smtClean="0" sz="1000" spc="10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wind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</a:t>
            </a:r>
            <a:r>
              <a:rPr dirty="0" smtClean="0" sz="1000" spc="-3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of</a:t>
            </a:r>
            <a:r>
              <a:rPr dirty="0" smtClean="0" sz="1000" spc="4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application.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7574"/>
              </a:lnSpc>
              <a:spcBef>
                <a:spcPts val="10"/>
              </a:spcBef>
            </a:pPr>
            <a:r>
              <a:rPr dirty="0" smtClean="0" sz="1000" spc="0">
                <a:latin typeface="Consolas"/>
                <a:cs typeface="Consolas"/>
              </a:rPr>
              <a:t>JPanel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container</a:t>
            </a:r>
            <a:r>
              <a:rPr dirty="0" smtClean="0" sz="1000" spc="15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to</a:t>
            </a:r>
            <a:r>
              <a:rPr dirty="0" smtClean="0" sz="1000" spc="15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hold</a:t>
            </a:r>
            <a:r>
              <a:rPr dirty="0" smtClean="0" sz="1000" spc="6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buttons.</a:t>
            </a:r>
            <a:endParaRPr sz="1000">
              <a:latin typeface="Times New Roman"/>
              <a:cs typeface="Times New Roman"/>
            </a:endParaRPr>
          </a:p>
          <a:p>
            <a:pPr marL="566889" marR="169121">
              <a:lnSpc>
                <a:spcPct val="100502"/>
              </a:lnSpc>
              <a:spcBef>
                <a:spcPts val="10"/>
              </a:spcBef>
            </a:pPr>
            <a:r>
              <a:rPr dirty="0" smtClean="0" sz="1000" spc="0">
                <a:latin typeface="Consolas"/>
                <a:cs typeface="Consolas"/>
              </a:rPr>
              <a:t>JButton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Buttons</a:t>
            </a:r>
            <a:r>
              <a:rPr dirty="0" smtClean="0" sz="1000" spc="24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v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rious</a:t>
            </a:r>
            <a:r>
              <a:rPr dirty="0" smtClean="0" sz="1000" spc="3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actions</a:t>
            </a:r>
            <a:r>
              <a:rPr dirty="0" smtClean="0" sz="1000" spc="14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li</a:t>
            </a:r>
            <a:r>
              <a:rPr dirty="0" smtClean="0" sz="1000" spc="-25">
                <a:latin typeface="Times New Roman"/>
                <a:cs typeface="Times New Roman"/>
              </a:rPr>
              <a:t>k</a:t>
            </a:r>
            <a:r>
              <a:rPr dirty="0" smtClean="0" sz="1000" spc="0">
                <a:latin typeface="Times New Roman"/>
                <a:cs typeface="Times New Roman"/>
              </a:rPr>
              <a:t>e</a:t>
            </a:r>
            <a:r>
              <a:rPr dirty="0" smtClean="0" sz="1000" spc="-1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addi</a:t>
            </a:r>
            <a:r>
              <a:rPr dirty="0" smtClean="0" sz="1000" spc="4">
                <a:latin typeface="Times New Roman"/>
                <a:cs typeface="Times New Roman"/>
              </a:rPr>
              <a:t>n</a:t>
            </a:r>
            <a:r>
              <a:rPr dirty="0" smtClean="0" sz="1000" spc="0">
                <a:latin typeface="Times New Roman"/>
                <a:cs typeface="Times New Roman"/>
              </a:rPr>
              <a:t>g</a:t>
            </a:r>
            <a:r>
              <a:rPr dirty="0" smtClean="0" sz="1000" spc="10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ok,</a:t>
            </a:r>
            <a:r>
              <a:rPr dirty="0" smtClean="0" sz="1000" spc="8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adding</a:t>
            </a:r>
            <a:r>
              <a:rPr dirty="0" smtClean="0" sz="1000" spc="11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er,</a:t>
            </a:r>
            <a:r>
              <a:rPr dirty="0" smtClean="0" sz="1000" spc="14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rr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wing</a:t>
            </a:r>
            <a:r>
              <a:rPr dirty="0" smtClean="0" sz="1000" spc="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ok,</a:t>
            </a:r>
            <a:r>
              <a:rPr dirty="0" smtClean="0" sz="1000" spc="8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returning</a:t>
            </a:r>
            <a:r>
              <a:rPr dirty="0" smtClean="0" sz="1000" spc="1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ok,</a:t>
            </a:r>
            <a:r>
              <a:rPr dirty="0" smtClean="0" sz="1000" spc="8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viewing</a:t>
            </a:r>
            <a:r>
              <a:rPr dirty="0" smtClean="0" sz="1000" spc="-7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ll</a:t>
            </a:r>
            <a:r>
              <a:rPr dirty="0" smtClean="0" sz="1000" spc="32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oks,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viewing</a:t>
            </a:r>
            <a:r>
              <a:rPr dirty="0" smtClean="0" sz="1000" spc="-7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all</a:t>
            </a:r>
            <a:r>
              <a:rPr dirty="0" smtClean="0" sz="1000" spc="3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</a:t>
            </a:r>
            <a:r>
              <a:rPr dirty="0" smtClean="0" sz="1000" spc="0">
                <a:latin typeface="Times New Roman"/>
                <a:cs typeface="Times New Roman"/>
              </a:rPr>
              <a:t>rs,</a:t>
            </a:r>
            <a:r>
              <a:rPr dirty="0" smtClean="0" sz="1000" spc="12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viewing</a:t>
            </a:r>
            <a:r>
              <a:rPr dirty="0" smtClean="0" sz="1000" spc="-7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all</a:t>
            </a:r>
            <a:r>
              <a:rPr dirty="0" smtClean="0" sz="1000" spc="3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tr</a:t>
            </a:r>
            <a:r>
              <a:rPr dirty="0" smtClean="0" sz="1000" spc="0">
                <a:latin typeface="Times New Roman"/>
                <a:cs typeface="Times New Roman"/>
              </a:rPr>
              <a:t>ansactions,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5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and</a:t>
            </a:r>
            <a:r>
              <a:rPr dirty="0" smtClean="0" sz="1000" spc="14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exiting</a:t>
            </a:r>
            <a:r>
              <a:rPr dirty="0" smtClean="0" sz="1000" spc="5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application.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581391" y="2074532"/>
            <a:ext cx="1445221" cy="1165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06471"/>
            <a:ext cx="4352632" cy="1669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addB</a:t>
            </a:r>
            <a:r>
              <a:rPr dirty="0" smtClean="0" sz="1100" spc="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okDialog()</a:t>
            </a:r>
            <a:endParaRPr sz="1100">
              <a:latin typeface="Times New Roman"/>
              <a:cs typeface="Times New Roman"/>
            </a:endParaRPr>
          </a:p>
          <a:p>
            <a:pPr marL="289788" marR="47585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dialog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input</a:t>
            </a:r>
            <a:r>
              <a:rPr dirty="0" smtClean="0" sz="1100" spc="1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details</a:t>
            </a:r>
            <a:r>
              <a:rPr dirty="0" smtClean="0" sz="1100" spc="12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new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adds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ry’s</a:t>
            </a:r>
            <a:r>
              <a:rPr dirty="0" smtClean="0" sz="1100" spc="-7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293719" indent="0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JTextField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-8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4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</a:t>
            </a:r>
            <a:r>
              <a:rPr dirty="0" smtClean="0" sz="1000" spc="6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ID,</a:t>
            </a:r>
            <a:r>
              <a:rPr dirty="0" smtClean="0" sz="1000" spc="4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title,</a:t>
            </a:r>
            <a:r>
              <a:rPr dirty="0" smtClean="0" sz="1000" spc="19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auth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r,</a:t>
            </a:r>
            <a:r>
              <a:rPr dirty="0" smtClean="0" sz="1000" spc="24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quanti</a:t>
            </a:r>
            <a:r>
              <a:rPr dirty="0" smtClean="0" sz="1000" spc="-25">
                <a:latin typeface="Times New Roman"/>
                <a:cs typeface="Times New Roman"/>
              </a:rPr>
              <a:t>t</a:t>
            </a:r>
            <a:r>
              <a:rPr dirty="0" smtClean="0" sz="1000" spc="-84">
                <a:latin typeface="Times New Roman"/>
                <a:cs typeface="Times New Roman"/>
              </a:rPr>
              <a:t>y</a:t>
            </a:r>
            <a:r>
              <a:rPr dirty="0" smtClean="0" sz="1000" spc="0">
                <a:latin typeface="Times New Roman"/>
                <a:cs typeface="Times New Roman"/>
              </a:rPr>
              <a:t>,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and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genre.</a:t>
            </a:r>
            <a:endParaRPr sz="1000">
              <a:latin typeface="Times New Roman"/>
              <a:cs typeface="Times New Roman"/>
            </a:endParaRPr>
          </a:p>
          <a:p>
            <a:pPr marL="566889" marR="108786" indent="0">
              <a:lnSpc>
                <a:spcPct val="98453"/>
              </a:lnSpc>
              <a:spcBef>
                <a:spcPts val="35"/>
              </a:spcBef>
            </a:pPr>
            <a:r>
              <a:rPr dirty="0" smtClean="0" sz="1000" spc="0">
                <a:latin typeface="Consolas"/>
                <a:cs typeface="Consolas"/>
              </a:rPr>
              <a:t>JOptionPane.showConfirmDialog()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6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34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  <a:spcBef>
                <a:spcPts val="35"/>
              </a:spcBef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Sh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ws</a:t>
            </a:r>
            <a:r>
              <a:rPr dirty="0" smtClean="0" sz="1000" spc="2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confirmation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after</a:t>
            </a:r>
            <a:r>
              <a:rPr dirty="0" smtClean="0" sz="1000" spc="17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adding</a:t>
            </a:r>
            <a:r>
              <a:rPr dirty="0" smtClean="0" sz="1000" spc="11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67203"/>
            <a:ext cx="4361879" cy="1518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866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addMem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erDialog()</a:t>
            </a:r>
            <a:endParaRPr sz="1100">
              <a:latin typeface="Times New Roman"/>
              <a:cs typeface="Times New Roman"/>
            </a:endParaRPr>
          </a:p>
          <a:p>
            <a:pPr marL="289788" marR="185347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dialog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input</a:t>
            </a:r>
            <a:r>
              <a:rPr dirty="0" smtClean="0" sz="1100" spc="1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details</a:t>
            </a:r>
            <a:r>
              <a:rPr dirty="0" smtClean="0" sz="1100" spc="12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of</a:t>
            </a:r>
            <a:r>
              <a:rPr dirty="0" smtClean="0" sz="1100" spc="4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new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adds</a:t>
            </a:r>
            <a:r>
              <a:rPr dirty="0" smtClean="0" sz="1100" spc="13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ry’s</a:t>
            </a:r>
            <a:r>
              <a:rPr dirty="0" smtClean="0" sz="1100" spc="-7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list.</a:t>
            </a:r>
            <a:endParaRPr sz="1100">
              <a:latin typeface="Times New Roman"/>
              <a:cs typeface="Times New Roman"/>
            </a:endParaRPr>
          </a:p>
          <a:p>
            <a:pPr marL="289788" marR="9866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JTextField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-8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4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</a:t>
            </a:r>
            <a:r>
              <a:rPr dirty="0" smtClean="0" sz="1000" spc="10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ID,</a:t>
            </a:r>
            <a:r>
              <a:rPr dirty="0" smtClean="0" sz="1000" spc="4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name,</a:t>
            </a:r>
            <a:r>
              <a:rPr dirty="0" smtClean="0" sz="1000" spc="15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and</a:t>
            </a:r>
            <a:r>
              <a:rPr dirty="0" smtClean="0" sz="1000" spc="14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ership</a:t>
            </a:r>
            <a:r>
              <a:rPr dirty="0" smtClean="0" sz="1000" spc="85">
                <a:latin typeface="Times New Roman"/>
                <a:cs typeface="Times New Roman"/>
              </a:rPr>
              <a:t> </a:t>
            </a:r>
            <a:r>
              <a:rPr dirty="0" smtClean="0" sz="1000" spc="-29">
                <a:latin typeface="Times New Roman"/>
                <a:cs typeface="Times New Roman"/>
              </a:rPr>
              <a:t>t</a:t>
            </a:r>
            <a:r>
              <a:rPr dirty="0" smtClean="0" sz="1000" spc="0">
                <a:latin typeface="Times New Roman"/>
                <a:cs typeface="Times New Roman"/>
              </a:rPr>
              <a:t>y</a:t>
            </a:r>
            <a:r>
              <a:rPr dirty="0" smtClean="0" sz="1000" spc="29">
                <a:latin typeface="Times New Roman"/>
                <a:cs typeface="Times New Roman"/>
              </a:rPr>
              <a:t>p</a:t>
            </a:r>
            <a:r>
              <a:rPr dirty="0" smtClean="0" sz="1000" spc="0">
                <a:latin typeface="Times New Roman"/>
                <a:cs typeface="Times New Roman"/>
              </a:rPr>
              <a:t>e.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JOptionPane.showConfirmDialog()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6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34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  <a:p>
            <a:pPr marL="566889" marR="9247" indent="0">
              <a:lnSpc>
                <a:spcPct val="98453"/>
              </a:lnSpc>
              <a:spcBef>
                <a:spcPts val="35"/>
              </a:spcBef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Sh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ws</a:t>
            </a:r>
            <a:r>
              <a:rPr dirty="0" smtClean="0" sz="1000" spc="2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confirmation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after</a:t>
            </a:r>
            <a:r>
              <a:rPr dirty="0" smtClean="0" sz="1000" spc="17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adding</a:t>
            </a:r>
            <a:r>
              <a:rPr dirty="0" smtClean="0" sz="1000" spc="11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67203"/>
            <a:ext cx="4352632" cy="1518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65"/>
              </a:lnSpc>
              <a:spcBef>
                <a:spcPts val="58"/>
              </a:spcBef>
            </a:pP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-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wB</a:t>
            </a:r>
            <a:r>
              <a:rPr dirty="0" smtClean="0" sz="1100" spc="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okDialog()</a:t>
            </a:r>
            <a:endParaRPr sz="1100">
              <a:latin typeface="Times New Roman"/>
              <a:cs typeface="Times New Roman"/>
            </a:endParaRPr>
          </a:p>
          <a:p>
            <a:pPr marL="289788" marR="233222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dialog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input</a:t>
            </a:r>
            <a:r>
              <a:rPr dirty="0" smtClean="0" sz="1100" spc="1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289788" marR="233222">
              <a:lnSpc>
                <a:spcPts val="1264"/>
              </a:lnSpc>
              <a:spcBef>
                <a:spcPts val="159"/>
              </a:spcBef>
            </a:pP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wing</a:t>
            </a:r>
            <a:r>
              <a:rPr dirty="0" smtClean="0" sz="1100" spc="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cesses</a:t>
            </a:r>
            <a:r>
              <a:rPr dirty="0" smtClean="0" sz="1100" spc="4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rr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wing</a:t>
            </a:r>
            <a:r>
              <a:rPr dirty="0" smtClean="0" sz="1100" spc="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transaction.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289788" marR="233222">
              <a:lnSpc>
                <a:spcPts val="1264"/>
              </a:lnSpc>
              <a:spcBef>
                <a:spcPts val="15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108125" indent="0">
              <a:lnSpc>
                <a:spcPct val="98453"/>
              </a:lnSpc>
              <a:spcBef>
                <a:spcPts val="229"/>
              </a:spcBef>
            </a:pPr>
            <a:r>
              <a:rPr dirty="0" smtClean="0" sz="1000" spc="0">
                <a:latin typeface="Consolas"/>
                <a:cs typeface="Consolas"/>
              </a:rPr>
              <a:t>JTextField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-8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4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</a:t>
            </a:r>
            <a:r>
              <a:rPr dirty="0" smtClean="0" sz="1000" spc="10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</a:t>
            </a:r>
            <a:r>
              <a:rPr dirty="0" smtClean="0" sz="1000" spc="2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and</a:t>
            </a:r>
            <a:r>
              <a:rPr dirty="0" smtClean="0" sz="1000" spc="142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</a:t>
            </a:r>
            <a:r>
              <a:rPr dirty="0" smtClean="0" sz="1000" spc="6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JOptionPane.showConfirmDialog()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6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34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  <a:spcBef>
                <a:spcPts val="35"/>
              </a:spcBef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Sh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ws</a:t>
            </a:r>
            <a:r>
              <a:rPr dirty="0" smtClean="0" sz="1000" spc="2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confirmation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after</a:t>
            </a:r>
            <a:r>
              <a:rPr dirty="0" smtClean="0" sz="1000" spc="176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rr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wing</a:t>
            </a:r>
            <a:r>
              <a:rPr dirty="0" smtClean="0" sz="1000" spc="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</a:t>
            </a:r>
            <a:r>
              <a:rPr dirty="0" smtClean="0" sz="1000" spc="69">
                <a:latin typeface="Times New Roman"/>
                <a:cs typeface="Times New Roman"/>
              </a:rPr>
              <a:t> 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8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</a:t>
            </a:r>
            <a:r>
              <a:rPr dirty="0" smtClean="0" sz="1000" spc="13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err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8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if</a:t>
            </a:r>
            <a:r>
              <a:rPr dirty="0" smtClean="0" sz="1000" spc="1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transaction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fails.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967203"/>
            <a:ext cx="4352632" cy="1518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returnB</a:t>
            </a:r>
            <a:r>
              <a:rPr dirty="0" smtClean="0" sz="1100" spc="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okDialog()</a:t>
            </a:r>
            <a:endParaRPr sz="1100">
              <a:latin typeface="Times New Roman"/>
              <a:cs typeface="Times New Roman"/>
            </a:endParaRPr>
          </a:p>
          <a:p>
            <a:pPr marL="289788" marR="233222" indent="0">
              <a:lnSpc>
                <a:spcPts val="1264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dialog</a:t>
            </a:r>
            <a:r>
              <a:rPr dirty="0" smtClean="0" sz="1100" spc="3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to</a:t>
            </a:r>
            <a:r>
              <a:rPr dirty="0" smtClean="0" sz="1100" spc="166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input</a:t>
            </a:r>
            <a:r>
              <a:rPr dirty="0" smtClean="0" sz="1100" spc="1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mem</a:t>
            </a:r>
            <a:r>
              <a:rPr dirty="0" smtClean="0" sz="1100" spc="34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117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ID</a:t>
            </a:r>
            <a:r>
              <a:rPr dirty="0" smtClean="0" sz="1100" spc="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</a:t>
            </a:r>
            <a:r>
              <a:rPr dirty="0" smtClean="0" sz="1100" spc="-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returning</a:t>
            </a:r>
            <a:r>
              <a:rPr dirty="0" smtClean="0" sz="1100" spc="17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</a:t>
            </a:r>
            <a:r>
              <a:rPr dirty="0" smtClean="0" sz="1100" spc="62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and</a:t>
            </a:r>
            <a:r>
              <a:rPr dirty="0" smtClean="0" sz="1100" spc="137">
                <a:latin typeface="Times New Roman"/>
                <a:cs typeface="Times New Roman"/>
              </a:rPr>
              <a:t> </a:t>
            </a:r>
            <a:r>
              <a:rPr dirty="0" smtClean="0" sz="1100" spc="-29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cesses</a:t>
            </a:r>
            <a:r>
              <a:rPr dirty="0" smtClean="0" sz="1100" spc="4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ret</a:t>
            </a:r>
            <a:r>
              <a:rPr dirty="0" smtClean="0" sz="1100" spc="0">
                <a:latin typeface="Times New Roman"/>
                <a:cs typeface="Times New Roman"/>
              </a:rPr>
              <a:t>urn</a:t>
            </a:r>
            <a:r>
              <a:rPr dirty="0" smtClean="0" sz="1100" spc="20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transaction.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108125" indent="0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JTextField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-8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4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mem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0">
                <a:latin typeface="Times New Roman"/>
                <a:cs typeface="Times New Roman"/>
              </a:rPr>
              <a:t>er</a:t>
            </a:r>
            <a:r>
              <a:rPr dirty="0" smtClean="0" sz="1000" spc="10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</a:t>
            </a:r>
            <a:r>
              <a:rPr dirty="0" smtClean="0" sz="1000" spc="2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and</a:t>
            </a:r>
            <a:r>
              <a:rPr dirty="0" smtClean="0" sz="1000" spc="142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</a:t>
            </a:r>
            <a:r>
              <a:rPr dirty="0" smtClean="0" sz="1000" spc="69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ID.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JOptionPane.showConfirmDialog()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input</a:t>
            </a:r>
            <a:r>
              <a:rPr dirty="0" smtClean="0" sz="1000" spc="16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fields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34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  <a:spcBef>
                <a:spcPts val="35"/>
              </a:spcBef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Sh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ws</a:t>
            </a:r>
            <a:r>
              <a:rPr dirty="0" smtClean="0" sz="1000" spc="2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confirmation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after</a:t>
            </a:r>
            <a:r>
              <a:rPr dirty="0" smtClean="0" sz="1000" spc="176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returning</a:t>
            </a:r>
            <a:r>
              <a:rPr dirty="0" smtClean="0" sz="1000" spc="1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</a:t>
            </a:r>
            <a:r>
              <a:rPr dirty="0" smtClean="0" sz="1000" spc="69">
                <a:latin typeface="Times New Roman"/>
                <a:cs typeface="Times New Roman"/>
              </a:rPr>
              <a:t> 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8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an</a:t>
            </a:r>
            <a:r>
              <a:rPr dirty="0" smtClean="0" sz="1000" spc="13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8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message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if</a:t>
            </a:r>
            <a:r>
              <a:rPr dirty="0" smtClean="0" sz="1000" spc="1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transaction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5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fails.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069083" y="3261575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38100"/>
                </a:moveTo>
                <a:lnTo>
                  <a:pt x="25400" y="0"/>
                </a:lnTo>
                <a:lnTo>
                  <a:pt x="0" y="19050"/>
                </a:lnTo>
                <a:lnTo>
                  <a:pt x="2540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23614" y="327169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33410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344266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26044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31425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07626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0326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07626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620326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9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89129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89129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802392" y="3257613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03202" y="19050"/>
                </a:moveTo>
                <a:lnTo>
                  <a:pt x="177802" y="0"/>
                </a:lnTo>
                <a:lnTo>
                  <a:pt x="177802" y="38100"/>
                </a:lnTo>
                <a:lnTo>
                  <a:pt x="203202" y="19050"/>
                </a:lnTo>
                <a:close/>
              </a:path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87859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89129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4CC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149573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162273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162273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149573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162273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23969" y="3255248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8765" y="46907"/>
                </a:lnTo>
                <a:lnTo>
                  <a:pt x="48038" y="36798"/>
                </a:lnTo>
                <a:lnTo>
                  <a:pt x="50800" y="25400"/>
                </a:lnTo>
                <a:lnTo>
                  <a:pt x="46907" y="11928"/>
                </a:lnTo>
                <a:lnTo>
                  <a:pt x="36798" y="2718"/>
                </a:lnTo>
                <a:lnTo>
                  <a:pt x="25400" y="0"/>
                </a:lnTo>
                <a:lnTo>
                  <a:pt x="11928" y="3893"/>
                </a:lnTo>
                <a:lnTo>
                  <a:pt x="2718" y="14001"/>
                </a:lnTo>
                <a:lnTo>
                  <a:pt x="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329112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1928" y="46907"/>
                </a:lnTo>
                <a:lnTo>
                  <a:pt x="2718" y="36798"/>
                </a:lnTo>
                <a:lnTo>
                  <a:pt x="0" y="25400"/>
                </a:lnTo>
                <a:lnTo>
                  <a:pt x="3893" y="11928"/>
                </a:lnTo>
                <a:lnTo>
                  <a:pt x="14001" y="2718"/>
                </a:lnTo>
                <a:lnTo>
                  <a:pt x="25400" y="0"/>
                </a:lnTo>
                <a:lnTo>
                  <a:pt x="38872" y="3893"/>
                </a:lnTo>
                <a:lnTo>
                  <a:pt x="48082" y="14001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32315" y="3269043"/>
            <a:ext cx="30480" cy="12699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EA999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-12"/>
            <a:ext cx="4608004" cy="350126"/>
          </a:xfrm>
          <a:custGeom>
            <a:avLst/>
            <a:gdLst/>
            <a:ahLst/>
            <a:cxnLst/>
            <a:rect l="l" t="t" r="r" b="b"/>
            <a:pathLst>
              <a:path w="4608004" h="350126">
                <a:moveTo>
                  <a:pt x="4608004" y="12"/>
                </a:moveTo>
                <a:lnTo>
                  <a:pt x="0" y="12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35976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071952" y="3346348"/>
            <a:ext cx="1535976" cy="109651"/>
          </a:xfrm>
          <a:custGeom>
            <a:avLst/>
            <a:gdLst/>
            <a:ahLst/>
            <a:cxnLst/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1221" y="105201"/>
            <a:ext cx="225231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400" spc="0">
                <a:latin typeface="Times New Roman"/>
                <a:cs typeface="Times New Roman"/>
              </a:rPr>
              <a:t>Meth</a:t>
            </a:r>
            <a:r>
              <a:rPr dirty="0" smtClean="0" sz="1400" spc="3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ds</a:t>
            </a:r>
            <a:r>
              <a:rPr dirty="0" smtClean="0" sz="1400" spc="24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and</a:t>
            </a:r>
            <a:r>
              <a:rPr dirty="0" smtClean="0" sz="1400" spc="20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Their</a:t>
            </a:r>
            <a:r>
              <a:rPr dirty="0" smtClean="0" sz="1400" spc="180">
                <a:latin typeface="Times New Roman"/>
                <a:cs typeface="Times New Roman"/>
              </a:rPr>
              <a:t> </a:t>
            </a:r>
            <a:r>
              <a:rPr dirty="0" smtClean="0" sz="1400" spc="-39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unctions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045879"/>
            <a:ext cx="4274819" cy="1345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873551" algn="ctr">
              <a:lnSpc>
                <a:spcPts val="1165"/>
              </a:lnSpc>
              <a:spcBef>
                <a:spcPts val="58"/>
              </a:spcBef>
            </a:pPr>
            <a:r>
              <a:rPr dirty="0" smtClean="0" sz="1100">
                <a:latin typeface="Times New Roman"/>
                <a:cs typeface="Times New Roman"/>
              </a:rPr>
              <a:t>viewAllB</a:t>
            </a:r>
            <a:r>
              <a:rPr dirty="0" smtClean="0" sz="1100" spc="34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oks</a:t>
            </a:r>
            <a:r>
              <a:rPr dirty="0" smtClean="0" sz="1100" spc="0">
                <a:latin typeface="Times New Roman"/>
                <a:cs typeface="Times New Roman"/>
              </a:rPr>
              <a:t>D</a:t>
            </a:r>
            <a:r>
              <a:rPr dirty="0" smtClean="0" sz="1100" spc="0">
                <a:latin typeface="Times New Roman"/>
                <a:cs typeface="Times New Roman"/>
              </a:rPr>
              <a:t>ial</a:t>
            </a:r>
            <a:r>
              <a:rPr dirty="0" smtClean="0" sz="1100" spc="0">
                <a:latin typeface="Times New Roman"/>
                <a:cs typeface="Times New Roman"/>
              </a:rPr>
              <a:t>og()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326"/>
              </a:spcBef>
            </a:pPr>
            <a:r>
              <a:rPr dirty="0" smtClean="0" sz="1100" spc="-38">
                <a:latin typeface="Times New Roman"/>
                <a:cs typeface="Times New Roman"/>
              </a:rPr>
              <a:t>F</a:t>
            </a:r>
            <a:r>
              <a:rPr dirty="0" smtClean="0" sz="1100" spc="0">
                <a:latin typeface="Times New Roman"/>
                <a:cs typeface="Times New Roman"/>
              </a:rPr>
              <a:t>u</a:t>
            </a:r>
            <a:r>
              <a:rPr dirty="0" smtClean="0" sz="1100" spc="0">
                <a:latin typeface="Times New Roman"/>
                <a:cs typeface="Times New Roman"/>
              </a:rPr>
              <a:t>nct</a:t>
            </a:r>
            <a:r>
              <a:rPr dirty="0" smtClean="0" sz="1100" spc="0">
                <a:latin typeface="Times New Roman"/>
                <a:cs typeface="Times New Roman"/>
              </a:rPr>
              <a:t>ion:</a:t>
            </a:r>
            <a:r>
              <a:rPr dirty="0" smtClean="0" sz="1100" spc="218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Displ</a:t>
            </a:r>
            <a:r>
              <a:rPr dirty="0" smtClean="0" sz="1100" spc="-2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ys</a:t>
            </a:r>
            <a:r>
              <a:rPr dirty="0" smtClean="0" sz="1100" spc="-5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</a:t>
            </a:r>
            <a:r>
              <a:rPr dirty="0" smtClean="0" sz="1100" spc="124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table</a:t>
            </a:r>
            <a:r>
              <a:rPr dirty="0" smtClean="0" sz="1100" spc="17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with</a:t>
            </a:r>
            <a:r>
              <a:rPr dirty="0" smtClean="0" sz="1100" spc="8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all</a:t>
            </a:r>
            <a:r>
              <a:rPr dirty="0" smtClean="0" sz="1100" spc="3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29">
                <a:latin typeface="Times New Roman"/>
                <a:cs typeface="Times New Roman"/>
              </a:rPr>
              <a:t>b</a:t>
            </a:r>
            <a:r>
              <a:rPr dirty="0" smtClean="0" sz="1100" spc="29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oks</a:t>
            </a:r>
            <a:r>
              <a:rPr dirty="0" smtClean="0" sz="1100" spc="49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in</a:t>
            </a:r>
            <a:r>
              <a:rPr dirty="0" smtClean="0" sz="1100" spc="5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the</a:t>
            </a:r>
            <a:r>
              <a:rPr dirty="0" smtClean="0" sz="1100" spc="183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li</a:t>
            </a:r>
            <a:r>
              <a:rPr dirty="0" smtClean="0" sz="1100" spc="-29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29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-89">
                <a:latin typeface="Times New Roman"/>
                <a:cs typeface="Times New Roman"/>
              </a:rPr>
              <a:t>y</a:t>
            </a:r>
            <a:r>
              <a:rPr dirty="0" smtClean="0" sz="1100" spc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29"/>
              </a:spcBef>
            </a:pPr>
            <a:r>
              <a:rPr dirty="0" smtClean="0" sz="1100" spc="0">
                <a:latin typeface="Times New Roman"/>
                <a:cs typeface="Times New Roman"/>
              </a:rPr>
              <a:t>Controls</a:t>
            </a:r>
            <a:r>
              <a:rPr dirty="0" smtClean="0" sz="1100" spc="140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 marL="566889" marR="787209">
              <a:lnSpc>
                <a:spcPct val="98453"/>
              </a:lnSpc>
              <a:spcBef>
                <a:spcPts val="220"/>
              </a:spcBef>
            </a:pPr>
            <a:r>
              <a:rPr dirty="0" smtClean="0" sz="1000" spc="0">
                <a:latin typeface="Consolas"/>
                <a:cs typeface="Consolas"/>
              </a:rPr>
              <a:t>JTable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list</a:t>
            </a:r>
            <a:r>
              <a:rPr dirty="0" smtClean="0" sz="1000" spc="7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of</a:t>
            </a:r>
            <a:r>
              <a:rPr dirty="0" smtClean="0" sz="1000" spc="46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oks</a:t>
            </a:r>
            <a:r>
              <a:rPr dirty="0" smtClean="0" sz="1000" spc="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tabul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20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rmat.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DefaultTableModel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Manages</a:t>
            </a:r>
            <a:r>
              <a:rPr dirty="0" smtClean="0" sz="1000" spc="12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data.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Consolas"/>
                <a:cs typeface="Consolas"/>
              </a:rPr>
              <a:t>JScrollPane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Enables</a:t>
            </a:r>
            <a:r>
              <a:rPr dirty="0" smtClean="0" sz="1000" spc="8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scrolling</a:t>
            </a:r>
            <a:r>
              <a:rPr dirty="0" smtClean="0" sz="1000" spc="-5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f</a:t>
            </a:r>
            <a:r>
              <a:rPr dirty="0" smtClean="0" sz="1000" spc="-25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r</a:t>
            </a:r>
            <a:r>
              <a:rPr dirty="0" smtClean="0" sz="1000" spc="5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table.</a:t>
            </a:r>
            <a:endParaRPr sz="1000">
              <a:latin typeface="Times New Roman"/>
              <a:cs typeface="Times New Roman"/>
            </a:endParaRPr>
          </a:p>
          <a:p>
            <a:pPr marL="566889" indent="0">
              <a:lnSpc>
                <a:spcPct val="98453"/>
              </a:lnSpc>
            </a:pPr>
            <a:r>
              <a:rPr dirty="0" smtClean="0" sz="1000" spc="0">
                <a:latin typeface="Consolas"/>
                <a:cs typeface="Consolas"/>
              </a:rPr>
              <a:t>JOptionPane.showMessageDialog()</a:t>
            </a:r>
            <a:r>
              <a:rPr dirty="0" smtClean="0" sz="1000" spc="0">
                <a:latin typeface="Times New Roman"/>
                <a:cs typeface="Times New Roman"/>
              </a:rPr>
              <a:t>:</a:t>
            </a:r>
            <a:r>
              <a:rPr dirty="0" smtClean="0" sz="1000" spc="218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Displ</a:t>
            </a:r>
            <a:r>
              <a:rPr dirty="0" smtClean="0" sz="1000" spc="-25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ys</a:t>
            </a:r>
            <a:r>
              <a:rPr dirty="0" smtClean="0" sz="1000" spc="-25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the</a:t>
            </a:r>
            <a:r>
              <a:rPr dirty="0" smtClean="0" sz="1000" spc="17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table</a:t>
            </a:r>
            <a:r>
              <a:rPr dirty="0" smtClean="0" sz="1000" spc="162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in</a:t>
            </a:r>
            <a:r>
              <a:rPr dirty="0" smtClean="0" sz="1000" spc="53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110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dialog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29">
                <a:latin typeface="Times New Roman"/>
                <a:cs typeface="Times New Roman"/>
              </a:rPr>
              <a:t>b</a:t>
            </a:r>
            <a:r>
              <a:rPr dirty="0" smtClean="0" sz="1000" spc="-29">
                <a:latin typeface="Times New Roman"/>
                <a:cs typeface="Times New Roman"/>
              </a:rPr>
              <a:t>o</a:t>
            </a:r>
            <a:r>
              <a:rPr dirty="0" smtClean="0" sz="1000" spc="0">
                <a:latin typeface="Times New Roman"/>
                <a:cs typeface="Times New Roman"/>
              </a:rPr>
              <a:t>x.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9" y="3352413"/>
            <a:ext cx="142171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-54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ousef</a:t>
            </a:r>
            <a:r>
              <a:rPr dirty="0" smtClean="0" sz="600" spc="11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mtClean="0" sz="600" spc="19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qman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mtClean="0" sz="6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(Middle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Universi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572" y="3352413"/>
            <a:ext cx="9885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mtClean="0" sz="600" spc="-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ry</a:t>
            </a:r>
            <a:r>
              <a:rPr dirty="0" smtClean="0" sz="60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dirty="0" smtClean="0" sz="600" spc="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5433" y="3352413"/>
            <a:ext cx="460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June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mtClean="0" sz="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9515" y="3352413"/>
            <a:ext cx="2135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"/>
              </a:lnSpc>
              <a:spcBef>
                <a:spcPts val="34"/>
              </a:spcBef>
            </a:pP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dirty="0" smtClean="0" sz="600" spc="-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mtClean="0" sz="600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940" y="3261480"/>
            <a:ext cx="43099" cy="40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3069083" y="3276758"/>
            <a:ext cx="43019" cy="15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