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D5BBD-4771-431B-8302-85673448F7BF}" v="33" dt="2024-12-28T14:50:55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190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  <a:prstGeom prst="rect">
            <a:avLst/>
          </a:prstGeo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/>
          <a:lstStyle/>
          <a:p>
            <a:fld id="{92FC0DC4-E5EA-4D5E-8D4A-2537A35440F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/>
          <a:lstStyle/>
          <a:p>
            <a:fld id="{1D99EE3C-D7FF-4CBB-A46B-112A2FE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9DF113A7-DBC3-E79B-9F63-55265EBE46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7"/>
            <a:ext cx="30267275" cy="427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7F7DAB-D6FF-5547-E4FF-A581AA9C66F8}"/>
              </a:ext>
            </a:extLst>
          </p:cNvPr>
          <p:cNvSpPr txBox="1"/>
          <p:nvPr/>
        </p:nvSpPr>
        <p:spPr>
          <a:xfrm flipV="1">
            <a:off x="14369143" y="12212988"/>
            <a:ext cx="448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FFFFFF"/>
                </a:solidFill>
                <a:effectLst/>
                <a:latin typeface="var(--headings-font-family)"/>
              </a:rPr>
              <a:t>AAIS411</a:t>
            </a:r>
          </a:p>
          <a:p>
            <a:endParaRPr lang="en-GB" b="1" i="0" dirty="0">
              <a:solidFill>
                <a:srgbClr val="FF0000"/>
              </a:solidFill>
              <a:effectLst/>
              <a:latin typeface="var(--headings-font-family)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7CC25-DDC4-A52F-D7B6-A0E6CDE1FCEA}"/>
              </a:ext>
            </a:extLst>
          </p:cNvPr>
          <p:cNvSpPr/>
          <p:nvPr/>
        </p:nvSpPr>
        <p:spPr>
          <a:xfrm>
            <a:off x="927396" y="6505620"/>
            <a:ext cx="28412482" cy="24380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600" b="1" dirty="0">
                <a:solidFill>
                  <a:schemeClr val="tx1"/>
                </a:solidFill>
              </a:rPr>
              <a:t>Long Document Summarization </a:t>
            </a:r>
            <a:endParaRPr lang="en-AE" sz="6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EF4D3-7DE9-FD59-16C5-955578059389}"/>
              </a:ext>
            </a:extLst>
          </p:cNvPr>
          <p:cNvSpPr/>
          <p:nvPr/>
        </p:nvSpPr>
        <p:spPr>
          <a:xfrm>
            <a:off x="927396" y="9822271"/>
            <a:ext cx="14949773" cy="87805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4800" dirty="0">
                <a:solidFill>
                  <a:schemeClr val="tx1"/>
                </a:solidFill>
              </a:rPr>
              <a:t>This research investigates the potential of </a:t>
            </a:r>
            <a:r>
              <a:rPr lang="en-GB" sz="4800" dirty="0" err="1">
                <a:solidFill>
                  <a:schemeClr val="tx1"/>
                </a:solidFill>
              </a:rPr>
              <a:t>LLaMA</a:t>
            </a:r>
            <a:r>
              <a:rPr lang="en-GB" sz="4800" dirty="0">
                <a:solidFill>
                  <a:schemeClr val="tx1"/>
                </a:solidFill>
              </a:rPr>
              <a:t> models for summarizing long documents effectively. By employing fine-tuning techniques with the </a:t>
            </a:r>
            <a:r>
              <a:rPr lang="en-GB" sz="4800" dirty="0" err="1">
                <a:solidFill>
                  <a:schemeClr val="tx1"/>
                </a:solidFill>
              </a:rPr>
              <a:t>BookSum</a:t>
            </a:r>
            <a:r>
              <a:rPr lang="en-GB" sz="4800" dirty="0">
                <a:solidFill>
                  <a:schemeClr val="tx1"/>
                </a:solidFill>
              </a:rPr>
              <a:t> dataset and advanced evaluation metrics, the study addresses challenges such as hallucination and irrelevance. Results highlight the improved quality of summaries through a combination of fine-tuning and prompt engineering, contributing to advancements in document summarization technology.</a:t>
            </a:r>
            <a:endParaRPr lang="en-AE" sz="4800" dirty="0">
              <a:solidFill>
                <a:schemeClr val="tx1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F14C0BCF-BB47-3C64-0E09-012EE1865196}"/>
              </a:ext>
            </a:extLst>
          </p:cNvPr>
          <p:cNvSpPr txBox="1"/>
          <p:nvPr/>
        </p:nvSpPr>
        <p:spPr>
          <a:xfrm>
            <a:off x="2824502" y="9360606"/>
            <a:ext cx="1115555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bstract:</a:t>
            </a:r>
            <a:endParaRPr lang="en-US" sz="5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D3223-EC24-BF6F-ECD3-AEF0B1C68300}"/>
              </a:ext>
            </a:extLst>
          </p:cNvPr>
          <p:cNvSpPr/>
          <p:nvPr/>
        </p:nvSpPr>
        <p:spPr>
          <a:xfrm>
            <a:off x="1098847" y="19116243"/>
            <a:ext cx="14949773" cy="101056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5400" dirty="0">
                <a:solidFill>
                  <a:schemeClr val="tx1"/>
                </a:solidFill>
              </a:rPr>
              <a:t>The study utilized the </a:t>
            </a:r>
            <a:r>
              <a:rPr lang="en-GB" sz="5400" dirty="0" err="1">
                <a:solidFill>
                  <a:schemeClr val="tx1"/>
                </a:solidFill>
              </a:rPr>
              <a:t>LLama</a:t>
            </a:r>
            <a:r>
              <a:rPr lang="en-GB" sz="5400" dirty="0">
                <a:solidFill>
                  <a:schemeClr val="tx1"/>
                </a:solidFill>
              </a:rPr>
              <a:t> models (1B and 3B) for generating summaries, with fine-tuning performed on the Book Sum dataset to enhance accuracy. Evaluation was conducted using </a:t>
            </a:r>
            <a:r>
              <a:rPr lang="en-GB" sz="5400" dirty="0" err="1">
                <a:solidFill>
                  <a:schemeClr val="tx1"/>
                </a:solidFill>
              </a:rPr>
              <a:t>RAGEval</a:t>
            </a:r>
            <a:r>
              <a:rPr lang="en-GB" sz="5400" dirty="0">
                <a:solidFill>
                  <a:schemeClr val="tx1"/>
                </a:solidFill>
              </a:rPr>
              <a:t> metrics and semantic similarity analysis. Data preprocessing included tokenization, normalization, and embedding generation, ensuring optimal input preparation. The iterative training process ensured model reliability and performance.</a:t>
            </a:r>
            <a:endParaRPr lang="en-AE" sz="5400" dirty="0">
              <a:solidFill>
                <a:schemeClr val="tx1"/>
              </a:solidFill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C882226E-0132-53F6-1C53-E922D22BE533}"/>
              </a:ext>
            </a:extLst>
          </p:cNvPr>
          <p:cNvSpPr txBox="1"/>
          <p:nvPr/>
        </p:nvSpPr>
        <p:spPr>
          <a:xfrm>
            <a:off x="2824502" y="18743396"/>
            <a:ext cx="11155559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F1B8F-F56C-169A-89EC-605A6EF08B99}"/>
              </a:ext>
            </a:extLst>
          </p:cNvPr>
          <p:cNvSpPr/>
          <p:nvPr/>
        </p:nvSpPr>
        <p:spPr>
          <a:xfrm>
            <a:off x="1081315" y="30405487"/>
            <a:ext cx="14949773" cy="11766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E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B04D6042-FF30-FD41-5796-793946A0100D}"/>
              </a:ext>
            </a:extLst>
          </p:cNvPr>
          <p:cNvSpPr txBox="1"/>
          <p:nvPr/>
        </p:nvSpPr>
        <p:spPr>
          <a:xfrm>
            <a:off x="2859896" y="30319124"/>
            <a:ext cx="1115555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results:</a:t>
            </a:r>
            <a:endParaRPr lang="en-AE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4254E-3D58-00CE-77CD-85A8F389318E}"/>
              </a:ext>
            </a:extLst>
          </p:cNvPr>
          <p:cNvSpPr/>
          <p:nvPr/>
        </p:nvSpPr>
        <p:spPr>
          <a:xfrm>
            <a:off x="16287215" y="9856452"/>
            <a:ext cx="13776901" cy="59060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E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46D6E7-460A-0806-1B5C-58D9FA2284F1}"/>
              </a:ext>
            </a:extLst>
          </p:cNvPr>
          <p:cNvSpPr/>
          <p:nvPr/>
        </p:nvSpPr>
        <p:spPr>
          <a:xfrm>
            <a:off x="16543342" y="25242546"/>
            <a:ext cx="13264642" cy="647395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lvl="2" indent="-914400">
              <a:buFont typeface="+mj-lt"/>
              <a:buAutoNum type="arabicPeriod"/>
            </a:pPr>
            <a:r>
              <a:rPr lang="en-GB" sz="4800" dirty="0">
                <a:solidFill>
                  <a:schemeClr val="tx1"/>
                </a:solidFill>
              </a:rPr>
              <a:t>Improved document summarization quality.</a:t>
            </a:r>
          </a:p>
          <a:p>
            <a:pPr marL="1828800" lvl="2" indent="-914400">
              <a:buFont typeface="+mj-lt"/>
              <a:buAutoNum type="arabicPeriod"/>
            </a:pPr>
            <a:r>
              <a:rPr lang="en-GB" sz="4800" dirty="0">
                <a:solidFill>
                  <a:schemeClr val="tx1"/>
                </a:solidFill>
              </a:rPr>
              <a:t>Learned fine-tuning and prompt engineering.</a:t>
            </a:r>
          </a:p>
          <a:p>
            <a:pPr marL="1828800" lvl="2" indent="-914400">
              <a:buFont typeface="+mj-lt"/>
              <a:buAutoNum type="arabicPeriod"/>
            </a:pPr>
            <a:r>
              <a:rPr lang="en-GB" sz="4800" dirty="0">
                <a:solidFill>
                  <a:schemeClr val="tx1"/>
                </a:solidFill>
              </a:rPr>
              <a:t>Mastered advanced evaluation metrics.</a:t>
            </a:r>
          </a:p>
          <a:p>
            <a:pPr marL="1828800" lvl="2" indent="-914400">
              <a:buFont typeface="+mj-lt"/>
              <a:buAutoNum type="arabicPeriod"/>
            </a:pPr>
            <a:r>
              <a:rPr lang="en-GB" sz="4800" dirty="0">
                <a:solidFill>
                  <a:schemeClr val="tx1"/>
                </a:solidFill>
              </a:rPr>
              <a:t>Gained data preprocessing and NLP skills.</a:t>
            </a:r>
            <a:endParaRPr lang="en-AE" sz="4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0836F5-6475-DC87-5530-838C797B10CC}"/>
              </a:ext>
            </a:extLst>
          </p:cNvPr>
          <p:cNvSpPr/>
          <p:nvPr/>
        </p:nvSpPr>
        <p:spPr>
          <a:xfrm>
            <a:off x="16611600" y="32178170"/>
            <a:ext cx="13264642" cy="99935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E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0B0DC8D7-DB65-A776-8A2A-BAF6BEE20E40}"/>
              </a:ext>
            </a:extLst>
          </p:cNvPr>
          <p:cNvSpPr txBox="1"/>
          <p:nvPr/>
        </p:nvSpPr>
        <p:spPr>
          <a:xfrm>
            <a:off x="18518986" y="31716505"/>
            <a:ext cx="88011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  <a:endParaRPr lang="en-AE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05C0E83-AB13-4440-AA17-94E2EAB66A7D}"/>
              </a:ext>
            </a:extLst>
          </p:cNvPr>
          <p:cNvSpPr txBox="1"/>
          <p:nvPr/>
        </p:nvSpPr>
        <p:spPr>
          <a:xfrm>
            <a:off x="17532786" y="24883310"/>
            <a:ext cx="11285755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Skills Gained: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6D6E7-460A-0806-1B5C-58D9FA2284F1}"/>
              </a:ext>
            </a:extLst>
          </p:cNvPr>
          <p:cNvSpPr/>
          <p:nvPr/>
        </p:nvSpPr>
        <p:spPr>
          <a:xfrm>
            <a:off x="16611600" y="16362056"/>
            <a:ext cx="13264642" cy="77463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4400" dirty="0">
              <a:solidFill>
                <a:schemeClr val="tx1"/>
              </a:solidFill>
            </a:endParaRPr>
          </a:p>
          <a:p>
            <a:pPr lvl="1"/>
            <a:r>
              <a:rPr lang="en-GB" sz="4400" dirty="0">
                <a:solidFill>
                  <a:schemeClr val="tx1"/>
                </a:solidFill>
              </a:rPr>
              <a:t>The findings reveal that the fine-tuned 3B model outperformed the 1B model in completeness and semantic similarity while reducing hallucination. The 1B model demonstrated better irrelevance reduction, indicating suitability for precision-focused tasks. Overall, the study showcases the effectiveness of fine-tuning in improving summarization quality and suggests expanding datasets and refining architectures for future improvements.</a:t>
            </a:r>
            <a:endParaRPr lang="en-AE" sz="4400" dirty="0">
              <a:solidFill>
                <a:schemeClr val="tx1"/>
              </a:solidFill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43A09212-DED6-EAF5-1BB5-2D5818A66CA3}"/>
              </a:ext>
            </a:extLst>
          </p:cNvPr>
          <p:cNvSpPr txBox="1"/>
          <p:nvPr/>
        </p:nvSpPr>
        <p:spPr>
          <a:xfrm>
            <a:off x="17666141" y="16022239"/>
            <a:ext cx="1115555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Conclusion:</a:t>
            </a:r>
          </a:p>
        </p:txBody>
      </p:sp>
      <p:pic>
        <p:nvPicPr>
          <p:cNvPr id="20" name="Picture 19" descr="A graph showing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3527326A-D323-4DDD-5B85-60B31800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21" y="31536887"/>
            <a:ext cx="7054024" cy="5400675"/>
          </a:xfrm>
          <a:prstGeom prst="rect">
            <a:avLst/>
          </a:prstGeom>
        </p:spPr>
      </p:pic>
      <p:pic>
        <p:nvPicPr>
          <p:cNvPr id="24" name="Picture 23" descr="A graph showing the difference between training and validation&#10;&#10;Description automatically generated">
            <a:extLst>
              <a:ext uri="{FF2B5EF4-FFF2-40B4-BE49-F238E27FC236}">
                <a16:creationId xmlns:a16="http://schemas.microsoft.com/office/drawing/2014/main" id="{A55C4B02-CB12-251A-D832-6F44E3905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342" y="10214201"/>
            <a:ext cx="7661356" cy="5695950"/>
          </a:xfrm>
          <a:prstGeom prst="rect">
            <a:avLst/>
          </a:prstGeom>
        </p:spPr>
      </p:pic>
      <p:pic>
        <p:nvPicPr>
          <p:cNvPr id="26" name="Picture 25" descr="A graph of different sizes of performance indicators&#10;&#10;Description automatically generated with medium confidence">
            <a:extLst>
              <a:ext uri="{FF2B5EF4-FFF2-40B4-BE49-F238E27FC236}">
                <a16:creationId xmlns:a16="http://schemas.microsoft.com/office/drawing/2014/main" id="{C8706DE1-A42D-68C5-4F4F-AA475160E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1" y="31536887"/>
            <a:ext cx="7245191" cy="5419725"/>
          </a:xfrm>
          <a:prstGeom prst="rect">
            <a:avLst/>
          </a:prstGeom>
        </p:spPr>
      </p:pic>
      <p:pic>
        <p:nvPicPr>
          <p:cNvPr id="28" name="Picture 27" descr="A graph showing a comparison of a model&#10;&#10;Description automatically generated">
            <a:extLst>
              <a:ext uri="{FF2B5EF4-FFF2-40B4-BE49-F238E27FC236}">
                <a16:creationId xmlns:a16="http://schemas.microsoft.com/office/drawing/2014/main" id="{9203A92D-94DF-5E66-E895-9434F27165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47" y="10308357"/>
            <a:ext cx="5653119" cy="5400675"/>
          </a:xfrm>
          <a:prstGeom prst="rect">
            <a:avLst/>
          </a:prstGeom>
        </p:spPr>
      </p:pic>
      <p:pic>
        <p:nvPicPr>
          <p:cNvPr id="30" name="Picture 29" descr="A black and white text with numbers&#10;&#10;Description automatically generated">
            <a:extLst>
              <a:ext uri="{FF2B5EF4-FFF2-40B4-BE49-F238E27FC236}">
                <a16:creationId xmlns:a16="http://schemas.microsoft.com/office/drawing/2014/main" id="{D95EC073-B2A7-2524-C393-C98F7BAAC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5" y="37501437"/>
            <a:ext cx="13391922" cy="4125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CCB4F3-3FA3-EEA5-C3C7-8620687BBB51}"/>
              </a:ext>
            </a:extLst>
          </p:cNvPr>
          <p:cNvSpPr txBox="1"/>
          <p:nvPr/>
        </p:nvSpPr>
        <p:spPr>
          <a:xfrm>
            <a:off x="-14483443" y="21205762"/>
            <a:ext cx="2981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AIS411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7E513-FF1D-6787-EF53-04BCA22A9331}"/>
              </a:ext>
            </a:extLst>
          </p:cNvPr>
          <p:cNvSpPr txBox="1"/>
          <p:nvPr/>
        </p:nvSpPr>
        <p:spPr>
          <a:xfrm>
            <a:off x="24866600" y="4070278"/>
            <a:ext cx="469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/>
              <a:t>2025-AIS411-3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D5EF00D-A593-B077-2286-797BDDF0FC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15566" y="33245473"/>
            <a:ext cx="11839787" cy="78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8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232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var(--headings-font-family)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Sabry Elgebaly</dc:creator>
  <cp:lastModifiedBy>omar adel</cp:lastModifiedBy>
  <cp:revision>2</cp:revision>
  <dcterms:created xsi:type="dcterms:W3CDTF">2024-12-24T08:48:10Z</dcterms:created>
  <dcterms:modified xsi:type="dcterms:W3CDTF">2024-12-28T17:36:57Z</dcterms:modified>
</cp:coreProperties>
</file>