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426E3-EE6D-4421-AC8A-65DB2EB4C6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DAC137-DBB8-4D7B-A41D-4649CE799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classification of antimicrobial peptides (AMPs) </a:t>
          </a:r>
          <a:endParaRPr lang="en-US"/>
        </a:p>
      </dgm:t>
    </dgm:pt>
    <dgm:pt modelId="{0E068AE5-E9EC-4782-BA41-6690B904632E}" type="parTrans" cxnId="{9D742D38-5178-41C9-A6CB-709DEB5973A6}">
      <dgm:prSet/>
      <dgm:spPr/>
      <dgm:t>
        <a:bodyPr/>
        <a:lstStyle/>
        <a:p>
          <a:endParaRPr lang="en-US"/>
        </a:p>
      </dgm:t>
    </dgm:pt>
    <dgm:pt modelId="{03BE63D0-6896-40F1-BA9F-04E281ADEBB4}" type="sibTrans" cxnId="{9D742D38-5178-41C9-A6CB-709DEB5973A6}">
      <dgm:prSet/>
      <dgm:spPr/>
      <dgm:t>
        <a:bodyPr/>
        <a:lstStyle/>
        <a:p>
          <a:endParaRPr lang="en-US"/>
        </a:p>
      </dgm:t>
    </dgm:pt>
    <dgm:pt modelId="{54F9FD94-1003-4194-B93B-98BD81A48D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aim to optimize AMP,</a:t>
          </a:r>
          <a:endParaRPr lang="en-US"/>
        </a:p>
      </dgm:t>
    </dgm:pt>
    <dgm:pt modelId="{D997C3DF-8363-420F-AEE1-4F0EDF6037D6}" type="parTrans" cxnId="{DDC64802-70DD-48EB-BC8D-9B3C3BF3EC45}">
      <dgm:prSet/>
      <dgm:spPr/>
      <dgm:t>
        <a:bodyPr/>
        <a:lstStyle/>
        <a:p>
          <a:endParaRPr lang="en-US"/>
        </a:p>
      </dgm:t>
    </dgm:pt>
    <dgm:pt modelId="{0294A4F2-A1A6-434B-ABD4-31C35E0D3757}" type="sibTrans" cxnId="{DDC64802-70DD-48EB-BC8D-9B3C3BF3EC45}">
      <dgm:prSet/>
      <dgm:spPr/>
      <dgm:t>
        <a:bodyPr/>
        <a:lstStyle/>
        <a:p>
          <a:endParaRPr lang="en-US"/>
        </a:p>
      </dgm:t>
    </dgm:pt>
    <dgm:pt modelId="{4F27CBB2-5C78-44D8-94B7-EC9675AC0E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</a:t>
          </a:r>
          <a:r>
            <a:rPr lang="en-US" b="0" i="0"/>
            <a:t>e also aim to use a light weighted model keeping relatively high classification accuracy.</a:t>
          </a:r>
          <a:endParaRPr lang="en-US"/>
        </a:p>
      </dgm:t>
    </dgm:pt>
    <dgm:pt modelId="{7D5399D8-1650-4B81-B12C-4F6B2B3FEBC5}" type="parTrans" cxnId="{A46D3602-9D92-47EF-B688-CCFFD63BE4BD}">
      <dgm:prSet/>
      <dgm:spPr/>
      <dgm:t>
        <a:bodyPr/>
        <a:lstStyle/>
        <a:p>
          <a:endParaRPr lang="en-US"/>
        </a:p>
      </dgm:t>
    </dgm:pt>
    <dgm:pt modelId="{FEB0537E-45EA-4351-AE92-B414DF806A56}" type="sibTrans" cxnId="{A46D3602-9D92-47EF-B688-CCFFD63BE4BD}">
      <dgm:prSet/>
      <dgm:spPr/>
      <dgm:t>
        <a:bodyPr/>
        <a:lstStyle/>
        <a:p>
          <a:endParaRPr lang="en-US"/>
        </a:p>
      </dgm:t>
    </dgm:pt>
    <dgm:pt modelId="{EFB35233-22C0-4264-ACB0-59C19FA3BE95}" type="pres">
      <dgm:prSet presAssocID="{43B426E3-EE6D-4421-AC8A-65DB2EB4C6ED}" presName="root" presStyleCnt="0">
        <dgm:presLayoutVars>
          <dgm:dir/>
          <dgm:resizeHandles val="exact"/>
        </dgm:presLayoutVars>
      </dgm:prSet>
      <dgm:spPr/>
    </dgm:pt>
    <dgm:pt modelId="{173B3716-96F6-4E7C-9A0D-721FD80507B9}" type="pres">
      <dgm:prSet presAssocID="{24DAC137-DBB8-4D7B-A41D-4649CE79965A}" presName="compNode" presStyleCnt="0"/>
      <dgm:spPr/>
    </dgm:pt>
    <dgm:pt modelId="{267A37C4-5F5F-4F07-B138-05C51BAAD67D}" type="pres">
      <dgm:prSet presAssocID="{24DAC137-DBB8-4D7B-A41D-4649CE7996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A20EDE50-B44E-4B3A-85D5-E85347E89A18}" type="pres">
      <dgm:prSet presAssocID="{24DAC137-DBB8-4D7B-A41D-4649CE79965A}" presName="spaceRect" presStyleCnt="0"/>
      <dgm:spPr/>
    </dgm:pt>
    <dgm:pt modelId="{C35FB8E1-93FF-4D68-BC48-08B0117E0133}" type="pres">
      <dgm:prSet presAssocID="{24DAC137-DBB8-4D7B-A41D-4649CE79965A}" presName="textRect" presStyleLbl="revTx" presStyleIdx="0" presStyleCnt="3">
        <dgm:presLayoutVars>
          <dgm:chMax val="1"/>
          <dgm:chPref val="1"/>
        </dgm:presLayoutVars>
      </dgm:prSet>
      <dgm:spPr/>
    </dgm:pt>
    <dgm:pt modelId="{4ED31FE5-AC44-4A39-9B68-528460E13062}" type="pres">
      <dgm:prSet presAssocID="{03BE63D0-6896-40F1-BA9F-04E281ADEBB4}" presName="sibTrans" presStyleCnt="0"/>
      <dgm:spPr/>
    </dgm:pt>
    <dgm:pt modelId="{9397AB24-46A6-4A3E-88E5-BF25B137644D}" type="pres">
      <dgm:prSet presAssocID="{54F9FD94-1003-4194-B93B-98BD81A48D5F}" presName="compNode" presStyleCnt="0"/>
      <dgm:spPr/>
    </dgm:pt>
    <dgm:pt modelId="{D306EFAA-7D8B-4D1C-9106-1FF61A6C1234}" type="pres">
      <dgm:prSet presAssocID="{54F9FD94-1003-4194-B93B-98BD81A48D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19CC4F-CD76-46AE-B07F-B8164871FB0D}" type="pres">
      <dgm:prSet presAssocID="{54F9FD94-1003-4194-B93B-98BD81A48D5F}" presName="spaceRect" presStyleCnt="0"/>
      <dgm:spPr/>
    </dgm:pt>
    <dgm:pt modelId="{487AAA23-18EC-4808-B7D6-AB35574308D0}" type="pres">
      <dgm:prSet presAssocID="{54F9FD94-1003-4194-B93B-98BD81A48D5F}" presName="textRect" presStyleLbl="revTx" presStyleIdx="1" presStyleCnt="3">
        <dgm:presLayoutVars>
          <dgm:chMax val="1"/>
          <dgm:chPref val="1"/>
        </dgm:presLayoutVars>
      </dgm:prSet>
      <dgm:spPr/>
    </dgm:pt>
    <dgm:pt modelId="{1665BC84-A8E7-4A48-A6D1-8CB62D1678E6}" type="pres">
      <dgm:prSet presAssocID="{0294A4F2-A1A6-434B-ABD4-31C35E0D3757}" presName="sibTrans" presStyleCnt="0"/>
      <dgm:spPr/>
    </dgm:pt>
    <dgm:pt modelId="{74EFF89E-4865-4B32-9172-65AA82757043}" type="pres">
      <dgm:prSet presAssocID="{4F27CBB2-5C78-44D8-94B7-EC9675AC0E8C}" presName="compNode" presStyleCnt="0"/>
      <dgm:spPr/>
    </dgm:pt>
    <dgm:pt modelId="{57FB13B5-55C8-4594-BF17-098A9090B281}" type="pres">
      <dgm:prSet presAssocID="{4F27CBB2-5C78-44D8-94B7-EC9675AC0E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33ECA2B-2CAF-4475-BFCB-4B56BA691A25}" type="pres">
      <dgm:prSet presAssocID="{4F27CBB2-5C78-44D8-94B7-EC9675AC0E8C}" presName="spaceRect" presStyleCnt="0"/>
      <dgm:spPr/>
    </dgm:pt>
    <dgm:pt modelId="{6F24B6C4-0AB8-44B2-9937-D36A9C27D515}" type="pres">
      <dgm:prSet presAssocID="{4F27CBB2-5C78-44D8-94B7-EC9675AC0E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6D3602-9D92-47EF-B688-CCFFD63BE4BD}" srcId="{43B426E3-EE6D-4421-AC8A-65DB2EB4C6ED}" destId="{4F27CBB2-5C78-44D8-94B7-EC9675AC0E8C}" srcOrd="2" destOrd="0" parTransId="{7D5399D8-1650-4B81-B12C-4F6B2B3FEBC5}" sibTransId="{FEB0537E-45EA-4351-AE92-B414DF806A56}"/>
    <dgm:cxn modelId="{DDC64802-70DD-48EB-BC8D-9B3C3BF3EC45}" srcId="{43B426E3-EE6D-4421-AC8A-65DB2EB4C6ED}" destId="{54F9FD94-1003-4194-B93B-98BD81A48D5F}" srcOrd="1" destOrd="0" parTransId="{D997C3DF-8363-420F-AEE1-4F0EDF6037D6}" sibTransId="{0294A4F2-A1A6-434B-ABD4-31C35E0D3757}"/>
    <dgm:cxn modelId="{70F62214-C71E-4E62-B640-C68F29BF0AE9}" type="presOf" srcId="{43B426E3-EE6D-4421-AC8A-65DB2EB4C6ED}" destId="{EFB35233-22C0-4264-ACB0-59C19FA3BE95}" srcOrd="0" destOrd="0" presId="urn:microsoft.com/office/officeart/2018/2/layout/IconLabelList"/>
    <dgm:cxn modelId="{9D742D38-5178-41C9-A6CB-709DEB5973A6}" srcId="{43B426E3-EE6D-4421-AC8A-65DB2EB4C6ED}" destId="{24DAC137-DBB8-4D7B-A41D-4649CE79965A}" srcOrd="0" destOrd="0" parTransId="{0E068AE5-E9EC-4782-BA41-6690B904632E}" sibTransId="{03BE63D0-6896-40F1-BA9F-04E281ADEBB4}"/>
    <dgm:cxn modelId="{7D3022DC-13C6-4F63-8E88-334421C03A05}" type="presOf" srcId="{54F9FD94-1003-4194-B93B-98BD81A48D5F}" destId="{487AAA23-18EC-4808-B7D6-AB35574308D0}" srcOrd="0" destOrd="0" presId="urn:microsoft.com/office/officeart/2018/2/layout/IconLabelList"/>
    <dgm:cxn modelId="{6DDEECF7-1F2E-4666-ABCA-5E593DF98DA0}" type="presOf" srcId="{24DAC137-DBB8-4D7B-A41D-4649CE79965A}" destId="{C35FB8E1-93FF-4D68-BC48-08B0117E0133}" srcOrd="0" destOrd="0" presId="urn:microsoft.com/office/officeart/2018/2/layout/IconLabelList"/>
    <dgm:cxn modelId="{EAADBAFE-AD59-478C-9B5C-89BF14274476}" type="presOf" srcId="{4F27CBB2-5C78-44D8-94B7-EC9675AC0E8C}" destId="{6F24B6C4-0AB8-44B2-9937-D36A9C27D515}" srcOrd="0" destOrd="0" presId="urn:microsoft.com/office/officeart/2018/2/layout/IconLabelList"/>
    <dgm:cxn modelId="{E7CE0C31-A628-49C3-AFD0-95F39C213F15}" type="presParOf" srcId="{EFB35233-22C0-4264-ACB0-59C19FA3BE95}" destId="{173B3716-96F6-4E7C-9A0D-721FD80507B9}" srcOrd="0" destOrd="0" presId="urn:microsoft.com/office/officeart/2018/2/layout/IconLabelList"/>
    <dgm:cxn modelId="{CF8EF877-8C9A-4CFA-966D-82DCA353250E}" type="presParOf" srcId="{173B3716-96F6-4E7C-9A0D-721FD80507B9}" destId="{267A37C4-5F5F-4F07-B138-05C51BAAD67D}" srcOrd="0" destOrd="0" presId="urn:microsoft.com/office/officeart/2018/2/layout/IconLabelList"/>
    <dgm:cxn modelId="{841662E3-FD06-40F5-AD47-5918A60F50BF}" type="presParOf" srcId="{173B3716-96F6-4E7C-9A0D-721FD80507B9}" destId="{A20EDE50-B44E-4B3A-85D5-E85347E89A18}" srcOrd="1" destOrd="0" presId="urn:microsoft.com/office/officeart/2018/2/layout/IconLabelList"/>
    <dgm:cxn modelId="{9812828A-7538-4D1B-A973-7410905D82A6}" type="presParOf" srcId="{173B3716-96F6-4E7C-9A0D-721FD80507B9}" destId="{C35FB8E1-93FF-4D68-BC48-08B0117E0133}" srcOrd="2" destOrd="0" presId="urn:microsoft.com/office/officeart/2018/2/layout/IconLabelList"/>
    <dgm:cxn modelId="{C83BDEA8-43AB-43B3-A73D-B63F57BA9220}" type="presParOf" srcId="{EFB35233-22C0-4264-ACB0-59C19FA3BE95}" destId="{4ED31FE5-AC44-4A39-9B68-528460E13062}" srcOrd="1" destOrd="0" presId="urn:microsoft.com/office/officeart/2018/2/layout/IconLabelList"/>
    <dgm:cxn modelId="{3F8B55B4-3301-4036-9E97-486D2F60C978}" type="presParOf" srcId="{EFB35233-22C0-4264-ACB0-59C19FA3BE95}" destId="{9397AB24-46A6-4A3E-88E5-BF25B137644D}" srcOrd="2" destOrd="0" presId="urn:microsoft.com/office/officeart/2018/2/layout/IconLabelList"/>
    <dgm:cxn modelId="{E0DA3A18-45CB-4ACD-B56A-4F055DB2A168}" type="presParOf" srcId="{9397AB24-46A6-4A3E-88E5-BF25B137644D}" destId="{D306EFAA-7D8B-4D1C-9106-1FF61A6C1234}" srcOrd="0" destOrd="0" presId="urn:microsoft.com/office/officeart/2018/2/layout/IconLabelList"/>
    <dgm:cxn modelId="{4F7B305A-DBB9-4DB7-80BC-5E9220E707AB}" type="presParOf" srcId="{9397AB24-46A6-4A3E-88E5-BF25B137644D}" destId="{DD19CC4F-CD76-46AE-B07F-B8164871FB0D}" srcOrd="1" destOrd="0" presId="urn:microsoft.com/office/officeart/2018/2/layout/IconLabelList"/>
    <dgm:cxn modelId="{E187C90A-8ACE-4207-B9D0-609933C9C89B}" type="presParOf" srcId="{9397AB24-46A6-4A3E-88E5-BF25B137644D}" destId="{487AAA23-18EC-4808-B7D6-AB35574308D0}" srcOrd="2" destOrd="0" presId="urn:microsoft.com/office/officeart/2018/2/layout/IconLabelList"/>
    <dgm:cxn modelId="{404329E8-8849-4D0C-A323-77BAB2730AAF}" type="presParOf" srcId="{EFB35233-22C0-4264-ACB0-59C19FA3BE95}" destId="{1665BC84-A8E7-4A48-A6D1-8CB62D1678E6}" srcOrd="3" destOrd="0" presId="urn:microsoft.com/office/officeart/2018/2/layout/IconLabelList"/>
    <dgm:cxn modelId="{A064D9A8-87C5-4F5C-B8B9-017CB1FA95AC}" type="presParOf" srcId="{EFB35233-22C0-4264-ACB0-59C19FA3BE95}" destId="{74EFF89E-4865-4B32-9172-65AA82757043}" srcOrd="4" destOrd="0" presId="urn:microsoft.com/office/officeart/2018/2/layout/IconLabelList"/>
    <dgm:cxn modelId="{86B71BB4-3E67-47CB-AF21-657C53472F36}" type="presParOf" srcId="{74EFF89E-4865-4B32-9172-65AA82757043}" destId="{57FB13B5-55C8-4594-BF17-098A9090B281}" srcOrd="0" destOrd="0" presId="urn:microsoft.com/office/officeart/2018/2/layout/IconLabelList"/>
    <dgm:cxn modelId="{1AEE16A3-5CD8-485E-8AB7-51B6BC8CD812}" type="presParOf" srcId="{74EFF89E-4865-4B32-9172-65AA82757043}" destId="{A33ECA2B-2CAF-4475-BFCB-4B56BA691A25}" srcOrd="1" destOrd="0" presId="urn:microsoft.com/office/officeart/2018/2/layout/IconLabelList"/>
    <dgm:cxn modelId="{4F6B4EEE-7185-4267-89C6-33A3973070F4}" type="presParOf" srcId="{74EFF89E-4865-4B32-9172-65AA82757043}" destId="{6F24B6C4-0AB8-44B2-9937-D36A9C27D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A37C4-5F5F-4F07-B138-05C51BAAD67D}">
      <dsp:nvSpPr>
        <dsp:cNvPr id="0" name=""/>
        <dsp:cNvSpPr/>
      </dsp:nvSpPr>
      <dsp:spPr>
        <a:xfrm>
          <a:off x="1257413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FB8E1-93FF-4D68-BC48-08B0117E0133}">
      <dsp:nvSpPr>
        <dsp:cNvPr id="0" name=""/>
        <dsp:cNvSpPr/>
      </dsp:nvSpPr>
      <dsp:spPr>
        <a:xfrm>
          <a:off x="458071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classification of antimicrobial peptides (AMPs) </a:t>
          </a:r>
          <a:endParaRPr lang="en-US" sz="1400" kern="1200"/>
        </a:p>
      </dsp:txBody>
      <dsp:txXfrm>
        <a:off x="458071" y="2769918"/>
        <a:ext cx="2906697" cy="720000"/>
      </dsp:txXfrm>
    </dsp:sp>
    <dsp:sp modelId="{D306EFAA-7D8B-4D1C-9106-1FF61A6C1234}">
      <dsp:nvSpPr>
        <dsp:cNvPr id="0" name=""/>
        <dsp:cNvSpPr/>
      </dsp:nvSpPr>
      <dsp:spPr>
        <a:xfrm>
          <a:off x="467278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AAA23-18EC-4808-B7D6-AB35574308D0}">
      <dsp:nvSpPr>
        <dsp:cNvPr id="0" name=""/>
        <dsp:cNvSpPr/>
      </dsp:nvSpPr>
      <dsp:spPr>
        <a:xfrm>
          <a:off x="387344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 aim to optimize AMP,</a:t>
          </a:r>
          <a:endParaRPr lang="en-US" sz="1400" kern="1200"/>
        </a:p>
      </dsp:txBody>
      <dsp:txXfrm>
        <a:off x="3873440" y="2769918"/>
        <a:ext cx="2906697" cy="720000"/>
      </dsp:txXfrm>
    </dsp:sp>
    <dsp:sp modelId="{57FB13B5-55C8-4594-BF17-098A9090B281}">
      <dsp:nvSpPr>
        <dsp:cNvPr id="0" name=""/>
        <dsp:cNvSpPr/>
      </dsp:nvSpPr>
      <dsp:spPr>
        <a:xfrm>
          <a:off x="808815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B6C4-0AB8-44B2-9937-D36A9C27D515}">
      <dsp:nvSpPr>
        <dsp:cNvPr id="0" name=""/>
        <dsp:cNvSpPr/>
      </dsp:nvSpPr>
      <dsp:spPr>
        <a:xfrm>
          <a:off x="728881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</a:t>
          </a:r>
          <a:r>
            <a:rPr lang="en-US" sz="1400" b="0" i="0" kern="1200"/>
            <a:t>e also aim to use a light weighted model keeping relatively high classification accuracy.</a:t>
          </a:r>
          <a:endParaRPr lang="en-US" sz="1400" kern="1200"/>
        </a:p>
      </dsp:txBody>
      <dsp:txXfrm>
        <a:off x="7288810" y="2769918"/>
        <a:ext cx="29066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8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1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colorful lines in a dark background&#10;&#10;Description automatically generated with medium confidence">
            <a:extLst>
              <a:ext uri="{FF2B5EF4-FFF2-40B4-BE49-F238E27FC236}">
                <a16:creationId xmlns:a16="http://schemas.microsoft.com/office/drawing/2014/main" id="{72C9FA25-FDB3-CED7-63C2-4971F286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7" r="21363" b="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3AA5A-42D7-DEFF-2F37-D004FCEF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37" y="603504"/>
            <a:ext cx="5916168" cy="152704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Hackathon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95D7-4377-1C89-E06A-4440DFF2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8537" y="2214282"/>
            <a:ext cx="5916168" cy="409507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Yousef Abugosh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Areen Mansour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Nosiba Othman 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Adan Mhameed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623E-EDD9-4A5D-88AB-E7A8789F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Anti vs non-Antimicrobial Peptide Classification Using Computational Models</a:t>
            </a:r>
            <a:endParaRPr lang="LID4096" b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52DEE-A74B-33C6-04D6-D803E41080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56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mical formulas are written on paper">
            <a:extLst>
              <a:ext uri="{FF2B5EF4-FFF2-40B4-BE49-F238E27FC236}">
                <a16:creationId xmlns:a16="http://schemas.microsoft.com/office/drawing/2014/main" id="{4BEC0753-B712-E591-6761-9DF35930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97" r="3035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25A29-4713-0C79-43DA-290CB4CC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  <a:latin typeface="Arial" panose="020B0604020202020204" pitchFamily="34" charset="0"/>
              </a:rPr>
              <a:t>Biological Significance and Applications</a:t>
            </a:r>
            <a:endParaRPr lang="LID4096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B369-5DFD-46A9-F7F9-DC424A2F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rtl="0">
              <a:lnSpc>
                <a:spcPct val="110000"/>
              </a:lnSpc>
              <a:spcBef>
                <a:spcPts val="140"/>
              </a:spcBef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Antimicrobials</a:t>
            </a:r>
            <a:r>
              <a:rPr lang="en-US" sz="1500" b="0" i="0" u="none" strike="noStrike"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lnSpc>
                <a:spcPct val="110000"/>
              </a:lnSpc>
              <a:spcBef>
                <a:spcPts val="140"/>
              </a:spcBef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Types of Antimicrobials:</a:t>
            </a:r>
            <a:endParaRPr lang="en-US" sz="1500" b="0">
              <a:effectLst/>
            </a:endParaRPr>
          </a:p>
          <a:p>
            <a:pPr lvl="1" fontAlgn="base">
              <a:lnSpc>
                <a:spcPct val="110000"/>
              </a:lnSpc>
              <a:spcBef>
                <a:spcPts val="140"/>
              </a:spcBef>
              <a:buFont typeface="+mj-lt"/>
              <a:buAutoNum type="arabicPeriod"/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Antibacterials (Antibiotics): </a:t>
            </a:r>
            <a:endParaRPr lang="en-US" sz="1500" b="0" i="0" u="none" strike="noStrike"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10000"/>
              </a:lnSpc>
              <a:spcBef>
                <a:spcPts val="140"/>
              </a:spcBef>
              <a:buFont typeface="+mj-lt"/>
              <a:buAutoNum type="arabicPeriod"/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Antifungals: </a:t>
            </a:r>
            <a:r>
              <a:rPr lang="en-US" sz="1500" b="0" i="0" u="none" strike="noStrike">
                <a:effectLst/>
                <a:latin typeface="Arial" panose="020B0604020202020204" pitchFamily="34" charset="0"/>
              </a:rPr>
              <a:t> </a:t>
            </a:r>
          </a:p>
          <a:p>
            <a:pPr lvl="1" fontAlgn="base">
              <a:lnSpc>
                <a:spcPct val="110000"/>
              </a:lnSpc>
              <a:spcBef>
                <a:spcPts val="140"/>
              </a:spcBef>
              <a:buFont typeface="+mj-lt"/>
              <a:buAutoNum type="arabicPeriod"/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Antivirals: </a:t>
            </a:r>
            <a:endParaRPr lang="en-US" sz="1500" b="0" i="0" u="none" strike="noStrike"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10000"/>
              </a:lnSpc>
              <a:spcBef>
                <a:spcPts val="140"/>
              </a:spcBef>
              <a:buFont typeface="+mj-lt"/>
              <a:buAutoNum type="arabicPeriod"/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Antiparasitics: </a:t>
            </a:r>
            <a:endParaRPr lang="en-US" sz="1500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10000"/>
              </a:lnSpc>
              <a:spcBef>
                <a:spcPts val="140"/>
              </a:spcBef>
              <a:buFont typeface="+mj-lt"/>
              <a:buAutoNum type="arabicPeriod"/>
            </a:pPr>
            <a:r>
              <a:rPr lang="en-US" sz="1500" b="1" i="0" u="none" strike="noStrike">
                <a:effectLst/>
                <a:latin typeface="Arial" panose="020B0604020202020204" pitchFamily="34" charset="0"/>
              </a:rPr>
              <a:t>Broad-Spectrum Antimicrobials: </a:t>
            </a:r>
            <a:endParaRPr lang="en-US" sz="1500" b="0" i="0" u="none" strike="noStrike">
              <a:effectLst/>
              <a:latin typeface="Arial" panose="020B0604020202020204" pitchFamily="34" charset="0"/>
            </a:endParaRPr>
          </a:p>
          <a:p>
            <a:pPr rtl="0">
              <a:lnSpc>
                <a:spcPct val="110000"/>
              </a:lnSpc>
              <a:spcBef>
                <a:spcPts val="140"/>
              </a:spcBef>
            </a:pPr>
            <a:r>
              <a:rPr lang="en-US" sz="1500" b="0" i="0" u="none" strike="noStrike">
                <a:effectLst/>
                <a:latin typeface="Arial" panose="020B0604020202020204" pitchFamily="34" charset="0"/>
              </a:rPr>
              <a:t>Antimicrobial peptides (AMPs) hold immense significance in biology due to their versatile roles in defending organisms against microbial infections. Unlike conventional antibiotics, which often target specific pathways, AMPs exhibit broad-spectrum activity by disrupting microbial membranes, reducing the likelihood of resistance development. This makes them a promising avenue for combating multidrug-resistant bacteria, a pressing global health concern.</a:t>
            </a:r>
            <a:endParaRPr lang="en-US" sz="1500" b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endParaRPr lang="LID4096" sz="1500"/>
          </a:p>
        </p:txBody>
      </p:sp>
    </p:spTree>
    <p:extLst>
      <p:ext uri="{BB962C8B-B14F-4D97-AF65-F5344CB8AC3E}">
        <p14:creationId xmlns:p14="http://schemas.microsoft.com/office/powerpoint/2010/main" val="3560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Hackathon 2025</vt:lpstr>
      <vt:lpstr>Anti vs non-Antimicrobial Peptide Classification Using Computational Models</vt:lpstr>
      <vt:lpstr>Biological Significance and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Yousef Abu Gosh</dc:creator>
  <cp:lastModifiedBy>Yousef Abu Gosh</cp:lastModifiedBy>
  <cp:revision>3</cp:revision>
  <dcterms:created xsi:type="dcterms:W3CDTF">2025-01-27T12:09:26Z</dcterms:created>
  <dcterms:modified xsi:type="dcterms:W3CDTF">2025-01-27T12:24:40Z</dcterms:modified>
</cp:coreProperties>
</file>