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61" r:id="rId3"/>
    <p:sldId id="300" r:id="rId4"/>
    <p:sldId id="301" r:id="rId5"/>
    <p:sldId id="302" r:id="rId6"/>
    <p:sldId id="271" r:id="rId7"/>
    <p:sldId id="336" r:id="rId8"/>
    <p:sldId id="303" r:id="rId9"/>
    <p:sldId id="307" r:id="rId10"/>
    <p:sldId id="267" r:id="rId11"/>
    <p:sldId id="265" r:id="rId12"/>
    <p:sldId id="304" r:id="rId13"/>
    <p:sldId id="305" r:id="rId14"/>
    <p:sldId id="306" r:id="rId15"/>
    <p:sldId id="318" r:id="rId16"/>
    <p:sldId id="31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9" r:id="rId25"/>
    <p:sldId id="324" r:id="rId26"/>
    <p:sldId id="320" r:id="rId27"/>
    <p:sldId id="317" r:id="rId28"/>
    <p:sldId id="321" r:id="rId29"/>
    <p:sldId id="322" r:id="rId30"/>
    <p:sldId id="323" r:id="rId31"/>
    <p:sldId id="325" r:id="rId32"/>
    <p:sldId id="326" r:id="rId33"/>
    <p:sldId id="330" r:id="rId34"/>
    <p:sldId id="329" r:id="rId35"/>
    <p:sldId id="327" r:id="rId36"/>
    <p:sldId id="328" r:id="rId37"/>
    <p:sldId id="334" r:id="rId38"/>
    <p:sldId id="268" r:id="rId39"/>
    <p:sldId id="335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Montserrat" panose="00000500000000000000" pitchFamily="2" charset="0"/>
      <p:regular r:id="rId46"/>
      <p:bold r:id="rId47"/>
      <p:italic r:id="rId48"/>
      <p:boldItalic r:id="rId49"/>
    </p:embeddedFont>
    <p:embeddedFont>
      <p:font typeface="Source Code Pro" panose="020B0509030403020204" pitchFamily="49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16C"/>
    <a:srgbClr val="3C84B0"/>
    <a:srgbClr val="4E96C2"/>
    <a:srgbClr val="D6E7F1"/>
    <a:srgbClr val="00B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69573" autoAdjust="0"/>
  </p:normalViewPr>
  <p:slideViewPr>
    <p:cSldViewPr snapToGrid="0">
      <p:cViewPr>
        <p:scale>
          <a:sx n="125" d="100"/>
          <a:sy n="125" d="100"/>
        </p:scale>
        <p:origin x="-840" y="-438"/>
      </p:cViewPr>
      <p:guideLst/>
    </p:cSldViewPr>
  </p:slideViewPr>
  <p:outlineViewPr>
    <p:cViewPr>
      <p:scale>
        <a:sx n="33" d="100"/>
        <a:sy n="33" d="100"/>
      </p:scale>
      <p:origin x="0" y="-108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e\Documents\Tanmeyah\Features\Activities%20Tre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e\Documents\Tanmeyah\Features\Copy%20of%20Industry%20Tre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e\Documents\Tanmeyah\Features\Activities%20Tre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e\Documents\Tanmeyah\Features\Activities%20Tre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e\Documents\Tanmeyah\Features\Activities%20Tre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se\Documents\Tanmeyah\Features\Activities%20Tre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Percentage</a:t>
            </a:r>
            <a:endParaRPr lang="en-US" b="1" dirty="0"/>
          </a:p>
        </c:rich>
      </c:tx>
      <c:layout>
        <c:manualLayout>
          <c:xMode val="edge"/>
          <c:yMode val="edge"/>
          <c:x val="0.36173922212673526"/>
          <c:y val="6.4814814814814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435095507484"/>
          <c:y val="0.23770231846019246"/>
          <c:w val="0.37767713567176847"/>
          <c:h val="0.65283610382035584"/>
        </c:manualLayout>
      </c:layout>
      <c:pieChart>
        <c:varyColors val="1"/>
        <c:ser>
          <c:idx val="0"/>
          <c:order val="0"/>
          <c:tx>
            <c:strRef>
              <c:f>All!$N$21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rgbClr val="5463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9C-4353-8966-BAE55AE5F6AB}"/>
              </c:ext>
            </c:extLst>
          </c:dPt>
          <c:dPt>
            <c:idx val="1"/>
            <c:bubble3D val="0"/>
            <c:spPr>
              <a:solidFill>
                <a:srgbClr val="FF18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9C-4353-8966-BAE55AE5F6AB}"/>
              </c:ext>
            </c:extLst>
          </c:dPt>
          <c:dPt>
            <c:idx val="2"/>
            <c:bubble3D val="0"/>
            <c:spPr>
              <a:solidFill>
                <a:srgbClr val="FFC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9C-4353-8966-BAE55AE5F6AB}"/>
              </c:ext>
            </c:extLst>
          </c:dPt>
          <c:dLbls>
            <c:dLbl>
              <c:idx val="0"/>
              <c:layout>
                <c:manualLayout>
                  <c:x val="-0.13539371009073531"/>
                  <c:y val="4.9703995333916506E-2"/>
                </c:manualLayout>
              </c:layout>
              <c:tx>
                <c:rich>
                  <a:bodyPr rot="0" spcFirstLastPara="1" vertOverflow="overflow" horzOverflow="overflow" vert="horz" wrap="square" lIns="38100" tIns="19050" rIns="38100" bIns="19050" anchor="t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6854A90-0059-4E77-9CEA-E118A6C6D3BD}" type="VALUE">
                      <a:rPr lang="en-US" sz="1100" b="1">
                        <a:solidFill>
                          <a:schemeClr val="bg1"/>
                        </a:solidFill>
                      </a:rPr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r>
                      <a:rPr lang="en-US" sz="1100" b="1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t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0546520813317322E-2"/>
                      <c:h val="7.400481189851268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9C-4353-8966-BAE55AE5F6AB}"/>
                </c:ext>
              </c:extLst>
            </c:dLbl>
            <c:dLbl>
              <c:idx val="1"/>
              <c:layout>
                <c:manualLayout>
                  <c:x val="7.9891567032891408E-2"/>
                  <c:y val="-0.19493474773986585"/>
                </c:manualLayout>
              </c:layout>
              <c:tx>
                <c:rich>
                  <a:bodyPr/>
                  <a:lstStyle/>
                  <a:p>
                    <a:fld id="{368A4919-286B-4231-A4EA-C6135C625837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9C-4353-8966-BAE55AE5F6AB}"/>
                </c:ext>
              </c:extLst>
            </c:dLbl>
            <c:dLbl>
              <c:idx val="2"/>
              <c:layout>
                <c:manualLayout>
                  <c:x val="0.11596339927452931"/>
                  <c:y val="0.13445173519976669"/>
                </c:manualLayout>
              </c:layout>
              <c:tx>
                <c:rich>
                  <a:bodyPr/>
                  <a:lstStyle/>
                  <a:p>
                    <a:fld id="{B4B26C39-984C-4903-B85D-67D422B40DC2}" type="VALUE">
                      <a:rPr lang="en-US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79C-4353-8966-BAE55AE5F6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All!$L$22:$L$24</c:f>
              <c:strCache>
                <c:ptCount val="3"/>
                <c:pt idx="0">
                  <c:v>صناعي</c:v>
                </c:pt>
                <c:pt idx="1">
                  <c:v>تجاري</c:v>
                </c:pt>
                <c:pt idx="2">
                  <c:v>خدمي</c:v>
                </c:pt>
              </c:strCache>
            </c:strRef>
          </c:cat>
          <c:val>
            <c:numRef>
              <c:f>All!$N$22:$N$24</c:f>
              <c:numCache>
                <c:formatCode>General</c:formatCode>
                <c:ptCount val="3"/>
                <c:pt idx="0">
                  <c:v>41</c:v>
                </c:pt>
                <c:pt idx="1">
                  <c:v>29.7</c:v>
                </c:pt>
                <c:pt idx="2">
                  <c:v>29.3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9C-4353-8966-BAE55AE5F6A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851237142209416"/>
          <c:y val="0.42419291338582676"/>
          <c:w val="0.13180001159903201"/>
          <c:h val="0.22152121609798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SUBCLASSES AND ACTVITIES TOTAL COUNT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Tree!$M$27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463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0-4AD9-85DB-4FCC15A7179F}"/>
              </c:ext>
            </c:extLst>
          </c:dPt>
          <c:dPt>
            <c:idx val="1"/>
            <c:invertIfNegative val="0"/>
            <c:bubble3D val="0"/>
            <c:spPr>
              <a:solidFill>
                <a:srgbClr val="FF18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0-4AD9-85DB-4FCC15A7179F}"/>
              </c:ext>
            </c:extLst>
          </c:dPt>
          <c:dPt>
            <c:idx val="2"/>
            <c:invertIfNegative val="0"/>
            <c:bubble3D val="0"/>
            <c:spPr>
              <a:solidFill>
                <a:srgbClr val="FFC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F0-4AD9-85DB-4FCC15A717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Tree!$L$28:$L$30</c:f>
              <c:strCache>
                <c:ptCount val="3"/>
                <c:pt idx="0">
                  <c:v>صناعى</c:v>
                </c:pt>
                <c:pt idx="1">
                  <c:v>تجارى</c:v>
                </c:pt>
                <c:pt idx="2">
                  <c:v>خدمى</c:v>
                </c:pt>
              </c:strCache>
            </c:strRef>
          </c:cat>
          <c:val>
            <c:numRef>
              <c:f>Tree!$M$28:$M$30</c:f>
              <c:numCache>
                <c:formatCode>General</c:formatCode>
                <c:ptCount val="3"/>
                <c:pt idx="0">
                  <c:v>317</c:v>
                </c:pt>
                <c:pt idx="1">
                  <c:v>224</c:v>
                </c:pt>
                <c:pt idx="2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F0-4AD9-85DB-4FCC15A717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1919872"/>
        <c:axId val="1461920288"/>
      </c:barChart>
      <c:catAx>
        <c:axId val="1461919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MAIN ACTIVITIES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920288"/>
        <c:crosses val="autoZero"/>
        <c:auto val="1"/>
        <c:lblAlgn val="ctr"/>
        <c:lblOffset val="100"/>
        <c:noMultiLvlLbl val="0"/>
      </c:catAx>
      <c:valAx>
        <c:axId val="14619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91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SUBCLASSES AND ACTVITIES TOTAL COUNT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5463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181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24-4306-B1D3-E0A94D0FDA98}"/>
              </c:ext>
            </c:extLst>
          </c:dPt>
          <c:dPt>
            <c:idx val="2"/>
            <c:invertIfNegative val="0"/>
            <c:bubble3D val="0"/>
            <c:spPr>
              <a:solidFill>
                <a:srgbClr val="FFC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24-4306-B1D3-E0A94D0FDA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All!$L$22:$L$24</c:f>
              <c:strCache>
                <c:ptCount val="3"/>
                <c:pt idx="0">
                  <c:v>صناعي</c:v>
                </c:pt>
                <c:pt idx="1">
                  <c:v>تجاري</c:v>
                </c:pt>
                <c:pt idx="2">
                  <c:v>خدمي</c:v>
                </c:pt>
              </c:strCache>
            </c:strRef>
          </c:cat>
          <c:val>
            <c:numRef>
              <c:f>All!$M$22:$M$24</c:f>
              <c:numCache>
                <c:formatCode>General</c:formatCode>
                <c:ptCount val="3"/>
                <c:pt idx="0">
                  <c:v>133</c:v>
                </c:pt>
                <c:pt idx="1">
                  <c:v>96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24-4306-B1D3-E0A94D0FDA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6138064"/>
        <c:axId val="306135568"/>
      </c:barChart>
      <c:catAx>
        <c:axId val="30613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MAIN</a:t>
                </a:r>
                <a:r>
                  <a:rPr lang="en-US" baseline="0" dirty="0"/>
                  <a:t> ACTIVITIES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35568"/>
        <c:crosses val="autoZero"/>
        <c:auto val="1"/>
        <c:lblAlgn val="ctr"/>
        <c:lblOffset val="100"/>
        <c:noMultiLvlLbl val="0"/>
      </c:catAx>
      <c:valAx>
        <c:axId val="30613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COUNT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13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[Activities Tree.xlsx]All!PivotTable2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r>
              <a:rPr lang="ar-EG" sz="2000" dirty="0">
                <a:solidFill>
                  <a:srgbClr val="4E96C2"/>
                </a:solidFill>
              </a:rPr>
              <a:t>صناعي</a:t>
            </a:r>
            <a:endParaRPr lang="en-US" dirty="0">
              <a:solidFill>
                <a:srgbClr val="4E96C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4E96C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All!$C$9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3C84B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All!$B$10:$B$20</c:f>
              <c:strCache>
                <c:ptCount val="10"/>
                <c:pt idx="0">
                  <c:v>مواد بناء</c:v>
                </c:pt>
                <c:pt idx="1">
                  <c:v>زجاج</c:v>
                </c:pt>
                <c:pt idx="2">
                  <c:v>كيماويات</c:v>
                </c:pt>
                <c:pt idx="3">
                  <c:v> منتجات كرتون و ورق</c:v>
                </c:pt>
                <c:pt idx="4">
                  <c:v>اخرى</c:v>
                </c:pt>
                <c:pt idx="5">
                  <c:v>تصنيع اجهزة كهربيه </c:v>
                </c:pt>
                <c:pt idx="6">
                  <c:v>غذائيه</c:v>
                </c:pt>
                <c:pt idx="7">
                  <c:v>بلاستيك</c:v>
                </c:pt>
                <c:pt idx="8">
                  <c:v>خشبية</c:v>
                </c:pt>
                <c:pt idx="9">
                  <c:v>ملابس و منسوجات</c:v>
                </c:pt>
              </c:strCache>
            </c:strRef>
          </c:cat>
          <c:val>
            <c:numRef>
              <c:f>All!$C$10:$C$20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8</c:v>
                </c:pt>
                <c:pt idx="6">
                  <c:v>15</c:v>
                </c:pt>
                <c:pt idx="7">
                  <c:v>16</c:v>
                </c:pt>
                <c:pt idx="8">
                  <c:v>25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5-43CA-8367-7894B4744C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2261504"/>
        <c:axId val="1342262752"/>
      </c:barChart>
      <c:catAx>
        <c:axId val="1342261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>
                    <a:solidFill>
                      <a:srgbClr val="3C84B0"/>
                    </a:solidFill>
                  </a:rPr>
                  <a:t>Subclasses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262752"/>
        <c:crosses val="autoZero"/>
        <c:auto val="1"/>
        <c:lblAlgn val="ctr"/>
        <c:lblOffset val="100"/>
        <c:noMultiLvlLbl val="0"/>
      </c:catAx>
      <c:valAx>
        <c:axId val="134226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6E7F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dirty="0">
                    <a:solidFill>
                      <a:srgbClr val="3C84B0"/>
                    </a:solidFill>
                  </a:rPr>
                  <a:t>Total</a:t>
                </a:r>
                <a:r>
                  <a:rPr lang="en-US" sz="1000" baseline="0" dirty="0">
                    <a:solidFill>
                      <a:srgbClr val="3C84B0"/>
                    </a:solidFill>
                  </a:rPr>
                  <a:t> Count</a:t>
                </a:r>
                <a:endParaRPr lang="en-US" sz="1000" dirty="0">
                  <a:solidFill>
                    <a:srgbClr val="3C84B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26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3C84B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[Activities Tree.xlsx]All!PivotTable4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r>
              <a:rPr lang="ar-EG" sz="2000" b="1" i="0" baseline="0" dirty="0">
                <a:solidFill>
                  <a:srgbClr val="4E96C2"/>
                </a:solidFill>
                <a:effectLst/>
              </a:rPr>
              <a:t>تجاري</a:t>
            </a:r>
            <a:endParaRPr lang="en-US" sz="2400" dirty="0">
              <a:solidFill>
                <a:srgbClr val="4E96C2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rgbClr val="4E96C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1818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1818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1818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All!$F$9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181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3C84B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All!$E$10:$E$22</c:f>
              <c:strCache>
                <c:ptCount val="12"/>
                <c:pt idx="0">
                  <c:v>ادوات منزلية</c:v>
                </c:pt>
                <c:pt idx="1">
                  <c:v>مواد بناء</c:v>
                </c:pt>
                <c:pt idx="2">
                  <c:v>سيارات و مستلزماتها</c:v>
                </c:pt>
                <c:pt idx="3">
                  <c:v>تجارة منتجات زجاجية</c:v>
                </c:pt>
                <c:pt idx="4">
                  <c:v>اجهزة</c:v>
                </c:pt>
                <c:pt idx="5">
                  <c:v>كيماويات</c:v>
                </c:pt>
                <c:pt idx="6">
                  <c:v>تجارة منتجات بلاستيك</c:v>
                </c:pt>
                <c:pt idx="7">
                  <c:v>انشطة تجارية</c:v>
                </c:pt>
                <c:pt idx="8">
                  <c:v>ورقية</c:v>
                </c:pt>
                <c:pt idx="9">
                  <c:v>ادوات ترفية وتجميل</c:v>
                </c:pt>
                <c:pt idx="10">
                  <c:v>اغذية</c:v>
                </c:pt>
                <c:pt idx="11">
                  <c:v>ملابس و منسوجات</c:v>
                </c:pt>
              </c:strCache>
            </c:strRef>
          </c:cat>
          <c:val>
            <c:numRef>
              <c:f>All!$F$10:$F$22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11</c:v>
                </c:pt>
                <c:pt idx="10">
                  <c:v>13</c:v>
                </c:pt>
                <c:pt idx="1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2-451E-B0A4-7F8B705671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43951344"/>
        <c:axId val="243954256"/>
      </c:barChart>
      <c:catAx>
        <c:axId val="24395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baseline="0" dirty="0">
                    <a:solidFill>
                      <a:srgbClr val="3C84B0"/>
                    </a:solidFill>
                    <a:effectLst/>
                  </a:rPr>
                  <a:t>Subclasses</a:t>
                </a:r>
                <a:endParaRPr lang="en-US" sz="1000" dirty="0">
                  <a:solidFill>
                    <a:srgbClr val="3C84B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954256"/>
        <c:crosses val="autoZero"/>
        <c:auto val="1"/>
        <c:lblAlgn val="ctr"/>
        <c:lblOffset val="100"/>
        <c:noMultiLvlLbl val="0"/>
      </c:catAx>
      <c:valAx>
        <c:axId val="24395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6E7F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solidFill>
                      <a:srgbClr val="3C84B0"/>
                    </a:solidFill>
                    <a:effectLst/>
                  </a:rPr>
                  <a:t>Total Count</a:t>
                </a:r>
                <a:endParaRPr lang="en-US" sz="300" dirty="0">
                  <a:solidFill>
                    <a:srgbClr val="3C84B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95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3C84B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3C84B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[Activities Tree.xlsx]All!PivotTable9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r>
              <a:rPr lang="ar-EG" sz="2000">
                <a:solidFill>
                  <a:srgbClr val="4E96C2"/>
                </a:solidFill>
              </a:rPr>
              <a:t>خدمي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rgbClr val="4E96C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300"/>
          </a:soli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3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3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All!$I$9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3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rgbClr val="3C84B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All!$H$10:$H$17</c:f>
              <c:strCache>
                <c:ptCount val="7"/>
                <c:pt idx="0">
                  <c:v>تعبئة وتغليف</c:v>
                </c:pt>
                <c:pt idx="1">
                  <c:v>طباعة</c:v>
                </c:pt>
                <c:pt idx="2">
                  <c:v>مقاولات</c:v>
                </c:pt>
                <c:pt idx="3">
                  <c:v>عيادة ومركز طبي</c:v>
                </c:pt>
                <c:pt idx="4">
                  <c:v>اثاث</c:v>
                </c:pt>
                <c:pt idx="5">
                  <c:v>صيانة و اصلاح اجهزة</c:v>
                </c:pt>
                <c:pt idx="6">
                  <c:v>خدمات</c:v>
                </c:pt>
              </c:strCache>
            </c:strRef>
          </c:cat>
          <c:val>
            <c:numRef>
              <c:f>All!$I$10:$I$17</c:f>
              <c:numCache>
                <c:formatCode>General</c:formatCode>
                <c:ptCount val="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10</c:v>
                </c:pt>
                <c:pt idx="4">
                  <c:v>11</c:v>
                </c:pt>
                <c:pt idx="5">
                  <c:v>25</c:v>
                </c:pt>
                <c:pt idx="6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4B-4FA7-80A1-97D141B688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42631040"/>
        <c:axId val="1342628544"/>
      </c:barChart>
      <c:catAx>
        <c:axId val="1342631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solidFill>
                      <a:srgbClr val="3C84B0"/>
                    </a:solidFill>
                    <a:effectLst/>
                  </a:rPr>
                  <a:t>Subclasses</a:t>
                </a:r>
                <a:endParaRPr lang="en-US" sz="300" dirty="0">
                  <a:solidFill>
                    <a:srgbClr val="3C84B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628544"/>
        <c:crosses val="autoZero"/>
        <c:auto val="1"/>
        <c:lblAlgn val="ctr"/>
        <c:lblOffset val="100"/>
        <c:noMultiLvlLbl val="0"/>
      </c:catAx>
      <c:valAx>
        <c:axId val="134262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6E7F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baseline="0" dirty="0">
                    <a:solidFill>
                      <a:srgbClr val="3C84B0"/>
                    </a:solidFill>
                    <a:effectLst/>
                  </a:rPr>
                  <a:t>Total Count</a:t>
                </a:r>
                <a:endParaRPr lang="en-US" sz="300" dirty="0">
                  <a:solidFill>
                    <a:srgbClr val="3C84B0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63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3C84B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738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12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00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04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6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299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26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34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46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655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5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305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07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560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289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648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3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901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617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10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660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67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7276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080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37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3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55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23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85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77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18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7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Tanmeyah Activities Tree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Selected Main Classes</a:t>
            </a:r>
            <a:endParaRPr dirty="0"/>
          </a:p>
        </p:txBody>
      </p:sp>
      <p:sp>
        <p:nvSpPr>
          <p:cNvPr id="172" name="Google Shape;172;p24"/>
          <p:cNvSpPr/>
          <p:nvPr/>
        </p:nvSpPr>
        <p:spPr>
          <a:xfrm>
            <a:off x="3419570" y="1792224"/>
            <a:ext cx="2133000" cy="21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>
                <a:solidFill>
                  <a:schemeClr val="bg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تجاري</a:t>
            </a:r>
            <a:endParaRPr dirty="0">
              <a:solidFill>
                <a:schemeClr val="bg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1134025" y="1795151"/>
            <a:ext cx="2133000" cy="2133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ar-EG" sz="1800" dirty="0">
                <a:solidFill>
                  <a:srgbClr val="25516C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</a:rPr>
              <a:t>صناعي</a:t>
            </a:r>
            <a:endParaRPr lang="en-US" sz="18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705115" y="1795151"/>
            <a:ext cx="2133000" cy="21330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dirty="0">
                <a:solidFill>
                  <a:srgbClr val="25516C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 panose="020B0604020202020204" pitchFamily="34" charset="0"/>
                <a:sym typeface="Source Sans Pro"/>
              </a:rPr>
              <a:t>خدمي</a:t>
            </a:r>
            <a:endParaRPr dirty="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 OF ACTIVITIES OF BOTH AND OLD TREES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A61DFB4-94D9-890E-05B6-DF4795FC1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407451"/>
              </p:ext>
            </p:extLst>
          </p:nvPr>
        </p:nvGraphicFramePr>
        <p:xfrm>
          <a:off x="2201112" y="1320125"/>
          <a:ext cx="47417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OLD TREE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9729BF2-AD28-BD80-29B6-244D7189C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83385"/>
              </p:ext>
            </p:extLst>
          </p:nvPr>
        </p:nvGraphicFramePr>
        <p:xfrm>
          <a:off x="1839310" y="1453398"/>
          <a:ext cx="5190140" cy="283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F1C687-ED8B-BCD1-56D2-A06F052950E9}"/>
              </a:ext>
            </a:extLst>
          </p:cNvPr>
          <p:cNvSpPr txBox="1"/>
          <p:nvPr/>
        </p:nvSpPr>
        <p:spPr>
          <a:xfrm>
            <a:off x="5973160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5AE4-E9BA-085E-2448-B16213958DD1}"/>
              </a:ext>
            </a:extLst>
          </p:cNvPr>
          <p:cNvSpPr txBox="1"/>
          <p:nvPr/>
        </p:nvSpPr>
        <p:spPr>
          <a:xfrm>
            <a:off x="4488705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0855-7FAC-68AF-F22F-5F32720DEDDD}"/>
              </a:ext>
            </a:extLst>
          </p:cNvPr>
          <p:cNvSpPr txBox="1"/>
          <p:nvPr/>
        </p:nvSpPr>
        <p:spPr>
          <a:xfrm>
            <a:off x="3049905" y="2263973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1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TREE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1C687-ED8B-BCD1-56D2-A06F052950E9}"/>
              </a:ext>
            </a:extLst>
          </p:cNvPr>
          <p:cNvSpPr txBox="1"/>
          <p:nvPr/>
        </p:nvSpPr>
        <p:spPr>
          <a:xfrm>
            <a:off x="5973160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5AE4-E9BA-085E-2448-B16213958DD1}"/>
              </a:ext>
            </a:extLst>
          </p:cNvPr>
          <p:cNvSpPr txBox="1"/>
          <p:nvPr/>
        </p:nvSpPr>
        <p:spPr>
          <a:xfrm>
            <a:off x="4488705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0855-7FAC-68AF-F22F-5F32720DEDDD}"/>
              </a:ext>
            </a:extLst>
          </p:cNvPr>
          <p:cNvSpPr txBox="1"/>
          <p:nvPr/>
        </p:nvSpPr>
        <p:spPr>
          <a:xfrm>
            <a:off x="3049905" y="2263973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E759FA-8ADF-C808-BB87-FCADDC0F9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017359"/>
              </p:ext>
            </p:extLst>
          </p:nvPr>
        </p:nvGraphicFramePr>
        <p:xfrm>
          <a:off x="1837944" y="1453896"/>
          <a:ext cx="5193792" cy="2834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CB2B98-9BB3-7190-F277-383DA1C619E4}"/>
              </a:ext>
            </a:extLst>
          </p:cNvPr>
          <p:cNvSpPr txBox="1"/>
          <p:nvPr/>
        </p:nvSpPr>
        <p:spPr>
          <a:xfrm>
            <a:off x="3044952" y="2154128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2227-8EFF-BC58-8248-018615263309}"/>
              </a:ext>
            </a:extLst>
          </p:cNvPr>
          <p:cNvSpPr txBox="1"/>
          <p:nvPr/>
        </p:nvSpPr>
        <p:spPr>
          <a:xfrm>
            <a:off x="4497705" y="2537339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98C93-DD85-CF5B-53CF-CE285F9BAD40}"/>
              </a:ext>
            </a:extLst>
          </p:cNvPr>
          <p:cNvSpPr txBox="1"/>
          <p:nvPr/>
        </p:nvSpPr>
        <p:spPr>
          <a:xfrm>
            <a:off x="6028976" y="2560320"/>
            <a:ext cx="288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7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077475" y="1838625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New Tree Subclasses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1077475" y="2449533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</a:t>
            </a:r>
            <a:r>
              <a:rPr lang="en" sz="1800" dirty="0"/>
              <a:t> process of classifying the Activities</a:t>
            </a:r>
            <a:endParaRPr sz="1800"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154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077475" y="1838625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defRPr sz="16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r>
              <a:rPr lang="ar-EG" sz="3600" dirty="0">
                <a:solidFill>
                  <a:srgbClr val="00BEF2"/>
                </a:solidFill>
              </a:rPr>
              <a:t>صناعي</a:t>
            </a:r>
            <a:endParaRPr lang="en-US" sz="4000" dirty="0">
              <a:solidFill>
                <a:srgbClr val="00BEF2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94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TREE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1C687-ED8B-BCD1-56D2-A06F052950E9}"/>
              </a:ext>
            </a:extLst>
          </p:cNvPr>
          <p:cNvSpPr txBox="1"/>
          <p:nvPr/>
        </p:nvSpPr>
        <p:spPr>
          <a:xfrm>
            <a:off x="5973160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5AE4-E9BA-085E-2448-B16213958DD1}"/>
              </a:ext>
            </a:extLst>
          </p:cNvPr>
          <p:cNvSpPr txBox="1"/>
          <p:nvPr/>
        </p:nvSpPr>
        <p:spPr>
          <a:xfrm>
            <a:off x="4488705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0855-7FAC-68AF-F22F-5F32720DEDDD}"/>
              </a:ext>
            </a:extLst>
          </p:cNvPr>
          <p:cNvSpPr txBox="1"/>
          <p:nvPr/>
        </p:nvSpPr>
        <p:spPr>
          <a:xfrm>
            <a:off x="3049905" y="2263973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B2B98-9BB3-7190-F277-383DA1C619E4}"/>
              </a:ext>
            </a:extLst>
          </p:cNvPr>
          <p:cNvSpPr txBox="1"/>
          <p:nvPr/>
        </p:nvSpPr>
        <p:spPr>
          <a:xfrm>
            <a:off x="3044952" y="2154128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2227-8EFF-BC58-8248-018615263309}"/>
              </a:ext>
            </a:extLst>
          </p:cNvPr>
          <p:cNvSpPr txBox="1"/>
          <p:nvPr/>
        </p:nvSpPr>
        <p:spPr>
          <a:xfrm>
            <a:off x="4497705" y="2537339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98C93-DD85-CF5B-53CF-CE285F9BAD40}"/>
              </a:ext>
            </a:extLst>
          </p:cNvPr>
          <p:cNvSpPr txBox="1"/>
          <p:nvPr/>
        </p:nvSpPr>
        <p:spPr>
          <a:xfrm>
            <a:off x="6028976" y="2560320"/>
            <a:ext cx="288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8A8678-D168-658B-80BA-B40BE450B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610937"/>
              </p:ext>
            </p:extLst>
          </p:nvPr>
        </p:nvGraphicFramePr>
        <p:xfrm>
          <a:off x="1408877" y="1188720"/>
          <a:ext cx="6326245" cy="3451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846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NO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17234"/>
              </p:ext>
            </p:extLst>
          </p:nvPr>
        </p:nvGraphicFramePr>
        <p:xfrm>
          <a:off x="5833349" y="1463040"/>
          <a:ext cx="2207426" cy="2259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 منتجات كرتون و ورق</a:t>
                      </a:r>
                      <a:endParaRPr lang="ar-EG" sz="18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كرتون مضلع للتعبئة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منتجات ورقية متنوعة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صناعة اكياس ورق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صناعة ظروف ورقية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صناعة معلبات ورقية للتغليف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دوسيهات وكلاسيرات وملفات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منتجات ورقية متنوعة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12504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19066"/>
              </p:ext>
            </p:extLst>
          </p:nvPr>
        </p:nvGraphicFramePr>
        <p:xfrm>
          <a:off x="3396374" y="1463040"/>
          <a:ext cx="2032000" cy="24822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تصنيع اجهزة كهربيه </a:t>
                      </a:r>
                      <a:endParaRPr lang="ar-EG" sz="18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اجزاء ثلاجات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غسالات ملابس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تصنيع ثلاجات عرض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اجهزة كهربيه شحن بطاريات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كشافات اضاءة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59242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تصنيع مكانس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36899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تصنيع انظمة تحكم الكترونى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07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الات وماكينات متنوعة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409705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81707"/>
              </p:ext>
            </p:extLst>
          </p:nvPr>
        </p:nvGraphicFramePr>
        <p:xfrm>
          <a:off x="1010200" y="1463040"/>
          <a:ext cx="1981200" cy="20459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كيماويات</a:t>
                      </a:r>
                      <a:endParaRPr lang="ar-EG" sz="18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اعادة تعبئة مواد كيماوية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تصنيع بويات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تصنيع صابون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تصنيع صابون سائل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تعبئة كلور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6023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>
                          <a:effectLst/>
                        </a:rPr>
                        <a:t>تعبئة وتجهيز بويات</a:t>
                      </a:r>
                      <a:endParaRPr lang="ar-EG" sz="14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543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u="none" strike="noStrike" dirty="0">
                          <a:effectLst/>
                        </a:rPr>
                        <a:t>منتجات شمع</a:t>
                      </a:r>
                      <a:endParaRPr lang="ar-EG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7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38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NO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79865"/>
              </p:ext>
            </p:extLst>
          </p:nvPr>
        </p:nvGraphicFramePr>
        <p:xfrm>
          <a:off x="5833349" y="1463040"/>
          <a:ext cx="2207426" cy="20364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زجاج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زجاج للابواب والشبابيك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مرايات وتفضيضها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منتجات زجاجية - اكواب - زجاجات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بللور للموبيليا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زجاج وبراويز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نظارات وعدسات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2949"/>
              </p:ext>
            </p:extLst>
          </p:nvPr>
        </p:nvGraphicFramePr>
        <p:xfrm>
          <a:off x="3396374" y="1463040"/>
          <a:ext cx="2032000" cy="13773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مواد بناء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بلاط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طوب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فرم جبس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وتركيب باركية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13736"/>
              </p:ext>
            </p:extLst>
          </p:nvPr>
        </p:nvGraphicFramePr>
        <p:xfrm>
          <a:off x="1010200" y="1463040"/>
          <a:ext cx="1981200" cy="2259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اخرى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ادوات نظافة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تجميع نجف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معمل اسنان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مقاطف كاوتشوك اوخوص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اوانى فخارية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6023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تحف شرقية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543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حداد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7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6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94182"/>
              </p:ext>
            </p:extLst>
          </p:nvPr>
        </p:nvGraphicFramePr>
        <p:xfrm>
          <a:off x="5759024" y="1888853"/>
          <a:ext cx="2207426" cy="2270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منتجات للمنزل او الخارج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احواض بلاستيك للمزرعات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ادوات مطبخ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ادوات نظافة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اكياس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معلبات وزجاجات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تند ومشمعات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مواسير بلاستيك للكهرباء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خراطيم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7719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03815"/>
              </p:ext>
            </p:extLst>
          </p:nvPr>
        </p:nvGraphicFramePr>
        <p:xfrm>
          <a:off x="3322049" y="1888853"/>
          <a:ext cx="2032000" cy="15925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منتجات للاشخاص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احذية وشباشب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دوسيهات وكلاسيرات وملفات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جراب نظارات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لعب اطفال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90287"/>
              </p:ext>
            </p:extLst>
          </p:nvPr>
        </p:nvGraphicFramePr>
        <p:xfrm>
          <a:off x="935875" y="1888853"/>
          <a:ext cx="1981200" cy="1379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اخرى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ورد صناعى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فرز وتكسير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منتجات بلاستيك متنوعة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4155856" y="1320125"/>
            <a:ext cx="83228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i="0" u="none" strike="noStrike" dirty="0">
                <a:solidFill>
                  <a:srgbClr val="25516C"/>
                </a:solidFill>
                <a:effectLst/>
                <a:latin typeface="Calibri" panose="020F0502020204030204" pitchFamily="34" charset="0"/>
              </a:rPr>
              <a:t>بلاستيك</a:t>
            </a:r>
            <a:r>
              <a:rPr lang="ar-E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3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AGENDA</a:t>
            </a:r>
            <a:endParaRPr sz="14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The Problem.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Main Activities.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Subclasses.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8514"/>
              </p:ext>
            </p:extLst>
          </p:nvPr>
        </p:nvGraphicFramePr>
        <p:xfrm>
          <a:off x="4597296" y="1554480"/>
          <a:ext cx="2207426" cy="29394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منتجات</a:t>
                      </a:r>
                      <a:endParaRPr lang="ar-EG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590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انتاج زيوت مائدة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انتاج مخللات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انتاج مربات تعبئة عسل نحل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حلاوة طحينية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لحوم - بسطرمة - لانشون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منتجات البان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مكرونة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محمصة لب وسودانى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771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مخابز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7071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مضرب ارز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5496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مطحنة - بن مواد غذائية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72501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8371"/>
              </p:ext>
            </p:extLst>
          </p:nvPr>
        </p:nvGraphicFramePr>
        <p:xfrm>
          <a:off x="1584329" y="1554480"/>
          <a:ext cx="2032000" cy="13792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حلوى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الشيكولاتة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ايس كريم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حلوى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كنافة وقطايف وجلاش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4155856" y="1320125"/>
            <a:ext cx="83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i="0" u="none" strike="noStrike" dirty="0">
                <a:solidFill>
                  <a:srgbClr val="25516C"/>
                </a:solidFill>
                <a:effectLst/>
                <a:latin typeface="Calibri" panose="020F0502020204030204" pitchFamily="34" charset="0"/>
              </a:rPr>
              <a:t>غذائيه</a:t>
            </a:r>
            <a:r>
              <a:rPr lang="ar-EG" dirty="0">
                <a:solidFill>
                  <a:srgbClr val="25516C"/>
                </a:solidFill>
              </a:rPr>
              <a:t> </a:t>
            </a:r>
            <a:endParaRPr lang="en-US" dirty="0">
              <a:solidFill>
                <a:srgbClr val="255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9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40200"/>
              </p:ext>
            </p:extLst>
          </p:nvPr>
        </p:nvGraphicFramePr>
        <p:xfrm>
          <a:off x="6418901" y="1888852"/>
          <a:ext cx="1896224" cy="2270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6224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اثاثات و منتجات منزليه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اثاث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اثاثات مكتبية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ادوات مطبخ خشبية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باب وشباك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دواليب مطبخ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مشابك غسيل خشبية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كراسى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صناديق خشبية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7719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18181"/>
              </p:ext>
            </p:extLst>
          </p:nvPr>
        </p:nvGraphicFramePr>
        <p:xfrm>
          <a:off x="4452621" y="1888852"/>
          <a:ext cx="1981201" cy="22612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منتجات عامة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تربيزات تنس طاولة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مشغولات اويما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71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مشغولات دقيقة - اركت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شماسى وكراسى بحر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عربات يد وكارو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الات موسيقية عود-كمنجة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3779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ادوات رياضية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14151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01241"/>
              </p:ext>
            </p:extLst>
          </p:nvPr>
        </p:nvGraphicFramePr>
        <p:xfrm>
          <a:off x="2434480" y="1888852"/>
          <a:ext cx="1981200" cy="24745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مواد</a:t>
                      </a:r>
                      <a:endParaRPr lang="ar-EG" sz="16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عيدان خشبية للبراويز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تركيب قشرة موبيليا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بامبو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حصير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07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مقاطف كاوتشوك اوخوص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وتركيب باركية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ورشة منشار ميكانيكى للاخشاب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4155856" y="1320125"/>
            <a:ext cx="83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i="0" u="none" strike="noStrike" dirty="0">
                <a:solidFill>
                  <a:srgbClr val="25516C"/>
                </a:solidFill>
                <a:effectLst/>
                <a:latin typeface="Calibri" panose="020F0502020204030204" pitchFamily="34" charset="0"/>
              </a:rPr>
              <a:t>خشبية</a:t>
            </a:r>
            <a:r>
              <a:rPr lang="ar-EG" sz="2000" b="1" dirty="0">
                <a:solidFill>
                  <a:srgbClr val="25516C"/>
                </a:solidFill>
              </a:rPr>
              <a:t> </a:t>
            </a:r>
            <a:endParaRPr lang="en-US" sz="2000" b="1" dirty="0">
              <a:solidFill>
                <a:srgbClr val="25516C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14DC3-8B0D-4164-BBBA-29A68064F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07283"/>
              </p:ext>
            </p:extLst>
          </p:nvPr>
        </p:nvGraphicFramePr>
        <p:xfrm>
          <a:off x="434810" y="1884287"/>
          <a:ext cx="1981200" cy="11563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اقفاص</a:t>
                      </a:r>
                      <a:endParaRPr lang="ar-EG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اقفاص طيور زينة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اقفاص من البوص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اقفاص من الجريد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59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3505200" y="1295611"/>
            <a:ext cx="2133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u="none" strike="noStrike" dirty="0">
                <a:solidFill>
                  <a:srgbClr val="25516C"/>
                </a:solidFill>
                <a:effectLst/>
              </a:rPr>
              <a:t>ملابس و منسوجات</a:t>
            </a:r>
            <a:r>
              <a:rPr lang="ar-EG" sz="2000" b="1" dirty="0">
                <a:solidFill>
                  <a:srgbClr val="25516C"/>
                </a:solidFill>
              </a:rPr>
              <a:t> </a:t>
            </a:r>
            <a:endParaRPr lang="en-US" sz="2000" b="1" dirty="0">
              <a:solidFill>
                <a:srgbClr val="25516C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358932-53FD-8BC1-D64E-D3C617ADB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76543"/>
              </p:ext>
            </p:extLst>
          </p:nvPr>
        </p:nvGraphicFramePr>
        <p:xfrm>
          <a:off x="5638799" y="1762442"/>
          <a:ext cx="2207426" cy="24822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 اطفال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 بلدية - عباية - ترزى عربى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 حريمى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 داخلية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 رجالى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 رياضية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طباعة اقمشة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ملابس افراح ولوازم الافراح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771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D445EC-4120-CCE5-50BC-17610B5CA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05"/>
              </p:ext>
            </p:extLst>
          </p:nvPr>
        </p:nvGraphicFramePr>
        <p:xfrm>
          <a:off x="3201824" y="1762442"/>
          <a:ext cx="2032000" cy="1581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الملابس الثانويه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جوارب حريمى -رجالى-اطفال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اغطية راس - طواقى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كابات وشارات عسكرية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F0B5DF-69C1-ECF4-573A-B0B819F7D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56831"/>
              </p:ext>
            </p:extLst>
          </p:nvPr>
        </p:nvGraphicFramePr>
        <p:xfrm>
          <a:off x="815650" y="1762442"/>
          <a:ext cx="1981200" cy="26879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جلديه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شنط سفر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شنط حريمى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918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شنط مدارس وشنط رياضية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3244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احذية-رجالى-حريمى-اطفال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443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احزمة جلدية وايادى ساعات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صناعة منتجات جلدية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دباغة جلود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0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11818"/>
              </p:ext>
            </p:extLst>
          </p:nvPr>
        </p:nvGraphicFramePr>
        <p:xfrm>
          <a:off x="6440907" y="1793602"/>
          <a:ext cx="1896224" cy="1581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6224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الملابس الثانويه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جوارب حريمى -رجالى-اطفال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اغطية راس - طواقى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كابات وشارات عسكرية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5524"/>
              </p:ext>
            </p:extLst>
          </p:nvPr>
        </p:nvGraphicFramePr>
        <p:xfrm>
          <a:off x="4474627" y="1793602"/>
          <a:ext cx="1981201" cy="24726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تصنيع مفروشات و منسوجات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فرش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سجاد وكليم يدوى وميكانيكى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71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مفروشات - ملايات سرير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اغطية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فوط حمام وفوط مطبخ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لوف حمام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3779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خيش ومشمعات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14151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66799"/>
              </p:ext>
            </p:extLst>
          </p:nvPr>
        </p:nvGraphicFramePr>
        <p:xfrm>
          <a:off x="2379499" y="1792605"/>
          <a:ext cx="1777255" cy="18230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7255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تصنيع المواد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استيك لزوم الملابس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حبال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خيوط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تصنيع زراير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07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خيوط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تفتيح عوادم اقطان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3698656" y="1320125"/>
            <a:ext cx="189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u="none" strike="noStrike" dirty="0">
                <a:solidFill>
                  <a:srgbClr val="25516C"/>
                </a:solidFill>
                <a:effectLst/>
              </a:rPr>
              <a:t>ملابس و منسوجات</a:t>
            </a:r>
            <a:r>
              <a:rPr lang="ar-EG" sz="2000" b="1" dirty="0">
                <a:solidFill>
                  <a:srgbClr val="25516C"/>
                </a:solidFill>
              </a:rPr>
              <a:t> </a:t>
            </a:r>
            <a:endParaRPr lang="en-US" sz="2000" b="1" dirty="0">
              <a:solidFill>
                <a:srgbClr val="25516C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14DC3-8B0D-4164-BBBA-29A68064F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99879"/>
              </p:ext>
            </p:extLst>
          </p:nvPr>
        </p:nvGraphicFramePr>
        <p:xfrm>
          <a:off x="636816" y="1792605"/>
          <a:ext cx="1673060" cy="13677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306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مشغولات يدوية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مشغولات يدوية - كانفاهكروشيه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اشغال تريكو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تطريز- يدوى-ميكانيكى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18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077475" y="1838625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defRPr sz="16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r>
              <a:rPr lang="ar-EG" sz="3600" dirty="0">
                <a:solidFill>
                  <a:srgbClr val="00BEF2"/>
                </a:solidFill>
              </a:rPr>
              <a:t>تجاري</a:t>
            </a:r>
            <a:endParaRPr lang="en-US" sz="4000" dirty="0">
              <a:solidFill>
                <a:srgbClr val="00BEF2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12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TREE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1C687-ED8B-BCD1-56D2-A06F052950E9}"/>
              </a:ext>
            </a:extLst>
          </p:cNvPr>
          <p:cNvSpPr txBox="1"/>
          <p:nvPr/>
        </p:nvSpPr>
        <p:spPr>
          <a:xfrm>
            <a:off x="5973160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5AE4-E9BA-085E-2448-B16213958DD1}"/>
              </a:ext>
            </a:extLst>
          </p:cNvPr>
          <p:cNvSpPr txBox="1"/>
          <p:nvPr/>
        </p:nvSpPr>
        <p:spPr>
          <a:xfrm>
            <a:off x="4488705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0855-7FAC-68AF-F22F-5F32720DEDDD}"/>
              </a:ext>
            </a:extLst>
          </p:cNvPr>
          <p:cNvSpPr txBox="1"/>
          <p:nvPr/>
        </p:nvSpPr>
        <p:spPr>
          <a:xfrm>
            <a:off x="3049905" y="2263973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B2B98-9BB3-7190-F277-383DA1C619E4}"/>
              </a:ext>
            </a:extLst>
          </p:cNvPr>
          <p:cNvSpPr txBox="1"/>
          <p:nvPr/>
        </p:nvSpPr>
        <p:spPr>
          <a:xfrm>
            <a:off x="3044952" y="2154128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2227-8EFF-BC58-8248-018615263309}"/>
              </a:ext>
            </a:extLst>
          </p:cNvPr>
          <p:cNvSpPr txBox="1"/>
          <p:nvPr/>
        </p:nvSpPr>
        <p:spPr>
          <a:xfrm>
            <a:off x="4497705" y="2537339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98C93-DD85-CF5B-53CF-CE285F9BAD40}"/>
              </a:ext>
            </a:extLst>
          </p:cNvPr>
          <p:cNvSpPr txBox="1"/>
          <p:nvPr/>
        </p:nvSpPr>
        <p:spPr>
          <a:xfrm>
            <a:off x="6028976" y="2560320"/>
            <a:ext cx="288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011548-B9A2-4104-CB32-4AD9502C2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7976200"/>
              </p:ext>
            </p:extLst>
          </p:nvPr>
        </p:nvGraphicFramePr>
        <p:xfrm>
          <a:off x="1408176" y="1188720"/>
          <a:ext cx="6327648" cy="345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89607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NO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51357"/>
              </p:ext>
            </p:extLst>
          </p:nvPr>
        </p:nvGraphicFramePr>
        <p:xfrm>
          <a:off x="5833349" y="1463040"/>
          <a:ext cx="2207426" cy="18230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اجهزة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انظمة تحكم الكترونى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توزيع اجهزة اليكترونية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ادوات كهربائية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قطع غيار غسالات وثلاجات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توريد معدات هيدروليكية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اجهزة طبية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68826"/>
              </p:ext>
            </p:extLst>
          </p:nvPr>
        </p:nvGraphicFramePr>
        <p:xfrm>
          <a:off x="3396374" y="1463040"/>
          <a:ext cx="2032000" cy="160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سيارات و مستلزماتها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اطارات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قطع غيار موتسيكلات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قطع غيار سيارات وخلافه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واستيراد زيوت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5924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64875"/>
              </p:ext>
            </p:extLst>
          </p:nvPr>
        </p:nvGraphicFramePr>
        <p:xfrm>
          <a:off x="1010200" y="1463040"/>
          <a:ext cx="1981200" cy="13773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ادوات منزلية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ادوات مطبخ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ادوات مطبخ خشبية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ادوات منزلية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ادوات نظافة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67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77505"/>
              </p:ext>
            </p:extLst>
          </p:nvPr>
        </p:nvGraphicFramePr>
        <p:xfrm>
          <a:off x="6418901" y="1463040"/>
          <a:ext cx="1896224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6224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احذية وشباشب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احواض بلاستيك للمزرعات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اكياس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خراطيم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بلاستيك متنوعة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مواسير بلاستيك للكهرباء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لعب اطفال بلاستيك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397719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37219"/>
              </p:ext>
            </p:extLst>
          </p:nvPr>
        </p:nvGraphicFramePr>
        <p:xfrm>
          <a:off x="4480560" y="1463040"/>
          <a:ext cx="1981201" cy="17240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زجاجية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بللور للموبيليا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زجاج للابواب والشبابيك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71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زجاجية - اكواب - زجاجات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زجاج وبراويز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نظارات وعدسات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714108"/>
              </p:ext>
            </p:extLst>
          </p:nvPr>
        </p:nvGraphicFramePr>
        <p:xfrm>
          <a:off x="2286000" y="1463040"/>
          <a:ext cx="2125511" cy="29698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25511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ادوات ترفية وتجميل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اسماك زينة وطيور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الات موسيقية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5811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زهور صناعية وطبيعية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6178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شرائط كاسيت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4905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لوازم ديكور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4172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لوازم طيدليات وادوات تجميل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وتاجير شرائط فيديو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تحف شرقية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07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ورد طبيعى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شمع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مستلزمات الشاطئ -شماسى كراسى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14DC3-8B0D-4164-BBBA-29A68064F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88301"/>
              </p:ext>
            </p:extLst>
          </p:nvPr>
        </p:nvGraphicFramePr>
        <p:xfrm>
          <a:off x="434810" y="1463040"/>
          <a:ext cx="1981200" cy="13182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ورقية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كرتون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ورق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68581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مكتبة وادوات مكتبية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3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ورقية متنوعة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69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NO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22806"/>
              </p:ext>
            </p:extLst>
          </p:nvPr>
        </p:nvGraphicFramePr>
        <p:xfrm>
          <a:off x="5833349" y="1463040"/>
          <a:ext cx="2207426" cy="18230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كيماويات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مستلزمات رى وزراعية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مستودع انابيب الغاز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وتغليف فحم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تعبئه فحومات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طفايات حريق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اعادة تعبئة مواد كيماوية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49145"/>
              </p:ext>
            </p:extLst>
          </p:nvPr>
        </p:nvGraphicFramePr>
        <p:xfrm>
          <a:off x="3220948" y="1463040"/>
          <a:ext cx="2207426" cy="1813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مواد بناء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استيراد وبيع رخام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مستودع اسمنت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جير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جبس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رمال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بويات وحدايد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عدد يدوية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مستلزمات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ورش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خردة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5924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41435"/>
              </p:ext>
            </p:extLst>
          </p:nvPr>
        </p:nvGraphicFramePr>
        <p:xfrm>
          <a:off x="1010200" y="1463040"/>
          <a:ext cx="1981200" cy="226885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انشطة تجارية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اكسسوارات محمول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استيراد وتصدير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25880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جلدية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7223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معدات صيد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3829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اوانى فخارية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89573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موبيليات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اخشاب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تربيزات تنس طاولة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8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31825"/>
              </p:ext>
            </p:extLst>
          </p:nvPr>
        </p:nvGraphicFramePr>
        <p:xfrm>
          <a:off x="4352925" y="1720235"/>
          <a:ext cx="2585147" cy="2047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85147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منتجات طعام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590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دواجن وبيض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اسماك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لحوم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خضروات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فاكهه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حلويات - جاتوهات شيكولاتة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منتجات البان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849263"/>
              </p:ext>
            </p:extLst>
          </p:nvPr>
        </p:nvGraphicFramePr>
        <p:xfrm>
          <a:off x="1717679" y="1720235"/>
          <a:ext cx="2032000" cy="1824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تجاره متنوعه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بقالة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وتوزيع سلع غذائية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16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سجاير وحلويات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0072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مشروبات غازية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المواشي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مستودع دقيق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4155857" y="1320125"/>
            <a:ext cx="663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i="0" u="none" strike="noStrike" dirty="0">
                <a:solidFill>
                  <a:srgbClr val="25516C"/>
                </a:solidFill>
                <a:effectLst/>
                <a:latin typeface="Calibri" panose="020F0502020204030204" pitchFamily="34" charset="0"/>
              </a:rPr>
              <a:t>اغذية</a:t>
            </a:r>
            <a:endParaRPr lang="en-US" sz="2000" dirty="0">
              <a:solidFill>
                <a:srgbClr val="255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PROBLEM</a:t>
            </a:r>
            <a:endParaRPr sz="1400"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Activities.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Classification of Activities.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What would this classification be used for?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dirty="0" err="1"/>
              <a:t>Tanmeyah’s</a:t>
            </a:r>
            <a:r>
              <a:rPr lang="en-US" dirty="0"/>
              <a:t> old classification.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868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61271"/>
              </p:ext>
            </p:extLst>
          </p:nvPr>
        </p:nvGraphicFramePr>
        <p:xfrm>
          <a:off x="4019550" y="1615460"/>
          <a:ext cx="2851847" cy="27165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51847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ملابس</a:t>
                      </a:r>
                      <a:endParaRPr lang="ar-EG" sz="14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5903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رجالى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حريمى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58407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اطفال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045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رياضية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4221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داخلية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ملابس جاهزة بيع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ملابس مستعملة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بلدية - عباية - ترزى عربى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افراح ولوازم الافراح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وبيع احذية ومنتجات جلدية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10877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13132"/>
              </p:ext>
            </p:extLst>
          </p:nvPr>
        </p:nvGraphicFramePr>
        <p:xfrm>
          <a:off x="1651004" y="1615460"/>
          <a:ext cx="2032000" cy="22612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اقمشه و منسوجات و منتجات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اكسسوارات حريمى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سجاد ميكانيكى وكليم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071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مفروشات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16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اقمشة ومانيفاتورة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0072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خردوات ولوازم خياطية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ملابس وصناعات نسيجية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تجارة خيش و مشماعات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3616216" y="1320125"/>
            <a:ext cx="1911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" b="1" i="0" u="none" strike="noStrike" dirty="0">
                <a:solidFill>
                  <a:srgbClr val="25516C"/>
                </a:solidFill>
                <a:effectLst/>
                <a:latin typeface="Calibri" panose="020F0502020204030204" pitchFamily="34" charset="0"/>
              </a:rPr>
              <a:t>ملابس و منسوجات</a:t>
            </a:r>
            <a:r>
              <a:rPr lang="ar-EG" sz="2000" b="1" dirty="0">
                <a:solidFill>
                  <a:srgbClr val="25516C"/>
                </a:solidFill>
              </a:rPr>
              <a:t> </a:t>
            </a:r>
            <a:endParaRPr lang="en-US" sz="2000" b="1" dirty="0">
              <a:solidFill>
                <a:srgbClr val="255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66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077475" y="1838625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rtl="1">
              <a:defRPr sz="1600" b="1" i="0" u="none" strike="noStrike" kern="1200" baseline="0">
                <a:solidFill>
                  <a:srgbClr val="4E96C2"/>
                </a:solidFill>
                <a:latin typeface="+mn-lt"/>
                <a:ea typeface="+mn-ea"/>
                <a:cs typeface="+mn-cs"/>
              </a:defRPr>
            </a:pPr>
            <a:r>
              <a:rPr lang="ar-EG" sz="3600" dirty="0">
                <a:solidFill>
                  <a:srgbClr val="00BEF2"/>
                </a:solidFill>
              </a:rPr>
              <a:t>خدمي</a:t>
            </a:r>
            <a:endParaRPr lang="en-US" sz="4000" dirty="0">
              <a:solidFill>
                <a:srgbClr val="00BEF2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228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TREE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1C687-ED8B-BCD1-56D2-A06F052950E9}"/>
              </a:ext>
            </a:extLst>
          </p:cNvPr>
          <p:cNvSpPr txBox="1"/>
          <p:nvPr/>
        </p:nvSpPr>
        <p:spPr>
          <a:xfrm>
            <a:off x="5973160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15AE4-E9BA-085E-2448-B16213958DD1}"/>
              </a:ext>
            </a:extLst>
          </p:cNvPr>
          <p:cNvSpPr txBox="1"/>
          <p:nvPr/>
        </p:nvSpPr>
        <p:spPr>
          <a:xfrm>
            <a:off x="4488705" y="2671110"/>
            <a:ext cx="40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60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20855-7FAC-68AF-F22F-5F32720DEDDD}"/>
              </a:ext>
            </a:extLst>
          </p:cNvPr>
          <p:cNvSpPr txBox="1"/>
          <p:nvPr/>
        </p:nvSpPr>
        <p:spPr>
          <a:xfrm>
            <a:off x="3049905" y="2263973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50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B2B98-9BB3-7190-F277-383DA1C619E4}"/>
              </a:ext>
            </a:extLst>
          </p:cNvPr>
          <p:cNvSpPr txBox="1"/>
          <p:nvPr/>
        </p:nvSpPr>
        <p:spPr>
          <a:xfrm>
            <a:off x="3044952" y="2154128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FB2227-8EFF-BC58-8248-018615263309}"/>
              </a:ext>
            </a:extLst>
          </p:cNvPr>
          <p:cNvSpPr txBox="1"/>
          <p:nvPr/>
        </p:nvSpPr>
        <p:spPr>
          <a:xfrm>
            <a:off x="4497705" y="2537339"/>
            <a:ext cx="382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98C93-DD85-CF5B-53CF-CE285F9BAD40}"/>
              </a:ext>
            </a:extLst>
          </p:cNvPr>
          <p:cNvSpPr txBox="1"/>
          <p:nvPr/>
        </p:nvSpPr>
        <p:spPr>
          <a:xfrm>
            <a:off x="6028976" y="2560320"/>
            <a:ext cx="288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254F076-B8F5-13DC-D922-F31BD4B18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952227"/>
              </p:ext>
            </p:extLst>
          </p:nvPr>
        </p:nvGraphicFramePr>
        <p:xfrm>
          <a:off x="1408176" y="1188720"/>
          <a:ext cx="6327648" cy="345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640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NO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51982"/>
              </p:ext>
            </p:extLst>
          </p:nvPr>
        </p:nvGraphicFramePr>
        <p:xfrm>
          <a:off x="5654673" y="1463040"/>
          <a:ext cx="2207426" cy="29375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اثاث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تركيب بلاط وقيشانى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تركيب قشرة موبيليا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5411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تفتيح عوادم اقطان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0391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تطريز- يدوى-ميكانيكى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0702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تصليح سراير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714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منجد افرنجى اثاث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92844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منجد عربى مراتب ومخدات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منجد عربي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استرجى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نقاش ودهان لاكيه للاثاثات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شطف زجاج وبللور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47483"/>
              </p:ext>
            </p:extLst>
          </p:nvPr>
        </p:nvGraphicFramePr>
        <p:xfrm>
          <a:off x="3744420" y="1463040"/>
          <a:ext cx="1655160" cy="27146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516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عيادة ومركز طبي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صيدلية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عيادة بشرية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85494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عيادة بيطرية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144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محل بصريات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6683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مركز اشعة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4132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مركز طبي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22236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مركز علاج طبيعي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03208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مستشفي خاصة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معمل تحاليل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معمل اسنان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83364"/>
              </p:ext>
            </p:extLst>
          </p:nvPr>
        </p:nvGraphicFramePr>
        <p:xfrm>
          <a:off x="959400" y="1463040"/>
          <a:ext cx="2032000" cy="24822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مقاولات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تركيب بلاط وقيشانى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رخام - تقطيع وتشكيل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3227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صحية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كهربائية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مبانى وإنشاءات وبياض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6879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كهربائية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6023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ميكانيكية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6543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مقاولات نقل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7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751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NO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09570"/>
              </p:ext>
            </p:extLst>
          </p:nvPr>
        </p:nvGraphicFramePr>
        <p:xfrm>
          <a:off x="4267308" y="1557633"/>
          <a:ext cx="2207426" cy="20459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7426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طباعة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طباعة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طباعة اقمشة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4994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طباعة وسلك سكرين للملابس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مطابع اوفست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مطابع بالكمبيوتر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993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مطابع عادية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4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171450" indent="-1714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تصوير مستندات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76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56096"/>
              </p:ext>
            </p:extLst>
          </p:nvPr>
        </p:nvGraphicFramePr>
        <p:xfrm>
          <a:off x="1830333" y="1557633"/>
          <a:ext cx="2032000" cy="182308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8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تعبئة وتغليف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خيوط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كلور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1018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مواد غذائية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8190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وتجهيز بويات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تعبئة وتغليف فحم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تعبئه فحومات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00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08217"/>
              </p:ext>
            </p:extLst>
          </p:nvPr>
        </p:nvGraphicFramePr>
        <p:xfrm>
          <a:off x="6274676" y="1690454"/>
          <a:ext cx="2147429" cy="24917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7429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صيانة عامه لوسائل نقل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درجات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موتوسيكلات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297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سفن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669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جراج سيارات محطة بنزين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65827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دوكو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3190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شحن بطاريات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1926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منجد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44548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زيوت وشحوم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0900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منجد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ميكانيكى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90340"/>
              </p:ext>
            </p:extLst>
          </p:nvPr>
        </p:nvGraphicFramePr>
        <p:xfrm>
          <a:off x="4345346" y="1689457"/>
          <a:ext cx="1981201" cy="20364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صيانة خاصة لوسائل نقل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تصليح اطارات كاوتشوك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تركيب تيل فرامل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71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ردياتيرات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كهربائى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ابواب وشبابيك السيارات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سمكرى سيارات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03779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05192"/>
              </p:ext>
            </p:extLst>
          </p:nvPr>
        </p:nvGraphicFramePr>
        <p:xfrm>
          <a:off x="2379499" y="1689457"/>
          <a:ext cx="1896224" cy="26650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96224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كهربائية و منزلية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صيانة  واصلاح مصاعد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ثلاجات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كهربائية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كهربائى توصيلات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07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بوتجازات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اجهزة اليكترونية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3581400" y="1320125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1800" b="1" i="0" u="none" strike="noStrike" dirty="0">
                <a:solidFill>
                  <a:srgbClr val="25516C"/>
                </a:solidFill>
                <a:effectLst/>
                <a:latin typeface="Calibri" panose="020F0502020204030204" pitchFamily="34" charset="0"/>
              </a:rPr>
              <a:t>صيانة و اصلاح اجهزة</a:t>
            </a:r>
            <a:endParaRPr lang="en-US" sz="2000" b="1" dirty="0">
              <a:solidFill>
                <a:srgbClr val="25516C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14DC3-8B0D-4164-BBBA-29A68064F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08945"/>
              </p:ext>
            </p:extLst>
          </p:nvPr>
        </p:nvGraphicFramePr>
        <p:xfrm>
          <a:off x="636816" y="1689457"/>
          <a:ext cx="1673060" cy="20059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73060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ميكانيكية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الات كاتبة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الات حاسبة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ماكينات خياطة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036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بيع ساعات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صيانة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اصلاح الات زراعية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16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SUBCLASSES WITH SECOND LEVEL SUBCLASSES</a:t>
            </a:r>
            <a:endParaRPr dirty="0"/>
          </a:p>
        </p:txBody>
      </p:sp>
      <p:sp>
        <p:nvSpPr>
          <p:cNvPr id="256" name="Google Shape;256;p3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546B9F1-4A08-96ED-8AB7-47894769C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85195"/>
              </p:ext>
            </p:extLst>
          </p:nvPr>
        </p:nvGraphicFramePr>
        <p:xfrm>
          <a:off x="6395155" y="1689457"/>
          <a:ext cx="1919970" cy="26765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9970">
                  <a:extLst>
                    <a:ext uri="{9D8B030D-6E8A-4147-A177-3AD203B41FA5}">
                      <a16:colId xmlns:a16="http://schemas.microsoft.com/office/drawing/2014/main" val="2119320969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خدمات شخصية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778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4015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خدمات تدريب وبرامج كومبيوتر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957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خدمات نظافة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271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رفا وتنظيف ودراى كلين ومكوجى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4048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كوافير وتزيين عرائس و</a:t>
                      </a:r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حلاق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9879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مركز تدريب رياضى - جمنازيوم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5702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تصوير فيديو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74918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0903900-A227-ED84-F64B-E700E526B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10342"/>
              </p:ext>
            </p:extLst>
          </p:nvPr>
        </p:nvGraphicFramePr>
        <p:xfrm>
          <a:off x="4499613" y="1688460"/>
          <a:ext cx="1863591" cy="2240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3591">
                  <a:extLst>
                    <a:ext uri="{9D8B030D-6E8A-4147-A177-3AD203B41FA5}">
                      <a16:colId xmlns:a16="http://schemas.microsoft.com/office/drawing/2014/main" val="96103297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خدمات فنية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1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7253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خطاط ودعاية واعلان وديكور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0668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دار عرض سينمائى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71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رسم على الزجاج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789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ستوديو تصوير وطبع وتحميض افلام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676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طباعة وسلك سكرين للملابس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02216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0750D90-3AB0-E55D-C2DC-AC51C102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6474"/>
              </p:ext>
            </p:extLst>
          </p:nvPr>
        </p:nvGraphicFramePr>
        <p:xfrm>
          <a:off x="2780795" y="1688460"/>
          <a:ext cx="1777255" cy="20364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7255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خدمات الإقامة والطعام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فراشة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فنادق وموتيلات وخلافه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مطاعم وقهاوى شعبية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محلات عصير - قصب - فواكه - خروب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007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كشرى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6404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طباخ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4546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AA5DD-033C-A42A-8566-8DC27DD1CE2D}"/>
              </a:ext>
            </a:extLst>
          </p:cNvPr>
          <p:cNvSpPr txBox="1"/>
          <p:nvPr/>
        </p:nvSpPr>
        <p:spPr>
          <a:xfrm>
            <a:off x="4184014" y="1320125"/>
            <a:ext cx="77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1800" b="1" i="0" u="none" strike="noStrike" dirty="0">
                <a:solidFill>
                  <a:srgbClr val="11094F"/>
                </a:solidFill>
                <a:effectLst/>
                <a:latin typeface="Calibri" panose="020F0502020204030204" pitchFamily="34" charset="0"/>
              </a:rPr>
              <a:t>خدمات</a:t>
            </a:r>
            <a:endParaRPr lang="en-US" sz="2000" b="1" dirty="0">
              <a:solidFill>
                <a:srgbClr val="25516C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14DC3-8B0D-4164-BBBA-29A68064F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41133"/>
              </p:ext>
            </p:extLst>
          </p:nvPr>
        </p:nvGraphicFramePr>
        <p:xfrm>
          <a:off x="462455" y="1688460"/>
          <a:ext cx="2286389" cy="27146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86389">
                  <a:extLst>
                    <a:ext uri="{9D8B030D-6E8A-4147-A177-3AD203B41FA5}">
                      <a16:colId xmlns:a16="http://schemas.microsoft.com/office/drawing/2014/main" val="387415287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rtl="1" fontAlgn="b"/>
                      <a:r>
                        <a:rPr lang="ar-EG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خدمات مختلفة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1663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6852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حضانة خاصة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50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سنترال اهلى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859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شركات سياحة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6355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مكتب تخليص جمركى واستيراد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10342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مكتب خدمات بحرية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13120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مكتب خدمات عقارية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1765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سباك صحى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8535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سمكرى صحى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934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سن سكاكين ومقصات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2819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285750" indent="-285750" algn="r" rtl="1" fontAlgn="b">
                        <a:buFont typeface="Arial" panose="020B0604020202020204" pitchFamily="34" charset="0"/>
                        <a:buChar char="•"/>
                      </a:pPr>
                      <a:r>
                        <a:rPr lang="ar-EG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مستودع انابيب الغاز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76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1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C7B6DA-EACB-F77D-14DA-3B601676A44A}"/>
              </a:ext>
            </a:extLst>
          </p:cNvPr>
          <p:cNvGraphicFramePr>
            <a:graphicFrameLocks noGrp="1"/>
          </p:cNvGraphicFramePr>
          <p:nvPr/>
        </p:nvGraphicFramePr>
        <p:xfrm>
          <a:off x="4593297" y="1624387"/>
          <a:ext cx="1385717" cy="2726378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385717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283730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rgbClr val="00BEF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ملابس و منسوجات</a:t>
                      </a:r>
                      <a:endParaRPr lang="en-US" dirty="0">
                        <a:solidFill>
                          <a:srgbClr val="00BEF2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28373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اخرى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28373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كيماويات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786545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زجاج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231856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rgbClr val="00BEF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بلاستيك</a:t>
                      </a:r>
                      <a:endParaRPr lang="en-US" dirty="0">
                        <a:solidFill>
                          <a:srgbClr val="00BEF2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728688"/>
                  </a:ext>
                </a:extLst>
              </a:tr>
              <a:tr h="23867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تصنيع اجهزة كهربيه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17648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rgbClr val="00BEF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خشبية</a:t>
                      </a:r>
                      <a:endParaRPr lang="en-US" dirty="0">
                        <a:solidFill>
                          <a:srgbClr val="00BEF2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4749492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مواد بناء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80292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منتجات كرتون و ورق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557882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rgbClr val="00BEF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غذائيه</a:t>
                      </a:r>
                      <a:endParaRPr lang="en-US" dirty="0">
                        <a:solidFill>
                          <a:srgbClr val="00BEF2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8110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501B4-956D-07F1-9371-79D53427534E}"/>
              </a:ext>
            </a:extLst>
          </p:cNvPr>
          <p:cNvGraphicFramePr>
            <a:graphicFrameLocks noGrp="1"/>
          </p:cNvGraphicFramePr>
          <p:nvPr/>
        </p:nvGraphicFramePr>
        <p:xfrm>
          <a:off x="1192791" y="1636366"/>
          <a:ext cx="1404103" cy="1188089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404103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الملابس الثانويه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تصنيع المواد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تصنيع مستلزمات ملابس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621016218"/>
                  </a:ext>
                </a:extLst>
              </a:tr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تصنيع مفروشات و منسوجات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129699859"/>
                  </a:ext>
                </a:extLst>
              </a:tr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تصنيع ملابس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719247141"/>
                  </a:ext>
                </a:extLst>
              </a:tr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جلديه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745439418"/>
                  </a:ext>
                </a:extLst>
              </a:tr>
              <a:tr h="169727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مشغولات يدوية 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7854637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D581B8-F5FA-F6FA-F984-1709A6641B6E}"/>
              </a:ext>
            </a:extLst>
          </p:cNvPr>
          <p:cNvGraphicFramePr>
            <a:graphicFrameLocks noGrp="1"/>
          </p:cNvGraphicFramePr>
          <p:nvPr/>
        </p:nvGraphicFramePr>
        <p:xfrm>
          <a:off x="1192790" y="2839244"/>
          <a:ext cx="1404103" cy="485775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404103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اخرى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منتجات للاشخاص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منتجات للمنزل او الخارج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9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9B4686-2B95-F9AC-D52A-9AA05596B375}"/>
              </a:ext>
            </a:extLst>
          </p:cNvPr>
          <p:cNvGraphicFramePr>
            <a:graphicFrameLocks noGrp="1"/>
          </p:cNvGraphicFramePr>
          <p:nvPr/>
        </p:nvGraphicFramePr>
        <p:xfrm>
          <a:off x="1192790" y="1317379"/>
          <a:ext cx="1404103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404103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29A927A-4E0A-4E4E-7F4A-D9AFC40B96EB}"/>
              </a:ext>
            </a:extLst>
          </p:cNvPr>
          <p:cNvGraphicFramePr>
            <a:graphicFrameLocks noGrp="1"/>
          </p:cNvGraphicFramePr>
          <p:nvPr/>
        </p:nvGraphicFramePr>
        <p:xfrm>
          <a:off x="4593297" y="1317379"/>
          <a:ext cx="1385717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385717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374DD17D-DED7-6632-C6FC-9C558670572A}"/>
              </a:ext>
            </a:extLst>
          </p:cNvPr>
          <p:cNvGraphicFramePr>
            <a:graphicFrameLocks noGrp="1"/>
          </p:cNvGraphicFramePr>
          <p:nvPr/>
        </p:nvGraphicFramePr>
        <p:xfrm>
          <a:off x="6820700" y="1317379"/>
          <a:ext cx="1320800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3F5D4A3-C403-2E90-BEEC-851D0F4DC68C}"/>
              </a:ext>
            </a:extLst>
          </p:cNvPr>
          <p:cNvGraphicFramePr>
            <a:graphicFrameLocks noGrp="1"/>
          </p:cNvGraphicFramePr>
          <p:nvPr/>
        </p:nvGraphicFramePr>
        <p:xfrm>
          <a:off x="6820700" y="2702630"/>
          <a:ext cx="1320800" cy="33528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ar-EG" sz="1600" b="1" dirty="0"/>
                        <a:t>صناعي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C3D606-B670-75C9-A140-F36EA5A1B927}"/>
              </a:ext>
            </a:extLst>
          </p:cNvPr>
          <p:cNvGraphicFramePr>
            <a:graphicFrameLocks noGrp="1"/>
          </p:cNvGraphicFramePr>
          <p:nvPr/>
        </p:nvGraphicFramePr>
        <p:xfrm>
          <a:off x="1192790" y="3339808"/>
          <a:ext cx="1404103" cy="647700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404103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اثاثات و منتجات منزليه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اقفاص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منتجات عامة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1281781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مواد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7642607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EB4E7A-4D59-F86C-A25C-7A26CE12B9D8}"/>
              </a:ext>
            </a:extLst>
          </p:cNvPr>
          <p:cNvGraphicFramePr>
            <a:graphicFrameLocks noGrp="1"/>
          </p:cNvGraphicFramePr>
          <p:nvPr/>
        </p:nvGraphicFramePr>
        <p:xfrm>
          <a:off x="1192790" y="4002297"/>
          <a:ext cx="1404103" cy="348466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404103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7423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منتجات طعام</a:t>
                      </a:r>
                      <a:endParaRPr lang="en-US" sz="100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7423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000" b="1" i="0" u="none" strike="noStrike" dirty="0">
                          <a:solidFill>
                            <a:srgbClr val="25516C"/>
                          </a:solidFill>
                          <a:effectLst/>
                          <a:latin typeface="Montserrat" panose="00000500000000000000" pitchFamily="2" charset="0"/>
                        </a:rPr>
                        <a:t>تجاره متنوعه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</a:tbl>
          </a:graphicData>
        </a:graphic>
      </p:graphicFrame>
      <p:sp>
        <p:nvSpPr>
          <p:cNvPr id="21" name="Arrow: Left 20">
            <a:extLst>
              <a:ext uri="{FF2B5EF4-FFF2-40B4-BE49-F238E27FC236}">
                <a16:creationId xmlns:a16="http://schemas.microsoft.com/office/drawing/2014/main" id="{7F29267D-4603-D12D-FA54-C2D1796BF394}"/>
              </a:ext>
            </a:extLst>
          </p:cNvPr>
          <p:cNvSpPr/>
          <p:nvPr/>
        </p:nvSpPr>
        <p:spPr>
          <a:xfrm>
            <a:off x="2627350" y="1588236"/>
            <a:ext cx="1920240" cy="312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60E176C-08F6-BCC2-B2A1-43A1C364D779}"/>
              </a:ext>
            </a:extLst>
          </p:cNvPr>
          <p:cNvSpPr/>
          <p:nvPr/>
        </p:nvSpPr>
        <p:spPr>
          <a:xfrm>
            <a:off x="2624328" y="3297189"/>
            <a:ext cx="1920240" cy="312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6995A1D-B087-3206-2F49-1B8BC57D400D}"/>
              </a:ext>
            </a:extLst>
          </p:cNvPr>
          <p:cNvSpPr/>
          <p:nvPr/>
        </p:nvSpPr>
        <p:spPr>
          <a:xfrm>
            <a:off x="2645623" y="4002297"/>
            <a:ext cx="1920240" cy="312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CC14446-B1CE-0531-B52E-D1AD84830174}"/>
              </a:ext>
            </a:extLst>
          </p:cNvPr>
          <p:cNvSpPr/>
          <p:nvPr/>
        </p:nvSpPr>
        <p:spPr>
          <a:xfrm>
            <a:off x="2645623" y="2735704"/>
            <a:ext cx="1920240" cy="3124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2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C7B6DA-EACB-F77D-14DA-3B601676A44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624387"/>
          <a:ext cx="1320800" cy="2722836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ادوات منزلية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مواد بناء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سيارات و مستلزماتها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786545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 dirty="0">
                          <a:solidFill>
                            <a:srgbClr val="00BEF2"/>
                          </a:solidFill>
                          <a:effectLst/>
                        </a:rPr>
                        <a:t>اغذية</a:t>
                      </a:r>
                      <a:endParaRPr lang="ar-EG" sz="1400" b="1" i="0" u="none" strike="noStrike" dirty="0">
                        <a:solidFill>
                          <a:srgbClr val="00BE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231856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تجارة منتجات زجاجية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340563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كيماويات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301796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اجهزة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500098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rgbClr val="00BEF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ملابس و منسوجات</a:t>
                      </a:r>
                      <a:endParaRPr lang="en-US" dirty="0">
                        <a:solidFill>
                          <a:srgbClr val="00BEF2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0589016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>
                          <a:solidFill>
                            <a:srgbClr val="25516C"/>
                          </a:solidFill>
                          <a:effectLst/>
                        </a:rPr>
                        <a:t>تجارة منتجات بلاستيك</a:t>
                      </a:r>
                      <a:endParaRPr lang="ar-EG" sz="1400" b="1" i="0" u="none" strike="noStrike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690210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>
                          <a:solidFill>
                            <a:srgbClr val="25516C"/>
                          </a:solidFill>
                          <a:effectLst/>
                        </a:rPr>
                        <a:t>انشطة تجارية</a:t>
                      </a:r>
                      <a:endParaRPr lang="ar-EG" sz="1400" b="1" i="0" u="none" strike="noStrike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45099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>
                          <a:solidFill>
                            <a:srgbClr val="25516C"/>
                          </a:solidFill>
                          <a:effectLst/>
                        </a:rPr>
                        <a:t>ورقية</a:t>
                      </a:r>
                      <a:endParaRPr lang="ar-EG" sz="1400" b="1" i="0" u="none" strike="noStrike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475595"/>
                  </a:ext>
                </a:extLst>
              </a:tr>
              <a:tr h="226903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u="none" strike="noStrike" dirty="0">
                          <a:solidFill>
                            <a:srgbClr val="25516C"/>
                          </a:solidFill>
                          <a:effectLst/>
                        </a:rPr>
                        <a:t>ادوات ترفية وتجميل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726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501B4-956D-07F1-9371-79D53427534E}"/>
              </a:ext>
            </a:extLst>
          </p:cNvPr>
          <p:cNvGraphicFramePr>
            <a:graphicFrameLocks noGrp="1"/>
          </p:cNvGraphicFramePr>
          <p:nvPr/>
        </p:nvGraphicFramePr>
        <p:xfrm>
          <a:off x="1010200" y="2123234"/>
          <a:ext cx="1864867" cy="445770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864867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منتجات طعام</a:t>
                      </a:r>
                      <a:endParaRPr lang="en-US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Montserrat" panose="00000500000000000000" pitchFamily="2" charset="0"/>
                        </a:rPr>
                        <a:t>تجاره متنوعه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D581B8-F5FA-F6FA-F984-1709A6641B6E}"/>
              </a:ext>
            </a:extLst>
          </p:cNvPr>
          <p:cNvGraphicFramePr>
            <a:graphicFrameLocks noGrp="1"/>
          </p:cNvGraphicFramePr>
          <p:nvPr/>
        </p:nvGraphicFramePr>
        <p:xfrm>
          <a:off x="1010200" y="3126185"/>
          <a:ext cx="1864867" cy="445770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864867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Montserrat" panose="00000500000000000000" pitchFamily="2" charset="0"/>
                        </a:rPr>
                        <a:t>ملابس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ctr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Montserrat" panose="00000500000000000000" pitchFamily="2" charset="0"/>
                        </a:rPr>
                        <a:t>اقمشه و منسوجات و منتجات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9FF5EFF0-3090-8121-4D9A-D4BDC6C9AF4D}"/>
              </a:ext>
            </a:extLst>
          </p:cNvPr>
          <p:cNvSpPr/>
          <p:nvPr/>
        </p:nvSpPr>
        <p:spPr>
          <a:xfrm>
            <a:off x="2874739" y="2217700"/>
            <a:ext cx="1491621" cy="395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CCC03C8-822C-AB57-6DBB-0745665E21C5}"/>
              </a:ext>
            </a:extLst>
          </p:cNvPr>
          <p:cNvSpPr/>
          <p:nvPr/>
        </p:nvSpPr>
        <p:spPr>
          <a:xfrm>
            <a:off x="2874739" y="3147616"/>
            <a:ext cx="1491621" cy="3682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EF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9B4686-2B95-F9AC-D52A-9AA05596B375}"/>
              </a:ext>
            </a:extLst>
          </p:cNvPr>
          <p:cNvGraphicFramePr>
            <a:graphicFrameLocks noGrp="1"/>
          </p:cNvGraphicFramePr>
          <p:nvPr/>
        </p:nvGraphicFramePr>
        <p:xfrm>
          <a:off x="1002500" y="1317379"/>
          <a:ext cx="1872239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872239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29A927A-4E0A-4E4E-7F4A-D9AFC40B96E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317379"/>
          <a:ext cx="1320800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374DD17D-DED7-6632-C6FC-9C558670572A}"/>
              </a:ext>
            </a:extLst>
          </p:cNvPr>
          <p:cNvGraphicFramePr>
            <a:graphicFrameLocks noGrp="1"/>
          </p:cNvGraphicFramePr>
          <p:nvPr/>
        </p:nvGraphicFramePr>
        <p:xfrm>
          <a:off x="6820700" y="1317379"/>
          <a:ext cx="1320800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3F5D4A3-C403-2E90-BEEC-851D0F4DC68C}"/>
              </a:ext>
            </a:extLst>
          </p:cNvPr>
          <p:cNvGraphicFramePr>
            <a:graphicFrameLocks noGrp="1"/>
          </p:cNvGraphicFramePr>
          <p:nvPr/>
        </p:nvGraphicFramePr>
        <p:xfrm>
          <a:off x="6820700" y="2702630"/>
          <a:ext cx="1320800" cy="33528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ar-EG" sz="1600" b="1" dirty="0"/>
                        <a:t>تجاري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C7B6DA-EACB-F77D-14DA-3B601676A44A}"/>
              </a:ext>
            </a:extLst>
          </p:cNvPr>
          <p:cNvGraphicFramePr>
            <a:graphicFrameLocks noGrp="1"/>
          </p:cNvGraphicFramePr>
          <p:nvPr/>
        </p:nvGraphicFramePr>
        <p:xfrm>
          <a:off x="4840379" y="1624387"/>
          <a:ext cx="1320800" cy="2280866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325838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تعبئة وتغليف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pPr marL="0" marR="0" lvl="0" indent="0" algn="l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صيانة و اصلاح اجهزة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مقاولات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7786545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عيادة ومركز طبي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231856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اثاث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8340563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خدمات</a:t>
                      </a:r>
                      <a:endParaRPr lang="ar-EG" sz="1400" b="1" i="0" u="none" strike="noStrike" dirty="0">
                        <a:solidFill>
                          <a:srgbClr val="25516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301796"/>
                  </a:ext>
                </a:extLst>
              </a:tr>
              <a:tr h="325838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طباعة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5000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501B4-956D-07F1-9371-79D53427534E}"/>
              </a:ext>
            </a:extLst>
          </p:cNvPr>
          <p:cNvGraphicFramePr>
            <a:graphicFrameLocks noGrp="1"/>
          </p:cNvGraphicFramePr>
          <p:nvPr/>
        </p:nvGraphicFramePr>
        <p:xfrm>
          <a:off x="771526" y="2017315"/>
          <a:ext cx="2457450" cy="891540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صيانة خاصة لوسائل نقل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صيانة عامه لوسائل نقل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كهربائية و منزلية 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2228812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صيانة واصلاح اجهزة ميكانيكية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9965916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D581B8-F5FA-F6FA-F984-1709A6641B6E}"/>
              </a:ext>
            </a:extLst>
          </p:cNvPr>
          <p:cNvGraphicFramePr>
            <a:graphicFrameLocks noGrp="1"/>
          </p:cNvGraphicFramePr>
          <p:nvPr/>
        </p:nvGraphicFramePr>
        <p:xfrm>
          <a:off x="771526" y="3247724"/>
          <a:ext cx="2457450" cy="891540"/>
        </p:xfrm>
        <a:graphic>
          <a:graphicData uri="http://schemas.openxmlformats.org/drawingml/2006/table">
            <a:tbl>
              <a:tblPr bandRow="1">
                <a:tableStyleId>{74C1A8A3-306A-4EB7-A6B1-4F7E0EB9C5D6}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338221211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خدمات الإقامة والطعام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9826067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خدمات شخصية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1200652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خدمات فنية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403245039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1" fontAlgn="b"/>
                      <a:r>
                        <a:rPr lang="ar-EG" sz="1400" b="1" i="0" u="none" strike="noStrike" dirty="0">
                          <a:solidFill>
                            <a:srgbClr val="25516C"/>
                          </a:solidFill>
                          <a:effectLst/>
                          <a:latin typeface="Calibri" panose="020F0502020204030204" pitchFamily="34" charset="0"/>
                        </a:rPr>
                        <a:t>خدمات مختلفة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62795536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9FF5EFF0-3090-8121-4D9A-D4BDC6C9AF4D}"/>
              </a:ext>
            </a:extLst>
          </p:cNvPr>
          <p:cNvSpPr/>
          <p:nvPr/>
        </p:nvSpPr>
        <p:spPr>
          <a:xfrm>
            <a:off x="3372756" y="1918218"/>
            <a:ext cx="1320800" cy="395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CCC03C8-822C-AB57-6DBB-0745665E21C5}"/>
              </a:ext>
            </a:extLst>
          </p:cNvPr>
          <p:cNvSpPr/>
          <p:nvPr/>
        </p:nvSpPr>
        <p:spPr>
          <a:xfrm>
            <a:off x="3372756" y="3247724"/>
            <a:ext cx="1320800" cy="3682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EF2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9B4686-2B95-F9AC-D52A-9AA05596B375}"/>
              </a:ext>
            </a:extLst>
          </p:cNvPr>
          <p:cNvGraphicFramePr>
            <a:graphicFrameLocks noGrp="1"/>
          </p:cNvGraphicFramePr>
          <p:nvPr/>
        </p:nvGraphicFramePr>
        <p:xfrm>
          <a:off x="771526" y="1317379"/>
          <a:ext cx="2457450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C29A927A-4E0A-4E4E-7F4A-D9AFC40B96EB}"/>
              </a:ext>
            </a:extLst>
          </p:cNvPr>
          <p:cNvGraphicFramePr>
            <a:graphicFrameLocks noGrp="1"/>
          </p:cNvGraphicFramePr>
          <p:nvPr/>
        </p:nvGraphicFramePr>
        <p:xfrm>
          <a:off x="4840379" y="1317379"/>
          <a:ext cx="1320800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374DD17D-DED7-6632-C6FC-9C558670572A}"/>
              </a:ext>
            </a:extLst>
          </p:cNvPr>
          <p:cNvGraphicFramePr>
            <a:graphicFrameLocks noGrp="1"/>
          </p:cNvGraphicFramePr>
          <p:nvPr/>
        </p:nvGraphicFramePr>
        <p:xfrm>
          <a:off x="6820700" y="1317379"/>
          <a:ext cx="1320800" cy="307008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73F5D4A3-C403-2E90-BEEC-851D0F4DC68C}"/>
              </a:ext>
            </a:extLst>
          </p:cNvPr>
          <p:cNvGraphicFramePr>
            <a:graphicFrameLocks noGrp="1"/>
          </p:cNvGraphicFramePr>
          <p:nvPr/>
        </p:nvGraphicFramePr>
        <p:xfrm>
          <a:off x="6820700" y="2702630"/>
          <a:ext cx="1320800" cy="33528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636210043"/>
                    </a:ext>
                  </a:extLst>
                </a:gridCol>
              </a:tblGrid>
              <a:tr h="307008">
                <a:tc>
                  <a:txBody>
                    <a:bodyPr/>
                    <a:lstStyle/>
                    <a:p>
                      <a:pPr algn="ctr"/>
                      <a:r>
                        <a:rPr lang="ar-EG" sz="1600" b="1" dirty="0"/>
                        <a:t>خدمي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1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58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PROCESS A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the data</a:t>
            </a: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Cleaning the data</a:t>
            </a:r>
            <a:endParaRPr lang="en-US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Selecting a Standard Classification</a:t>
            </a:r>
            <a:endParaRPr lang="en-US" dirty="0">
              <a:effectLst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5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PROCESS B</a:t>
            </a:r>
            <a:endParaRPr dirty="0"/>
          </a:p>
        </p:txBody>
      </p:sp>
      <p:sp>
        <p:nvSpPr>
          <p:cNvPr id="220" name="Google Shape;220;p29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name="adj" fmla="val 301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Choosing appropriate Main Classes</a:t>
            </a:r>
            <a:endParaRPr lang="en-US" dirty="0">
              <a:effectLst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Grouping Activities</a:t>
            </a:r>
          </a:p>
        </p:txBody>
      </p:sp>
      <p:sp>
        <p:nvSpPr>
          <p:cNvPr id="222" name="Google Shape;222;p29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name="adj" fmla="val 298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Choosing Subclasses</a:t>
            </a: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04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57A715-0349-861D-EF26-93BD8BF1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" y="171450"/>
            <a:ext cx="7875598" cy="69542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D84EAB-0F37-5F2E-C0C9-A629D368B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0478"/>
              </p:ext>
            </p:extLst>
          </p:nvPr>
        </p:nvGraphicFramePr>
        <p:xfrm>
          <a:off x="641700" y="961649"/>
          <a:ext cx="7868099" cy="386752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638154">
                  <a:extLst>
                    <a:ext uri="{9D8B030D-6E8A-4147-A177-3AD203B41FA5}">
                      <a16:colId xmlns:a16="http://schemas.microsoft.com/office/drawing/2014/main" val="685049743"/>
                    </a:ext>
                  </a:extLst>
                </a:gridCol>
                <a:gridCol w="2696165">
                  <a:extLst>
                    <a:ext uri="{9D8B030D-6E8A-4147-A177-3AD203B41FA5}">
                      <a16:colId xmlns:a16="http://schemas.microsoft.com/office/drawing/2014/main" val="2954020226"/>
                    </a:ext>
                  </a:extLst>
                </a:gridCol>
                <a:gridCol w="645415">
                  <a:extLst>
                    <a:ext uri="{9D8B030D-6E8A-4147-A177-3AD203B41FA5}">
                      <a16:colId xmlns:a16="http://schemas.microsoft.com/office/drawing/2014/main" val="22347627"/>
                    </a:ext>
                  </a:extLst>
                </a:gridCol>
                <a:gridCol w="3888365">
                  <a:extLst>
                    <a:ext uri="{9D8B030D-6E8A-4147-A177-3AD203B41FA5}">
                      <a16:colId xmlns:a16="http://schemas.microsoft.com/office/drawing/2014/main" val="189626239"/>
                    </a:ext>
                  </a:extLst>
                </a:gridCol>
              </a:tblGrid>
              <a:tr h="311555">
                <a:tc>
                  <a:txBody>
                    <a:bodyPr/>
                    <a:lstStyle/>
                    <a:p>
                      <a:r>
                        <a:rPr lang="en-US" u="sng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Industry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u="sng" dirty="0"/>
                        <a:t>Industry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03110"/>
                  </a:ext>
                </a:extLst>
              </a:tr>
              <a:tr h="52964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Agriculture, Forestry, Fishing and Hunting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Estate Rental and Leasing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79539"/>
                  </a:ext>
                </a:extLst>
              </a:tr>
              <a:tr h="312969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Professional, Scientific and Technical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33392"/>
                  </a:ext>
                </a:extLst>
              </a:tr>
              <a:tr h="31155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Management of Companies and Enterprises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349651"/>
                  </a:ext>
                </a:extLst>
              </a:tr>
              <a:tr h="529643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Administrative and Support and Waste Management and Remediation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70287"/>
                  </a:ext>
                </a:extLst>
              </a:tr>
              <a:tr h="311555">
                <a:tc>
                  <a:txBody>
                    <a:bodyPr/>
                    <a:lstStyle/>
                    <a:p>
                      <a:r>
                        <a:rPr lang="en-US" dirty="0"/>
                        <a:t>31-33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Educational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8530"/>
                  </a:ext>
                </a:extLst>
              </a:tr>
              <a:tr h="311555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Wholesale 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Health Care &amp; Social Assistance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2794"/>
                  </a:ext>
                </a:extLst>
              </a:tr>
              <a:tr h="311555">
                <a:tc>
                  <a:txBody>
                    <a:bodyPr/>
                    <a:lstStyle/>
                    <a:p>
                      <a:r>
                        <a:rPr lang="en-US" dirty="0"/>
                        <a:t>44-45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Retail Trade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Arts, Entertainment and Recreation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29958"/>
                  </a:ext>
                </a:extLst>
              </a:tr>
              <a:tr h="312969">
                <a:tc>
                  <a:txBody>
                    <a:bodyPr/>
                    <a:lstStyle/>
                    <a:p>
                      <a:r>
                        <a:rPr lang="en-US" dirty="0"/>
                        <a:t>48-49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Transportation &amp; Warehousing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Accommodation &amp; Food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183534"/>
                  </a:ext>
                </a:extLst>
              </a:tr>
              <a:tr h="312969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EF2"/>
                          </a:solidFill>
                        </a:rPr>
                        <a:t>Other Services (except Public Administration)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13443"/>
                  </a:ext>
                </a:extLst>
              </a:tr>
              <a:tr h="311555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 and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003014"/>
                  </a:ext>
                </a:extLst>
              </a:tr>
            </a:tbl>
          </a:graphicData>
        </a:graphic>
      </p:graphicFrame>
      <p:sp>
        <p:nvSpPr>
          <p:cNvPr id="13" name="Google Shape;112;p18">
            <a:extLst>
              <a:ext uri="{FF2B5EF4-FFF2-40B4-BE49-F238E27FC236}">
                <a16:creationId xmlns:a16="http://schemas.microsoft.com/office/drawing/2014/main" id="{814160C9-51AE-0F8E-9ED3-61A1BF9C6C8D}"/>
              </a:ext>
            </a:extLst>
          </p:cNvPr>
          <p:cNvSpPr txBox="1">
            <a:spLocks/>
          </p:cNvSpPr>
          <p:nvPr/>
        </p:nvSpPr>
        <p:spPr>
          <a:xfrm>
            <a:off x="1010100" y="171450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NAICS CODE</a:t>
            </a:r>
          </a:p>
        </p:txBody>
      </p:sp>
      <p:sp>
        <p:nvSpPr>
          <p:cNvPr id="14" name="Google Shape;114;p18">
            <a:extLst>
              <a:ext uri="{FF2B5EF4-FFF2-40B4-BE49-F238E27FC236}">
                <a16:creationId xmlns:a16="http://schemas.microsoft.com/office/drawing/2014/main" id="{BD066D60-3CDC-624F-EAF4-048E839681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325" y="171450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57A715-0349-861D-EF26-93BD8BF18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1" y="171450"/>
            <a:ext cx="7875598" cy="695422"/>
          </a:xfrm>
          <a:prstGeom prst="rect">
            <a:avLst/>
          </a:prstGeom>
        </p:spPr>
      </p:pic>
      <p:sp>
        <p:nvSpPr>
          <p:cNvPr id="13" name="Google Shape;112;p18">
            <a:extLst>
              <a:ext uri="{FF2B5EF4-FFF2-40B4-BE49-F238E27FC236}">
                <a16:creationId xmlns:a16="http://schemas.microsoft.com/office/drawing/2014/main" id="{814160C9-51AE-0F8E-9ED3-61A1BF9C6C8D}"/>
              </a:ext>
            </a:extLst>
          </p:cNvPr>
          <p:cNvSpPr txBox="1">
            <a:spLocks/>
          </p:cNvSpPr>
          <p:nvPr/>
        </p:nvSpPr>
        <p:spPr>
          <a:xfrm>
            <a:off x="1010100" y="171450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NAICS CODE</a:t>
            </a:r>
          </a:p>
        </p:txBody>
      </p:sp>
      <p:sp>
        <p:nvSpPr>
          <p:cNvPr id="14" name="Google Shape;114;p18">
            <a:extLst>
              <a:ext uri="{FF2B5EF4-FFF2-40B4-BE49-F238E27FC236}">
                <a16:creationId xmlns:a16="http://schemas.microsoft.com/office/drawing/2014/main" id="{BD066D60-3CDC-624F-EAF4-048E839681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325" y="171450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5A20F-6DA3-E61A-B571-1E3253950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39" y="1695663"/>
            <a:ext cx="5649113" cy="10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9ED62-57BE-32FD-2309-D31DB394D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770" y="866872"/>
            <a:ext cx="5734850" cy="828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759D48-DF66-DF4E-CBD8-81D3FB4B74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6" t="1965" r="408" b="2509"/>
          <a:stretch/>
        </p:blipFill>
        <p:spPr>
          <a:xfrm>
            <a:off x="1747443" y="2815378"/>
            <a:ext cx="5453457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0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077475" y="1838625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CLASSIFICATION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1077475" y="2449533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</a:t>
            </a:r>
            <a:r>
              <a:rPr lang="en" sz="1800" dirty="0"/>
              <a:t> process of classifying the Activities</a:t>
            </a:r>
            <a:endParaRPr sz="1800"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77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ctrTitle" idx="4294967295"/>
          </p:nvPr>
        </p:nvSpPr>
        <p:spPr>
          <a:xfrm>
            <a:off x="1077475" y="1838625"/>
            <a:ext cx="68175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</a:rPr>
              <a:t>Main Activities</a:t>
            </a:r>
            <a:endParaRPr lang="ar-EG" sz="3600" dirty="0">
              <a:solidFill>
                <a:schemeClr val="accent1"/>
              </a:solidFill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ubTitle" idx="4294967295"/>
          </p:nvPr>
        </p:nvSpPr>
        <p:spPr>
          <a:xfrm>
            <a:off x="1077475" y="2449533"/>
            <a:ext cx="68175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Selecting the Main Activities</a:t>
            </a:r>
            <a:endParaRPr sz="1800" dirty="0"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367485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1671</Words>
  <Application>Microsoft Office PowerPoint</Application>
  <PresentationFormat>On-screen Show (16:9)</PresentationFormat>
  <Paragraphs>632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Source Sans Pro</vt:lpstr>
      <vt:lpstr>Montserrat</vt:lpstr>
      <vt:lpstr>Calibri</vt:lpstr>
      <vt:lpstr>Source Code Pro</vt:lpstr>
      <vt:lpstr>Arial</vt:lpstr>
      <vt:lpstr>Gremio template</vt:lpstr>
      <vt:lpstr>Tanmeyah Activities Tree</vt:lpstr>
      <vt:lpstr>AGENDA</vt:lpstr>
      <vt:lpstr>THE PROBLEM</vt:lpstr>
      <vt:lpstr>THE PROCESS A</vt:lpstr>
      <vt:lpstr>THE PROCESS B</vt:lpstr>
      <vt:lpstr>PowerPoint Presentation</vt:lpstr>
      <vt:lpstr>PowerPoint Presentation</vt:lpstr>
      <vt:lpstr>CLASSIFICATION</vt:lpstr>
      <vt:lpstr>Main Activities</vt:lpstr>
      <vt:lpstr>Selected Main Classes</vt:lpstr>
      <vt:lpstr>DISTRIBUTION OF ACTIVITIES OF BOTH AND OLD TREES</vt:lpstr>
      <vt:lpstr>OLD TREE</vt:lpstr>
      <vt:lpstr>NEW TREE</vt:lpstr>
      <vt:lpstr>New Tree Subclasses</vt:lpstr>
      <vt:lpstr>صناعي</vt:lpstr>
      <vt:lpstr>NEW TREE</vt:lpstr>
      <vt:lpstr>SUBCLASSES WITH NO SECOND LEVEL SUBCLASSES</vt:lpstr>
      <vt:lpstr>SUBCLASSES WITH NO SECOND LEVEL SUBCLASSES</vt:lpstr>
      <vt:lpstr>SUBCLASSES WITH SECOND LEVEL SUBCLASSES</vt:lpstr>
      <vt:lpstr>SUBCLASSES WITH SECOND LEVEL SUBCLASSES</vt:lpstr>
      <vt:lpstr>SUBCLASSES WITH SECOND LEVEL SUBCLASSES</vt:lpstr>
      <vt:lpstr>SUBCLASSES WITH SECOND LEVEL SUBCLASSES</vt:lpstr>
      <vt:lpstr>SUBCLASSES WITH SECOND LEVEL SUBCLASSES</vt:lpstr>
      <vt:lpstr>تجاري</vt:lpstr>
      <vt:lpstr>NEW TREE</vt:lpstr>
      <vt:lpstr>SUBCLASSES WITH NO SECOND LEVEL SUBCLASSES</vt:lpstr>
      <vt:lpstr>SUBCLASSES WITH SECOND LEVEL SUBCLASSES</vt:lpstr>
      <vt:lpstr>SUBCLASSES WITH NO SECOND LEVEL SUBCLASSES</vt:lpstr>
      <vt:lpstr>SUBCLASSES WITH SECOND LEVEL SUBCLASSES</vt:lpstr>
      <vt:lpstr>SUBCLASSES WITH SECOND LEVEL SUBCLASSES</vt:lpstr>
      <vt:lpstr>خدمي</vt:lpstr>
      <vt:lpstr>NEW TREE</vt:lpstr>
      <vt:lpstr>SUBCLASSES WITH NO SECOND LEVEL SUBCLASSES</vt:lpstr>
      <vt:lpstr>SUBCLASSES WITH NO SECOND LEVEL SUBCLASSES</vt:lpstr>
      <vt:lpstr>SUBCLASSES WITH SECOND LEVEL SUBCLASSES</vt:lpstr>
      <vt:lpstr>SUBCLASSES WITH SECOND LEVEL SUBCLASSES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Yousef Moataz</cp:lastModifiedBy>
  <cp:revision>55</cp:revision>
  <dcterms:modified xsi:type="dcterms:W3CDTF">2022-08-24T13:01:20Z</dcterms:modified>
</cp:coreProperties>
</file>