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2" r:id="rId3"/>
    <p:sldId id="257" r:id="rId4"/>
    <p:sldId id="258" r:id="rId5"/>
    <p:sldId id="266" r:id="rId6"/>
    <p:sldId id="267" r:id="rId7"/>
    <p:sldId id="273" r:id="rId8"/>
    <p:sldId id="268" r:id="rId9"/>
    <p:sldId id="269" r:id="rId10"/>
    <p:sldId id="274" r:id="rId11"/>
    <p:sldId id="282" r:id="rId12"/>
    <p:sldId id="271" r:id="rId13"/>
    <p:sldId id="275" r:id="rId14"/>
    <p:sldId id="276" r:id="rId15"/>
    <p:sldId id="270" r:id="rId16"/>
    <p:sldId id="281" r:id="rId17"/>
    <p:sldId id="277" r:id="rId18"/>
    <p:sldId id="278" r:id="rId19"/>
    <p:sldId id="279" r:id="rId20"/>
    <p:sldId id="280" r:id="rId21"/>
    <p:sldId id="283" r:id="rId22"/>
    <p:sldId id="284" r:id="rId23"/>
    <p:sldId id="285" r:id="rId24"/>
    <p:sldId id="288" r:id="rId25"/>
    <p:sldId id="286" r:id="rId26"/>
    <p:sldId id="287" r:id="rId27"/>
    <p:sldId id="291" r:id="rId28"/>
    <p:sldId id="292" r:id="rId29"/>
    <p:sldId id="295" r:id="rId30"/>
    <p:sldId id="296" r:id="rId31"/>
    <p:sldId id="297" r:id="rId32"/>
    <p:sldId id="293" r:id="rId33"/>
    <p:sldId id="306" r:id="rId34"/>
    <p:sldId id="298" r:id="rId35"/>
    <p:sldId id="299" r:id="rId36"/>
    <p:sldId id="305" r:id="rId37"/>
    <p:sldId id="307" r:id="rId38"/>
    <p:sldId id="301" r:id="rId39"/>
    <p:sldId id="294" r:id="rId40"/>
    <p:sldId id="308" r:id="rId41"/>
    <p:sldId id="309" r:id="rId42"/>
    <p:sldId id="310" r:id="rId43"/>
    <p:sldId id="311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174" y="19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8/3/2022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understanding-logistic-regression/" TargetMode="External"/><Relationship Id="rId13" Type="http://schemas.openxmlformats.org/officeDocument/2006/relationships/hyperlink" Target="https://www.ibm.com/docs/en/spss-statistics/25.0.0?topic=features-discriminant-analysis" TargetMode="External"/><Relationship Id="rId18" Type="http://schemas.openxmlformats.org/officeDocument/2006/relationships/hyperlink" Target="https://www.javatpoint.com/" TargetMode="External"/><Relationship Id="rId26" Type="http://schemas.openxmlformats.org/officeDocument/2006/relationships/hyperlink" Target="https://www.sciencedirect.com/topics/medicine-and-dentistry/discriminant-analysis" TargetMode="External"/><Relationship Id="rId3" Type="http://schemas.openxmlformats.org/officeDocument/2006/relationships/hyperlink" Target="https://towardsdatascience.com/logistic-regression-detailed-overview-46c4da4303bc" TargetMode="External"/><Relationship Id="rId21" Type="http://schemas.openxmlformats.org/officeDocument/2006/relationships/hyperlink" Target="https://www.educba.com/decision-tree-advantages-and-disadvantages/" TargetMode="External"/><Relationship Id="rId7" Type="http://schemas.openxmlformats.org/officeDocument/2006/relationships/hyperlink" Target="https://learn.g2.com/logistic-regression" TargetMode="External"/><Relationship Id="rId12" Type="http://schemas.openxmlformats.org/officeDocument/2006/relationships/hyperlink" Target="https://www.statisticssolutions.com/discriminant-analysis/" TargetMode="External"/><Relationship Id="rId17" Type="http://schemas.openxmlformats.org/officeDocument/2006/relationships/hyperlink" Target="https://mpra.ub.uni-muenchen.de/8156/1/MPRA_paper_8156.pdf" TargetMode="External"/><Relationship Id="rId25" Type="http://schemas.openxmlformats.org/officeDocument/2006/relationships/hyperlink" Target="https://stats.oarc.ucla.edu/stata/dae/discriminant-function-analysis/" TargetMode="External"/><Relationship Id="rId2" Type="http://schemas.openxmlformats.org/officeDocument/2006/relationships/hyperlink" Target="https://www.techtarget.com/searchbusinessanalytics/definition/logistic-regression#:~:text=Logistic%20regression%20is%20a%20statistical,or%20more%20existing%20independent%20variables" TargetMode="External"/><Relationship Id="rId16" Type="http://schemas.openxmlformats.org/officeDocument/2006/relationships/hyperlink" Target="https://www.geeksforgeeks.org/ml-linear-discriminant-analysis/#:~:text=Linear%20Discriminant%20Analysis%20or%20Normal,separating%20two%20or%20more%20classes" TargetMode="External"/><Relationship Id="rId20" Type="http://schemas.openxmlformats.org/officeDocument/2006/relationships/hyperlink" Target="https://en.wikipedia.org/wiki/Linear_discriminant_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1/07/an-introduction-to-logistic-regression/" TargetMode="External"/><Relationship Id="rId11" Type="http://schemas.openxmlformats.org/officeDocument/2006/relationships/hyperlink" Target="https://stattrek.com/multiple-regression/discriminant-analysis" TargetMode="External"/><Relationship Id="rId24" Type="http://schemas.openxmlformats.org/officeDocument/2006/relationships/hyperlink" Target="https://www.researchgate.net/profile/Aboul-Ella-Hassanien/publication/316994943_Linear_discriminant_analysis_A_detailed_tutorial/links/5958dc46a6fdcc2beca94342/Linear-discriminant-analysis-A-detailed-tutorial.pdf" TargetMode="External"/><Relationship Id="rId5" Type="http://schemas.openxmlformats.org/officeDocument/2006/relationships/hyperlink" Target="https://www.kdnuggets.com/2022/07/logistic-regression-work.html" TargetMode="External"/><Relationship Id="rId15" Type="http://schemas.openxmlformats.org/officeDocument/2006/relationships/hyperlink" Target="https://www.tutorialspoint.com/what-is-the-use-of-discriminant-analysis-in-credit-score-model" TargetMode="External"/><Relationship Id="rId23" Type="http://schemas.openxmlformats.org/officeDocument/2006/relationships/hyperlink" Target="https://hastie.su.domains/ISLR2/ISLRv2_website.pdf" TargetMode="External"/><Relationship Id="rId10" Type="http://schemas.openxmlformats.org/officeDocument/2006/relationships/hyperlink" Target="https://www.youtube.com/watch?v=azXCzI57Yfc" TargetMode="External"/><Relationship Id="rId19" Type="http://schemas.openxmlformats.org/officeDocument/2006/relationships/hyperlink" Target="https://www.ncbi.nlm.nih.gov/pmc/articles/PMC2798100/" TargetMode="External"/><Relationship Id="rId4" Type="http://schemas.openxmlformats.org/officeDocument/2006/relationships/hyperlink" Target="https://citeseerx.ist.psu.edu/viewdoc/download?doi=10.1.1.1024.2660&amp;rep=rep1&amp;type=pdf" TargetMode="External"/><Relationship Id="rId9" Type="http://schemas.openxmlformats.org/officeDocument/2006/relationships/hyperlink" Target="https://towardsdatascience.com/understanding-logistic-regression-9b02c2aec102" TargetMode="External"/><Relationship Id="rId14" Type="http://schemas.openxmlformats.org/officeDocument/2006/relationships/hyperlink" Target="https://machinelearningmastery.com/linear-discriminant-analysis-for-machine-learning/" TargetMode="External"/><Relationship Id="rId22" Type="http://schemas.openxmlformats.org/officeDocument/2006/relationships/hyperlink" Target="http://theprofessionalspoint.blogspot.com/2019/02/advantages-and-disadvantages-of.html#:~:text=24%20February%202019-,Advantages%20and%20Disadvantages%20of%20Decision%20Trees%20in%20Machine%20Learning,to%20overfitting%20of%20the%20data" TargetMode="External"/><Relationship Id="rId27" Type="http://schemas.openxmlformats.org/officeDocument/2006/relationships/hyperlink" Target="https://www.researchgate.net/profile/Djebali-Nesrine/publication/299473359_Credit_Scoring_and_Default_Risk_Prediction_A_Comparative_Study_between_Discriminant_Analysis_Logistic_Regression/links/57f3a48d08ae8da3ce535648/Credit-Scoring-and-Default-Risk-Prediction-A-Comparative-Study-between-Discriminant-Analysis-Logistic-Regression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Scoring and Statistical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By Yousef Allam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87" y="2666999"/>
            <a:ext cx="7181850" cy="76200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4546A"/>
                </a:solidFill>
              </a:rPr>
              <a:t>Types of Statistical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88718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49" y="2666999"/>
            <a:ext cx="4429125" cy="76200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4546A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5728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What is Logistic Regression?</a:t>
            </a:r>
          </a:p>
          <a:p>
            <a:r>
              <a:rPr lang="en-US" dirty="0">
                <a:solidFill>
                  <a:srgbClr val="44546A"/>
                </a:solidFill>
              </a:rPr>
              <a:t>Relation between dependent and independent variables</a:t>
            </a:r>
          </a:p>
          <a:p>
            <a:r>
              <a:rPr lang="en-US" dirty="0">
                <a:solidFill>
                  <a:srgbClr val="44546A"/>
                </a:solidFill>
              </a:rPr>
              <a:t>Continuous or categorical independent variables </a:t>
            </a:r>
          </a:p>
          <a:p>
            <a:r>
              <a:rPr lang="en-US" dirty="0">
                <a:solidFill>
                  <a:srgbClr val="44546A"/>
                </a:solidFill>
              </a:rPr>
              <a:t>Dichotomous(binary) the output.</a:t>
            </a:r>
          </a:p>
          <a:p>
            <a:r>
              <a:rPr lang="en-US" dirty="0">
                <a:solidFill>
                  <a:srgbClr val="44546A"/>
                </a:solidFill>
              </a:rPr>
              <a:t>Predict the likelihood of “yes” or “no” outcomes.</a:t>
            </a:r>
          </a:p>
        </p:txBody>
      </p:sp>
    </p:spTree>
    <p:extLst>
      <p:ext uri="{BB962C8B-B14F-4D97-AF65-F5344CB8AC3E}">
        <p14:creationId xmlns:p14="http://schemas.microsoft.com/office/powerpoint/2010/main" val="37280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1"/>
            <a:ext cx="4951571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Sigmoid Function</a:t>
            </a:r>
          </a:p>
          <a:p>
            <a:r>
              <a:rPr lang="en-US" sz="2400" dirty="0">
                <a:solidFill>
                  <a:srgbClr val="44546A"/>
                </a:solidFill>
              </a:rPr>
              <a:t>Assigns the probabilities to discrete outcomes</a:t>
            </a:r>
          </a:p>
          <a:p>
            <a:r>
              <a:rPr lang="en-US" sz="2400" dirty="0">
                <a:solidFill>
                  <a:srgbClr val="44546A"/>
                </a:solidFill>
              </a:rPr>
              <a:t>Forms an S-shaped graph</a:t>
            </a:r>
          </a:p>
          <a:p>
            <a:r>
              <a:rPr lang="en-US" sz="2400" dirty="0">
                <a:solidFill>
                  <a:srgbClr val="44546A"/>
                </a:solidFill>
              </a:rPr>
              <a:t>The model sets a threshold.</a:t>
            </a:r>
          </a:p>
          <a:p>
            <a:r>
              <a:rPr lang="en-US" sz="2400" dirty="0">
                <a:solidFill>
                  <a:srgbClr val="44546A"/>
                </a:solidFill>
              </a:rPr>
              <a:t>Differentiate between the different classes. 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CCD0F-0ACD-E6AE-0619-5BDE6C02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83" y="1343026"/>
            <a:ext cx="5486400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66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Types of Logistic Regression</a:t>
            </a:r>
          </a:p>
          <a:p>
            <a:r>
              <a:rPr lang="en-US" b="1" dirty="0">
                <a:solidFill>
                  <a:schemeClr val="tx2"/>
                </a:solidFill>
              </a:rPr>
              <a:t>Binary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2 outcomes only. </a:t>
            </a:r>
            <a:r>
              <a:rPr lang="en-US" sz="1600" dirty="0"/>
              <a:t>(Yes or No)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Multinomial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three or more categories without ordering. </a:t>
            </a:r>
            <a:r>
              <a:rPr lang="en-US" sz="1600" dirty="0"/>
              <a:t>(Vegan, Non-veg, Vegetarian)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Ordinal</a:t>
            </a:r>
            <a:r>
              <a:rPr lang="en-US" dirty="0">
                <a:solidFill>
                  <a:srgbClr val="44546A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three or more categories with ordering. </a:t>
            </a:r>
            <a:r>
              <a:rPr lang="en-US" sz="1600" dirty="0"/>
              <a:t>(Movie Rating from 1 to 5)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54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7D1A7F-A822-F397-5A96-5ECD729C9E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63426261"/>
              </p:ext>
            </p:extLst>
          </p:nvPr>
        </p:nvGraphicFramePr>
        <p:xfrm>
          <a:off x="1293813" y="685800"/>
          <a:ext cx="102870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1152372416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570166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Disadvantages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458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No assumptions about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Assumption of linearity between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2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Extendable to multiple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Requires no multicollinearity between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8261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Less inclined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Tedious 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5757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Very efficient for linearly separable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Not applicable for nor-linear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7219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Quick and easy 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Not immune to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048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Lower 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Outliers could distort the estimation of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190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Predicted features gives inference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8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3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149" y="2666999"/>
            <a:ext cx="4962525" cy="762001"/>
          </a:xfrm>
        </p:spPr>
        <p:txBody>
          <a:bodyPr>
            <a:noAutofit/>
          </a:bodyPr>
          <a:lstStyle/>
          <a:p>
            <a:r>
              <a:rPr lang="en-US" sz="4000" dirty="0"/>
              <a:t>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8495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What is Discriminant Analysis?</a:t>
            </a:r>
          </a:p>
          <a:p>
            <a:r>
              <a:rPr lang="en-US" dirty="0">
                <a:solidFill>
                  <a:srgbClr val="44546A"/>
                </a:solidFill>
              </a:rPr>
              <a:t>Classify observations into non-overlapping groups.</a:t>
            </a:r>
          </a:p>
          <a:p>
            <a:r>
              <a:rPr lang="en-US" dirty="0">
                <a:solidFill>
                  <a:srgbClr val="44546A"/>
                </a:solidFill>
              </a:rPr>
              <a:t>Dimensionality reduction technique.</a:t>
            </a:r>
          </a:p>
          <a:p>
            <a:r>
              <a:rPr lang="en-US" dirty="0">
                <a:solidFill>
                  <a:srgbClr val="44546A"/>
                </a:solidFill>
              </a:rPr>
              <a:t>Create a new axis.</a:t>
            </a:r>
          </a:p>
          <a:p>
            <a:r>
              <a:rPr lang="en-US" dirty="0">
                <a:solidFill>
                  <a:srgbClr val="44546A"/>
                </a:solidFill>
              </a:rPr>
              <a:t>Two criteria are used to create a new axis</a:t>
            </a:r>
          </a:p>
          <a:p>
            <a:pPr marL="1879092" lvl="4" indent="-342900">
              <a:buClr>
                <a:srgbClr val="44546A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Maximize distance. </a:t>
            </a:r>
          </a:p>
          <a:p>
            <a:pPr marL="1879092" lvl="4" indent="-342900">
              <a:buClr>
                <a:srgbClr val="44546A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Minimize variation</a:t>
            </a:r>
          </a:p>
        </p:txBody>
      </p:sp>
    </p:spTree>
    <p:extLst>
      <p:ext uri="{BB962C8B-B14F-4D97-AF65-F5344CB8AC3E}">
        <p14:creationId xmlns:p14="http://schemas.microsoft.com/office/powerpoint/2010/main" val="12073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4E288E-791B-80B5-320A-70C37BC6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304800"/>
            <a:ext cx="518160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908E0-F983-BC10-BFDA-65FA992E9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4876800"/>
            <a:ext cx="857955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8189F0-48B2-7D9A-FA57-237B14AA554B}"/>
              </a:ext>
            </a:extLst>
          </p:cNvPr>
          <p:cNvSpPr txBox="1"/>
          <p:nvPr/>
        </p:nvSpPr>
        <p:spPr>
          <a:xfrm>
            <a:off x="5408612" y="4001869"/>
            <a:ext cx="4572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||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4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Discriminant Function</a:t>
            </a:r>
          </a:p>
          <a:p>
            <a:r>
              <a:rPr lang="en-US" dirty="0">
                <a:solidFill>
                  <a:srgbClr val="44546A"/>
                </a:solidFill>
              </a:rPr>
              <a:t>Default and Non-Default.</a:t>
            </a:r>
            <a:endParaRPr lang="en-US" b="1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Passes through centroids</a:t>
            </a:r>
          </a:p>
          <a:p>
            <a:r>
              <a:rPr lang="en-US" dirty="0">
                <a:solidFill>
                  <a:srgbClr val="44546A"/>
                </a:solidFill>
              </a:rPr>
              <a:t>Needs the number of groups minus one functions.</a:t>
            </a:r>
          </a:p>
          <a:p>
            <a:r>
              <a:rPr lang="en-US" dirty="0">
                <a:solidFill>
                  <a:srgbClr val="44546A"/>
                </a:solidFill>
              </a:rPr>
              <a:t>Function includes one or more attributes</a:t>
            </a:r>
          </a:p>
        </p:txBody>
      </p:sp>
    </p:spTree>
    <p:extLst>
      <p:ext uri="{BB962C8B-B14F-4D97-AF65-F5344CB8AC3E}">
        <p14:creationId xmlns:p14="http://schemas.microsoft.com/office/powerpoint/2010/main" val="264913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12" y="2666999"/>
            <a:ext cx="3276600" cy="76200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4546A"/>
                </a:solidFill>
              </a:rPr>
              <a:t>Credit Scoring</a:t>
            </a:r>
          </a:p>
        </p:txBody>
      </p:sp>
    </p:spTree>
    <p:extLst>
      <p:ext uri="{BB962C8B-B14F-4D97-AF65-F5344CB8AC3E}">
        <p14:creationId xmlns:p14="http://schemas.microsoft.com/office/powerpoint/2010/main" val="14240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7D1A7F-A822-F397-5A96-5ECD729C9E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47450063"/>
              </p:ext>
            </p:extLst>
          </p:nvPr>
        </p:nvGraphicFramePr>
        <p:xfrm>
          <a:off x="1293813" y="685800"/>
          <a:ext cx="10287000" cy="29717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1152372416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5701665"/>
                    </a:ext>
                  </a:extLst>
                </a:gridCol>
              </a:tblGrid>
              <a:tr h="70757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Disadvantages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4586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/>
                        <a:t>simple, fast and portable algorithm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unrealistic assumptions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201"/>
                  </a:ext>
                </a:extLst>
              </a:tr>
              <a:tr h="849086">
                <a:tc>
                  <a:txBody>
                    <a:bodyPr/>
                    <a:lstStyle/>
                    <a:p>
                      <a:r>
                        <a:rPr lang="en-US" dirty="0"/>
                        <a:t>minimizes the variance in the dataset 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give good results in case of unbalanced dataset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82611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/>
                        <a:t>reduces the curse of dimensionality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suitable for non-linear problems 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5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30" y="2670312"/>
            <a:ext cx="3433763" cy="762001"/>
          </a:xfrm>
        </p:spPr>
        <p:txBody>
          <a:bodyPr>
            <a:noAutofit/>
          </a:bodyPr>
          <a:lstStyle/>
          <a:p>
            <a:r>
              <a:rPr lang="en-US" sz="40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32023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/>
              <a:t>Decision Trees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What is Decision Trees?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</a:rPr>
              <a:t>Human thinking steps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</a:rPr>
              <a:t>Starts with a group of records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</a:rPr>
              <a:t>Searches for appropriate attribute and cut-off value. 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</a:rPr>
              <a:t>Measurement for splitting nodes</a:t>
            </a:r>
          </a:p>
          <a:p>
            <a:pPr marL="1879092" lvl="4" indent="-342900">
              <a:buClr>
                <a:srgbClr val="44546A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Entropy</a:t>
            </a:r>
          </a:p>
          <a:p>
            <a:pPr marL="1879092" lvl="4" indent="-342900">
              <a:buClr>
                <a:srgbClr val="44546A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Information gain</a:t>
            </a:r>
          </a:p>
          <a:p>
            <a:pPr marL="1440180" lvl="3" indent="-342900">
              <a:buFont typeface="+mj-lt"/>
              <a:buAutoNum type="arabicPeriod"/>
            </a:pP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4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/>
              <a:t>Decision Trees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1"/>
            <a:ext cx="4951571" cy="114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Entropy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B2788-CA54-3A1D-3826-308997BDD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t="46987" r="1309" b="2524"/>
          <a:stretch/>
        </p:blipFill>
        <p:spPr>
          <a:xfrm>
            <a:off x="2285206" y="3778983"/>
            <a:ext cx="7848600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431C1-8F79-6796-2CF3-EFF026EA0224}"/>
              </a:ext>
            </a:extLst>
          </p:cNvPr>
          <p:cNvSpPr txBox="1"/>
          <p:nvPr/>
        </p:nvSpPr>
        <p:spPr>
          <a:xfrm>
            <a:off x="836611" y="1367806"/>
            <a:ext cx="539715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 of randomness and uncertainty.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0DAC8-BEC5-DE78-E49F-65C18AA41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4" r="3988" b="20756"/>
          <a:stretch/>
        </p:blipFill>
        <p:spPr>
          <a:xfrm>
            <a:off x="6858000" y="1874520"/>
            <a:ext cx="4623261" cy="1527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3FC6F8-15A3-4D69-22F6-A6EFAB8F3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"/>
          <a:stretch/>
        </p:blipFill>
        <p:spPr>
          <a:xfrm>
            <a:off x="816880" y="1871966"/>
            <a:ext cx="5416885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8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/>
              <a:t>Decision Trees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1"/>
            <a:ext cx="4951571" cy="114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Information Gain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431C1-8F79-6796-2CF3-EFF026EA0224}"/>
              </a:ext>
            </a:extLst>
          </p:cNvPr>
          <p:cNvSpPr txBox="1"/>
          <p:nvPr/>
        </p:nvSpPr>
        <p:spPr>
          <a:xfrm>
            <a:off x="836611" y="1367806"/>
            <a:ext cx="579120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 of Entropy reduction.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</a:rPr>
              <a:t>How much information a feature provides.</a:t>
            </a:r>
          </a:p>
          <a:p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7503C-1BB9-748A-BF37-2D398D45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5" y="2842027"/>
            <a:ext cx="10802943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/>
              <a:t>Decision Trees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795CC-5F25-D71C-2AA7-5B036D01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83" y="457200"/>
            <a:ext cx="8590257" cy="48320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68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/>
              <a:t>Decision Trees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7D1A7F-A822-F397-5A96-5ECD729C9E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2250582"/>
              </p:ext>
            </p:extLst>
          </p:nvPr>
        </p:nvGraphicFramePr>
        <p:xfrm>
          <a:off x="1293813" y="685800"/>
          <a:ext cx="10287000" cy="464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1152372416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5701665"/>
                    </a:ext>
                  </a:extLst>
                </a:gridCol>
              </a:tblGrid>
              <a:tr h="47807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Disadvantages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4586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perfect for visual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Decision trees tend to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201"/>
                  </a:ext>
                </a:extLst>
              </a:tr>
              <a:tr h="650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doesn’t require a lot of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Small changes in the data can affect prediction greatly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82611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automatically handle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Adding a new data point can lead to re-generation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57578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robust to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Not suitable for large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72194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No assumptions are required about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High 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0488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Feature selection happens automatically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Outliers could distort the estimation of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1909"/>
                  </a:ext>
                </a:extLst>
              </a:tr>
              <a:tr h="650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predict both continuous and discrete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Too many numerical variables take a lot of time for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89007"/>
                  </a:ext>
                </a:extLst>
              </a:tr>
              <a:tr h="4780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classify non-linearly separable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7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971" y="1752600"/>
            <a:ext cx="7050882" cy="235888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Credit Scoring and Default Risk Prediction: A Comparative Study between Discriminant Analysis &amp;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1C816-E6E5-8928-741D-4690A3A4C4D2}"/>
              </a:ext>
            </a:extLst>
          </p:cNvPr>
          <p:cNvSpPr txBox="1">
            <a:spLocks/>
          </p:cNvSpPr>
          <p:nvPr/>
        </p:nvSpPr>
        <p:spPr>
          <a:xfrm>
            <a:off x="3046412" y="4180273"/>
            <a:ext cx="78486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4546A"/>
                </a:solidFill>
              </a:rPr>
              <a:t>Article in International Journal of Economics and Finance . Match 2016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426560-F06D-518E-A772-5DC2A284BF6C}"/>
              </a:ext>
            </a:extLst>
          </p:cNvPr>
          <p:cNvSpPr txBox="1">
            <a:spLocks/>
          </p:cNvSpPr>
          <p:nvPr/>
        </p:nvSpPr>
        <p:spPr>
          <a:xfrm>
            <a:off x="2567383" y="4709887"/>
            <a:ext cx="8001000" cy="1070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4546A"/>
                </a:solidFill>
              </a:rPr>
              <a:t>By </a:t>
            </a:r>
            <a:r>
              <a:rPr lang="en-US" dirty="0" err="1">
                <a:solidFill>
                  <a:srgbClr val="44546A"/>
                </a:solidFill>
              </a:rPr>
              <a:t>Zaghdoudi</a:t>
            </a:r>
            <a:r>
              <a:rPr lang="en-US" dirty="0">
                <a:solidFill>
                  <a:srgbClr val="44546A"/>
                </a:solidFill>
              </a:rPr>
              <a:t> </a:t>
            </a:r>
            <a:r>
              <a:rPr lang="en-US" dirty="0" err="1">
                <a:solidFill>
                  <a:srgbClr val="44546A"/>
                </a:solidFill>
              </a:rPr>
              <a:t>Khemais</a:t>
            </a:r>
            <a:r>
              <a:rPr lang="en-US" dirty="0">
                <a:solidFill>
                  <a:srgbClr val="44546A"/>
                </a:solidFill>
              </a:rPr>
              <a:t>, </a:t>
            </a:r>
            <a:r>
              <a:rPr lang="en-US" dirty="0" err="1">
                <a:solidFill>
                  <a:srgbClr val="44546A"/>
                </a:solidFill>
              </a:rPr>
              <a:t>Djebali</a:t>
            </a:r>
            <a:r>
              <a:rPr lang="en-US" dirty="0">
                <a:solidFill>
                  <a:srgbClr val="44546A"/>
                </a:solidFill>
              </a:rPr>
              <a:t> </a:t>
            </a:r>
            <a:r>
              <a:rPr lang="en-US" dirty="0" err="1">
                <a:solidFill>
                  <a:srgbClr val="44546A"/>
                </a:solidFill>
              </a:rPr>
              <a:t>Nesrine</a:t>
            </a:r>
            <a:r>
              <a:rPr lang="en-US" dirty="0">
                <a:solidFill>
                  <a:srgbClr val="44546A"/>
                </a:solidFill>
              </a:rPr>
              <a:t> &amp; </a:t>
            </a:r>
            <a:r>
              <a:rPr lang="en-US" dirty="0" err="1">
                <a:solidFill>
                  <a:srgbClr val="44546A"/>
                </a:solidFill>
              </a:rPr>
              <a:t>Mezni</a:t>
            </a:r>
            <a:r>
              <a:rPr lang="en-US" dirty="0">
                <a:solidFill>
                  <a:srgbClr val="44546A"/>
                </a:solidFill>
              </a:rPr>
              <a:t> Mohamed</a:t>
            </a:r>
          </a:p>
        </p:txBody>
      </p:sp>
    </p:spTree>
    <p:extLst>
      <p:ext uri="{BB962C8B-B14F-4D97-AF65-F5344CB8AC3E}">
        <p14:creationId xmlns:p14="http://schemas.microsoft.com/office/powerpoint/2010/main" val="378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sz="3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Credit Scoring and Default Risk Prediction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Abstract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evelop models for predicting default risk of SMEs</a:t>
            </a:r>
            <a:r>
              <a:rPr lang="en-US" dirty="0">
                <a:solidFill>
                  <a:srgbClr val="44546A"/>
                </a:solidFill>
              </a:rPr>
              <a:t>.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 Logistic Regression and Discriminant Analysis.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195 credit files</a:t>
            </a:r>
            <a:r>
              <a:rPr lang="en-US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divided into 5 sectors.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“industry, agriculture, tourism, trade and services” </a:t>
            </a:r>
          </a:p>
          <a:p>
            <a:pPr>
              <a:buClr>
                <a:srgbClr val="44546A"/>
              </a:buClr>
            </a:pPr>
            <a:r>
              <a:rPr lang="en-US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scoring techniques have a statistically significant power.</a:t>
            </a:r>
          </a:p>
        </p:txBody>
      </p:sp>
    </p:spTree>
    <p:extLst>
      <p:ext uri="{BB962C8B-B14F-4D97-AF65-F5344CB8AC3E}">
        <p14:creationId xmlns:p14="http://schemas.microsoft.com/office/powerpoint/2010/main" val="5023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DF6F73-4738-526B-7A05-DC2A3A1D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70" y="742950"/>
            <a:ext cx="8819484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Today’s questions</a:t>
            </a:r>
          </a:p>
          <a:p>
            <a:r>
              <a:rPr lang="en-US" dirty="0">
                <a:solidFill>
                  <a:srgbClr val="44546A"/>
                </a:solidFill>
              </a:rPr>
              <a:t>What is Credit Scoring?</a:t>
            </a:r>
          </a:p>
          <a:p>
            <a:r>
              <a:rPr lang="en-US" dirty="0">
                <a:solidFill>
                  <a:srgbClr val="44546A"/>
                </a:solidFill>
              </a:rPr>
              <a:t>What does a Credit Report contains?</a:t>
            </a:r>
          </a:p>
          <a:p>
            <a:r>
              <a:rPr lang="en-US" dirty="0">
                <a:solidFill>
                  <a:srgbClr val="44546A"/>
                </a:solidFill>
              </a:rPr>
              <a:t>Who collects Credit Reports?</a:t>
            </a:r>
          </a:p>
          <a:p>
            <a:r>
              <a:rPr lang="en-US" dirty="0">
                <a:solidFill>
                  <a:srgbClr val="44546A"/>
                </a:solidFill>
              </a:rPr>
              <a:t>Why is Credit Scoring important?</a:t>
            </a:r>
          </a:p>
          <a:p>
            <a:r>
              <a:rPr lang="en-US" dirty="0">
                <a:solidFill>
                  <a:srgbClr val="44546A"/>
                </a:solidFill>
              </a:rPr>
              <a:t>How is Credit Score calculated?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082F3-7155-B0BF-0EF3-2A138191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32" y="948639"/>
            <a:ext cx="8823960" cy="49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2D233-ED21-0A7A-F6D5-1CE718C9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5334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Statistical Techniques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Target and conditions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Classify the companies to good or bad.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endParaRPr lang="en-US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Obtaining an estimate for the model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endParaRPr lang="en-US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Healthy companies are rated by “1”.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endParaRPr lang="en-US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Failing companies are rated by “0”.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Font typeface="Symbol" panose="05050102010706020507" pitchFamily="18" charset="2"/>
              <a:buChar char=""/>
            </a:pP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4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441" y="2666999"/>
            <a:ext cx="5239941" cy="762001"/>
          </a:xfrm>
        </p:spPr>
        <p:txBody>
          <a:bodyPr>
            <a:noAutofit/>
          </a:bodyPr>
          <a:lstStyle/>
          <a:p>
            <a:r>
              <a:rPr lang="en-US" sz="4000" dirty="0"/>
              <a:t>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72054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0A1C54-07EF-2154-6818-D53ABAC3E7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1"/>
            <a:ext cx="4951571" cy="373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rgbClr val="44546A"/>
                </a:solidFill>
              </a:rPr>
              <a:t>Tests</a:t>
            </a:r>
          </a:p>
          <a:p>
            <a:r>
              <a:rPr lang="en-US" sz="3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Wilks’s Lambda Test.</a:t>
            </a:r>
          </a:p>
          <a:p>
            <a:r>
              <a:rPr lang="en-US" sz="32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Prove existence of relationships</a:t>
            </a:r>
          </a:p>
          <a:p>
            <a:r>
              <a:rPr lang="en-US" sz="3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Tests value is always between 0 and 1.</a:t>
            </a:r>
          </a:p>
          <a:p>
            <a:r>
              <a:rPr lang="en-US" sz="3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means classes are equal.</a:t>
            </a:r>
          </a:p>
          <a:p>
            <a:r>
              <a:rPr lang="en-US" sz="3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means it has great significance.</a:t>
            </a:r>
            <a:endParaRPr lang="en-US" sz="3200" dirty="0">
              <a:solidFill>
                <a:srgbClr val="44546A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70A849-1CD7-7FEB-DE79-FCF1FE04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4365784"/>
            <a:ext cx="9466936" cy="1095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A3F9D0-8A22-DC11-44FE-FB3ED6A8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939481"/>
            <a:ext cx="5484972" cy="7369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607A68-D9AE-ACD3-863A-BC6658248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170270"/>
            <a:ext cx="5484972" cy="16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5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0A1C54-07EF-2154-6818-D53ABAC3E7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1"/>
            <a:ext cx="4951571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Discrimination Function</a:t>
            </a:r>
          </a:p>
          <a:p>
            <a:r>
              <a:rPr lang="en-US" sz="26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Wilks’s Lambda Test </a:t>
            </a:r>
          </a:p>
          <a:p>
            <a:r>
              <a:rPr lang="en-US" sz="2400" dirty="0">
                <a:solidFill>
                  <a:srgbClr val="44546A"/>
                </a:solidFill>
              </a:rPr>
              <a:t>Choosing variables</a:t>
            </a:r>
          </a:p>
          <a:p>
            <a:r>
              <a:rPr lang="en-US" sz="2400" dirty="0">
                <a:solidFill>
                  <a:srgbClr val="44546A"/>
                </a:solidFill>
              </a:rPr>
              <a:t>Calculating the weights.</a:t>
            </a:r>
          </a:p>
          <a:p>
            <a:r>
              <a:rPr lang="en-US" sz="2400" dirty="0">
                <a:solidFill>
                  <a:srgbClr val="44546A"/>
                </a:solidFill>
              </a:rPr>
              <a:t>Score function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1B6FF-FFE6-2AA2-ED2C-163DAA9F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10" y="3162301"/>
            <a:ext cx="6075474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67775-CE03-D38E-93FC-38089D25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0" y="1052415"/>
            <a:ext cx="607547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2648" y="682283"/>
            <a:ext cx="6624764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Discriminant Analysis Results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175D3-468E-D8A5-E910-16E007F1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34" y="1447799"/>
            <a:ext cx="10051956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D4867-F554-1AF8-82EF-A5987295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44" y="3733802"/>
            <a:ext cx="10074646" cy="1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71" y="2666999"/>
            <a:ext cx="4383882" cy="762001"/>
          </a:xfrm>
        </p:spPr>
        <p:txBody>
          <a:bodyPr>
            <a:noAutofit/>
          </a:bodyPr>
          <a:lstStyle/>
          <a:p>
            <a:r>
              <a:rPr lang="en-US" sz="4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309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44546A"/>
                </a:solidFill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D4A8D-3AC4-F39F-ED72-AA9C3F65D66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2" y="1498445"/>
            <a:ext cx="5486400" cy="740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98C33-09AA-D427-C449-485EDE49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10"/>
          <a:stretch/>
        </p:blipFill>
        <p:spPr>
          <a:xfrm>
            <a:off x="1336864" y="2543162"/>
            <a:ext cx="9515093" cy="685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45B56-19B7-609C-7190-E757706B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3686162"/>
            <a:ext cx="10363200" cy="1066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F8B426-6100-75ED-4DC0-6713A63AA2C9}"/>
              </a:ext>
            </a:extLst>
          </p:cNvPr>
          <p:cNvSpPr txBox="1"/>
          <p:nvPr/>
        </p:nvSpPr>
        <p:spPr>
          <a:xfrm>
            <a:off x="612648" y="685800"/>
            <a:ext cx="518318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Logistic Regression Function</a:t>
            </a:r>
          </a:p>
        </p:txBody>
      </p:sp>
    </p:spTree>
    <p:extLst>
      <p:ext uri="{BB962C8B-B14F-4D97-AF65-F5344CB8AC3E}">
        <p14:creationId xmlns:p14="http://schemas.microsoft.com/office/powerpoint/2010/main" val="53310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2648" y="682283"/>
            <a:ext cx="4795964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Logistic Regression Results</a:t>
            </a:r>
            <a:endParaRPr lang="en-US" dirty="0">
              <a:solidFill>
                <a:srgbClr val="44546A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2E643-C410-F0BD-575A-974FCC4D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82" y="1905000"/>
            <a:ext cx="7763958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2D361F-9A5C-E87B-7618-8E056B0C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13" y="3124200"/>
            <a:ext cx="77639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What is a Credit Report?</a:t>
            </a:r>
          </a:p>
          <a:p>
            <a:r>
              <a:rPr lang="en-US" sz="2800" dirty="0">
                <a:solidFill>
                  <a:srgbClr val="44546A"/>
                </a:solidFill>
              </a:rPr>
              <a:t>Personal information.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Bank accounts.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Financial Transactions and Missed Payments.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Entities that have previously requested Credit Report.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5CFF-1FC0-D753-B9A7-863C5B3C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3F57-F98B-3B61-5714-0109FD42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2"/>
          <a:stretch/>
        </p:blipFill>
        <p:spPr>
          <a:xfrm>
            <a:off x="1560511" y="1295400"/>
            <a:ext cx="9067801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56727-8FCC-3DE7-A225-FAF1A129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12" y="2819400"/>
            <a:ext cx="9067800" cy="24406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CBBFEB-D04E-DCEE-FE11-01C4CC4104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85800"/>
            <a:ext cx="4795964" cy="53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Research Results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F3D3-E05D-95C1-DFFA-DDB2E9FFAA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2795" y="1219200"/>
            <a:ext cx="10971372" cy="4038599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https://www.techtarget.com/searchbusinessanalytics/definition/logistic-regression#:~:text=Logistic%20regression%20is%20a%20statistical,or%20more%20existing%20independent%20variables</a:t>
            </a: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https://towardsdatascience.com/logistic-regression-detailed-overview-46c4da4303bc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https://citeseerx.ist.psu.edu/viewdoc/download?doi=10.1.1.1024.2660&amp;rep=rep1&amp;type=pdf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https://www.kdnuggets.com/2022/07/logistic-regression-work.html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https://www.analyticsvidhya.com/blog/2021/07/an-introduction-to-logistic-regression/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https://learn.g2.com/logistic-regression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https://www.geeksforgeeks.org/understanding-logistic-regression/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https://towardsdatascience.com/understanding-logistic-regression-9b02c2aec102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https://www.youtube.com/watch?v=azXCzI57Yfc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https://stattrek.com/multiple-regression/discriminant-analysis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https://www.statisticssolutions.com/discriminant-analysis/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https://www.ibm.com/docs/en/spss-statistics/25.0.0?topic=features-discriminant-analysis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4"/>
              </a:rPr>
              <a:t>https://machinelearningmastery.com/linear-discriminant-analysis-for-machine-learning/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/>
              </a:rPr>
              <a:t>https://www.tutorialspoint.com/what-is-the-use-of-discriminant-analysis-in-credit-score-model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6"/>
              </a:rPr>
              <a:t>https://www.geeksforgeeks.org/ml-linear-discriminant-analysis/#:~:text=Linear%20Discriminant%20Analysis%20or%20Normal,separating%20two%20or%20more%20classes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7"/>
              </a:rPr>
              <a:t>https://mpra.ub.uni-muenchen.de/8156/1/MPRA_paper_8156.pdf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8"/>
              </a:rPr>
              <a:t>https://www.javatpoint.com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/>
              </a:rPr>
              <a:t>https://www.tutorialspoint.com/what-is-the-use-of-discriminant-analysis-in-credit-score-model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9"/>
              </a:rPr>
              <a:t>https://www.ncbi.nlm.nih.gov/pmc/articles/PMC2798100/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0"/>
              </a:rPr>
              <a:t>https://en.wikipedia.org/wiki/Linear_discriminant_analysis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1"/>
              </a:rPr>
              <a:t>https://www.educba.com/decision-tree-advantages-and-disadvantages/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2"/>
              </a:rPr>
              <a:t>http://theprofessionalspoint.blogspot.com/2019/02/advantages-and-disadvantages-of.html#:~:text=24%20February%202019-,Advantages%20and%20Disadvantages%20of%20Decision%20Trees%20in%20Machine%20Learning,to%20overfitting%20of%20the%20data</a:t>
            </a: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3"/>
              </a:rPr>
              <a:t>https://hastie.su.domains/ISLR2/ISLRv2_website.pdf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4"/>
              </a:rPr>
              <a:t>https://www.researchgate.net/profile/Aboul-Ella-Hassanien/publication/316994943_Linear_discriminant_analysis_A_detailed_tutorial/links/5958dc46a6fdcc2beca94342/Linear-discriminant-analysis-A-detailed-tutorial.pdf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3"/>
              </a:rPr>
              <a:t>https://hastie.su.domains/ISLR2/ISLRv2_website.pdf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5"/>
              </a:rPr>
              <a:t>https://stats.oarc.ucla.edu/stata/dae/discriminant-function-analysis/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6"/>
              </a:rPr>
              <a:t>https://www.sciencedirect.com/topics/medicine-and-dentistry/discriminant-analysis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7"/>
              </a:rPr>
              <a:t>https://www.researchgate.net/profile/Djebali-Nesrine/publication/299473359_Credit_Scoring_and_Default_Risk_Prediction_A_Comparative_Study_between_Discriminant_Analysis_Logistic_Regression/links/57f3a48d08ae8da3ce535648/Credit-Scoring-and-Default-Risk-Prediction-A-Comparative-Study-between-Discriminant-Analysis-Logistic-Regression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729BD8-0452-F50D-5DE0-5CF7AAAC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CA0C1-1644-48F1-C830-F4CE60EA8350}"/>
              </a:ext>
            </a:extLst>
          </p:cNvPr>
          <p:cNvSpPr txBox="1">
            <a:spLocks/>
          </p:cNvSpPr>
          <p:nvPr/>
        </p:nvSpPr>
        <p:spPr>
          <a:xfrm>
            <a:off x="612648" y="682283"/>
            <a:ext cx="4795964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b="1" u="sng" dirty="0">
                <a:solidFill>
                  <a:srgbClr val="44546A"/>
                </a:solidFill>
              </a:rPr>
              <a:t>References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41" y="2663370"/>
            <a:ext cx="3334941" cy="762001"/>
          </a:xfrm>
        </p:spPr>
        <p:txBody>
          <a:bodyPr>
            <a:noAutofit/>
          </a:bodyPr>
          <a:lstStyle/>
          <a:p>
            <a:r>
              <a:rPr lang="en-US" sz="40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76830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941" y="2666999"/>
            <a:ext cx="2572941" cy="762001"/>
          </a:xfrm>
        </p:spPr>
        <p:txBody>
          <a:bodyPr>
            <a:no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199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Credit Reporting Agencies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Who collects Credit Reports?</a:t>
            </a:r>
          </a:p>
          <a:p>
            <a:r>
              <a:rPr lang="en-US" dirty="0">
                <a:solidFill>
                  <a:srgbClr val="44546A"/>
                </a:solidFill>
              </a:rPr>
              <a:t>Collect and maintain Credit Reports.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From financial institutions</a:t>
            </a:r>
            <a:r>
              <a:rPr lang="en-US" dirty="0">
                <a:solidFill>
                  <a:srgbClr val="44546A"/>
                </a:solidFill>
              </a:rPr>
              <a:t>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Generate Credit Scores.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Egypt’s Credit reporting agency.</a:t>
            </a:r>
          </a:p>
        </p:txBody>
      </p:sp>
    </p:spTree>
    <p:extLst>
      <p:ext uri="{BB962C8B-B14F-4D97-AF65-F5344CB8AC3E}">
        <p14:creationId xmlns:p14="http://schemas.microsoft.com/office/powerpoint/2010/main" val="16195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Credit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What is Credit Score?</a:t>
            </a:r>
          </a:p>
          <a:p>
            <a:r>
              <a:rPr lang="en-US" sz="2800" dirty="0">
                <a:solidFill>
                  <a:srgbClr val="44546A"/>
                </a:solidFill>
              </a:rPr>
              <a:t>Reflects </a:t>
            </a:r>
            <a:r>
              <a:rPr lang="en-US" dirty="0">
                <a:solidFill>
                  <a:srgbClr val="44546A"/>
                </a:solidFill>
              </a:rPr>
              <a:t>Creditworthiness.</a:t>
            </a:r>
          </a:p>
          <a:p>
            <a:r>
              <a:rPr lang="en-US" dirty="0">
                <a:solidFill>
                  <a:srgbClr val="44546A"/>
                </a:solidFill>
              </a:rPr>
              <a:t>Factors affecting Credit Score.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FICO System.</a:t>
            </a:r>
          </a:p>
          <a:p>
            <a:r>
              <a:rPr lang="en-US" sz="2800" dirty="0">
                <a:solidFill>
                  <a:srgbClr val="44546A"/>
                </a:solidFill>
              </a:rPr>
              <a:t>Low </a:t>
            </a:r>
            <a:r>
              <a:rPr lang="en-US" dirty="0">
                <a:solidFill>
                  <a:srgbClr val="44546A"/>
                </a:solidFill>
              </a:rPr>
              <a:t>score consequences.</a:t>
            </a:r>
            <a:endParaRPr lang="en-US" sz="2800" dirty="0">
              <a:solidFill>
                <a:srgbClr val="44546A"/>
              </a:solidFill>
            </a:endParaRPr>
          </a:p>
          <a:p>
            <a:r>
              <a:rPr lang="en-US" dirty="0">
                <a:solidFill>
                  <a:srgbClr val="44546A"/>
                </a:solidFill>
              </a:rPr>
              <a:t>Why use a Credit Score system?</a:t>
            </a:r>
          </a:p>
          <a:p>
            <a:endParaRPr lang="en-US" sz="2800" dirty="0">
              <a:solidFill>
                <a:srgbClr val="44546A"/>
              </a:solidFill>
            </a:endParaRPr>
          </a:p>
          <a:p>
            <a:endParaRPr lang="en-US" sz="28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7F465-F634-AD4A-0288-6D58DB4F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962" y="2666999"/>
            <a:ext cx="4914900" cy="76200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4546A"/>
                </a:solidFill>
              </a:rPr>
              <a:t>Statistical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25300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Agenda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Today’s questions</a:t>
            </a:r>
          </a:p>
          <a:p>
            <a:r>
              <a:rPr lang="en-US" dirty="0">
                <a:solidFill>
                  <a:srgbClr val="44546A"/>
                </a:solidFill>
              </a:rPr>
              <a:t>Why do we need credit scoring systems?</a:t>
            </a:r>
          </a:p>
          <a:p>
            <a:r>
              <a:rPr lang="en-US" dirty="0">
                <a:solidFill>
                  <a:srgbClr val="44546A"/>
                </a:solidFill>
              </a:rPr>
              <a:t>What are the different statistical techniques used?</a:t>
            </a:r>
          </a:p>
          <a:p>
            <a:r>
              <a:rPr lang="en-US" dirty="0">
                <a:solidFill>
                  <a:srgbClr val="44546A"/>
                </a:solidFill>
              </a:rPr>
              <a:t>How do they work?</a:t>
            </a:r>
          </a:p>
          <a:p>
            <a:r>
              <a:rPr lang="en-US" dirty="0">
                <a:solidFill>
                  <a:srgbClr val="44546A"/>
                </a:solidFill>
              </a:rPr>
              <a:t>What are the advantages and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362157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3638F5-3FE5-79AA-FB96-505AAC98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/>
          <a:p>
            <a:r>
              <a:rPr lang="en-US" dirty="0"/>
              <a:t>Credit Scoring System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B29796-DD69-098D-3E0F-8F6EC0BCE7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tx2"/>
                </a:solidFill>
              </a:rPr>
              <a:t>Why is Credit Scoring system important?</a:t>
            </a:r>
          </a:p>
          <a:p>
            <a:r>
              <a:rPr lang="en-US" dirty="0">
                <a:solidFill>
                  <a:srgbClr val="44546A"/>
                </a:solidFill>
              </a:rPr>
              <a:t>Guidelines for acceptance and rules.</a:t>
            </a:r>
          </a:p>
          <a:p>
            <a:r>
              <a:rPr lang="en-US" dirty="0">
                <a:solidFill>
                  <a:srgbClr val="44546A"/>
                </a:solidFill>
              </a:rPr>
              <a:t>Complex calculation.</a:t>
            </a:r>
          </a:p>
          <a:p>
            <a:r>
              <a:rPr lang="en-US" dirty="0">
                <a:solidFill>
                  <a:srgbClr val="44546A"/>
                </a:solidFill>
              </a:rPr>
              <a:t>The need for accurate results. </a:t>
            </a:r>
          </a:p>
          <a:p>
            <a:r>
              <a:rPr lang="en-US" dirty="0">
                <a:solidFill>
                  <a:srgbClr val="44546A"/>
                </a:solidFill>
              </a:rPr>
              <a:t>The need for statistical techniques.</a:t>
            </a:r>
          </a:p>
          <a:p>
            <a:r>
              <a:rPr lang="en-US" dirty="0">
                <a:solidFill>
                  <a:srgbClr val="44546A"/>
                </a:solidFill>
              </a:rPr>
              <a:t>Type of statistical techniques.</a:t>
            </a:r>
          </a:p>
        </p:txBody>
      </p:sp>
    </p:spTree>
    <p:extLst>
      <p:ext uri="{BB962C8B-B14F-4D97-AF65-F5344CB8AC3E}">
        <p14:creationId xmlns:p14="http://schemas.microsoft.com/office/powerpoint/2010/main" val="395613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55_win32.potx" id="{6716940B-4D9C-4663-A433-BE448065F3EE}" vid="{E0D49505-218E-4836-BAAF-9131237CB254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tf03460555_win32</Template>
  <TotalTime>1088</TotalTime>
  <Words>1331</Words>
  <Application>Microsoft Office PowerPoint</Application>
  <PresentationFormat>Custom</PresentationFormat>
  <Paragraphs>217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</vt:lpstr>
      <vt:lpstr>Corbel</vt:lpstr>
      <vt:lpstr>Symbol</vt:lpstr>
      <vt:lpstr>Sales presentation on product or service</vt:lpstr>
      <vt:lpstr>Credit Scoring and Statistical Techniques</vt:lpstr>
      <vt:lpstr>Credit Scoring</vt:lpstr>
      <vt:lpstr>Agenda 1</vt:lpstr>
      <vt:lpstr>Credit Report</vt:lpstr>
      <vt:lpstr>Credit Reporting Agencies</vt:lpstr>
      <vt:lpstr>Credit Score</vt:lpstr>
      <vt:lpstr>Statistical Techniques</vt:lpstr>
      <vt:lpstr>Agenda 2</vt:lpstr>
      <vt:lpstr>Credit Scoring System</vt:lpstr>
      <vt:lpstr>Types of Statistical Techniques</vt:lpstr>
      <vt:lpstr>Logistic Regression</vt:lpstr>
      <vt:lpstr>Logistic Regression</vt:lpstr>
      <vt:lpstr>Logistic Regression</vt:lpstr>
      <vt:lpstr>Logistic Regression</vt:lpstr>
      <vt:lpstr>Logistic Regression</vt:lpstr>
      <vt:lpstr>Discriminant Analysis</vt:lpstr>
      <vt:lpstr>Discriminant Analysis</vt:lpstr>
      <vt:lpstr>PowerPoint Presentation</vt:lpstr>
      <vt:lpstr>Discriminant Analysis</vt:lpstr>
      <vt:lpstr>Discriminant Analysis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Credit Scoring and Default Risk Prediction: A Comparative Study between Discriminant Analysis &amp; Logistic Regression</vt:lpstr>
      <vt:lpstr>Credit Scoring and Default Risk Prediction</vt:lpstr>
      <vt:lpstr>PowerPoint Presentation</vt:lpstr>
      <vt:lpstr>PowerPoint Presentation</vt:lpstr>
      <vt:lpstr>PowerPoint Presentation</vt:lpstr>
      <vt:lpstr>Statistical Techniques</vt:lpstr>
      <vt:lpstr>Discriminant Analysis</vt:lpstr>
      <vt:lpstr>Discriminant Analysis</vt:lpstr>
      <vt:lpstr>Discriminant Analysis</vt:lpstr>
      <vt:lpstr>Discriminant Analysis</vt:lpstr>
      <vt:lpstr>Logistic Regression</vt:lpstr>
      <vt:lpstr>Logistic Regression</vt:lpstr>
      <vt:lpstr>Logistic Regression</vt:lpstr>
      <vt:lpstr>Results</vt:lpstr>
      <vt:lpstr>References</vt:lpstr>
      <vt:lpstr>Any Question?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and Statistical Techniques</dc:title>
  <dc:creator>Yousef Moataz</dc:creator>
  <cp:lastModifiedBy>Yousef Moataz</cp:lastModifiedBy>
  <cp:revision>165</cp:revision>
  <dcterms:created xsi:type="dcterms:W3CDTF">2022-08-03T19:10:11Z</dcterms:created>
  <dcterms:modified xsi:type="dcterms:W3CDTF">2022-08-04T13:18:51Z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