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356" r:id="rId3"/>
    <p:sldId id="302" r:id="rId4"/>
    <p:sldId id="390" r:id="rId5"/>
    <p:sldId id="341" r:id="rId6"/>
    <p:sldId id="345" r:id="rId7"/>
    <p:sldId id="353" r:id="rId8"/>
    <p:sldId id="347" r:id="rId9"/>
    <p:sldId id="346" r:id="rId10"/>
    <p:sldId id="354" r:id="rId11"/>
    <p:sldId id="348" r:id="rId12"/>
    <p:sldId id="355" r:id="rId13"/>
    <p:sldId id="361" r:id="rId14"/>
    <p:sldId id="362" r:id="rId15"/>
    <p:sldId id="363" r:id="rId16"/>
    <p:sldId id="364" r:id="rId17"/>
    <p:sldId id="350" r:id="rId18"/>
    <p:sldId id="387" r:id="rId19"/>
    <p:sldId id="388" r:id="rId20"/>
    <p:sldId id="389" r:id="rId21"/>
    <p:sldId id="357" r:id="rId22"/>
    <p:sldId id="358" r:id="rId23"/>
    <p:sldId id="359" r:id="rId24"/>
    <p:sldId id="365" r:id="rId25"/>
    <p:sldId id="298" r:id="rId26"/>
    <p:sldId id="391" r:id="rId27"/>
    <p:sldId id="367" r:id="rId28"/>
    <p:sldId id="373" r:id="rId29"/>
    <p:sldId id="372" r:id="rId30"/>
    <p:sldId id="370" r:id="rId31"/>
    <p:sldId id="371" r:id="rId32"/>
    <p:sldId id="386" r:id="rId33"/>
    <p:sldId id="374" r:id="rId34"/>
    <p:sldId id="377" r:id="rId35"/>
    <p:sldId id="375" r:id="rId36"/>
    <p:sldId id="376" r:id="rId37"/>
    <p:sldId id="378" r:id="rId38"/>
    <p:sldId id="381" r:id="rId39"/>
    <p:sldId id="379" r:id="rId40"/>
    <p:sldId id="380" r:id="rId41"/>
    <p:sldId id="382" r:id="rId42"/>
    <p:sldId id="385" r:id="rId43"/>
    <p:sldId id="383" r:id="rId44"/>
    <p:sldId id="384" r:id="rId4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6C"/>
    <a:srgbClr val="00BEF2"/>
    <a:srgbClr val="7B95A6"/>
    <a:srgbClr val="00838F"/>
    <a:srgbClr val="00B7C3"/>
    <a:srgbClr val="3C84B0"/>
    <a:srgbClr val="4E96C2"/>
    <a:srgbClr val="D6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69573" autoAdjust="0"/>
  </p:normalViewPr>
  <p:slideViewPr>
    <p:cSldViewPr snapToGrid="0">
      <p:cViewPr varScale="1">
        <p:scale>
          <a:sx n="95" d="100"/>
          <a:sy n="95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-108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1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4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23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9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3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7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462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5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79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97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72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79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1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960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36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189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6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683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9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2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153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96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8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765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81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826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81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90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067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683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1250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84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10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0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2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0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0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7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Classification Model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84239-E1E0-0330-F6B1-9BCF8A82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58" y="1320125"/>
            <a:ext cx="7106642" cy="31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2053277"/>
            <a:ext cx="2847097" cy="103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Monthly Income of borrowers.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MONTHLYINCOME</a:t>
            </a:r>
            <a:endParaRPr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FD6330F-E736-B038-D2D2-A7852142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23605"/>
              </p:ext>
            </p:extLst>
          </p:nvPr>
        </p:nvGraphicFramePr>
        <p:xfrm>
          <a:off x="2450548" y="3403988"/>
          <a:ext cx="1574414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787207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300875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62EC2E-15E4-339E-A3FE-DB64FCAC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80916"/>
              </p:ext>
            </p:extLst>
          </p:nvPr>
        </p:nvGraphicFramePr>
        <p:xfrm>
          <a:off x="4558309" y="1612671"/>
          <a:ext cx="3208116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60405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604058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838F"/>
                          </a:solidFill>
                        </a:rPr>
                        <a:t>MonthlyIncome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3820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5492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7828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C8DC7C-A963-BFC8-0989-34C3D1C5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39147"/>
              </p:ext>
            </p:extLst>
          </p:nvPr>
        </p:nvGraphicFramePr>
        <p:xfrm>
          <a:off x="5924713" y="3401568"/>
          <a:ext cx="1841712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841712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Missing Values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29731</a:t>
                      </a:r>
                      <a:endParaRPr lang="en-US" b="0" dirty="0">
                        <a:solidFill>
                          <a:srgbClr val="00BEF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BF0A91-17BE-BAE8-059F-2B5B888EF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38367"/>
              </p:ext>
            </p:extLst>
          </p:nvPr>
        </p:nvGraphicFramePr>
        <p:xfrm>
          <a:off x="4570340" y="3403988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6521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6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MONTHLYINCOME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D73D6-8C5D-379F-7348-FC900E0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8" y="1320125"/>
            <a:ext cx="7611537" cy="31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791015"/>
            <a:ext cx="2847097" cy="203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5516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Monthly debt payments and living costs divided by monthly gross income.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DEBTRATIO</a:t>
            </a:r>
            <a:endParaRPr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FD6330F-E736-B038-D2D2-A7852142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1281"/>
              </p:ext>
            </p:extLst>
          </p:nvPr>
        </p:nvGraphicFramePr>
        <p:xfrm>
          <a:off x="6176058" y="1522399"/>
          <a:ext cx="159036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795184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795184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329664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62EC2E-15E4-339E-A3FE-DB64FCAC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05777"/>
              </p:ext>
            </p:extLst>
          </p:nvPr>
        </p:nvGraphicFramePr>
        <p:xfrm>
          <a:off x="4572000" y="2571750"/>
          <a:ext cx="3208116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60405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604058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838F"/>
                          </a:solidFill>
                        </a:rPr>
                        <a:t>DebtRatio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0.175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0.366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0.868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BF0A91-17BE-BAE8-059F-2B5B888EF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2467"/>
              </p:ext>
            </p:extLst>
          </p:nvPr>
        </p:nvGraphicFramePr>
        <p:xfrm>
          <a:off x="4572000" y="1522399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353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5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DEBTRATIO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BB883-F375-BE42-25C0-0C8EEFC2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1320124"/>
            <a:ext cx="6687483" cy="31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522399"/>
            <a:ext cx="2847097" cy="263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5516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Total balance of credit cards and credit lines except number of installment debt divided by the sum of credit limits.</a:t>
            </a:r>
            <a:endParaRPr lang="en-US" dirty="0">
              <a:effectLst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UTILIZATION</a:t>
            </a:r>
            <a:endParaRPr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FD6330F-E736-B038-D2D2-A7852142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1482"/>
              </p:ext>
            </p:extLst>
          </p:nvPr>
        </p:nvGraphicFramePr>
        <p:xfrm>
          <a:off x="6176058" y="1522399"/>
          <a:ext cx="159036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795184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795184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50708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62EC2E-15E4-339E-A3FE-DB64FCAC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47162"/>
              </p:ext>
            </p:extLst>
          </p:nvPr>
        </p:nvGraphicFramePr>
        <p:xfrm>
          <a:off x="4572000" y="2571750"/>
          <a:ext cx="3208116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60405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604058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Utilization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0.029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0.154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0.559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BF0A91-17BE-BAE8-059F-2B5B888EF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19669"/>
              </p:ext>
            </p:extLst>
          </p:nvPr>
        </p:nvGraphicFramePr>
        <p:xfrm>
          <a:off x="4572000" y="1522399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6.04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0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0BC2-6D13-8A72-8508-6178E3B6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5" y="1320125"/>
            <a:ext cx="6697010" cy="31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LOANS</a:t>
            </a:r>
            <a:endParaRPr dirty="0"/>
          </a:p>
        </p:txBody>
      </p:sp>
      <p:sp>
        <p:nvSpPr>
          <p:cNvPr id="16" name="Google Shape;90;p15">
            <a:extLst>
              <a:ext uri="{FF2B5EF4-FFF2-40B4-BE49-F238E27FC236}">
                <a16:creationId xmlns:a16="http://schemas.microsoft.com/office/drawing/2014/main" id="{367787D3-A0B1-25B7-8383-2A1D4746B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740369"/>
            <a:ext cx="2847097" cy="1662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516C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Number of Open loans (installments) and Lines of credit (e.g. Credit cards).</a:t>
            </a:r>
            <a:endParaRPr lang="en-US" sz="3200" dirty="0">
              <a:effectLst/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B92E10B-354F-C318-E330-E19D03EF6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228"/>
              </p:ext>
            </p:extLst>
          </p:nvPr>
        </p:nvGraphicFramePr>
        <p:xfrm>
          <a:off x="6176058" y="1522399"/>
          <a:ext cx="159036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795184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795184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54E237-A823-975E-5F4A-2D3EFB69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59471"/>
              </p:ext>
            </p:extLst>
          </p:nvPr>
        </p:nvGraphicFramePr>
        <p:xfrm>
          <a:off x="4572000" y="2571750"/>
          <a:ext cx="3208116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60405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604058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Loans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B9F37A-6A8F-B84A-DF2B-19EAD42C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21461"/>
              </p:ext>
            </p:extLst>
          </p:nvPr>
        </p:nvGraphicFramePr>
        <p:xfrm>
          <a:off x="4572000" y="1522399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8.45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53763-0EC6-1B31-C3F5-B838BFE2F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"/>
          <a:stretch/>
        </p:blipFill>
        <p:spPr>
          <a:xfrm>
            <a:off x="828875" y="1761738"/>
            <a:ext cx="3657600" cy="2070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73CB7-E080-7E45-3274-B1F7F25E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97" y="1761738"/>
            <a:ext cx="3657600" cy="20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791015"/>
            <a:ext cx="2847097" cy="203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Number of mortgage and real estate loans including home equity line of credits.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REALESTATELOANS</a:t>
            </a:r>
            <a:endParaRPr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FD6330F-E736-B038-D2D2-A7852142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76719"/>
              </p:ext>
            </p:extLst>
          </p:nvPr>
        </p:nvGraphicFramePr>
        <p:xfrm>
          <a:off x="6217951" y="1522399"/>
          <a:ext cx="1656050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828025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828025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62EC2E-15E4-339E-A3FE-DB64FCAC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49484"/>
              </p:ext>
            </p:extLst>
          </p:nvPr>
        </p:nvGraphicFramePr>
        <p:xfrm>
          <a:off x="4572000" y="2571750"/>
          <a:ext cx="3302000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838F"/>
                          </a:solidFill>
                        </a:rPr>
                        <a:t>RealEstateLoans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BF0A91-17BE-BAE8-059F-2B5B888EF3A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522399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9535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353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9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 THE DATA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each column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7230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REALESTATELOANS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E27EF-72E8-44CE-AF0A-33CEC188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1764792"/>
            <a:ext cx="3604898" cy="2066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865B3-F716-7979-4FB9-46946B8655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83" y="1764792"/>
            <a:ext cx="3657600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the missing values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4627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DEPENDENTS MISSING VALUES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02AC33-4195-350A-164B-0B4F6BC9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9441"/>
              </p:ext>
            </p:extLst>
          </p:nvPr>
        </p:nvGraphicFramePr>
        <p:xfrm>
          <a:off x="5467350" y="4017430"/>
          <a:ext cx="1587996" cy="370840"/>
        </p:xfrm>
        <a:graphic>
          <a:graphicData uri="http://schemas.openxmlformats.org/drawingml/2006/table">
            <a:tbl>
              <a:tblPr firstRow="1" bandRow="1"/>
              <a:tblGrid>
                <a:gridCol w="1587996">
                  <a:extLst>
                    <a:ext uri="{9D8B030D-6E8A-4147-A177-3AD203B41FA5}">
                      <a16:colId xmlns:a16="http://schemas.microsoft.com/office/drawing/2014/main" val="403002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B7C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3924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9118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0DC7187-E1CE-6178-FA94-189087862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82391"/>
              </p:ext>
            </p:extLst>
          </p:nvPr>
        </p:nvGraphicFramePr>
        <p:xfrm>
          <a:off x="2279154" y="1426630"/>
          <a:ext cx="4776192" cy="259080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592064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53457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Ranges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Replacement Method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Records Affected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Age &lt; 25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Most Frequent Value: 0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Age &gt;= 25 and Age &lt; 60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Mean: 1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1624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Age &gt;= 60 and Age &lt; 90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Mean: 0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Age &gt;= 90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Most Frequent Value: 0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75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MONTHLYINCOME MISSING VALUES USING MICE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80FD1-011F-BC96-BE63-A01AA11A613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831" b="-1"/>
          <a:stretch/>
        </p:blipFill>
        <p:spPr>
          <a:xfrm>
            <a:off x="756285" y="1745460"/>
            <a:ext cx="3749040" cy="253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EC363-B78D-C26B-2F85-01F011E36C7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5" y="1745459"/>
            <a:ext cx="3749040" cy="2539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03FC00-6A15-6934-3DD8-D1CF409B3C35}"/>
              </a:ext>
            </a:extLst>
          </p:cNvPr>
          <p:cNvSpPr txBox="1"/>
          <p:nvPr/>
        </p:nvSpPr>
        <p:spPr>
          <a:xfrm>
            <a:off x="2630805" y="1378903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516C"/>
                </a:solidFill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F2B56-FC53-4E1D-AA0A-2DD08BE3E101}"/>
              </a:ext>
            </a:extLst>
          </p:cNvPr>
          <p:cNvSpPr txBox="1"/>
          <p:nvPr/>
        </p:nvSpPr>
        <p:spPr>
          <a:xfrm>
            <a:off x="6227445" y="1378903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516C"/>
                </a:solidFill>
              </a:rPr>
              <a:t>After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D1130-0864-F6BE-6E2E-3C30DAAD399F}"/>
              </a:ext>
            </a:extLst>
          </p:cNvPr>
          <p:cNvSpPr txBox="1"/>
          <p:nvPr/>
        </p:nvSpPr>
        <p:spPr>
          <a:xfrm rot="16200000">
            <a:off x="4849369" y="2888061"/>
            <a:ext cx="733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+ 10515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65910B-DD25-D2EF-C63B-08465CE3201B}"/>
              </a:ext>
            </a:extLst>
          </p:cNvPr>
          <p:cNvSpPr txBox="1"/>
          <p:nvPr/>
        </p:nvSpPr>
        <p:spPr>
          <a:xfrm rot="16200000">
            <a:off x="5203827" y="2748362"/>
            <a:ext cx="733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+ 18487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77DC8-183C-8379-5F5B-20DF91DBC70C}"/>
              </a:ext>
            </a:extLst>
          </p:cNvPr>
          <p:cNvSpPr txBox="1"/>
          <p:nvPr/>
        </p:nvSpPr>
        <p:spPr>
          <a:xfrm>
            <a:off x="5620382" y="3138152"/>
            <a:ext cx="59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5516C"/>
                </a:solidFill>
              </a:rPr>
              <a:t>+ 674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A85D3-B2D5-3ADA-4C8B-DEB3EF77AB6B}"/>
              </a:ext>
            </a:extLst>
          </p:cNvPr>
          <p:cNvSpPr txBox="1"/>
          <p:nvPr/>
        </p:nvSpPr>
        <p:spPr>
          <a:xfrm>
            <a:off x="5922641" y="3532544"/>
            <a:ext cx="416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5516C"/>
                </a:solidFill>
              </a:rPr>
              <a:t>+ 45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842C6-E0C4-E3EB-0154-08A912A810AF}"/>
              </a:ext>
            </a:extLst>
          </p:cNvPr>
          <p:cNvSpPr txBox="1"/>
          <p:nvPr/>
        </p:nvSpPr>
        <p:spPr>
          <a:xfrm>
            <a:off x="6593076" y="3560030"/>
            <a:ext cx="377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5516C"/>
                </a:solidFill>
              </a:rPr>
              <a:t>+ 4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E3FC38-04D4-6281-C9D3-326471D99598}"/>
              </a:ext>
            </a:extLst>
          </p:cNvPr>
          <p:cNvSpPr txBox="1"/>
          <p:nvPr/>
        </p:nvSpPr>
        <p:spPr>
          <a:xfrm>
            <a:off x="6278744" y="3560030"/>
            <a:ext cx="424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5516C"/>
                </a:solidFill>
              </a:rPr>
              <a:t>+ 5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850ED-B9B8-822D-1365-1519612F82F5}"/>
              </a:ext>
            </a:extLst>
          </p:cNvPr>
          <p:cNvSpPr txBox="1"/>
          <p:nvPr/>
        </p:nvSpPr>
        <p:spPr>
          <a:xfrm>
            <a:off x="7151368" y="3560030"/>
            <a:ext cx="424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5516C"/>
                </a:solidFill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17474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Discretization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 the columns.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9427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MONTHLYINCOME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356C3D-BC93-2230-0A01-F11B57A4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72" y="1314537"/>
            <a:ext cx="5262253" cy="3174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107F4-B413-CB5B-B4F3-2DEE9E2B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5" y="1314537"/>
            <a:ext cx="2943636" cy="317421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0A793B-6FD3-5042-5113-B743E10D60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REALESTATELOANS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CF9C-3C71-BE80-5D5E-0A91ACEF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0" y="2360688"/>
            <a:ext cx="3162741" cy="197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0286C-AD26-9C59-E991-2050229C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351" y="1320125"/>
            <a:ext cx="4617144" cy="3174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29E35B-5E39-EC4D-58EE-B1613E2D5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847" y="1435537"/>
            <a:ext cx="136226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Logistic Regression.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0732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50" y="1878227"/>
            <a:ext cx="6817500" cy="1387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BASIC LOGESTIC REGRESSION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32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COEFFICEINTS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689591-CC5F-386A-A940-085E644D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639"/>
          <a:stretch/>
        </p:blipFill>
        <p:spPr>
          <a:xfrm>
            <a:off x="805031" y="1409538"/>
            <a:ext cx="973527" cy="23244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A7840-5AC3-2B5F-0EE0-EC5D58DAF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5"/>
          <a:stretch/>
        </p:blipFill>
        <p:spPr>
          <a:xfrm>
            <a:off x="2979425" y="1409538"/>
            <a:ext cx="1845366" cy="1962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4CCC752-DA97-BE2F-BD0D-0F261A7CCD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787" t="59570"/>
          <a:stretch/>
        </p:blipFill>
        <p:spPr>
          <a:xfrm>
            <a:off x="4685014" y="3457499"/>
            <a:ext cx="1003007" cy="8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25C29-B329-E101-4E6F-7E5459C7C7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364" r="64441" b="895"/>
          <a:stretch/>
        </p:blipFill>
        <p:spPr>
          <a:xfrm>
            <a:off x="805031" y="3823375"/>
            <a:ext cx="1006102" cy="54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299C6B-0D76-0F20-930A-BFFA3B3E5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49"/>
          <a:stretch/>
        </p:blipFill>
        <p:spPr>
          <a:xfrm>
            <a:off x="1940539" y="1409538"/>
            <a:ext cx="876905" cy="232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01510-2AC4-1395-3A40-85C2BEB4C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39"/>
          <a:stretch/>
        </p:blipFill>
        <p:spPr>
          <a:xfrm>
            <a:off x="4726823" y="1409538"/>
            <a:ext cx="870102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FCD31-67DD-E351-D9B9-567A1C0076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485" b="29228"/>
          <a:stretch/>
        </p:blipFill>
        <p:spPr>
          <a:xfrm>
            <a:off x="7441460" y="1405661"/>
            <a:ext cx="919941" cy="140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07CF4-44E6-12E8-8AD4-CF374C734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60" b="40035"/>
          <a:stretch/>
        </p:blipFill>
        <p:spPr>
          <a:xfrm>
            <a:off x="7266467" y="2828414"/>
            <a:ext cx="1094934" cy="1302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C01C8-D562-97E3-5D29-100ADB93EA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219" b="29228"/>
          <a:stretch/>
        </p:blipFill>
        <p:spPr>
          <a:xfrm>
            <a:off x="5688021" y="1405662"/>
            <a:ext cx="1606536" cy="1402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5665C-DB77-E55B-F737-8990248A37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485" t="71364"/>
          <a:stretch/>
        </p:blipFill>
        <p:spPr>
          <a:xfrm>
            <a:off x="1996006" y="3805643"/>
            <a:ext cx="919941" cy="567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ED1E6-1A0F-D144-72A3-F2B69FF6E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03" r="59427" b="40035"/>
          <a:stretch/>
        </p:blipFill>
        <p:spPr>
          <a:xfrm>
            <a:off x="5674069" y="2904439"/>
            <a:ext cx="1155669" cy="1230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581E1F-23A8-0985-24B7-ECE6A4FE71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570" r="40564"/>
          <a:stretch/>
        </p:blipFill>
        <p:spPr>
          <a:xfrm>
            <a:off x="3014451" y="3461375"/>
            <a:ext cx="1692966" cy="8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ECB33D5-D204-D39E-1F39-6F624CE7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72564"/>
              </p:ext>
            </p:extLst>
          </p:nvPr>
        </p:nvGraphicFramePr>
        <p:xfrm>
          <a:off x="634201" y="1316275"/>
          <a:ext cx="7875598" cy="320753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9902">
                  <a:extLst>
                    <a:ext uri="{9D8B030D-6E8A-4147-A177-3AD203B41FA5}">
                      <a16:colId xmlns:a16="http://schemas.microsoft.com/office/drawing/2014/main" val="685049743"/>
                    </a:ext>
                  </a:extLst>
                </a:gridCol>
                <a:gridCol w="6185696">
                  <a:extLst>
                    <a:ext uri="{9D8B030D-6E8A-4147-A177-3AD203B41FA5}">
                      <a16:colId xmlns:a16="http://schemas.microsoft.com/office/drawing/2014/main" val="3480417529"/>
                    </a:ext>
                  </a:extLst>
                </a:gridCol>
              </a:tblGrid>
              <a:tr h="30841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0311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Serious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Person experienced 90 days past due delinquency or worse.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279539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borrowers in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33392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dependents in the family.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49651"/>
                  </a:ext>
                </a:extLst>
              </a:tr>
              <a:tr h="5243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balance of credit cards and credit lines except number of installment debt divided by the sum of credit limits.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70287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effectLst/>
                        </a:rPr>
                        <a:t>MonthlyIncome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Monthly Income of borrowers.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808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DebtRatio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debt payments and living costs divided by monthly gross income.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853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Open loans (installments) and Lines of credit (e.g. Credit cards).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794"/>
                  </a:ext>
                </a:extLst>
              </a:tr>
              <a:tr h="524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effectLst/>
                        </a:rPr>
                        <a:t>RealStateLoans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mortgage and real estate loans including home equity line of credits.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47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SUMMARY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F472B-B22D-F9A5-3956-B2B3FFDD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38" y="1691072"/>
            <a:ext cx="4144071" cy="1395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BA00E-B060-70C6-E6FC-71B6076E9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66" y="1630294"/>
            <a:ext cx="3309434" cy="2864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DC7505-7E5C-5962-E693-0E8A89B6F48D}"/>
              </a:ext>
            </a:extLst>
          </p:cNvPr>
          <p:cNvSpPr txBox="1"/>
          <p:nvPr/>
        </p:nvSpPr>
        <p:spPr>
          <a:xfrm>
            <a:off x="1954249" y="1297414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Classification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E5A45-9B73-E774-D131-2CC40D0055E2}"/>
              </a:ext>
            </a:extLst>
          </p:cNvPr>
          <p:cNvSpPr txBox="1"/>
          <p:nvPr/>
        </p:nvSpPr>
        <p:spPr>
          <a:xfrm>
            <a:off x="5825447" y="1291740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9330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AUC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A2C92-C2B3-68D8-B529-ABC581EB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00" y="1422126"/>
            <a:ext cx="6963508" cy="29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PERCENTILES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C96349-6C13-8909-3740-09C5A117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" y="1998242"/>
            <a:ext cx="7797521" cy="1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50" y="1878227"/>
            <a:ext cx="6817500" cy="1387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OVERSAMPLING LOGESTIC REGRESSION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74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COEFFICEINTS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00A4A-2147-0223-D035-B17151C7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79" y="2246828"/>
            <a:ext cx="2476846" cy="104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D2B37-CCFD-E237-064F-19CA7FA1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75" y="1627616"/>
            <a:ext cx="2410161" cy="2286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8C27D4-15ED-806F-131E-049559E8C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156" y="1532352"/>
            <a:ext cx="241968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SUMMARY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C7505-7E5C-5962-E693-0E8A89B6F48D}"/>
              </a:ext>
            </a:extLst>
          </p:cNvPr>
          <p:cNvSpPr txBox="1"/>
          <p:nvPr/>
        </p:nvSpPr>
        <p:spPr>
          <a:xfrm>
            <a:off x="1954249" y="1297414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Classification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E5A45-9B73-E774-D131-2CC40D0055E2}"/>
              </a:ext>
            </a:extLst>
          </p:cNvPr>
          <p:cNvSpPr txBox="1"/>
          <p:nvPr/>
        </p:nvSpPr>
        <p:spPr>
          <a:xfrm>
            <a:off x="5825447" y="1291740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0E4FD-2D13-5176-B2F1-DA8B8155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1591056"/>
            <a:ext cx="2891728" cy="290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41BC7-3548-1F7E-7333-9E0957E95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" r="-1"/>
          <a:stretch/>
        </p:blipFill>
        <p:spPr>
          <a:xfrm>
            <a:off x="819806" y="1892808"/>
            <a:ext cx="4236825" cy="15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88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AUC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885D9-8B2F-25EE-3FBF-8FABFD02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4" y="1426464"/>
            <a:ext cx="7008651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6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50" y="1878227"/>
            <a:ext cx="6817500" cy="1387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UNDERSAMPLING LOGESTIC REGRESSION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253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COEFFICEINTS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4EA0C-5106-707D-FAF2-D814C943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02" y="1985880"/>
            <a:ext cx="2514951" cy="1171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173DE-E8FC-0753-9698-4937F035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36" y="1819170"/>
            <a:ext cx="914528" cy="1505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DE20D7-8C3B-D392-1CA0-7E7C130D8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447" y="1704297"/>
            <a:ext cx="1524213" cy="1143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93C951-0378-53F2-1CA1-916734FC8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447" y="2847457"/>
            <a:ext cx="167663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9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SUMMARY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C7505-7E5C-5962-E693-0E8A89B6F48D}"/>
              </a:ext>
            </a:extLst>
          </p:cNvPr>
          <p:cNvSpPr txBox="1"/>
          <p:nvPr/>
        </p:nvSpPr>
        <p:spPr>
          <a:xfrm>
            <a:off x="1954249" y="1297414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Classification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E5A45-9B73-E774-D131-2CC40D0055E2}"/>
              </a:ext>
            </a:extLst>
          </p:cNvPr>
          <p:cNvSpPr txBox="1"/>
          <p:nvPr/>
        </p:nvSpPr>
        <p:spPr>
          <a:xfrm>
            <a:off x="5825447" y="1291740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3F926-AEC1-FAFF-9A29-EAE9065FF2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28" y="1627632"/>
            <a:ext cx="3310128" cy="2862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6A4B2-945E-D69B-8C11-A68E4EDCF0D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1691640"/>
            <a:ext cx="4142232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7D0C4-5B77-17DB-2B52-7C3CA0BE9639}"/>
              </a:ext>
            </a:extLst>
          </p:cNvPr>
          <p:cNvSpPr txBox="1"/>
          <p:nvPr/>
        </p:nvSpPr>
        <p:spPr>
          <a:xfrm>
            <a:off x="913045" y="1380342"/>
            <a:ext cx="147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EF2"/>
                </a:solidFill>
              </a:rPr>
              <a:t>DATA SAMPLE</a:t>
            </a:r>
            <a:endParaRPr lang="en-US" sz="1400" dirty="0">
              <a:solidFill>
                <a:srgbClr val="00BEF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9A121-197B-0C02-FF01-ACB4E6D1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688119"/>
            <a:ext cx="7791449" cy="2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4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AUC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D0E77-1915-A4D3-1DF4-2016B572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4" y="1426464"/>
            <a:ext cx="6946408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50" y="2224989"/>
            <a:ext cx="6817500" cy="693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RANDOM FOREST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155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FEATURE IMPORTANCE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E7E76-BF34-5B4D-E62F-46943BC0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2" y="1320125"/>
            <a:ext cx="7679290" cy="31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SUMMARY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BA00E-B060-70C6-E6FC-71B6076E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6" y="1630294"/>
            <a:ext cx="3309434" cy="2864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DC7505-7E5C-5962-E693-0E8A89B6F48D}"/>
              </a:ext>
            </a:extLst>
          </p:cNvPr>
          <p:cNvSpPr txBox="1"/>
          <p:nvPr/>
        </p:nvSpPr>
        <p:spPr>
          <a:xfrm>
            <a:off x="1954249" y="1297414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Classification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E5A45-9B73-E774-D131-2CC40D0055E2}"/>
              </a:ext>
            </a:extLst>
          </p:cNvPr>
          <p:cNvSpPr txBox="1"/>
          <p:nvPr/>
        </p:nvSpPr>
        <p:spPr>
          <a:xfrm>
            <a:off x="5825447" y="1291740"/>
            <a:ext cx="221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5516C"/>
                </a:solidFill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A84A-35E5-A782-A1E0-B85C4451D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9"/>
          <a:stretch/>
        </p:blipFill>
        <p:spPr>
          <a:xfrm>
            <a:off x="694500" y="1828800"/>
            <a:ext cx="4144071" cy="1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AUC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C38FD-D6FE-A69F-5EF0-802B99DA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89" y="1320125"/>
            <a:ext cx="6958611" cy="31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37CE3-F1FB-D1AE-BB29-9DEFE37C393A}"/>
              </a:ext>
            </a:extLst>
          </p:cNvPr>
          <p:cNvSpPr txBox="1"/>
          <p:nvPr/>
        </p:nvSpPr>
        <p:spPr>
          <a:xfrm>
            <a:off x="914400" y="719652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EF2"/>
                </a:solidFill>
              </a:rPr>
              <a:t>CORRELATIONS</a:t>
            </a:r>
            <a:endParaRPr lang="en-US" sz="1400" dirty="0">
              <a:solidFill>
                <a:srgbClr val="00BEF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820-29B1-2F06-CEB7-25236DBC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9" y="1027429"/>
            <a:ext cx="7118922" cy="3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977356"/>
            <a:ext cx="3776700" cy="179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 fontAlgn="ctr">
              <a:buNone/>
            </a:pPr>
            <a:r>
              <a:rPr lang="en-US" dirty="0"/>
              <a:t>Person experienced 90 days past due delinquency or worse.</a:t>
            </a:r>
            <a:endParaRPr lang="en-US" b="1" dirty="0">
              <a:effectLst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SERIOUS (STATUS)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2A9E8-F1E3-0021-C6F3-2504C887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62" y="1326838"/>
            <a:ext cx="3410426" cy="30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220407" y="2059514"/>
            <a:ext cx="2847097" cy="1024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Age of borrowers in years.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7DECF98-BE23-B806-7A14-073B63B9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35509"/>
              </p:ext>
            </p:extLst>
          </p:nvPr>
        </p:nvGraphicFramePr>
        <p:xfrm>
          <a:off x="6192013" y="1537728"/>
          <a:ext cx="1143000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109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87F98BA-2FEC-11A6-4010-89E503CE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01814"/>
              </p:ext>
            </p:extLst>
          </p:nvPr>
        </p:nvGraphicFramePr>
        <p:xfrm>
          <a:off x="4830983" y="2571750"/>
          <a:ext cx="2504030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252015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252015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703C31F9-2110-37BB-E13A-6DF4C7C7D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50645"/>
              </p:ext>
            </p:extLst>
          </p:nvPr>
        </p:nvGraphicFramePr>
        <p:xfrm>
          <a:off x="4830983" y="1537728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52.29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9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216A-25BA-948B-A14D-690A9532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1320125"/>
            <a:ext cx="7592485" cy="31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2043748"/>
            <a:ext cx="3302818" cy="105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Number of dependents in the family.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DEPENDENTS</a:t>
            </a:r>
            <a:endParaRPr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25DA085-D090-7221-C712-7BACAB8F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21195"/>
              </p:ext>
            </p:extLst>
          </p:nvPr>
        </p:nvGraphicFramePr>
        <p:xfrm>
          <a:off x="6192013" y="1537728"/>
          <a:ext cx="1143000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41033E2-E885-A459-6A69-DCBEC8819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26080"/>
              </p:ext>
            </p:extLst>
          </p:nvPr>
        </p:nvGraphicFramePr>
        <p:xfrm>
          <a:off x="4830983" y="2571750"/>
          <a:ext cx="2504030" cy="148336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1252015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  <a:gridCol w="1252015">
                  <a:extLst>
                    <a:ext uri="{9D8B030D-6E8A-4147-A177-3AD203B41FA5}">
                      <a16:colId xmlns:a16="http://schemas.microsoft.com/office/drawing/2014/main" val="6275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838F"/>
                          </a:solidFill>
                        </a:rPr>
                        <a:t>Dependents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3818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9667BDB-F4D4-4462-C0E6-9A31D01F3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94025"/>
              </p:ext>
            </p:extLst>
          </p:nvPr>
        </p:nvGraphicFramePr>
        <p:xfrm>
          <a:off x="4830983" y="1537728"/>
          <a:ext cx="931248" cy="74168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5875D8D8-8183-D1FF-D7E0-49079B019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50378"/>
              </p:ext>
            </p:extLst>
          </p:nvPr>
        </p:nvGraphicFramePr>
        <p:xfrm>
          <a:off x="2093038" y="3214128"/>
          <a:ext cx="931248" cy="88900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1769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838F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Missing Values</a:t>
                      </a:r>
                      <a:endParaRPr lang="en-US" b="1" dirty="0">
                        <a:solidFill>
                          <a:srgbClr val="0083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7C3"/>
                          </a:solidFill>
                        </a:rPr>
                        <a:t>3924</a:t>
                      </a:r>
                    </a:p>
                  </a:txBody>
                  <a:tcPr>
                    <a:lnL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5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3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87143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538</Words>
  <Application>Microsoft Office PowerPoint</Application>
  <PresentationFormat>On-screen Show (16:9)</PresentationFormat>
  <Paragraphs>256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Montserrat</vt:lpstr>
      <vt:lpstr>Source Sans Pro</vt:lpstr>
      <vt:lpstr>Arial</vt:lpstr>
      <vt:lpstr>Gremio template</vt:lpstr>
      <vt:lpstr>Risk Classification Model</vt:lpstr>
      <vt:lpstr>UNDERSTAND THE DATA</vt:lpstr>
      <vt:lpstr>DATA</vt:lpstr>
      <vt:lpstr>DATA</vt:lpstr>
      <vt:lpstr>PowerPoint Presentation</vt:lpstr>
      <vt:lpstr>SERIOUS (STATUS)</vt:lpstr>
      <vt:lpstr>AGE</vt:lpstr>
      <vt:lpstr>AGE</vt:lpstr>
      <vt:lpstr>DEPENDENTS</vt:lpstr>
      <vt:lpstr>DEPENDENTS</vt:lpstr>
      <vt:lpstr>MONTHLYINCOME</vt:lpstr>
      <vt:lpstr>MONTHLYINCOME</vt:lpstr>
      <vt:lpstr>DEBTRATIO</vt:lpstr>
      <vt:lpstr>DEBTRATIO</vt:lpstr>
      <vt:lpstr>UTILIZATION</vt:lpstr>
      <vt:lpstr>UTILIZATION</vt:lpstr>
      <vt:lpstr>LOANS</vt:lpstr>
      <vt:lpstr>LOANS</vt:lpstr>
      <vt:lpstr>REALESTATELOANS</vt:lpstr>
      <vt:lpstr>REALESTATELOANS</vt:lpstr>
      <vt:lpstr>CLEANING THE DATA</vt:lpstr>
      <vt:lpstr>DEPENDENTS MISSING VALUES</vt:lpstr>
      <vt:lpstr>MONTHLYINCOME MISSING VALUES USING MICE</vt:lpstr>
      <vt:lpstr>Discretization</vt:lpstr>
      <vt:lpstr>MONTHLYINCOME</vt:lpstr>
      <vt:lpstr>REALESTATELOANS</vt:lpstr>
      <vt:lpstr>Modeling</vt:lpstr>
      <vt:lpstr>BASIC LOGESTIC REGRESSION</vt:lpstr>
      <vt:lpstr>COEFFICEINTS</vt:lpstr>
      <vt:lpstr>SUMMARY</vt:lpstr>
      <vt:lpstr>AUC</vt:lpstr>
      <vt:lpstr>PERCENTILES</vt:lpstr>
      <vt:lpstr>OVERSAMPLING LOGESTIC REGRESSION</vt:lpstr>
      <vt:lpstr>COEFFICEINTS</vt:lpstr>
      <vt:lpstr>SUMMARY</vt:lpstr>
      <vt:lpstr>AUC</vt:lpstr>
      <vt:lpstr>UNDERSAMPLING LOGESTIC REGRESSION</vt:lpstr>
      <vt:lpstr>COEFFICEINTS</vt:lpstr>
      <vt:lpstr>SUMMARY</vt:lpstr>
      <vt:lpstr>AUC</vt:lpstr>
      <vt:lpstr>RANDOM FOREST</vt:lpstr>
      <vt:lpstr>RANDOM FOREST FEATURE IMPORTANCE</vt:lpstr>
      <vt:lpstr>SUMMARY</vt:lpstr>
      <vt:lpstr>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Yousef Moataz</cp:lastModifiedBy>
  <cp:revision>90</cp:revision>
  <dcterms:modified xsi:type="dcterms:W3CDTF">2022-08-31T14:50:32Z</dcterms:modified>
</cp:coreProperties>
</file>