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4619" autoAdjust="0"/>
  </p:normalViewPr>
  <p:slideViewPr>
    <p:cSldViewPr snapToGrid="0">
      <p:cViewPr varScale="1">
        <p:scale>
          <a:sx n="48" d="100"/>
          <a:sy n="48" d="100"/>
        </p:scale>
        <p:origin x="48" y="15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en-US" dirty="0"/>
            <a:t>Web Scraping </a:t>
          </a:r>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custT="1"/>
      <dgm:spPr/>
      <dgm:t>
        <a:bodyPr/>
        <a:lstStyle/>
        <a:p>
          <a:r>
            <a:rPr lang="en-US" sz="1400" dirty="0"/>
            <a:t>- Data collected from yallamotor.com</a:t>
          </a: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en-US" dirty="0"/>
            <a:t>Data Cleaning </a:t>
          </a:r>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custT="1"/>
      <dgm:spPr/>
      <dgm:t>
        <a:bodyPr/>
        <a:lstStyle/>
        <a:p>
          <a:r>
            <a:rPr lang="en-US" sz="1400" dirty="0"/>
            <a:t>- No. observations After cleaning &amp; pre-processing: </a:t>
          </a:r>
          <a:r>
            <a:rPr lang="en-US" sz="1400" b="0" i="0" dirty="0"/>
            <a:t>4260</a:t>
          </a:r>
          <a:endParaRPr lang="en-US" sz="1400" dirty="0"/>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en-US" dirty="0"/>
            <a:t>EDA &amp; Initial model building</a:t>
          </a:r>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BE01D53C-BD3E-44EF-97E6-06115589ACAA}">
      <dgm:prSet custT="1"/>
      <dgm:spPr/>
      <dgm:t>
        <a:bodyPr/>
        <a:lstStyle/>
        <a:p>
          <a:r>
            <a:rPr lang="en-US" sz="1400" dirty="0"/>
            <a:t>- No. observations before cleaning &amp; pre-processing: </a:t>
          </a:r>
          <a:r>
            <a:rPr lang="en-US" sz="1400" b="0" i="0" dirty="0"/>
            <a:t>8715</a:t>
          </a:r>
          <a:endParaRPr lang="en-US" sz="1400" dirty="0"/>
        </a:p>
      </dgm:t>
    </dgm:pt>
    <dgm:pt modelId="{34A59F13-C149-4FD7-B873-A5A6287B9012}" type="parTrans" cxnId="{AFE513B9-A048-45F6-999F-C71EE342F148}">
      <dgm:prSet/>
      <dgm:spPr/>
      <dgm:t>
        <a:bodyPr/>
        <a:lstStyle/>
        <a:p>
          <a:endParaRPr lang="en-US"/>
        </a:p>
      </dgm:t>
    </dgm:pt>
    <dgm:pt modelId="{D56D9BBD-68DD-4FE2-B255-2A765C3E215C}" type="sibTrans" cxnId="{AFE513B9-A048-45F6-999F-C71EE342F148}">
      <dgm:prSet/>
      <dgm:spPr/>
      <dgm:t>
        <a:bodyPr/>
        <a:lstStyle/>
        <a:p>
          <a:endParaRPr lang="en-US"/>
        </a:p>
      </dgm:t>
    </dgm:pt>
    <dgm:pt modelId="{AC0F41F0-6371-412F-ACFD-E04CBE74AA49}">
      <dgm:prSet custT="1"/>
      <dgm:spPr/>
      <dgm:t>
        <a:bodyPr/>
        <a:lstStyle/>
        <a:p>
          <a:r>
            <a:rPr lang="en-US" sz="1400" b="0" i="0" dirty="0"/>
            <a:t>- No. features before cleaning &amp; pre-processing: 12  </a:t>
          </a:r>
        </a:p>
        <a:p>
          <a:endParaRPr lang="en-US" sz="1300" dirty="0"/>
        </a:p>
      </dgm:t>
    </dgm:pt>
    <dgm:pt modelId="{63062B47-5507-4B71-B191-8EBFBAB7A7BC}" type="parTrans" cxnId="{D7245129-E06E-44B0-81F3-2F53163054C8}">
      <dgm:prSet/>
      <dgm:spPr/>
      <dgm:t>
        <a:bodyPr/>
        <a:lstStyle/>
        <a:p>
          <a:endParaRPr lang="en-US"/>
        </a:p>
      </dgm:t>
    </dgm:pt>
    <dgm:pt modelId="{A0B8E79A-4721-4C0F-A951-9D92152CF990}" type="sibTrans" cxnId="{D7245129-E06E-44B0-81F3-2F53163054C8}">
      <dgm:prSet/>
      <dgm:spPr/>
      <dgm:t>
        <a:bodyPr/>
        <a:lstStyle/>
        <a:p>
          <a:endParaRPr lang="en-US"/>
        </a:p>
      </dgm:t>
    </dgm:pt>
    <dgm:pt modelId="{91598E38-7461-470A-91AA-325A90C2A6DA}">
      <dgm:prSet custT="1"/>
      <dgm:spPr/>
      <dgm:t>
        <a:bodyPr/>
        <a:lstStyle/>
        <a:p>
          <a:r>
            <a:rPr lang="en-US" sz="1400" dirty="0"/>
            <a:t>- Distribution of data</a:t>
          </a:r>
        </a:p>
      </dgm:t>
    </dgm:pt>
    <dgm:pt modelId="{AEBFFADC-990D-480E-B682-B841BE19126D}" type="sibTrans" cxnId="{3BA4B7B9-0A7C-4EFC-8F39-59CD69864C97}">
      <dgm:prSet/>
      <dgm:spPr/>
      <dgm:t>
        <a:bodyPr/>
        <a:lstStyle/>
        <a:p>
          <a:endParaRPr lang="en-US"/>
        </a:p>
      </dgm:t>
    </dgm:pt>
    <dgm:pt modelId="{8982EE4A-6F3A-428C-8E76-02A30B39C05F}" type="parTrans" cxnId="{3BA4B7B9-0A7C-4EFC-8F39-59CD69864C97}">
      <dgm:prSet/>
      <dgm:spPr/>
      <dgm:t>
        <a:bodyPr/>
        <a:lstStyle/>
        <a:p>
          <a:endParaRPr lang="en-US"/>
        </a:p>
      </dgm:t>
    </dgm:pt>
    <dgm:pt modelId="{B7FD4EF0-7C3B-40AB-BFEF-CBE3954C3F12}">
      <dgm:prSet custT="1"/>
      <dgm:spPr/>
      <dgm:t>
        <a:bodyPr/>
        <a:lstStyle/>
        <a:p>
          <a:r>
            <a:rPr lang="en-US" sz="1400" b="0" i="0" dirty="0"/>
            <a:t>- No. features after cleaning, pre-processing and encoding categorical variables: 368</a:t>
          </a:r>
          <a:endParaRPr lang="en-US" sz="1400" dirty="0"/>
        </a:p>
      </dgm:t>
    </dgm:pt>
    <dgm:pt modelId="{C1DCE6F0-2574-4C1D-81AD-8AE558344CD6}" type="parTrans" cxnId="{D3EEEA1B-C778-4A93-824D-99663ADE1177}">
      <dgm:prSet/>
      <dgm:spPr/>
      <dgm:t>
        <a:bodyPr/>
        <a:lstStyle/>
        <a:p>
          <a:endParaRPr lang="en-US"/>
        </a:p>
      </dgm:t>
    </dgm:pt>
    <dgm:pt modelId="{DDB69E5D-B997-4CD2-B8F8-E4CCC7C12ADC}" type="sibTrans" cxnId="{D3EEEA1B-C778-4A93-824D-99663ADE1177}">
      <dgm:prSet/>
      <dgm:spPr/>
      <dgm:t>
        <a:bodyPr/>
        <a:lstStyle/>
        <a:p>
          <a:endParaRPr lang="en-US"/>
        </a:p>
      </dgm:t>
    </dgm:pt>
    <dgm:pt modelId="{6C64E0BC-41E4-48D6-BF23-9B774274F15E}">
      <dgm:prSet custT="1"/>
      <dgm:spPr/>
      <dgm:t>
        <a:bodyPr/>
        <a:lstStyle/>
        <a:p>
          <a:r>
            <a:rPr lang="en-US" sz="1400" dirty="0"/>
            <a:t>- Outliers detection and removal </a:t>
          </a:r>
        </a:p>
      </dgm:t>
    </dgm:pt>
    <dgm:pt modelId="{13BC34F4-F79B-454B-815D-B0380A151858}" type="parTrans" cxnId="{07D177C7-CD61-4CAE-9BBC-09C9059F6114}">
      <dgm:prSet/>
      <dgm:spPr/>
      <dgm:t>
        <a:bodyPr/>
        <a:lstStyle/>
        <a:p>
          <a:endParaRPr lang="en-US"/>
        </a:p>
      </dgm:t>
    </dgm:pt>
    <dgm:pt modelId="{84EF2813-BFB4-4973-AC7A-6EE38B70D905}" type="sibTrans" cxnId="{07D177C7-CD61-4CAE-9BBC-09C9059F6114}">
      <dgm:prSet/>
      <dgm:spPr/>
      <dgm:t>
        <a:bodyPr/>
        <a:lstStyle/>
        <a:p>
          <a:endParaRPr lang="en-US"/>
        </a:p>
      </dgm:t>
    </dgm:pt>
    <dgm:pt modelId="{7AEC0267-486B-4E3E-B021-B2A6931C1A88}">
      <dgm:prSet custT="1"/>
      <dgm:spPr/>
      <dgm:t>
        <a:bodyPr/>
        <a:lstStyle/>
        <a:p>
          <a:r>
            <a:rPr lang="en-US" sz="1400" dirty="0"/>
            <a:t>- Linearity </a:t>
          </a:r>
        </a:p>
      </dgm:t>
    </dgm:pt>
    <dgm:pt modelId="{A6BDBF1A-9739-4512-A909-0F3F678B3BF7}" type="parTrans" cxnId="{8E537904-E70E-4A55-B189-C036460EA6C5}">
      <dgm:prSet/>
      <dgm:spPr/>
      <dgm:t>
        <a:bodyPr/>
        <a:lstStyle/>
        <a:p>
          <a:endParaRPr lang="en-US"/>
        </a:p>
      </dgm:t>
    </dgm:pt>
    <dgm:pt modelId="{C5623F5A-E918-406C-B414-966BBB2DA7F4}" type="sibTrans" cxnId="{8E537904-E70E-4A55-B189-C036460EA6C5}">
      <dgm:prSet/>
      <dgm:spPr/>
      <dgm:t>
        <a:bodyPr/>
        <a:lstStyle/>
        <a:p>
          <a:endParaRPr lang="en-US"/>
        </a:p>
      </dgm:t>
    </dgm:pt>
    <dgm:pt modelId="{23943D43-C589-45DF-A896-BE6C49C9058B}">
      <dgm:prSet custT="1"/>
      <dgm:spPr/>
      <dgm:t>
        <a:bodyPr/>
        <a:lstStyle/>
        <a:p>
          <a:r>
            <a:rPr lang="en-US" sz="1400" dirty="0"/>
            <a:t>- KNN Imputer for NaN values</a:t>
          </a:r>
        </a:p>
      </dgm:t>
    </dgm:pt>
    <dgm:pt modelId="{6A3956F7-B0AF-4D21-8ECF-88C0C687610B}" type="parTrans" cxnId="{8D041189-DE49-40B9-9971-E78494771C27}">
      <dgm:prSet/>
      <dgm:spPr/>
      <dgm:t>
        <a:bodyPr/>
        <a:lstStyle/>
        <a:p>
          <a:endParaRPr lang="en-US"/>
        </a:p>
      </dgm:t>
    </dgm:pt>
    <dgm:pt modelId="{01F3593F-88E6-48F5-9E19-36AFB2858132}" type="sibTrans" cxnId="{8D041189-DE49-40B9-9971-E78494771C27}">
      <dgm:prSet/>
      <dgm:spPr/>
      <dgm:t>
        <a:bodyPr/>
        <a:lstStyle/>
        <a:p>
          <a:endParaRPr lang="en-US"/>
        </a:p>
      </dgm:t>
    </dgm:pt>
    <dgm:pt modelId="{2DA6558B-7488-46D8-9983-D24B966DC7B8}">
      <dgm:prSet custT="1"/>
      <dgm:spPr/>
      <dgm:t>
        <a:bodyPr/>
        <a:lstStyle/>
        <a:p>
          <a:r>
            <a:rPr lang="en-US" sz="1400" dirty="0"/>
            <a:t>- Encoding categorical variables </a:t>
          </a:r>
        </a:p>
      </dgm:t>
    </dgm:pt>
    <dgm:pt modelId="{D020BB32-EEF7-4D49-A52D-07EDE43D231E}" type="parTrans" cxnId="{12E7BECF-79E8-4DE8-80C4-2A97F99BF58C}">
      <dgm:prSet/>
      <dgm:spPr/>
      <dgm:t>
        <a:bodyPr/>
        <a:lstStyle/>
        <a:p>
          <a:endParaRPr lang="en-US"/>
        </a:p>
      </dgm:t>
    </dgm:pt>
    <dgm:pt modelId="{24D8AE12-B64F-48C9-ADC3-84BD107B0143}" type="sibTrans" cxnId="{12E7BECF-79E8-4DE8-80C4-2A97F99BF58C}">
      <dgm:prSet/>
      <dgm:spPr/>
      <dgm:t>
        <a:bodyPr/>
        <a:lstStyle/>
        <a:p>
          <a:endParaRPr lang="en-US"/>
        </a:p>
      </dgm:t>
    </dgm:pt>
    <dgm:pt modelId="{1D5E3AE0-BD99-479B-81A3-134CA1305B52}" type="pres">
      <dgm:prSet presAssocID="{95BE5B1F-8548-4FA5-8ECE-FF697B8BDC8B}" presName="root" presStyleCnt="0">
        <dgm:presLayoutVars>
          <dgm:chMax/>
          <dgm:chPref/>
          <dgm:animLvl val="lvl"/>
        </dgm:presLayoutVars>
      </dgm:prSet>
      <dgm:spPr/>
    </dgm:pt>
    <dgm:pt modelId="{CC03F19A-A782-4E5A-9625-093D1EDAA0BB}" type="pres">
      <dgm:prSet presAssocID="{95BE5B1F-8548-4FA5-8ECE-FF697B8BDC8B}"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3"/>
      <dgm:spPr/>
    </dgm:pt>
    <dgm:pt modelId="{EA20BABE-DBEE-4C24-BE16-E45AAEA3EDCA}" type="pres">
      <dgm:prSet presAssocID="{BAE4A921-75C0-457E-B6C7-AF5D3F924778}" presName="Ellipse"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6">
        <dgm:presLayoutVars>
          <dgm:bulletEnabled val="1"/>
        </dgm:presLayoutVars>
      </dgm:prSet>
      <dgm:spPr/>
    </dgm:pt>
    <dgm:pt modelId="{9A7C4BC5-8408-4A9F-95F6-2C530BD76C90}" type="pres">
      <dgm:prSet presAssocID="{BAE4A921-75C0-457E-B6C7-AF5D3F924778}" presName="L1TextContainer" presStyleLbl="revTx" presStyleIdx="1" presStyleCnt="6">
        <dgm:presLayoutVars>
          <dgm:chMax val="1"/>
          <dgm:chPref val="1"/>
          <dgm:bulletEnabled val="1"/>
        </dgm:presLayoutVars>
      </dgm:prSet>
      <dgm:spPr/>
    </dgm:pt>
    <dgm:pt modelId="{7489FD9C-209C-450B-A153-25ECC5553CBF}" type="pres">
      <dgm:prSet presAssocID="{BAE4A921-75C0-457E-B6C7-AF5D3F924778}" presName="ConnectLine" presStyleLbl="sibTrans1D1" presStyleIdx="0" presStyleCnt="3"/>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3"/>
      <dgm:spPr>
        <a:solidFill>
          <a:schemeClr val="accent2">
            <a:hueOff val="11784"/>
            <a:satOff val="-11496"/>
            <a:lumOff val="-589"/>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3"/>
      <dgm:spPr/>
    </dgm:pt>
    <dgm:pt modelId="{2711D058-BAA7-47D4-A383-AC85BDB9C49A}" type="pres">
      <dgm:prSet presAssocID="{393C84A3-4571-4040-9493-0BA1AF30DA26}" presName="Ellipse"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6">
        <dgm:presLayoutVars>
          <dgm:bulletEnabled val="1"/>
        </dgm:presLayoutVars>
      </dgm:prSet>
      <dgm:spPr/>
    </dgm:pt>
    <dgm:pt modelId="{D47FC92B-725F-4F7A-A74D-33B323102A1B}" type="pres">
      <dgm:prSet presAssocID="{393C84A3-4571-4040-9493-0BA1AF30DA26}" presName="L1TextContainer" presStyleLbl="revTx" presStyleIdx="3" presStyleCnt="6">
        <dgm:presLayoutVars>
          <dgm:chMax val="1"/>
          <dgm:chPref val="1"/>
          <dgm:bulletEnabled val="1"/>
        </dgm:presLayoutVars>
      </dgm:prSet>
      <dgm:spPr/>
    </dgm:pt>
    <dgm:pt modelId="{1E2ADF36-0ED9-4D0B-9DA8-76AB8AD57A13}" type="pres">
      <dgm:prSet presAssocID="{393C84A3-4571-4040-9493-0BA1AF30DA26}" presName="ConnectLine" presStyleLbl="sibTrans1D1" presStyleIdx="1" presStyleCnt="3"/>
      <dgm:spPr>
        <a:noFill/>
        <a:ln w="12700" cap="flat" cmpd="sng" algn="ctr">
          <a:solidFill>
            <a:schemeClr val="accent2">
              <a:hueOff val="11784"/>
              <a:satOff val="-11496"/>
              <a:lumOff val="-589"/>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3"/>
      <dgm:spPr>
        <a:solidFill>
          <a:schemeClr val="accent2">
            <a:hueOff val="23569"/>
            <a:satOff val="-22991"/>
            <a:lumOff val="-1177"/>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3"/>
      <dgm:spPr/>
    </dgm:pt>
    <dgm:pt modelId="{54E9787F-D270-4F42-9D4D-33FB0CF6F31C}" type="pres">
      <dgm:prSet presAssocID="{7FA9AB4A-92C1-41E8-8158-DD2B25D9113B}" presName="Ellipse"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6">
        <dgm:presLayoutVars>
          <dgm:bulletEnabled val="1"/>
        </dgm:presLayoutVars>
      </dgm:prSet>
      <dgm:spPr/>
    </dgm:pt>
    <dgm:pt modelId="{C964CC5F-AD31-46FE-B950-6FB1958FE6E6}" type="pres">
      <dgm:prSet presAssocID="{7FA9AB4A-92C1-41E8-8158-DD2B25D9113B}" presName="L1TextContainer" presStyleLbl="revTx" presStyleIdx="5" presStyleCnt="6">
        <dgm:presLayoutVars>
          <dgm:chMax val="1"/>
          <dgm:chPref val="1"/>
          <dgm:bulletEnabled val="1"/>
        </dgm:presLayoutVars>
      </dgm:prSet>
      <dgm:spPr/>
    </dgm:pt>
    <dgm:pt modelId="{190034F2-01B6-4E29-94D7-2881B6E05652}" type="pres">
      <dgm:prSet presAssocID="{7FA9AB4A-92C1-41E8-8158-DD2B25D9113B}" presName="ConnectLine" presStyleLbl="sibTrans1D1" presStyleIdx="2" presStyleCnt="3"/>
      <dgm:spPr>
        <a:noFill/>
        <a:ln w="12700" cap="flat" cmpd="sng" algn="ctr">
          <a:solidFill>
            <a:schemeClr val="accent2">
              <a:hueOff val="23569"/>
              <a:satOff val="-22991"/>
              <a:lumOff val="-1177"/>
              <a:alphaOff val="0"/>
            </a:schemeClr>
          </a:solidFill>
          <a:prstDash val="dash"/>
        </a:ln>
        <a:effectLst/>
      </dgm:spPr>
    </dgm:pt>
    <dgm:pt modelId="{F29EE066-4B42-49B1-9BCF-2587B8F1C6E6}" type="pres">
      <dgm:prSet presAssocID="{7FA9AB4A-92C1-41E8-8158-DD2B25D9113B}" presName="EmptyPlaceHolder" presStyleCnt="0"/>
      <dgm:spPr/>
    </dgm:pt>
  </dgm:ptLst>
  <dgm:cxnLst>
    <dgm:cxn modelId="{8E537904-E70E-4A55-B189-C036460EA6C5}" srcId="{7FA9AB4A-92C1-41E8-8158-DD2B25D9113B}" destId="{7AEC0267-486B-4E3E-B021-B2A6931C1A88}" srcOrd="2" destOrd="0" parTransId="{A6BDBF1A-9739-4512-A909-0F3F678B3BF7}" sibTransId="{C5623F5A-E918-406C-B414-966BBB2DA7F4}"/>
    <dgm:cxn modelId="{90E83D0C-D922-4A94-AF6C-2CF06AF6B06F}" type="presOf" srcId="{6C64E0BC-41E4-48D6-BF23-9B774274F15E}" destId="{82BCA083-80C3-4058-9BD8-C46261DA9F8C}" srcOrd="0" destOrd="1" presId="urn:microsoft.com/office/officeart/2017/3/layout/DropPinTimeline"/>
    <dgm:cxn modelId="{D3EEEA1B-C778-4A93-824D-99663ADE1177}" srcId="{393C84A3-4571-4040-9493-0BA1AF30DA26}" destId="{B7FD4EF0-7C3B-40AB-BFEF-CBE3954C3F12}" srcOrd="1" destOrd="0" parTransId="{C1DCE6F0-2574-4C1D-81AD-8AE558344CD6}" sibTransId="{DDB69E5D-B997-4CD2-B8F8-E4CCC7C12ADC}"/>
    <dgm:cxn modelId="{7E6DC41C-C406-4951-B0EE-F3DC3A148906}" type="presOf" srcId="{91598E38-7461-470A-91AA-325A90C2A6DA}" destId="{82BCA083-80C3-4058-9BD8-C46261DA9F8C}" srcOrd="0" destOrd="0" presId="urn:microsoft.com/office/officeart/2017/3/layout/DropPinTimeline"/>
    <dgm:cxn modelId="{6D5F9F27-8491-4E2D-8583-592C99FC40A1}" type="presOf" srcId="{7AEC0267-486B-4E3E-B021-B2A6931C1A88}" destId="{82BCA083-80C3-4058-9BD8-C46261DA9F8C}" srcOrd="0" destOrd="2" presId="urn:microsoft.com/office/officeart/2017/3/layout/DropPinTimeline"/>
    <dgm:cxn modelId="{D7245129-E06E-44B0-81F3-2F53163054C8}" srcId="{BAE4A921-75C0-457E-B6C7-AF5D3F924778}" destId="{AC0F41F0-6371-412F-ACFD-E04CBE74AA49}" srcOrd="2" destOrd="0" parTransId="{63062B47-5507-4B71-B191-8EBFBAB7A7BC}" sibTransId="{A0B8E79A-4721-4C0F-A951-9D92152CF990}"/>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77F32C46-08D7-4179-AB20-76ADE90E9955}" type="presOf" srcId="{09AB19DE-0A85-493B-8A0E-8AC56DC905F8}" destId="{3A41E69A-F56A-4583-B89C-B41BD4D77851}" srcOrd="0" destOrd="0" presId="urn:microsoft.com/office/officeart/2017/3/layout/DropPinTimeline"/>
    <dgm:cxn modelId="{9EC8164D-5DEA-4C08-8D2C-773875C8ADB2}" type="presOf" srcId="{23943D43-C589-45DF-A896-BE6C49C9058B}" destId="{82BCA083-80C3-4058-9BD8-C46261DA9F8C}" srcOrd="0" destOrd="4" presId="urn:microsoft.com/office/officeart/2017/3/layout/DropPinTimeline"/>
    <dgm:cxn modelId="{85EB9F4D-461E-4ACB-A92D-BEED8E572647}" srcId="{95BE5B1F-8548-4FA5-8ECE-FF697B8BDC8B}" destId="{7FA9AB4A-92C1-41E8-8158-DD2B25D9113B}" srcOrd="2" destOrd="0" parTransId="{38E7AEFA-EB50-4771-857F-576467B37145}" sibTransId="{FB571C8D-8BC9-46B5-9DCF-FEB771A5C820}"/>
    <dgm:cxn modelId="{9C35386F-0E7C-422D-82CE-A885CC654EE0}" type="presOf" srcId="{BE01D53C-BD3E-44EF-97E6-06115589ACAA}" destId="{3ED01646-9ED9-44BF-8F18-EE860C524998}" srcOrd="0" destOrd="1" presId="urn:microsoft.com/office/officeart/2017/3/layout/DropPinTimeline"/>
    <dgm:cxn modelId="{15C84875-DEB5-4AA7-9FE0-58B94B1E9A4C}" type="presOf" srcId="{95BE5B1F-8548-4FA5-8ECE-FF697B8BDC8B}" destId="{1D5E3AE0-BD99-479B-81A3-134CA1305B52}" srcOrd="0" destOrd="0" presId="urn:microsoft.com/office/officeart/2017/3/layout/DropPinTimeline"/>
    <dgm:cxn modelId="{7F0FCC7E-C51A-4B2D-B669-97CE74A0DED9}" srcId="{393C84A3-4571-4040-9493-0BA1AF30DA26}" destId="{09AB19DE-0A85-493B-8A0E-8AC56DC905F8}" srcOrd="0" destOrd="0" parTransId="{4BB754D1-EDE1-4049-9435-D033F95709D0}" sibTransId="{8861651B-08AB-4BAF-AAF6-588C1FD8766A}"/>
    <dgm:cxn modelId="{70E5727F-C47D-4A50-99BA-3A43B25757AD}" type="presOf" srcId="{2DA6558B-7488-46D8-9983-D24B966DC7B8}" destId="{82BCA083-80C3-4058-9BD8-C46261DA9F8C}" srcOrd="0" destOrd="3" presId="urn:microsoft.com/office/officeart/2017/3/layout/DropPinTimeline"/>
    <dgm:cxn modelId="{8D041189-DE49-40B9-9971-E78494771C27}" srcId="{7FA9AB4A-92C1-41E8-8158-DD2B25D9113B}" destId="{23943D43-C589-45DF-A896-BE6C49C9058B}" srcOrd="4" destOrd="0" parTransId="{6A3956F7-B0AF-4D21-8ECF-88C0C687610B}" sibTransId="{01F3593F-88E6-48F5-9E19-36AFB2858132}"/>
    <dgm:cxn modelId="{F3ABAF8E-13D8-424E-B861-7C80DAF4451A}" type="presOf" srcId="{300F49C4-BE2A-4BB1-881A-D5DBC7667E1A}" destId="{3ED01646-9ED9-44BF-8F18-EE860C524998}" srcOrd="0" destOrd="0" presId="urn:microsoft.com/office/officeart/2017/3/layout/DropPinTimeline"/>
    <dgm:cxn modelId="{AFE513B9-A048-45F6-999F-C71EE342F148}" srcId="{BAE4A921-75C0-457E-B6C7-AF5D3F924778}" destId="{BE01D53C-BD3E-44EF-97E6-06115589ACAA}" srcOrd="1" destOrd="0" parTransId="{34A59F13-C149-4FD7-B873-A5A6287B9012}" sibTransId="{D56D9BBD-68DD-4FE2-B255-2A765C3E215C}"/>
    <dgm:cxn modelId="{3BA4B7B9-0A7C-4EFC-8F39-59CD69864C97}" srcId="{7FA9AB4A-92C1-41E8-8158-DD2B25D9113B}" destId="{91598E38-7461-470A-91AA-325A90C2A6DA}" srcOrd="0" destOrd="0" parTransId="{8982EE4A-6F3A-428C-8E76-02A30B39C05F}" sibTransId="{AEBFFADC-990D-480E-B682-B841BE19126D}"/>
    <dgm:cxn modelId="{8E7BB7BC-6A66-415D-9E28-7D992D37EC47}" type="presOf" srcId="{B7FD4EF0-7C3B-40AB-BFEF-CBE3954C3F12}" destId="{3A41E69A-F56A-4583-B89C-B41BD4D77851}" srcOrd="0" destOrd="1" presId="urn:microsoft.com/office/officeart/2017/3/layout/DropPinTimeline"/>
    <dgm:cxn modelId="{07D177C7-CD61-4CAE-9BBC-09C9059F6114}" srcId="{7FA9AB4A-92C1-41E8-8158-DD2B25D9113B}" destId="{6C64E0BC-41E4-48D6-BF23-9B774274F15E}" srcOrd="1" destOrd="0" parTransId="{13BC34F4-F79B-454B-815D-B0380A151858}" sibTransId="{84EF2813-BFB4-4973-AC7A-6EE38B70D905}"/>
    <dgm:cxn modelId="{12E7BECF-79E8-4DE8-80C4-2A97F99BF58C}" srcId="{7FA9AB4A-92C1-41E8-8158-DD2B25D9113B}" destId="{2DA6558B-7488-46D8-9983-D24B966DC7B8}" srcOrd="3" destOrd="0" parTransId="{D020BB32-EEF7-4D49-A52D-07EDE43D231E}" sibTransId="{24D8AE12-B64F-48C9-ADC3-84BD107B0143}"/>
    <dgm:cxn modelId="{0F7696D2-16A3-458C-AEC5-1C9A3FD72B90}" type="presOf" srcId="{7FA9AB4A-92C1-41E8-8158-DD2B25D9113B}" destId="{C964CC5F-AD31-46FE-B950-6FB1958FE6E6}" srcOrd="0" destOrd="0" presId="urn:microsoft.com/office/officeart/2017/3/layout/DropPinTimeline"/>
    <dgm:cxn modelId="{748C45D7-730B-4609-9956-B90D83F1C7D7}" type="presOf" srcId="{AC0F41F0-6371-412F-ACFD-E04CBE74AA49}" destId="{3ED01646-9ED9-44BF-8F18-EE860C524998}" srcOrd="0" destOrd="2"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19FBA8F0-A54E-44A0-A655-AB9C62830C51}" type="presOf" srcId="{BAE4A921-75C0-457E-B6C7-AF5D3F924778}" destId="{9A7C4BC5-8408-4A9F-95F6-2C530BD76C90}"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824956"/>
          <a:ext cx="679767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F35A2C6-D52B-4D0D-A568-29C7D5CB9D78}">
      <dsp:nvSpPr>
        <dsp:cNvPr id="0" name=""/>
        <dsp:cNvSpPr/>
      </dsp:nvSpPr>
      <dsp:spPr>
        <a:xfrm rot="8100000">
          <a:off x="92381" y="651568"/>
          <a:ext cx="414436" cy="414436"/>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BABE-DBEE-4C24-BE16-E45AAEA3EDCA}">
      <dsp:nvSpPr>
        <dsp:cNvPr id="0" name=""/>
        <dsp:cNvSpPr/>
      </dsp:nvSpPr>
      <dsp:spPr>
        <a:xfrm>
          <a:off x="138421"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ED01646-9ED9-44BF-8F18-EE860C524998}">
      <dsp:nvSpPr>
        <dsp:cNvPr id="0" name=""/>
        <dsp:cNvSpPr/>
      </dsp:nvSpPr>
      <dsp:spPr>
        <a:xfrm>
          <a:off x="592650"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t>- Data collected from yallamotor.com</a:t>
          </a:r>
        </a:p>
        <a:p>
          <a:pPr marL="0" lvl="0" indent="0" algn="l" defTabSz="622300">
            <a:lnSpc>
              <a:spcPct val="90000"/>
            </a:lnSpc>
            <a:spcBef>
              <a:spcPct val="0"/>
            </a:spcBef>
            <a:spcAft>
              <a:spcPct val="35000"/>
            </a:spcAft>
            <a:buNone/>
          </a:pPr>
          <a:r>
            <a:rPr lang="en-US" sz="1400" kern="1200" dirty="0"/>
            <a:t>- No. observations before cleaning &amp; pre-processing: </a:t>
          </a:r>
          <a:r>
            <a:rPr lang="en-US" sz="1400" b="0" i="0" kern="1200" dirty="0"/>
            <a:t>8715</a:t>
          </a:r>
          <a:endParaRPr lang="en-US" sz="1400" kern="1200" dirty="0"/>
        </a:p>
        <a:p>
          <a:pPr marL="0" lvl="0" indent="0" algn="l" defTabSz="622300">
            <a:lnSpc>
              <a:spcPct val="90000"/>
            </a:lnSpc>
            <a:spcBef>
              <a:spcPct val="0"/>
            </a:spcBef>
            <a:spcAft>
              <a:spcPct val="35000"/>
            </a:spcAft>
            <a:buNone/>
          </a:pPr>
          <a:r>
            <a:rPr lang="en-US" sz="1400" b="0" i="0" kern="1200" dirty="0"/>
            <a:t>- No. features before cleaning &amp; pre-processing: 12  </a:t>
          </a:r>
        </a:p>
        <a:p>
          <a:pPr marL="0" lvl="0" indent="0" algn="l" defTabSz="622300">
            <a:lnSpc>
              <a:spcPct val="90000"/>
            </a:lnSpc>
            <a:spcBef>
              <a:spcPct val="0"/>
            </a:spcBef>
            <a:spcAft>
              <a:spcPct val="35000"/>
            </a:spcAft>
            <a:buNone/>
          </a:pPr>
          <a:endParaRPr lang="en-US" sz="1300" kern="1200" dirty="0"/>
        </a:p>
      </dsp:txBody>
      <dsp:txXfrm>
        <a:off x="592650" y="1152582"/>
        <a:ext cx="2819433" cy="1672373"/>
      </dsp:txXfrm>
    </dsp:sp>
    <dsp:sp modelId="{9A7C4BC5-8408-4A9F-95F6-2C530BD76C90}">
      <dsp:nvSpPr>
        <dsp:cNvPr id="0" name=""/>
        <dsp:cNvSpPr/>
      </dsp:nvSpPr>
      <dsp:spPr>
        <a:xfrm>
          <a:off x="592650"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Web Scraping </a:t>
          </a:r>
        </a:p>
      </dsp:txBody>
      <dsp:txXfrm>
        <a:off x="592650" y="564991"/>
        <a:ext cx="2819433" cy="587590"/>
      </dsp:txXfrm>
    </dsp:sp>
    <dsp:sp modelId="{7489FD9C-209C-450B-A153-25ECC5553CBF}">
      <dsp:nvSpPr>
        <dsp:cNvPr id="0" name=""/>
        <dsp:cNvSpPr/>
      </dsp:nvSpPr>
      <dsp:spPr>
        <a:xfrm>
          <a:off x="299599" y="1152582"/>
          <a:ext cx="0" cy="167237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247594" y="2772072"/>
          <a:ext cx="105498" cy="105766"/>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C7F30-E954-4858-8394-A254126D3936}">
      <dsp:nvSpPr>
        <dsp:cNvPr id="0" name=""/>
        <dsp:cNvSpPr/>
      </dsp:nvSpPr>
      <dsp:spPr>
        <a:xfrm rot="18900000">
          <a:off x="1781902" y="4583906"/>
          <a:ext cx="414436" cy="414436"/>
        </a:xfrm>
        <a:prstGeom prst="teardrop">
          <a:avLst>
            <a:gd name="adj" fmla="val 115000"/>
          </a:avLst>
        </a:prstGeom>
        <a:solidFill>
          <a:schemeClr val="accent2">
            <a:hueOff val="17677"/>
            <a:satOff val="-17244"/>
            <a:lumOff val="-883"/>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11D058-BAA7-47D4-A383-AC85BDB9C49A}">
      <dsp:nvSpPr>
        <dsp:cNvPr id="0" name=""/>
        <dsp:cNvSpPr/>
      </dsp:nvSpPr>
      <dsp:spPr>
        <a:xfrm>
          <a:off x="1827942" y="4629947"/>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A41E69A-F56A-4583-B89C-B41BD4D77851}">
      <dsp:nvSpPr>
        <dsp:cNvPr id="0" name=""/>
        <dsp:cNvSpPr/>
      </dsp:nvSpPr>
      <dsp:spPr>
        <a:xfrm>
          <a:off x="2282171" y="2824956"/>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dirty="0"/>
            <a:t>- No. observations After cleaning &amp; pre-processing: </a:t>
          </a:r>
          <a:r>
            <a:rPr lang="en-US" sz="1400" b="0" i="0" kern="1200" dirty="0"/>
            <a:t>4260</a:t>
          </a:r>
          <a:endParaRPr lang="en-US" sz="1400" kern="1200" dirty="0"/>
        </a:p>
        <a:p>
          <a:pPr marL="0" lvl="0" indent="0" algn="l" defTabSz="622300">
            <a:lnSpc>
              <a:spcPct val="90000"/>
            </a:lnSpc>
            <a:spcBef>
              <a:spcPct val="0"/>
            </a:spcBef>
            <a:spcAft>
              <a:spcPct val="35000"/>
            </a:spcAft>
            <a:buNone/>
          </a:pPr>
          <a:r>
            <a:rPr lang="en-US" sz="1400" b="0" i="0" kern="1200" dirty="0"/>
            <a:t>- No. features after cleaning, pre-processing and encoding categorical variables: 368</a:t>
          </a:r>
          <a:endParaRPr lang="en-US" sz="1400" kern="1200" dirty="0"/>
        </a:p>
      </dsp:txBody>
      <dsp:txXfrm>
        <a:off x="2282171" y="2824956"/>
        <a:ext cx="2819433" cy="1672373"/>
      </dsp:txXfrm>
    </dsp:sp>
    <dsp:sp modelId="{D47FC92B-725F-4F7A-A74D-33B323102A1B}">
      <dsp:nvSpPr>
        <dsp:cNvPr id="0" name=""/>
        <dsp:cNvSpPr/>
      </dsp:nvSpPr>
      <dsp:spPr>
        <a:xfrm>
          <a:off x="2282171" y="4497329"/>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Data Cleaning </a:t>
          </a:r>
        </a:p>
      </dsp:txBody>
      <dsp:txXfrm>
        <a:off x="2282171" y="4497329"/>
        <a:ext cx="2819433" cy="587590"/>
      </dsp:txXfrm>
    </dsp:sp>
    <dsp:sp modelId="{1E2ADF36-0ED9-4D0B-9DA8-76AB8AD57A13}">
      <dsp:nvSpPr>
        <dsp:cNvPr id="0" name=""/>
        <dsp:cNvSpPr/>
      </dsp:nvSpPr>
      <dsp:spPr>
        <a:xfrm>
          <a:off x="1989120" y="2824956"/>
          <a:ext cx="0" cy="1672373"/>
        </a:xfrm>
        <a:prstGeom prst="line">
          <a:avLst/>
        </a:prstGeom>
        <a:noFill/>
        <a:ln w="12700" cap="flat" cmpd="sng" algn="ctr">
          <a:solidFill>
            <a:schemeClr val="accent2">
              <a:hueOff val="11784"/>
              <a:satOff val="-11496"/>
              <a:lumOff val="-589"/>
              <a:alphaOff val="0"/>
            </a:schemeClr>
          </a:solidFill>
          <a:prstDash val="dash"/>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937115" y="2772072"/>
          <a:ext cx="105498" cy="105766"/>
        </a:xfrm>
        <a:prstGeom prst="ellipse">
          <a:avLst/>
        </a:prstGeom>
        <a:solidFill>
          <a:schemeClr val="accent2">
            <a:hueOff val="11784"/>
            <a:satOff val="-11496"/>
            <a:lumOff val="-589"/>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9A81-4B76-4345-B78F-BFC8502F0C48}">
      <dsp:nvSpPr>
        <dsp:cNvPr id="0" name=""/>
        <dsp:cNvSpPr/>
      </dsp:nvSpPr>
      <dsp:spPr>
        <a:xfrm rot="8100000">
          <a:off x="3471423" y="651568"/>
          <a:ext cx="414436" cy="414436"/>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9787F-D270-4F42-9D4D-33FB0CF6F31C}">
      <dsp:nvSpPr>
        <dsp:cNvPr id="0" name=""/>
        <dsp:cNvSpPr/>
      </dsp:nvSpPr>
      <dsp:spPr>
        <a:xfrm>
          <a:off x="3517463"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2BCA083-80C3-4058-9BD8-C46261DA9F8C}">
      <dsp:nvSpPr>
        <dsp:cNvPr id="0" name=""/>
        <dsp:cNvSpPr/>
      </dsp:nvSpPr>
      <dsp:spPr>
        <a:xfrm>
          <a:off x="3971692"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t>- Distribution of data</a:t>
          </a:r>
        </a:p>
        <a:p>
          <a:pPr marL="0" lvl="0" indent="0" algn="l" defTabSz="622300">
            <a:lnSpc>
              <a:spcPct val="90000"/>
            </a:lnSpc>
            <a:spcBef>
              <a:spcPct val="0"/>
            </a:spcBef>
            <a:spcAft>
              <a:spcPct val="35000"/>
            </a:spcAft>
            <a:buNone/>
          </a:pPr>
          <a:r>
            <a:rPr lang="en-US" sz="1400" kern="1200" dirty="0"/>
            <a:t>- Outliers detection and removal </a:t>
          </a:r>
        </a:p>
        <a:p>
          <a:pPr marL="0" lvl="0" indent="0" algn="l" defTabSz="622300">
            <a:lnSpc>
              <a:spcPct val="90000"/>
            </a:lnSpc>
            <a:spcBef>
              <a:spcPct val="0"/>
            </a:spcBef>
            <a:spcAft>
              <a:spcPct val="35000"/>
            </a:spcAft>
            <a:buNone/>
          </a:pPr>
          <a:r>
            <a:rPr lang="en-US" sz="1400" kern="1200" dirty="0"/>
            <a:t>- Linearity </a:t>
          </a:r>
        </a:p>
        <a:p>
          <a:pPr marL="0" lvl="0" indent="0" algn="l" defTabSz="622300">
            <a:lnSpc>
              <a:spcPct val="90000"/>
            </a:lnSpc>
            <a:spcBef>
              <a:spcPct val="0"/>
            </a:spcBef>
            <a:spcAft>
              <a:spcPct val="35000"/>
            </a:spcAft>
            <a:buNone/>
          </a:pPr>
          <a:r>
            <a:rPr lang="en-US" sz="1400" kern="1200" dirty="0"/>
            <a:t>- Encoding categorical variables </a:t>
          </a:r>
        </a:p>
        <a:p>
          <a:pPr marL="0" lvl="0" indent="0" algn="l" defTabSz="622300">
            <a:lnSpc>
              <a:spcPct val="90000"/>
            </a:lnSpc>
            <a:spcBef>
              <a:spcPct val="0"/>
            </a:spcBef>
            <a:spcAft>
              <a:spcPct val="35000"/>
            </a:spcAft>
            <a:buNone/>
          </a:pPr>
          <a:r>
            <a:rPr lang="en-US" sz="1400" kern="1200" dirty="0"/>
            <a:t>- KNN Imputer for NaN values</a:t>
          </a:r>
        </a:p>
      </dsp:txBody>
      <dsp:txXfrm>
        <a:off x="3971692" y="1152582"/>
        <a:ext cx="2819433" cy="1672373"/>
      </dsp:txXfrm>
    </dsp:sp>
    <dsp:sp modelId="{C964CC5F-AD31-46FE-B950-6FB1958FE6E6}">
      <dsp:nvSpPr>
        <dsp:cNvPr id="0" name=""/>
        <dsp:cNvSpPr/>
      </dsp:nvSpPr>
      <dsp:spPr>
        <a:xfrm>
          <a:off x="3971692"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EDA &amp; Initial model building</a:t>
          </a:r>
        </a:p>
      </dsp:txBody>
      <dsp:txXfrm>
        <a:off x="3971692" y="564991"/>
        <a:ext cx="2819433" cy="587590"/>
      </dsp:txXfrm>
    </dsp:sp>
    <dsp:sp modelId="{190034F2-01B6-4E29-94D7-2881B6E05652}">
      <dsp:nvSpPr>
        <dsp:cNvPr id="0" name=""/>
        <dsp:cNvSpPr/>
      </dsp:nvSpPr>
      <dsp:spPr>
        <a:xfrm>
          <a:off x="3678641" y="1152582"/>
          <a:ext cx="0" cy="1672373"/>
        </a:xfrm>
        <a:prstGeom prst="line">
          <a:avLst/>
        </a:prstGeom>
        <a:noFill/>
        <a:ln w="12700" cap="flat" cmpd="sng" algn="ctr">
          <a:solidFill>
            <a:schemeClr val="accent2">
              <a:hueOff val="23569"/>
              <a:satOff val="-22991"/>
              <a:lumOff val="-1177"/>
              <a:alphaOff val="0"/>
            </a:schemeClr>
          </a:solidFill>
          <a:prstDash val="dash"/>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3626636" y="2772072"/>
          <a:ext cx="105498" cy="105766"/>
        </a:xfrm>
        <a:prstGeom prst="ellipse">
          <a:avLst/>
        </a:prstGeom>
        <a:solidFill>
          <a:schemeClr val="accent2">
            <a:hueOff val="23569"/>
            <a:satOff val="-22991"/>
            <a:lumOff val="-1177"/>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Capstone Project Progress Report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YOUSEF AL OTaibi</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idx="4294967295"/>
          </p:nvPr>
        </p:nvSpPr>
        <p:spPr>
          <a:xfrm>
            <a:off x="0" y="1927225"/>
            <a:ext cx="3517900" cy="1338263"/>
          </a:xfrm>
        </p:spPr>
        <p:txBody>
          <a:bodyPr>
            <a:normAutofit fontScale="90000"/>
          </a:bodyPr>
          <a:lstStyle/>
          <a:p>
            <a:br>
              <a:rPr lang="en-US" dirty="0"/>
            </a:b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4294967295"/>
          </p:nvPr>
        </p:nvSpPr>
        <p:spPr>
          <a:xfrm>
            <a:off x="795336" y="307747"/>
            <a:ext cx="7336293" cy="1057281"/>
          </a:xfrm>
        </p:spPr>
        <p:txBody>
          <a:bodyPr>
            <a:normAutofit fontScale="92500"/>
          </a:bodyPr>
          <a:lstStyle/>
          <a:p>
            <a:pPr algn="ctr">
              <a:buFont typeface="Arial" panose="020B0604020202020204" pitchFamily="34" charset="0"/>
              <a:buChar char="•"/>
            </a:pPr>
            <a:r>
              <a:rPr lang="en-US" sz="2400" b="1" dirty="0">
                <a:solidFill>
                  <a:schemeClr val="tx1"/>
                </a:solidFill>
                <a:effectLst/>
                <a:latin typeface="+mj-lt"/>
              </a:rPr>
              <a:t> Filling missing values in transmission, color and Accident_history with most frequent values</a:t>
            </a:r>
            <a:endParaRPr lang="en-US" sz="2400" b="1" dirty="0">
              <a:solidFill>
                <a:srgbClr val="D4D4D4"/>
              </a:solidFill>
              <a:effectLst/>
              <a:latin typeface="+mj-lt"/>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10" name="TextBox 9">
            <a:extLst>
              <a:ext uri="{FF2B5EF4-FFF2-40B4-BE49-F238E27FC236}">
                <a16:creationId xmlns:a16="http://schemas.microsoft.com/office/drawing/2014/main" id="{AC09499A-5EC5-CD68-AF7A-887B6FAC9819}"/>
              </a:ext>
            </a:extLst>
          </p:cNvPr>
          <p:cNvSpPr txBox="1"/>
          <p:nvPr/>
        </p:nvSpPr>
        <p:spPr>
          <a:xfrm>
            <a:off x="795337" y="1628781"/>
            <a:ext cx="1604963" cy="369332"/>
          </a:xfrm>
          <a:prstGeom prst="rect">
            <a:avLst/>
          </a:prstGeom>
          <a:noFill/>
        </p:spPr>
        <p:txBody>
          <a:bodyPr wrap="square" rtlCol="0">
            <a:spAutoFit/>
          </a:bodyPr>
          <a:lstStyle/>
          <a:p>
            <a:r>
              <a:rPr lang="en-US" b="1" dirty="0"/>
              <a:t>Frequency : </a:t>
            </a:r>
          </a:p>
        </p:txBody>
      </p:sp>
      <p:sp>
        <p:nvSpPr>
          <p:cNvPr id="12" name="Rectangle 11">
            <a:extLst>
              <a:ext uri="{FF2B5EF4-FFF2-40B4-BE49-F238E27FC236}">
                <a16:creationId xmlns:a16="http://schemas.microsoft.com/office/drawing/2014/main" id="{4204EDF4-0A11-63E9-F554-405F09B9AA86}"/>
              </a:ext>
            </a:extLst>
          </p:cNvPr>
          <p:cNvSpPr/>
          <p:nvPr/>
        </p:nvSpPr>
        <p:spPr>
          <a:xfrm>
            <a:off x="1061357" y="3994133"/>
            <a:ext cx="685800" cy="1485900"/>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E5AAFF5-844D-C814-D43B-42B67408EC73}"/>
              </a:ext>
            </a:extLst>
          </p:cNvPr>
          <p:cNvSpPr/>
          <p:nvPr/>
        </p:nvSpPr>
        <p:spPr>
          <a:xfrm>
            <a:off x="1758950" y="3994133"/>
            <a:ext cx="804636" cy="1485900"/>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1BE89CC-BCF2-8815-08E2-37939EA0599C}"/>
              </a:ext>
            </a:extLst>
          </p:cNvPr>
          <p:cNvSpPr/>
          <p:nvPr/>
        </p:nvSpPr>
        <p:spPr>
          <a:xfrm>
            <a:off x="3396344" y="4025907"/>
            <a:ext cx="571500" cy="1485900"/>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4B40193-D207-8B9D-7379-2B44B86346E7}"/>
              </a:ext>
            </a:extLst>
          </p:cNvPr>
          <p:cNvSpPr/>
          <p:nvPr/>
        </p:nvSpPr>
        <p:spPr>
          <a:xfrm>
            <a:off x="7609114" y="4016857"/>
            <a:ext cx="1110343" cy="1479063"/>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29E5B7B-D105-7A0C-F97D-0FE2902CEA8A}"/>
              </a:ext>
            </a:extLst>
          </p:cNvPr>
          <p:cNvSpPr/>
          <p:nvPr/>
        </p:nvSpPr>
        <p:spPr>
          <a:xfrm>
            <a:off x="10809514" y="4010020"/>
            <a:ext cx="587148" cy="1479063"/>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41337CC4-FB18-ED21-035D-429595A243FA}"/>
              </a:ext>
            </a:extLst>
          </p:cNvPr>
          <p:cNvPicPr>
            <a:picLocks noChangeAspect="1"/>
          </p:cNvPicPr>
          <p:nvPr/>
        </p:nvPicPr>
        <p:blipFill>
          <a:blip r:embed="rId2"/>
          <a:stretch>
            <a:fillRect/>
          </a:stretch>
        </p:blipFill>
        <p:spPr>
          <a:xfrm>
            <a:off x="738187" y="2125447"/>
            <a:ext cx="3324225" cy="3200400"/>
          </a:xfrm>
          <a:prstGeom prst="rect">
            <a:avLst/>
          </a:prstGeom>
        </p:spPr>
      </p:pic>
      <p:pic>
        <p:nvPicPr>
          <p:cNvPr id="8" name="Picture 7">
            <a:extLst>
              <a:ext uri="{FF2B5EF4-FFF2-40B4-BE49-F238E27FC236}">
                <a16:creationId xmlns:a16="http://schemas.microsoft.com/office/drawing/2014/main" id="{25F02385-0D53-BFB7-8D2B-1E2C68F170DD}"/>
              </a:ext>
            </a:extLst>
          </p:cNvPr>
          <p:cNvPicPr>
            <a:picLocks noChangeAspect="1"/>
          </p:cNvPicPr>
          <p:nvPr/>
        </p:nvPicPr>
        <p:blipFill>
          <a:blip r:embed="rId3"/>
          <a:stretch>
            <a:fillRect/>
          </a:stretch>
        </p:blipFill>
        <p:spPr>
          <a:xfrm>
            <a:off x="4827814" y="2939834"/>
            <a:ext cx="5562600" cy="1571625"/>
          </a:xfrm>
          <a:prstGeom prst="rect">
            <a:avLst/>
          </a:prstGeom>
        </p:spPr>
      </p:pic>
      <p:sp>
        <p:nvSpPr>
          <p:cNvPr id="18" name="TextBox 17">
            <a:extLst>
              <a:ext uri="{FF2B5EF4-FFF2-40B4-BE49-F238E27FC236}">
                <a16:creationId xmlns:a16="http://schemas.microsoft.com/office/drawing/2014/main" id="{ACDF6822-34F4-8D9E-9D4C-640628E3C6C6}"/>
              </a:ext>
            </a:extLst>
          </p:cNvPr>
          <p:cNvSpPr txBox="1"/>
          <p:nvPr/>
        </p:nvSpPr>
        <p:spPr>
          <a:xfrm>
            <a:off x="4752861" y="2411690"/>
            <a:ext cx="2497025" cy="369332"/>
          </a:xfrm>
          <a:prstGeom prst="rect">
            <a:avLst/>
          </a:prstGeom>
          <a:noFill/>
        </p:spPr>
        <p:txBody>
          <a:bodyPr wrap="square" rtlCol="0">
            <a:spAutoFit/>
          </a:bodyPr>
          <a:lstStyle/>
          <a:p>
            <a:r>
              <a:rPr lang="en-US" b="1" dirty="0"/>
              <a:t>Code to fill NA values  : </a:t>
            </a:r>
          </a:p>
        </p:txBody>
      </p:sp>
    </p:spTree>
    <p:extLst>
      <p:ext uri="{BB962C8B-B14F-4D97-AF65-F5344CB8AC3E}">
        <p14:creationId xmlns:p14="http://schemas.microsoft.com/office/powerpoint/2010/main" val="257606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643464" y="277584"/>
            <a:ext cx="3517567" cy="1338943"/>
          </a:xfrm>
        </p:spPr>
        <p:txBody>
          <a:bodyPr>
            <a:normAutofit fontScale="90000"/>
          </a:bodyPr>
          <a:lstStyle/>
          <a:p>
            <a:r>
              <a:rPr lang="en-US" sz="3600" b="1" dirty="0">
                <a:solidFill>
                  <a:schemeClr val="bg1"/>
                </a:solidFill>
              </a:rPr>
              <a:t>Dealing with engine_capacity NaN values</a:t>
            </a:r>
            <a:endParaRPr lang="en-US" b="1" dirty="0">
              <a:solidFill>
                <a:schemeClr val="bg1"/>
              </a:solidFill>
            </a:endParaRPr>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a:xfrm>
            <a:off x="5780314" y="1355271"/>
            <a:ext cx="6134806" cy="4752286"/>
          </a:xfrm>
        </p:spPr>
        <p:txBody>
          <a:bodyPr/>
          <a:lstStyle/>
          <a:p>
            <a:r>
              <a:rPr lang="en-US" sz="1800" b="1" dirty="0">
                <a:latin typeface="+mj-lt"/>
              </a:rPr>
              <a:t>Swarm Plot for engine_capacity and no_cylinders </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7" name="Text Placeholder 6">
            <a:extLst>
              <a:ext uri="{FF2B5EF4-FFF2-40B4-BE49-F238E27FC236}">
                <a16:creationId xmlns:a16="http://schemas.microsoft.com/office/drawing/2014/main" id="{69B40715-2B7E-740C-4EBB-498503D266DB}"/>
              </a:ext>
            </a:extLst>
          </p:cNvPr>
          <p:cNvSpPr>
            <a:spLocks noGrp="1"/>
          </p:cNvSpPr>
          <p:nvPr>
            <p:ph type="body" sz="half" idx="2"/>
          </p:nvPr>
        </p:nvSpPr>
        <p:spPr>
          <a:xfrm>
            <a:off x="643465" y="1992086"/>
            <a:ext cx="3517567" cy="4278084"/>
          </a:xfrm>
        </p:spPr>
        <p:txBody>
          <a:bodyPr>
            <a:normAutofit fontScale="92500" lnSpcReduction="20000"/>
          </a:bodyPr>
          <a:lstStyle/>
          <a:p>
            <a:pPr marL="285750" indent="-285750">
              <a:buFont typeface="Arial" panose="020B0604020202020204" pitchFamily="34" charset="0"/>
              <a:buChar char="•"/>
            </a:pPr>
            <a:r>
              <a:rPr lang="en-US" dirty="0">
                <a:solidFill>
                  <a:schemeClr val="bg1"/>
                </a:solidFill>
              </a:rPr>
              <a:t>Swarm plot shows that </a:t>
            </a:r>
            <a:r>
              <a:rPr lang="en-US" dirty="0">
                <a:solidFill>
                  <a:schemeClr val="bg1"/>
                </a:solidFill>
                <a:effectLst/>
              </a:rPr>
              <a:t>a lot of our engine_capacity values are entered wrong.</a:t>
            </a:r>
          </a:p>
          <a:p>
            <a:pPr marL="285750" indent="-285750">
              <a:buFont typeface="Arial" panose="020B0604020202020204" pitchFamily="34" charset="0"/>
              <a:buChar char="•"/>
            </a:pPr>
            <a:r>
              <a:rPr lang="en-US" dirty="0">
                <a:solidFill>
                  <a:schemeClr val="bg1"/>
                </a:solidFill>
              </a:rPr>
              <a:t>Values with engine capacity less than a 1000 is mistyped, as it’s nearly impossible to have and engine capacity less than 1000. </a:t>
            </a:r>
            <a:endParaRPr lang="en-US" dirty="0">
              <a:solidFill>
                <a:schemeClr val="bg1"/>
              </a:solidFill>
              <a:effectLst/>
            </a:endParaRPr>
          </a:p>
          <a:p>
            <a:pPr marL="285750" indent="-285750">
              <a:buFont typeface="Arial" panose="020B0604020202020204" pitchFamily="34" charset="0"/>
              <a:buChar char="•"/>
            </a:pPr>
            <a:r>
              <a:rPr lang="en-US" dirty="0">
                <a:solidFill>
                  <a:schemeClr val="bg1"/>
                </a:solidFill>
                <a:effectLst/>
              </a:rPr>
              <a:t> It's known that engine capacity increases with more number of cylinders, but in our graph it didn't, an engine with 4-cylinders had an engine capacity more than 4000 which lead me to conclude that the quality of the data is poor in terms of engine capacity.</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248D5A21-F1FF-0AB7-5D08-9B129057C1A6}"/>
              </a:ext>
            </a:extLst>
          </p:cNvPr>
          <p:cNvPicPr>
            <a:picLocks noChangeAspect="1"/>
          </p:cNvPicPr>
          <p:nvPr/>
        </p:nvPicPr>
        <p:blipFill>
          <a:blip r:embed="rId2"/>
          <a:stretch>
            <a:fillRect/>
          </a:stretch>
        </p:blipFill>
        <p:spPr>
          <a:xfrm>
            <a:off x="4871671" y="1790335"/>
            <a:ext cx="6917405" cy="4594135"/>
          </a:xfrm>
          <a:prstGeom prst="rect">
            <a:avLst/>
          </a:prstGeom>
        </p:spPr>
      </p:pic>
    </p:spTree>
    <p:extLst>
      <p:ext uri="{BB962C8B-B14F-4D97-AF65-F5344CB8AC3E}">
        <p14:creationId xmlns:p14="http://schemas.microsoft.com/office/powerpoint/2010/main" val="3660293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643464" y="277584"/>
            <a:ext cx="3517567" cy="1338943"/>
          </a:xfrm>
        </p:spPr>
        <p:txBody>
          <a:bodyPr>
            <a:normAutofit fontScale="90000"/>
          </a:bodyPr>
          <a:lstStyle/>
          <a:p>
            <a:r>
              <a:rPr lang="en-US" sz="3600" b="1" dirty="0">
                <a:solidFill>
                  <a:schemeClr val="bg1"/>
                </a:solidFill>
              </a:rPr>
              <a:t>Dealing with engine_capacity NaN values</a:t>
            </a:r>
            <a:endParaRPr lang="en-US" b="1" dirty="0">
              <a:solidFill>
                <a:schemeClr val="bg1"/>
              </a:solidFill>
            </a:endParaRPr>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a:xfrm>
            <a:off x="5176508" y="7828"/>
            <a:ext cx="548431" cy="490531"/>
          </a:xfrm>
        </p:spPr>
        <p:txBody>
          <a:bodyPr>
            <a:normAutofit lnSpcReduction="10000"/>
          </a:bodyPr>
          <a:lstStyle/>
          <a:p>
            <a:r>
              <a:rPr lang="en-US" sz="2400" b="1" dirty="0">
                <a:solidFill>
                  <a:schemeClr val="accent1"/>
                </a:solidFill>
                <a:latin typeface="+mj-lt"/>
              </a:rPr>
              <a:t>1.</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7" name="Text Placeholder 6">
            <a:extLst>
              <a:ext uri="{FF2B5EF4-FFF2-40B4-BE49-F238E27FC236}">
                <a16:creationId xmlns:a16="http://schemas.microsoft.com/office/drawing/2014/main" id="{69B40715-2B7E-740C-4EBB-498503D266DB}"/>
              </a:ext>
            </a:extLst>
          </p:cNvPr>
          <p:cNvSpPr>
            <a:spLocks noGrp="1"/>
          </p:cNvSpPr>
          <p:nvPr>
            <p:ph type="body" sz="half" idx="2"/>
          </p:nvPr>
        </p:nvSpPr>
        <p:spPr>
          <a:xfrm>
            <a:off x="643465" y="1992086"/>
            <a:ext cx="3517567" cy="4278084"/>
          </a:xfrm>
        </p:spPr>
        <p:txBody>
          <a:bodyPr>
            <a:normAutofit/>
          </a:bodyPr>
          <a:lstStyle/>
          <a:p>
            <a:r>
              <a:rPr lang="en-US" sz="2000" dirty="0">
                <a:solidFill>
                  <a:schemeClr val="bg1"/>
                </a:solidFill>
                <a:effectLst/>
              </a:rPr>
              <a:t>To resolve this issue </a:t>
            </a:r>
            <a:r>
              <a:rPr lang="en-US" sz="2000" dirty="0">
                <a:solidFill>
                  <a:schemeClr val="bg1"/>
                </a:solidFill>
              </a:rPr>
              <a:t>I’ve done two things: </a:t>
            </a:r>
            <a:endParaRPr lang="en-US" sz="2000" dirty="0">
              <a:solidFill>
                <a:schemeClr val="bg1"/>
              </a:solidFill>
              <a:effectLst/>
            </a:endParaRPr>
          </a:p>
          <a:p>
            <a:pPr marL="342900" indent="-342900">
              <a:buFont typeface="+mj-lt"/>
              <a:buAutoNum type="arabicPeriod"/>
            </a:pPr>
            <a:r>
              <a:rPr lang="en-US" sz="1400" dirty="0">
                <a:solidFill>
                  <a:schemeClr val="bg1"/>
                </a:solidFill>
              </a:rPr>
              <a:t>Replace engine capacities one by one for the car models that have NaN and value count more than 20, drop any engine_capacity less than 1000. </a:t>
            </a:r>
            <a:endParaRPr lang="en-US" sz="1400" dirty="0">
              <a:solidFill>
                <a:schemeClr val="bg1"/>
              </a:solidFill>
              <a:effectLst/>
            </a:endParaRPr>
          </a:p>
          <a:p>
            <a:r>
              <a:rPr lang="en-US" sz="1600" b="1" dirty="0">
                <a:solidFill>
                  <a:schemeClr val="bg1"/>
                </a:solidFill>
              </a:rPr>
              <a:t>Note :</a:t>
            </a:r>
            <a:r>
              <a:rPr lang="en-US" sz="1600" dirty="0">
                <a:solidFill>
                  <a:schemeClr val="bg1"/>
                </a:solidFill>
              </a:rPr>
              <a:t> </a:t>
            </a:r>
            <a:r>
              <a:rPr lang="en-US" sz="1500" dirty="0">
                <a:solidFill>
                  <a:schemeClr val="bg1"/>
                </a:solidFill>
                <a:effectLst/>
              </a:rPr>
              <a:t>cars with missing engine capacity don't specify the class of the car_model which makes me assume that it's standard (standard engine_capacity), also some car models come in one engine capacity</a:t>
            </a:r>
            <a:r>
              <a:rPr lang="en-US" sz="1500" dirty="0">
                <a:solidFill>
                  <a:schemeClr val="bg1"/>
                </a:solidFill>
              </a:rPr>
              <a:t>, so I changed all their values including Nan</a:t>
            </a:r>
            <a:endParaRPr lang="en-US" sz="1500" dirty="0">
              <a:solidFill>
                <a:schemeClr val="bg1"/>
              </a:solidFill>
              <a:effectLst/>
            </a:endParaRPr>
          </a:p>
          <a:p>
            <a:endParaRPr lang="en-US" dirty="0"/>
          </a:p>
        </p:txBody>
      </p:sp>
      <p:pic>
        <p:nvPicPr>
          <p:cNvPr id="5" name="Picture 4">
            <a:extLst>
              <a:ext uri="{FF2B5EF4-FFF2-40B4-BE49-F238E27FC236}">
                <a16:creationId xmlns:a16="http://schemas.microsoft.com/office/drawing/2014/main" id="{530EEEDD-9F8D-2819-0A24-0DFE61E5DEFF}"/>
              </a:ext>
            </a:extLst>
          </p:cNvPr>
          <p:cNvPicPr>
            <a:picLocks noChangeAspect="1"/>
          </p:cNvPicPr>
          <p:nvPr/>
        </p:nvPicPr>
        <p:blipFill>
          <a:blip r:embed="rId2"/>
          <a:stretch>
            <a:fillRect/>
          </a:stretch>
        </p:blipFill>
        <p:spPr>
          <a:xfrm>
            <a:off x="5176509" y="498359"/>
            <a:ext cx="6721928" cy="6351813"/>
          </a:xfrm>
          <a:prstGeom prst="rect">
            <a:avLst/>
          </a:prstGeom>
        </p:spPr>
      </p:pic>
    </p:spTree>
    <p:extLst>
      <p:ext uri="{BB962C8B-B14F-4D97-AF65-F5344CB8AC3E}">
        <p14:creationId xmlns:p14="http://schemas.microsoft.com/office/powerpoint/2010/main" val="2590558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643464" y="277584"/>
            <a:ext cx="3517567" cy="1338943"/>
          </a:xfrm>
        </p:spPr>
        <p:txBody>
          <a:bodyPr>
            <a:normAutofit fontScale="90000"/>
          </a:bodyPr>
          <a:lstStyle/>
          <a:p>
            <a:r>
              <a:rPr lang="en-US" sz="3600" b="1" dirty="0">
                <a:solidFill>
                  <a:schemeClr val="bg1"/>
                </a:solidFill>
              </a:rPr>
              <a:t>Dealing with engine_capacity NaN values</a:t>
            </a:r>
            <a:endParaRPr lang="en-US" b="1" dirty="0">
              <a:solidFill>
                <a:schemeClr val="bg1"/>
              </a:solidFill>
            </a:endParaRPr>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a:xfrm>
            <a:off x="5176508" y="7828"/>
            <a:ext cx="6428368" cy="4752286"/>
          </a:xfrm>
        </p:spPr>
        <p:txBody>
          <a:bodyPr/>
          <a:lstStyle/>
          <a:p>
            <a:r>
              <a:rPr lang="en-US" sz="2400" b="1" dirty="0">
                <a:solidFill>
                  <a:schemeClr val="accent1"/>
                </a:solidFill>
                <a:latin typeface="+mj-lt"/>
              </a:rPr>
              <a:t>2.</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7" name="Text Placeholder 6">
            <a:extLst>
              <a:ext uri="{FF2B5EF4-FFF2-40B4-BE49-F238E27FC236}">
                <a16:creationId xmlns:a16="http://schemas.microsoft.com/office/drawing/2014/main" id="{69B40715-2B7E-740C-4EBB-498503D266DB}"/>
              </a:ext>
            </a:extLst>
          </p:cNvPr>
          <p:cNvSpPr>
            <a:spLocks noGrp="1"/>
          </p:cNvSpPr>
          <p:nvPr>
            <p:ph type="body" sz="half" idx="2"/>
          </p:nvPr>
        </p:nvSpPr>
        <p:spPr>
          <a:xfrm>
            <a:off x="643465" y="1992086"/>
            <a:ext cx="3517567" cy="4278084"/>
          </a:xfrm>
        </p:spPr>
        <p:txBody>
          <a:bodyPr>
            <a:normAutofit/>
          </a:bodyPr>
          <a:lstStyle/>
          <a:p>
            <a:r>
              <a:rPr lang="en-US" sz="2000" dirty="0">
                <a:solidFill>
                  <a:schemeClr val="bg1"/>
                </a:solidFill>
                <a:effectLst/>
              </a:rPr>
              <a:t>To resolve this issue </a:t>
            </a:r>
            <a:r>
              <a:rPr lang="en-US" sz="2000" dirty="0">
                <a:solidFill>
                  <a:schemeClr val="bg1"/>
                </a:solidFill>
              </a:rPr>
              <a:t>I’ve done two things: </a:t>
            </a:r>
            <a:endParaRPr lang="en-US" sz="2000" dirty="0">
              <a:solidFill>
                <a:schemeClr val="bg1"/>
              </a:solidFill>
              <a:effectLst/>
            </a:endParaRPr>
          </a:p>
          <a:p>
            <a:pPr marL="342900" indent="-342900">
              <a:buFont typeface="+mj-lt"/>
              <a:buAutoNum type="arabicPeriod"/>
            </a:pPr>
            <a:r>
              <a:rPr lang="en-US" sz="1400" dirty="0">
                <a:solidFill>
                  <a:schemeClr val="bg1"/>
                </a:solidFill>
              </a:rPr>
              <a:t>Replace engine capacities one by one for the car models that have NaN and value count more than 20, drop any engine_capacity less than 1000. </a:t>
            </a:r>
            <a:endParaRPr lang="en-US" sz="1400" dirty="0">
              <a:solidFill>
                <a:schemeClr val="bg1"/>
              </a:solidFill>
              <a:effectLst/>
            </a:endParaRPr>
          </a:p>
          <a:p>
            <a:pPr marL="342900" indent="-342900">
              <a:buFont typeface="+mj-lt"/>
              <a:buAutoNum type="arabicPeriod"/>
            </a:pPr>
            <a:r>
              <a:rPr lang="en-US" sz="1400" dirty="0">
                <a:solidFill>
                  <a:schemeClr val="bg1"/>
                </a:solidFill>
                <a:effectLst/>
              </a:rPr>
              <a:t>Filling the rest of the </a:t>
            </a:r>
            <a:r>
              <a:rPr lang="en-US" sz="1400" b="0" dirty="0">
                <a:solidFill>
                  <a:schemeClr val="bg1"/>
                </a:solidFill>
                <a:effectLst/>
              </a:rPr>
              <a:t>NaN values in engine_capacity with the mean engine_capacity for each model</a:t>
            </a:r>
            <a:r>
              <a:rPr lang="en-US" sz="1400" dirty="0">
                <a:solidFill>
                  <a:schemeClr val="bg1"/>
                </a:solidFill>
                <a:effectLst/>
              </a:rPr>
              <a:t>.</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0B21CA9-6C77-D936-250D-AD018F50FB97}"/>
              </a:ext>
            </a:extLst>
          </p:cNvPr>
          <p:cNvPicPr>
            <a:picLocks noChangeAspect="1"/>
          </p:cNvPicPr>
          <p:nvPr/>
        </p:nvPicPr>
        <p:blipFill>
          <a:blip r:embed="rId2"/>
          <a:stretch>
            <a:fillRect/>
          </a:stretch>
        </p:blipFill>
        <p:spPr>
          <a:xfrm>
            <a:off x="4866372" y="1230888"/>
            <a:ext cx="7048637" cy="2900240"/>
          </a:xfrm>
          <a:prstGeom prst="rect">
            <a:avLst/>
          </a:prstGeom>
        </p:spPr>
      </p:pic>
      <p:pic>
        <p:nvPicPr>
          <p:cNvPr id="9" name="Picture 8">
            <a:extLst>
              <a:ext uri="{FF2B5EF4-FFF2-40B4-BE49-F238E27FC236}">
                <a16:creationId xmlns:a16="http://schemas.microsoft.com/office/drawing/2014/main" id="{EDBF6D06-014E-92E9-2DBA-5B11D8E46BC3}"/>
              </a:ext>
            </a:extLst>
          </p:cNvPr>
          <p:cNvPicPr>
            <a:picLocks noChangeAspect="1"/>
          </p:cNvPicPr>
          <p:nvPr/>
        </p:nvPicPr>
        <p:blipFill>
          <a:blip r:embed="rId3"/>
          <a:stretch>
            <a:fillRect/>
          </a:stretch>
        </p:blipFill>
        <p:spPr>
          <a:xfrm>
            <a:off x="4866372" y="5259406"/>
            <a:ext cx="7048637" cy="497006"/>
          </a:xfrm>
          <a:prstGeom prst="rect">
            <a:avLst/>
          </a:prstGeom>
        </p:spPr>
      </p:pic>
      <p:sp>
        <p:nvSpPr>
          <p:cNvPr id="10" name="Content Placeholder 2">
            <a:extLst>
              <a:ext uri="{FF2B5EF4-FFF2-40B4-BE49-F238E27FC236}">
                <a16:creationId xmlns:a16="http://schemas.microsoft.com/office/drawing/2014/main" id="{C49A7B12-8B9E-1D1C-0317-E455A14C61AF}"/>
              </a:ext>
            </a:extLst>
          </p:cNvPr>
          <p:cNvSpPr txBox="1">
            <a:spLocks/>
          </p:cNvSpPr>
          <p:nvPr/>
        </p:nvSpPr>
        <p:spPr>
          <a:xfrm>
            <a:off x="4866371" y="489857"/>
            <a:ext cx="6167463" cy="74103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latin typeface="+mj-lt"/>
              </a:rPr>
              <a:t>Filling engine_capacity NaN values with the mean in each car_model  </a:t>
            </a:r>
          </a:p>
          <a:p>
            <a:pPr>
              <a:buFont typeface="Arial" panose="020B0604020202020204" pitchFamily="34" charset="0"/>
              <a:buChar char="•"/>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11" name="Content Placeholder 2">
            <a:extLst>
              <a:ext uri="{FF2B5EF4-FFF2-40B4-BE49-F238E27FC236}">
                <a16:creationId xmlns:a16="http://schemas.microsoft.com/office/drawing/2014/main" id="{DF202B37-4326-38E1-AB68-B9DF0449E44E}"/>
              </a:ext>
            </a:extLst>
          </p:cNvPr>
          <p:cNvSpPr txBox="1">
            <a:spLocks/>
          </p:cNvSpPr>
          <p:nvPr/>
        </p:nvSpPr>
        <p:spPr>
          <a:xfrm>
            <a:off x="4866370" y="4389598"/>
            <a:ext cx="7048637" cy="869808"/>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100" b="1" dirty="0">
                <a:latin typeface="+mj-lt"/>
              </a:rPr>
              <a:t>There are around 500 NaN values of models with all engine_capacity values as NaN, So we replace them with the mean</a:t>
            </a:r>
            <a:endParaRPr lang="en-US" sz="2100" dirty="0">
              <a:solidFill>
                <a:srgbClr val="D4D4D4"/>
              </a:solidFill>
              <a:latin typeface="Consolas" panose="020B0609020204030204" pitchFamily="49" charset="0"/>
            </a:endParaRPr>
          </a:p>
          <a:p>
            <a:pPr>
              <a:buFont typeface="Arial" panose="020B0604020202020204" pitchFamily="34" charset="0"/>
              <a:buChar char="•"/>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400" b="1" dirty="0">
              <a:latin typeface="+mj-lt"/>
            </a:endParaRPr>
          </a:p>
        </p:txBody>
      </p:sp>
    </p:spTree>
    <p:extLst>
      <p:ext uri="{BB962C8B-B14F-4D97-AF65-F5344CB8AC3E}">
        <p14:creationId xmlns:p14="http://schemas.microsoft.com/office/powerpoint/2010/main" val="268947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p:txBody>
          <a:bodyPr>
            <a:normAutofit/>
          </a:bodyPr>
          <a:lstStyle/>
          <a:p>
            <a:r>
              <a:rPr lang="en-US" dirty="0"/>
              <a:t>EDA &amp; Initial model building</a:t>
            </a:r>
            <a:br>
              <a:rPr lang="en-US" dirty="0"/>
            </a:b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a:xfrm>
            <a:off x="1097280" y="2108201"/>
            <a:ext cx="3964577" cy="3760891"/>
          </a:xfrm>
        </p:spPr>
        <p:txBody>
          <a:bodyPr/>
          <a:lstStyle/>
          <a:p>
            <a:r>
              <a:rPr lang="en-US" sz="2400" b="1" dirty="0">
                <a:latin typeface="+mj-lt"/>
              </a:rPr>
              <a:t>Libraries used: </a:t>
            </a:r>
          </a:p>
          <a:p>
            <a:pPr>
              <a:buFont typeface="Arial" panose="020B0604020202020204" pitchFamily="34" charset="0"/>
              <a:buChar char="•"/>
            </a:pPr>
            <a:r>
              <a:rPr lang="en-US" sz="2400" b="1" dirty="0">
                <a:solidFill>
                  <a:schemeClr val="tx1"/>
                </a:solidFill>
                <a:latin typeface="+mj-lt"/>
              </a:rPr>
              <a:t> </a:t>
            </a:r>
            <a:r>
              <a:rPr lang="en-US" sz="2000" b="0" dirty="0">
                <a:solidFill>
                  <a:schemeClr val="tx1"/>
                </a:solidFill>
                <a:effectLst/>
                <a:latin typeface="Consolas" panose="020B0609020204030204" pitchFamily="49" charset="0"/>
              </a:rPr>
              <a:t>Pandas</a:t>
            </a:r>
            <a:endParaRPr lang="en-US" sz="2000" dirty="0">
              <a:solidFill>
                <a:schemeClr val="tx1"/>
              </a:solidFill>
              <a:latin typeface="Consolas" panose="020B0609020204030204" pitchFamily="49" charset="0"/>
            </a:endParaRPr>
          </a:p>
          <a:p>
            <a:pPr>
              <a:buFont typeface="Arial" panose="020B0604020202020204" pitchFamily="34" charset="0"/>
              <a:buChar char="•"/>
            </a:pPr>
            <a:r>
              <a:rPr lang="en-US" sz="2000" b="0" dirty="0">
                <a:solidFill>
                  <a:schemeClr val="tx1"/>
                </a:solidFill>
                <a:effectLst/>
                <a:latin typeface="Consolas" panose="020B0609020204030204" pitchFamily="49" charset="0"/>
              </a:rPr>
              <a:t> numpy</a:t>
            </a:r>
          </a:p>
          <a:p>
            <a:pPr>
              <a:buFont typeface="Arial" panose="020B0604020202020204" pitchFamily="34" charset="0"/>
              <a:buChar char="•"/>
            </a:pPr>
            <a:r>
              <a:rPr lang="en-US" sz="2000" b="0" dirty="0">
                <a:solidFill>
                  <a:schemeClr val="tx1"/>
                </a:solidFill>
                <a:effectLst/>
                <a:latin typeface="Consolas" panose="020B0609020204030204" pitchFamily="49" charset="0"/>
              </a:rPr>
              <a:t> </a:t>
            </a:r>
            <a:r>
              <a:rPr lang="en-US" sz="2000" dirty="0">
                <a:solidFill>
                  <a:schemeClr val="tx1"/>
                </a:solidFill>
                <a:latin typeface="Consolas" panose="020B0609020204030204" pitchFamily="49" charset="0"/>
              </a:rPr>
              <a:t>matplotlib_iline</a:t>
            </a:r>
            <a:endParaRPr lang="en-US" sz="2000" b="0" dirty="0">
              <a:solidFill>
                <a:schemeClr val="tx1"/>
              </a:solidFill>
              <a:effectLst/>
              <a:latin typeface="Consolas" panose="020B0609020204030204" pitchFamily="49" charset="0"/>
            </a:endParaRPr>
          </a:p>
          <a:p>
            <a:pPr>
              <a:buFont typeface="Arial" panose="020B0604020202020204" pitchFamily="34" charset="0"/>
              <a:buChar char="•"/>
            </a:pPr>
            <a:r>
              <a:rPr lang="en-US" sz="2000" dirty="0">
                <a:solidFill>
                  <a:schemeClr val="tx1"/>
                </a:solidFill>
                <a:latin typeface="Consolas" panose="020B0609020204030204" pitchFamily="49" charset="0"/>
              </a:rPr>
              <a:t> </a:t>
            </a:r>
            <a:r>
              <a:rPr lang="en-US" sz="2000" b="0" dirty="0">
                <a:solidFill>
                  <a:schemeClr val="tx1"/>
                </a:solidFill>
                <a:effectLst/>
                <a:latin typeface="Consolas" panose="020B0609020204030204" pitchFamily="49" charset="0"/>
              </a:rPr>
              <a:t>seaborn</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4" name="Content Placeholder 2">
            <a:extLst>
              <a:ext uri="{FF2B5EF4-FFF2-40B4-BE49-F238E27FC236}">
                <a16:creationId xmlns:a16="http://schemas.microsoft.com/office/drawing/2014/main" id="{D23DDBC3-0E02-89EE-B2F5-672FFAFF8CCA}"/>
              </a:ext>
            </a:extLst>
          </p:cNvPr>
          <p:cNvSpPr txBox="1">
            <a:spLocks/>
          </p:cNvSpPr>
          <p:nvPr/>
        </p:nvSpPr>
        <p:spPr>
          <a:xfrm>
            <a:off x="5397137" y="2108201"/>
            <a:ext cx="3964577"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latin typeface="+mj-lt"/>
              </a:rPr>
              <a:t> </a:t>
            </a:r>
          </a:p>
          <a:p>
            <a:pPr>
              <a:buFont typeface="Arial" panose="020B0604020202020204" pitchFamily="34" charset="0"/>
              <a:buChar char="•"/>
            </a:pPr>
            <a:r>
              <a:rPr lang="en-US" sz="2400" b="1" dirty="0">
                <a:solidFill>
                  <a:schemeClr val="tx1"/>
                </a:solidFill>
                <a:latin typeface="+mj-lt"/>
              </a:rPr>
              <a:t> </a:t>
            </a:r>
            <a:r>
              <a:rPr lang="en-US" sz="2000" b="0" dirty="0">
                <a:solidFill>
                  <a:schemeClr val="tx1"/>
                </a:solidFill>
                <a:effectLst/>
                <a:latin typeface="Consolas" panose="020B0609020204030204" pitchFamily="49" charset="0"/>
              </a:rPr>
              <a:t>KNNImputer</a:t>
            </a:r>
          </a:p>
          <a:p>
            <a:pPr>
              <a:buFont typeface="Arial" panose="020B0604020202020204" pitchFamily="34" charset="0"/>
              <a:buChar char="•"/>
            </a:pPr>
            <a:r>
              <a:rPr lang="en-US" sz="2000" b="0" dirty="0">
                <a:solidFill>
                  <a:schemeClr val="tx1"/>
                </a:solidFill>
                <a:effectLst/>
                <a:latin typeface="Consolas" panose="020B0609020204030204" pitchFamily="49" charset="0"/>
              </a:rPr>
              <a:t> sklearn</a:t>
            </a:r>
            <a:endParaRPr lang="en-US" sz="2000" dirty="0">
              <a:solidFill>
                <a:schemeClr val="tx1"/>
              </a:solidFill>
              <a:latin typeface="Consolas" panose="020B0609020204030204" pitchFamily="49" charset="0"/>
            </a:endParaRPr>
          </a:p>
          <a:p>
            <a:pPr>
              <a:buFont typeface="Arial" panose="020B0604020202020204" pitchFamily="34" charset="0"/>
              <a:buChar char="•"/>
            </a:pPr>
            <a:r>
              <a:rPr lang="en-US" sz="2000" dirty="0">
                <a:solidFill>
                  <a:schemeClr val="tx1"/>
                </a:solidFill>
                <a:latin typeface="Consolas" panose="020B0609020204030204" pitchFamily="49" charset="0"/>
              </a:rPr>
              <a:t> </a:t>
            </a:r>
            <a:r>
              <a:rPr lang="en-US" sz="2000" b="0" dirty="0">
                <a:solidFill>
                  <a:schemeClr val="tx1"/>
                </a:solidFill>
                <a:effectLst/>
                <a:latin typeface="Consolas" panose="020B0609020204030204" pitchFamily="49" charset="0"/>
              </a:rPr>
              <a:t>xgboost</a:t>
            </a:r>
          </a:p>
          <a:p>
            <a:pPr marL="0" indent="0">
              <a:buNone/>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400" b="1" dirty="0">
              <a:latin typeface="+mj-lt"/>
            </a:endParaRPr>
          </a:p>
        </p:txBody>
      </p:sp>
    </p:spTree>
    <p:extLst>
      <p:ext uri="{BB962C8B-B14F-4D97-AF65-F5344CB8AC3E}">
        <p14:creationId xmlns:p14="http://schemas.microsoft.com/office/powerpoint/2010/main" val="340340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idx="4294967295"/>
          </p:nvPr>
        </p:nvSpPr>
        <p:spPr>
          <a:xfrm>
            <a:off x="277586" y="163287"/>
            <a:ext cx="11914414" cy="1257299"/>
          </a:xfrm>
        </p:spPr>
        <p:txBody>
          <a:bodyPr>
            <a:normAutofit fontScale="90000"/>
          </a:bodyPr>
          <a:lstStyle/>
          <a:p>
            <a:r>
              <a:rPr lang="en-US" dirty="0"/>
              <a:t>EDA &amp; Initial model building</a:t>
            </a:r>
            <a:br>
              <a:rPr lang="en-US" dirty="0"/>
            </a:b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4294967295"/>
          </p:nvPr>
        </p:nvSpPr>
        <p:spPr>
          <a:xfrm>
            <a:off x="408214" y="792616"/>
            <a:ext cx="6743700" cy="745218"/>
          </a:xfrm>
        </p:spPr>
        <p:txBody>
          <a:bodyPr>
            <a:normAutofit fontScale="92500"/>
          </a:bodyPr>
          <a:lstStyle/>
          <a:p>
            <a:r>
              <a:rPr lang="en-US" sz="2400" b="1" dirty="0">
                <a:latin typeface="+mj-lt"/>
              </a:rPr>
              <a:t>Data distribution (Before removing outliers) : </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pic>
        <p:nvPicPr>
          <p:cNvPr id="5" name="Picture 4">
            <a:extLst>
              <a:ext uri="{FF2B5EF4-FFF2-40B4-BE49-F238E27FC236}">
                <a16:creationId xmlns:a16="http://schemas.microsoft.com/office/drawing/2014/main" id="{F9162C60-0754-76DB-7DFC-A289BD859E5C}"/>
              </a:ext>
            </a:extLst>
          </p:cNvPr>
          <p:cNvPicPr>
            <a:picLocks noChangeAspect="1"/>
          </p:cNvPicPr>
          <p:nvPr/>
        </p:nvPicPr>
        <p:blipFill>
          <a:blip r:embed="rId2"/>
          <a:stretch>
            <a:fillRect/>
          </a:stretch>
        </p:blipFill>
        <p:spPr>
          <a:xfrm>
            <a:off x="620484" y="1420586"/>
            <a:ext cx="10116385" cy="4992134"/>
          </a:xfrm>
          <a:prstGeom prst="rect">
            <a:avLst/>
          </a:prstGeom>
        </p:spPr>
      </p:pic>
    </p:spTree>
    <p:extLst>
      <p:ext uri="{BB962C8B-B14F-4D97-AF65-F5344CB8AC3E}">
        <p14:creationId xmlns:p14="http://schemas.microsoft.com/office/powerpoint/2010/main" val="3250659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idx="4294967295"/>
          </p:nvPr>
        </p:nvSpPr>
        <p:spPr>
          <a:xfrm>
            <a:off x="277586" y="163287"/>
            <a:ext cx="11914414" cy="1257299"/>
          </a:xfrm>
        </p:spPr>
        <p:txBody>
          <a:bodyPr>
            <a:normAutofit fontScale="90000"/>
          </a:bodyPr>
          <a:lstStyle/>
          <a:p>
            <a:r>
              <a:rPr lang="en-US" dirty="0"/>
              <a:t>EDA &amp; Initial model building</a:t>
            </a:r>
            <a:br>
              <a:rPr lang="en-US" dirty="0"/>
            </a:b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4294967295"/>
          </p:nvPr>
        </p:nvSpPr>
        <p:spPr>
          <a:xfrm>
            <a:off x="408214" y="792616"/>
            <a:ext cx="6743700" cy="745218"/>
          </a:xfrm>
        </p:spPr>
        <p:txBody>
          <a:bodyPr>
            <a:normAutofit fontScale="92500"/>
          </a:bodyPr>
          <a:lstStyle/>
          <a:p>
            <a:r>
              <a:rPr lang="en-US" sz="2400" b="1" dirty="0">
                <a:latin typeface="+mj-lt"/>
              </a:rPr>
              <a:t>Data distribution (After removing outliers) : </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pic>
        <p:nvPicPr>
          <p:cNvPr id="6" name="Picture 5">
            <a:extLst>
              <a:ext uri="{FF2B5EF4-FFF2-40B4-BE49-F238E27FC236}">
                <a16:creationId xmlns:a16="http://schemas.microsoft.com/office/drawing/2014/main" id="{D49B0DC9-1399-2E2D-C3C1-0CEE23F6DEFA}"/>
              </a:ext>
            </a:extLst>
          </p:cNvPr>
          <p:cNvPicPr>
            <a:picLocks noChangeAspect="1"/>
          </p:cNvPicPr>
          <p:nvPr/>
        </p:nvPicPr>
        <p:blipFill>
          <a:blip r:embed="rId2"/>
          <a:stretch>
            <a:fillRect/>
          </a:stretch>
        </p:blipFill>
        <p:spPr>
          <a:xfrm>
            <a:off x="538840" y="1420586"/>
            <a:ext cx="10116385" cy="4910931"/>
          </a:xfrm>
          <a:prstGeom prst="rect">
            <a:avLst/>
          </a:prstGeom>
        </p:spPr>
      </p:pic>
    </p:spTree>
    <p:extLst>
      <p:ext uri="{BB962C8B-B14F-4D97-AF65-F5344CB8AC3E}">
        <p14:creationId xmlns:p14="http://schemas.microsoft.com/office/powerpoint/2010/main" val="87783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p:txBody>
          <a:bodyPr>
            <a:normAutofit fontScale="90000"/>
          </a:bodyPr>
          <a:lstStyle/>
          <a:p>
            <a:pPr lvl="0"/>
            <a:r>
              <a:rPr lang="en-US" sz="4800" dirty="0"/>
              <a:t>Outliers detection and removal </a:t>
            </a: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p:txBody>
          <a:bodyPr>
            <a:normAutofit/>
          </a:bodyPr>
          <a:lstStyle/>
          <a:p>
            <a:r>
              <a:rPr lang="en-US" sz="2400" b="1" dirty="0">
                <a:latin typeface="+mj-lt"/>
              </a:rPr>
              <a:t> </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7" name="Text Placeholder 6">
            <a:extLst>
              <a:ext uri="{FF2B5EF4-FFF2-40B4-BE49-F238E27FC236}">
                <a16:creationId xmlns:a16="http://schemas.microsoft.com/office/drawing/2014/main" id="{E4BC37F1-375F-46D7-A12A-95DE98C4B74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solidFill>
                  <a:schemeClr val="bg1"/>
                </a:solidFill>
                <a:effectLst/>
              </a:rPr>
              <a:t>After taking a quick glimpse at the excel sheet, I found that there's mistyped observations for the price feature, an example is Toyota (Yaris) with a price of 125k which is wrong</a:t>
            </a:r>
          </a:p>
          <a:p>
            <a:pPr marL="285750" indent="-285750">
              <a:buFont typeface="Arial" panose="020B0604020202020204" pitchFamily="34" charset="0"/>
              <a:buChar char="•"/>
            </a:pPr>
            <a:r>
              <a:rPr lang="en-US" dirty="0"/>
              <a:t>We have to remove outliers of every car_model </a:t>
            </a:r>
          </a:p>
        </p:txBody>
      </p:sp>
      <p:pic>
        <p:nvPicPr>
          <p:cNvPr id="5" name="Picture 4">
            <a:extLst>
              <a:ext uri="{FF2B5EF4-FFF2-40B4-BE49-F238E27FC236}">
                <a16:creationId xmlns:a16="http://schemas.microsoft.com/office/drawing/2014/main" id="{0B851D01-EB3E-7948-6720-10EFA869EAD3}"/>
              </a:ext>
            </a:extLst>
          </p:cNvPr>
          <p:cNvPicPr>
            <a:picLocks noChangeAspect="1"/>
          </p:cNvPicPr>
          <p:nvPr/>
        </p:nvPicPr>
        <p:blipFill>
          <a:blip r:embed="rId2"/>
          <a:stretch>
            <a:fillRect/>
          </a:stretch>
        </p:blipFill>
        <p:spPr>
          <a:xfrm>
            <a:off x="4637314" y="0"/>
            <a:ext cx="7554686" cy="6858000"/>
          </a:xfrm>
          <a:prstGeom prst="rect">
            <a:avLst/>
          </a:prstGeom>
        </p:spPr>
      </p:pic>
    </p:spTree>
    <p:extLst>
      <p:ext uri="{BB962C8B-B14F-4D97-AF65-F5344CB8AC3E}">
        <p14:creationId xmlns:p14="http://schemas.microsoft.com/office/powerpoint/2010/main" val="237135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549294" y="812799"/>
            <a:ext cx="3517567" cy="2093975"/>
          </a:xfrm>
        </p:spPr>
        <p:txBody>
          <a:bodyPr>
            <a:normAutofit fontScale="90000"/>
          </a:bodyPr>
          <a:lstStyle/>
          <a:p>
            <a:pPr lvl="0"/>
            <a:r>
              <a:rPr lang="en-US" sz="4800" dirty="0"/>
              <a:t>Outliers detection and removal </a:t>
            </a: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a:xfrm>
            <a:off x="5458984" y="1091092"/>
            <a:ext cx="5928344" cy="5294757"/>
          </a:xfrm>
        </p:spPr>
        <p:txBody>
          <a:bodyPr>
            <a:normAutofit/>
          </a:bodyPr>
          <a:lstStyle/>
          <a:p>
            <a:r>
              <a:rPr lang="en-US" sz="2400" b="1" dirty="0">
                <a:latin typeface="+mj-lt"/>
              </a:rPr>
              <a:t> </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pic>
        <p:nvPicPr>
          <p:cNvPr id="6" name="Picture 5">
            <a:extLst>
              <a:ext uri="{FF2B5EF4-FFF2-40B4-BE49-F238E27FC236}">
                <a16:creationId xmlns:a16="http://schemas.microsoft.com/office/drawing/2014/main" id="{F645E337-9DDC-7808-D3F2-BEFF44A86A34}"/>
              </a:ext>
            </a:extLst>
          </p:cNvPr>
          <p:cNvPicPr>
            <a:picLocks noChangeAspect="1"/>
          </p:cNvPicPr>
          <p:nvPr/>
        </p:nvPicPr>
        <p:blipFill>
          <a:blip r:embed="rId2"/>
          <a:stretch>
            <a:fillRect/>
          </a:stretch>
        </p:blipFill>
        <p:spPr>
          <a:xfrm>
            <a:off x="5508606" y="816465"/>
            <a:ext cx="6134100" cy="1504950"/>
          </a:xfrm>
          <a:prstGeom prst="rect">
            <a:avLst/>
          </a:prstGeom>
        </p:spPr>
      </p:pic>
      <p:pic>
        <p:nvPicPr>
          <p:cNvPr id="9" name="Picture 8">
            <a:extLst>
              <a:ext uri="{FF2B5EF4-FFF2-40B4-BE49-F238E27FC236}">
                <a16:creationId xmlns:a16="http://schemas.microsoft.com/office/drawing/2014/main" id="{AAB7FBA9-D52F-C4E2-92CC-00AE147D8F5D}"/>
              </a:ext>
            </a:extLst>
          </p:cNvPr>
          <p:cNvPicPr>
            <a:picLocks noChangeAspect="1"/>
          </p:cNvPicPr>
          <p:nvPr/>
        </p:nvPicPr>
        <p:blipFill>
          <a:blip r:embed="rId3"/>
          <a:stretch>
            <a:fillRect/>
          </a:stretch>
        </p:blipFill>
        <p:spPr>
          <a:xfrm>
            <a:off x="5530880" y="2867278"/>
            <a:ext cx="6089551" cy="2972707"/>
          </a:xfrm>
          <a:prstGeom prst="rect">
            <a:avLst/>
          </a:prstGeom>
        </p:spPr>
      </p:pic>
      <p:sp>
        <p:nvSpPr>
          <p:cNvPr id="12" name="Content Placeholder 2">
            <a:extLst>
              <a:ext uri="{FF2B5EF4-FFF2-40B4-BE49-F238E27FC236}">
                <a16:creationId xmlns:a16="http://schemas.microsoft.com/office/drawing/2014/main" id="{A9AE1C66-B317-3E4A-C733-AAEC5566BDDB}"/>
              </a:ext>
            </a:extLst>
          </p:cNvPr>
          <p:cNvSpPr txBox="1">
            <a:spLocks/>
          </p:cNvSpPr>
          <p:nvPr/>
        </p:nvSpPr>
        <p:spPr>
          <a:xfrm>
            <a:off x="5494561" y="226486"/>
            <a:ext cx="5892767" cy="490531"/>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solidFill>
                  <a:schemeClr val="accent1"/>
                </a:solidFill>
                <a:latin typeface="+mj-lt"/>
              </a:rPr>
              <a:t>1. Identifying 1</a:t>
            </a:r>
            <a:r>
              <a:rPr lang="en-US" sz="2400" b="1" baseline="30000" dirty="0">
                <a:solidFill>
                  <a:schemeClr val="accent1"/>
                </a:solidFill>
                <a:latin typeface="+mj-lt"/>
              </a:rPr>
              <a:t>st</a:t>
            </a:r>
            <a:r>
              <a:rPr lang="en-US" sz="2400" b="1" dirty="0">
                <a:solidFill>
                  <a:schemeClr val="accent1"/>
                </a:solidFill>
                <a:latin typeface="+mj-lt"/>
              </a:rPr>
              <a:t> and 3</a:t>
            </a:r>
            <a:r>
              <a:rPr lang="en-US" sz="2400" b="1" baseline="30000" dirty="0">
                <a:solidFill>
                  <a:schemeClr val="accent1"/>
                </a:solidFill>
                <a:latin typeface="+mj-lt"/>
              </a:rPr>
              <a:t>rd</a:t>
            </a:r>
            <a:r>
              <a:rPr lang="en-US" sz="2400" b="1" dirty="0">
                <a:solidFill>
                  <a:schemeClr val="accent1"/>
                </a:solidFill>
                <a:latin typeface="+mj-lt"/>
              </a:rPr>
              <a:t> quartiles</a:t>
            </a:r>
          </a:p>
          <a:p>
            <a:pPr>
              <a:buFont typeface="Arial" panose="020B0604020202020204" pitchFamily="34" charset="0"/>
              <a:buChar char="•"/>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13" name="Content Placeholder 2">
            <a:extLst>
              <a:ext uri="{FF2B5EF4-FFF2-40B4-BE49-F238E27FC236}">
                <a16:creationId xmlns:a16="http://schemas.microsoft.com/office/drawing/2014/main" id="{F5E331E0-ED98-6EC4-CACE-953E35643E2C}"/>
              </a:ext>
            </a:extLst>
          </p:cNvPr>
          <p:cNvSpPr txBox="1">
            <a:spLocks/>
          </p:cNvSpPr>
          <p:nvPr/>
        </p:nvSpPr>
        <p:spPr>
          <a:xfrm>
            <a:off x="5507813" y="2326956"/>
            <a:ext cx="6089551" cy="490531"/>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solidFill>
                  <a:schemeClr val="accent1"/>
                </a:solidFill>
                <a:latin typeface="+mj-lt"/>
              </a:rPr>
              <a:t>2. True if </a:t>
            </a:r>
          </a:p>
          <a:p>
            <a:pPr>
              <a:buFont typeface="Arial" panose="020B0604020202020204" pitchFamily="34" charset="0"/>
              <a:buChar char="•"/>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400" b="1" dirty="0">
              <a:latin typeface="+mj-lt"/>
            </a:endParaRPr>
          </a:p>
        </p:txBody>
      </p:sp>
    </p:spTree>
    <p:extLst>
      <p:ext uri="{BB962C8B-B14F-4D97-AF65-F5344CB8AC3E}">
        <p14:creationId xmlns:p14="http://schemas.microsoft.com/office/powerpoint/2010/main" val="149772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378042" y="768114"/>
            <a:ext cx="3517567" cy="2093975"/>
          </a:xfrm>
        </p:spPr>
        <p:txBody>
          <a:bodyPr>
            <a:normAutofit fontScale="90000"/>
          </a:bodyPr>
          <a:lstStyle/>
          <a:p>
            <a:pPr lvl="0"/>
            <a:r>
              <a:rPr lang="en-US" sz="4800" dirty="0"/>
              <a:t>Outliers detection and removal </a:t>
            </a: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p:txBody>
          <a:bodyPr>
            <a:normAutofit/>
          </a:bodyPr>
          <a:lstStyle/>
          <a:p>
            <a:r>
              <a:rPr lang="en-US" sz="2400" b="1" dirty="0">
                <a:latin typeface="+mj-lt"/>
              </a:rPr>
              <a:t> </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pic>
        <p:nvPicPr>
          <p:cNvPr id="5" name="Picture 4">
            <a:extLst>
              <a:ext uri="{FF2B5EF4-FFF2-40B4-BE49-F238E27FC236}">
                <a16:creationId xmlns:a16="http://schemas.microsoft.com/office/drawing/2014/main" id="{940E0AE8-6395-D359-BC6B-C75652C12B66}"/>
              </a:ext>
            </a:extLst>
          </p:cNvPr>
          <p:cNvPicPr>
            <a:picLocks noChangeAspect="1"/>
          </p:cNvPicPr>
          <p:nvPr/>
        </p:nvPicPr>
        <p:blipFill>
          <a:blip r:embed="rId2"/>
          <a:stretch>
            <a:fillRect/>
          </a:stretch>
        </p:blipFill>
        <p:spPr>
          <a:xfrm>
            <a:off x="3895609" y="487017"/>
            <a:ext cx="8296391" cy="5883965"/>
          </a:xfrm>
          <a:prstGeom prst="rect">
            <a:avLst/>
          </a:prstGeom>
        </p:spPr>
      </p:pic>
    </p:spTree>
    <p:extLst>
      <p:ext uri="{BB962C8B-B14F-4D97-AF65-F5344CB8AC3E}">
        <p14:creationId xmlns:p14="http://schemas.microsoft.com/office/powerpoint/2010/main" val="415148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Topics covered</a:t>
            </a: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34725319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513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405489" y="349230"/>
            <a:ext cx="3517567" cy="2093975"/>
          </a:xfrm>
        </p:spPr>
        <p:txBody>
          <a:bodyPr>
            <a:normAutofit/>
          </a:bodyPr>
          <a:lstStyle/>
          <a:p>
            <a:r>
              <a:rPr lang="en-US" sz="4400" dirty="0"/>
              <a:t>Outliers detection and removal </a:t>
            </a:r>
            <a:endParaRPr lang="en-US" sz="4300" dirty="0">
              <a:solidFill>
                <a:schemeClr val="bg1"/>
              </a:solidFill>
              <a:effectLst/>
            </a:endParaRPr>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p:txBody>
          <a:bodyPr>
            <a:normAutofit/>
          </a:bodyPr>
          <a:lstStyle/>
          <a:p>
            <a:r>
              <a:rPr lang="en-US" sz="2400" b="1" dirty="0">
                <a:latin typeface="+mj-lt"/>
              </a:rPr>
              <a:t> </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pic>
        <p:nvPicPr>
          <p:cNvPr id="8" name="Picture 7">
            <a:extLst>
              <a:ext uri="{FF2B5EF4-FFF2-40B4-BE49-F238E27FC236}">
                <a16:creationId xmlns:a16="http://schemas.microsoft.com/office/drawing/2014/main" id="{D1244A05-A0D4-562D-F82B-0AE4BD127E93}"/>
              </a:ext>
            </a:extLst>
          </p:cNvPr>
          <p:cNvPicPr>
            <a:picLocks noChangeAspect="1"/>
          </p:cNvPicPr>
          <p:nvPr/>
        </p:nvPicPr>
        <p:blipFill>
          <a:blip r:embed="rId2"/>
          <a:stretch>
            <a:fillRect/>
          </a:stretch>
        </p:blipFill>
        <p:spPr>
          <a:xfrm>
            <a:off x="5145623" y="592969"/>
            <a:ext cx="6510921" cy="6077548"/>
          </a:xfrm>
          <a:prstGeom prst="rect">
            <a:avLst/>
          </a:prstGeom>
        </p:spPr>
      </p:pic>
      <p:sp>
        <p:nvSpPr>
          <p:cNvPr id="10" name="Text Placeholder 6">
            <a:extLst>
              <a:ext uri="{FF2B5EF4-FFF2-40B4-BE49-F238E27FC236}">
                <a16:creationId xmlns:a16="http://schemas.microsoft.com/office/drawing/2014/main" id="{6D6103AF-CD5D-D6AA-3908-D4A5BEF02995}"/>
              </a:ext>
            </a:extLst>
          </p:cNvPr>
          <p:cNvSpPr>
            <a:spLocks noGrp="1"/>
          </p:cNvSpPr>
          <p:nvPr>
            <p:ph type="body" sz="half" idx="2"/>
          </p:nvPr>
        </p:nvSpPr>
        <p:spPr>
          <a:xfrm>
            <a:off x="427679" y="2744876"/>
            <a:ext cx="3517567" cy="3064505"/>
          </a:xfrm>
        </p:spPr>
        <p:txBody>
          <a:bodyPr/>
          <a:lstStyle/>
          <a:p>
            <a:pPr marL="285750" indent="-285750">
              <a:buFont typeface="Arial" panose="020B0604020202020204" pitchFamily="34" charset="0"/>
              <a:buChar char="•"/>
            </a:pPr>
            <a:r>
              <a:rPr lang="en-US" dirty="0">
                <a:solidFill>
                  <a:schemeClr val="bg1"/>
                </a:solidFill>
                <a:effectLst/>
              </a:rPr>
              <a:t>an explanation behind price outliers in V4 and V6 cars is that most of German cars (BMW, Audi, etc..) come in V4 and V6 engines and they are expensive in price.</a:t>
            </a:r>
          </a:p>
        </p:txBody>
      </p:sp>
      <p:sp>
        <p:nvSpPr>
          <p:cNvPr id="11" name="Title 1">
            <a:extLst>
              <a:ext uri="{FF2B5EF4-FFF2-40B4-BE49-F238E27FC236}">
                <a16:creationId xmlns:a16="http://schemas.microsoft.com/office/drawing/2014/main" id="{4B1B859E-9D74-451A-371C-3C7EA324375D}"/>
              </a:ext>
            </a:extLst>
          </p:cNvPr>
          <p:cNvSpPr txBox="1">
            <a:spLocks/>
          </p:cNvSpPr>
          <p:nvPr/>
        </p:nvSpPr>
        <p:spPr>
          <a:xfrm>
            <a:off x="6507657" y="-1501006"/>
            <a:ext cx="7787118"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sz="2800" dirty="0">
                <a:solidFill>
                  <a:schemeClr val="tx1"/>
                </a:solidFill>
              </a:rPr>
              <a:t>price with no_cylinders</a:t>
            </a:r>
          </a:p>
        </p:txBody>
      </p:sp>
    </p:spTree>
    <p:extLst>
      <p:ext uri="{BB962C8B-B14F-4D97-AF65-F5344CB8AC3E}">
        <p14:creationId xmlns:p14="http://schemas.microsoft.com/office/powerpoint/2010/main" val="593607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idx="4294967295"/>
          </p:nvPr>
        </p:nvSpPr>
        <p:spPr>
          <a:xfrm>
            <a:off x="774543" y="192395"/>
            <a:ext cx="11914414" cy="1257299"/>
          </a:xfrm>
        </p:spPr>
        <p:txBody>
          <a:bodyPr>
            <a:normAutofit fontScale="90000"/>
          </a:bodyPr>
          <a:lstStyle/>
          <a:p>
            <a:r>
              <a:rPr lang="en-US" dirty="0"/>
              <a:t>Linearity (does it need transformation?) </a:t>
            </a:r>
            <a:br>
              <a:rPr lang="en-US" dirty="0"/>
            </a:br>
            <a:endParaRPr lang="en-US" dirty="0"/>
          </a:p>
        </p:txBody>
      </p:sp>
      <p:pic>
        <p:nvPicPr>
          <p:cNvPr id="5" name="Picture 4">
            <a:extLst>
              <a:ext uri="{FF2B5EF4-FFF2-40B4-BE49-F238E27FC236}">
                <a16:creationId xmlns:a16="http://schemas.microsoft.com/office/drawing/2014/main" id="{5114E0C2-0532-9DE5-EA5D-06D28DEC7A3E}"/>
              </a:ext>
            </a:extLst>
          </p:cNvPr>
          <p:cNvPicPr>
            <a:picLocks noChangeAspect="1"/>
          </p:cNvPicPr>
          <p:nvPr/>
        </p:nvPicPr>
        <p:blipFill>
          <a:blip r:embed="rId2"/>
          <a:stretch>
            <a:fillRect/>
          </a:stretch>
        </p:blipFill>
        <p:spPr>
          <a:xfrm>
            <a:off x="0" y="1162867"/>
            <a:ext cx="11630499" cy="4323533"/>
          </a:xfrm>
          <a:prstGeom prst="rect">
            <a:avLst/>
          </a:prstGeom>
        </p:spPr>
      </p:pic>
    </p:spTree>
    <p:extLst>
      <p:ext uri="{BB962C8B-B14F-4D97-AF65-F5344CB8AC3E}">
        <p14:creationId xmlns:p14="http://schemas.microsoft.com/office/powerpoint/2010/main" val="4081417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idx="4294967295"/>
          </p:nvPr>
        </p:nvSpPr>
        <p:spPr>
          <a:xfrm>
            <a:off x="158672" y="1729409"/>
            <a:ext cx="2644164" cy="5128591"/>
          </a:xfrm>
        </p:spPr>
        <p:txBody>
          <a:bodyPr>
            <a:noAutofit/>
          </a:bodyPr>
          <a:lstStyle/>
          <a:p>
            <a:r>
              <a:rPr lang="en-US" sz="1800" b="1" dirty="0">
                <a:solidFill>
                  <a:schemeClr val="tx1"/>
                </a:solidFill>
                <a:effectLst/>
                <a:latin typeface="Consolas" panose="020B0609020204030204" pitchFamily="49" charset="0"/>
              </a:rPr>
              <a:t>- drive_type feature has a mistyped observation 'drive' with a count more than 4000, It doesn't tell us anything about the drive type, so we might have to drop the entire column as it wouldn't help us much unless we knew the true value of the observation.</a:t>
            </a:r>
            <a:br>
              <a:rPr lang="en-US" sz="1800" dirty="0">
                <a:solidFill>
                  <a:schemeClr val="tx1"/>
                </a:solidFill>
                <a:effectLst/>
                <a:latin typeface="Consolas" panose="020B0609020204030204" pitchFamily="49" charset="0"/>
              </a:rPr>
            </a:br>
            <a:br>
              <a:rPr lang="en-US" sz="4400" b="1" dirty="0">
                <a:solidFill>
                  <a:schemeClr val="tx1"/>
                </a:solidFill>
                <a:effectLst/>
                <a:latin typeface="Consolas" panose="020B0609020204030204" pitchFamily="49" charset="0"/>
              </a:rPr>
            </a:br>
            <a:r>
              <a:rPr lang="en-US" sz="1800" b="1" dirty="0">
                <a:solidFill>
                  <a:schemeClr val="tx1"/>
                </a:solidFill>
                <a:effectLst/>
                <a:latin typeface="Consolas" panose="020B0609020204030204" pitchFamily="49" charset="0"/>
              </a:rPr>
              <a:t>- There's two feature values for color white on with upper case and one with lower</a:t>
            </a:r>
            <a:br>
              <a:rPr lang="en-US" sz="1600" b="1" dirty="0">
                <a:solidFill>
                  <a:schemeClr val="tx1"/>
                </a:solidFill>
                <a:effectLst/>
                <a:latin typeface="Consolas" panose="020B0609020204030204" pitchFamily="49" charset="0"/>
              </a:rPr>
            </a:br>
            <a:br>
              <a:rPr lang="en-US" sz="1600" b="1" dirty="0">
                <a:solidFill>
                  <a:schemeClr val="tx1"/>
                </a:solidFill>
                <a:effectLst/>
                <a:latin typeface="Consolas" panose="020B0609020204030204" pitchFamily="49" charset="0"/>
              </a:rPr>
            </a:br>
            <a:br>
              <a:rPr lang="en-US" sz="1800" dirty="0">
                <a:solidFill>
                  <a:schemeClr val="tx1"/>
                </a:solidFill>
                <a:effectLst/>
                <a:latin typeface="Consolas" panose="020B0609020204030204" pitchFamily="49" charset="0"/>
              </a:rPr>
            </a:br>
            <a:br>
              <a:rPr lang="en-US" sz="1800" dirty="0"/>
            </a:br>
            <a:endParaRPr lang="en-US" sz="1800" dirty="0"/>
          </a:p>
        </p:txBody>
      </p:sp>
      <p:pic>
        <p:nvPicPr>
          <p:cNvPr id="4" name="Picture 3">
            <a:extLst>
              <a:ext uri="{FF2B5EF4-FFF2-40B4-BE49-F238E27FC236}">
                <a16:creationId xmlns:a16="http://schemas.microsoft.com/office/drawing/2014/main" id="{6BDBCCA5-FB7E-7D41-1BE3-F155A6673638}"/>
              </a:ext>
            </a:extLst>
          </p:cNvPr>
          <p:cNvPicPr>
            <a:picLocks noChangeAspect="1"/>
          </p:cNvPicPr>
          <p:nvPr/>
        </p:nvPicPr>
        <p:blipFill>
          <a:blip r:embed="rId2"/>
          <a:stretch>
            <a:fillRect/>
          </a:stretch>
        </p:blipFill>
        <p:spPr>
          <a:xfrm>
            <a:off x="3200400" y="-1"/>
            <a:ext cx="8624324" cy="6379747"/>
          </a:xfrm>
          <a:prstGeom prst="rect">
            <a:avLst/>
          </a:prstGeom>
        </p:spPr>
      </p:pic>
    </p:spTree>
    <p:extLst>
      <p:ext uri="{BB962C8B-B14F-4D97-AF65-F5344CB8AC3E}">
        <p14:creationId xmlns:p14="http://schemas.microsoft.com/office/powerpoint/2010/main" val="249575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p:txBody>
          <a:bodyPr>
            <a:normAutofit/>
          </a:bodyPr>
          <a:lstStyle/>
          <a:p>
            <a:r>
              <a:rPr lang="en-US" sz="2400" b="1" dirty="0">
                <a:latin typeface="+mj-lt"/>
              </a:rPr>
              <a:t> </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10" name="Text Placeholder 6">
            <a:extLst>
              <a:ext uri="{FF2B5EF4-FFF2-40B4-BE49-F238E27FC236}">
                <a16:creationId xmlns:a16="http://schemas.microsoft.com/office/drawing/2014/main" id="{6D6103AF-CD5D-D6AA-3908-D4A5BEF02995}"/>
              </a:ext>
            </a:extLst>
          </p:cNvPr>
          <p:cNvSpPr>
            <a:spLocks noGrp="1"/>
          </p:cNvSpPr>
          <p:nvPr>
            <p:ph type="body" sz="half" idx="2"/>
          </p:nvPr>
        </p:nvSpPr>
        <p:spPr>
          <a:xfrm>
            <a:off x="427679" y="2744876"/>
            <a:ext cx="3517567" cy="3064505"/>
          </a:xfrm>
        </p:spPr>
        <p:txBody>
          <a:bodyPr/>
          <a:lstStyle/>
          <a:p>
            <a:pPr marL="285750" indent="-285750">
              <a:buFont typeface="Arial" panose="020B0604020202020204" pitchFamily="34" charset="0"/>
              <a:buChar char="•"/>
            </a:pPr>
            <a:r>
              <a:rPr lang="en-US" dirty="0">
                <a:solidFill>
                  <a:schemeClr val="bg1"/>
                </a:solidFill>
                <a:effectLst/>
              </a:rPr>
              <a:t>Due to the dusty weather in KSA light colors are the most desirable especially 'white', and that can result in an increased price for light color cars.</a:t>
            </a:r>
          </a:p>
          <a:p>
            <a:endParaRPr lang="en-US" dirty="0">
              <a:solidFill>
                <a:schemeClr val="bg1"/>
              </a:solidFill>
              <a:effectLst/>
            </a:endParaRPr>
          </a:p>
        </p:txBody>
      </p:sp>
      <p:sp>
        <p:nvSpPr>
          <p:cNvPr id="11" name="Title 1">
            <a:extLst>
              <a:ext uri="{FF2B5EF4-FFF2-40B4-BE49-F238E27FC236}">
                <a16:creationId xmlns:a16="http://schemas.microsoft.com/office/drawing/2014/main" id="{4B1B859E-9D74-451A-371C-3C7EA324375D}"/>
              </a:ext>
            </a:extLst>
          </p:cNvPr>
          <p:cNvSpPr txBox="1">
            <a:spLocks/>
          </p:cNvSpPr>
          <p:nvPr/>
        </p:nvSpPr>
        <p:spPr>
          <a:xfrm>
            <a:off x="6646805" y="-883272"/>
            <a:ext cx="7787118"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sz="2800" dirty="0">
                <a:solidFill>
                  <a:schemeClr val="tx1"/>
                </a:solidFill>
              </a:rPr>
              <a:t>price and color stripplot </a:t>
            </a:r>
          </a:p>
        </p:txBody>
      </p:sp>
      <p:pic>
        <p:nvPicPr>
          <p:cNvPr id="5" name="Picture 4">
            <a:extLst>
              <a:ext uri="{FF2B5EF4-FFF2-40B4-BE49-F238E27FC236}">
                <a16:creationId xmlns:a16="http://schemas.microsoft.com/office/drawing/2014/main" id="{8404168A-2B3E-2AC2-BEC2-8D7A2B1CE51B}"/>
              </a:ext>
            </a:extLst>
          </p:cNvPr>
          <p:cNvPicPr>
            <a:picLocks noChangeAspect="1"/>
          </p:cNvPicPr>
          <p:nvPr/>
        </p:nvPicPr>
        <p:blipFill>
          <a:blip r:embed="rId2"/>
          <a:stretch>
            <a:fillRect/>
          </a:stretch>
        </p:blipFill>
        <p:spPr>
          <a:xfrm>
            <a:off x="4575499" y="1311455"/>
            <a:ext cx="7616501" cy="4695349"/>
          </a:xfrm>
          <a:prstGeom prst="rect">
            <a:avLst/>
          </a:prstGeom>
        </p:spPr>
      </p:pic>
    </p:spTree>
    <p:extLst>
      <p:ext uri="{BB962C8B-B14F-4D97-AF65-F5344CB8AC3E}">
        <p14:creationId xmlns:p14="http://schemas.microsoft.com/office/powerpoint/2010/main" val="1969212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549294" y="1335025"/>
            <a:ext cx="3517567" cy="2093975"/>
          </a:xfrm>
        </p:spPr>
        <p:txBody>
          <a:bodyPr>
            <a:normAutofit fontScale="90000"/>
          </a:bodyPr>
          <a:lstStyle/>
          <a:p>
            <a:pPr lvl="0"/>
            <a:r>
              <a:rPr lang="en-US" sz="4800" dirty="0"/>
              <a:t>KKN Imputer for no_doors and no_cylinders</a:t>
            </a:r>
            <a:endParaRPr lang="en-US" dirty="0"/>
          </a:p>
        </p:txBody>
      </p:sp>
      <p:pic>
        <p:nvPicPr>
          <p:cNvPr id="5" name="Picture 4">
            <a:extLst>
              <a:ext uri="{FF2B5EF4-FFF2-40B4-BE49-F238E27FC236}">
                <a16:creationId xmlns:a16="http://schemas.microsoft.com/office/drawing/2014/main" id="{9D38B79C-EA62-5A4D-5B94-B6FB6FD1DBA4}"/>
              </a:ext>
            </a:extLst>
          </p:cNvPr>
          <p:cNvPicPr>
            <a:picLocks noChangeAspect="1"/>
          </p:cNvPicPr>
          <p:nvPr/>
        </p:nvPicPr>
        <p:blipFill>
          <a:blip r:embed="rId2"/>
          <a:stretch>
            <a:fillRect/>
          </a:stretch>
        </p:blipFill>
        <p:spPr>
          <a:xfrm>
            <a:off x="4105591" y="176206"/>
            <a:ext cx="8039100" cy="4676775"/>
          </a:xfrm>
          <a:prstGeom prst="rect">
            <a:avLst/>
          </a:prstGeom>
        </p:spPr>
      </p:pic>
      <p:pic>
        <p:nvPicPr>
          <p:cNvPr id="11" name="Picture 10">
            <a:extLst>
              <a:ext uri="{FF2B5EF4-FFF2-40B4-BE49-F238E27FC236}">
                <a16:creationId xmlns:a16="http://schemas.microsoft.com/office/drawing/2014/main" id="{88B6DDB5-6822-53DA-ADDE-5048824CFA87}"/>
              </a:ext>
            </a:extLst>
          </p:cNvPr>
          <p:cNvPicPr>
            <a:picLocks noChangeAspect="1"/>
          </p:cNvPicPr>
          <p:nvPr/>
        </p:nvPicPr>
        <p:blipFill>
          <a:blip r:embed="rId3"/>
          <a:stretch>
            <a:fillRect/>
          </a:stretch>
        </p:blipFill>
        <p:spPr>
          <a:xfrm>
            <a:off x="4057966" y="6053144"/>
            <a:ext cx="8058150" cy="628650"/>
          </a:xfrm>
          <a:prstGeom prst="rect">
            <a:avLst/>
          </a:prstGeom>
        </p:spPr>
      </p:pic>
      <p:pic>
        <p:nvPicPr>
          <p:cNvPr id="15" name="Picture 14">
            <a:extLst>
              <a:ext uri="{FF2B5EF4-FFF2-40B4-BE49-F238E27FC236}">
                <a16:creationId xmlns:a16="http://schemas.microsoft.com/office/drawing/2014/main" id="{94DE2703-953D-7268-19D7-A0CE9370C884}"/>
              </a:ext>
            </a:extLst>
          </p:cNvPr>
          <p:cNvPicPr>
            <a:picLocks noChangeAspect="1"/>
          </p:cNvPicPr>
          <p:nvPr/>
        </p:nvPicPr>
        <p:blipFill>
          <a:blip r:embed="rId4"/>
          <a:stretch>
            <a:fillRect/>
          </a:stretch>
        </p:blipFill>
        <p:spPr>
          <a:xfrm>
            <a:off x="4057966" y="5033962"/>
            <a:ext cx="8086725" cy="838200"/>
          </a:xfrm>
          <a:prstGeom prst="rect">
            <a:avLst/>
          </a:prstGeom>
        </p:spPr>
      </p:pic>
    </p:spTree>
    <p:extLst>
      <p:ext uri="{BB962C8B-B14F-4D97-AF65-F5344CB8AC3E}">
        <p14:creationId xmlns:p14="http://schemas.microsoft.com/office/powerpoint/2010/main" val="1203621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idx="4294967295"/>
          </p:nvPr>
        </p:nvSpPr>
        <p:spPr>
          <a:xfrm>
            <a:off x="277586" y="287338"/>
            <a:ext cx="11914414" cy="1449387"/>
          </a:xfrm>
        </p:spPr>
        <p:txBody>
          <a:bodyPr>
            <a:normAutofit/>
          </a:bodyPr>
          <a:lstStyle/>
          <a:p>
            <a:r>
              <a:rPr lang="en-US" dirty="0"/>
              <a:t>Initial Model Building</a:t>
            </a:r>
            <a:br>
              <a:rPr lang="en-US" dirty="0"/>
            </a:b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4294967295"/>
          </p:nvPr>
        </p:nvSpPr>
        <p:spPr>
          <a:xfrm>
            <a:off x="685800" y="1469571"/>
            <a:ext cx="11506200" cy="4399417"/>
          </a:xfrm>
        </p:spPr>
        <p:txBody>
          <a:bodyPr/>
          <a:lstStyle/>
          <a:p>
            <a:r>
              <a:rPr lang="en-US" sz="2400" b="1" dirty="0">
                <a:latin typeface="+mj-lt"/>
              </a:rPr>
              <a:t>Cleaning done: </a:t>
            </a:r>
          </a:p>
          <a:p>
            <a:pPr>
              <a:buFont typeface="Arial" panose="020B0604020202020204" pitchFamily="34" charset="0"/>
              <a:buChar char="•"/>
            </a:pPr>
            <a:r>
              <a:rPr lang="en-US" sz="2400" dirty="0">
                <a:solidFill>
                  <a:schemeClr val="tx1"/>
                </a:solidFill>
                <a:latin typeface="Consolas" panose="020B0609020204030204" pitchFamily="49" charset="0"/>
              </a:rPr>
              <a:t> </a:t>
            </a:r>
            <a:r>
              <a:rPr lang="en-US" sz="2000" dirty="0">
                <a:solidFill>
                  <a:schemeClr val="tx1"/>
                </a:solidFill>
                <a:latin typeface="Consolas" panose="020B0609020204030204" pitchFamily="49" charset="0"/>
              </a:rPr>
              <a:t>XGBRegressor (without scaling) R2 = 0.78</a:t>
            </a:r>
          </a:p>
          <a:p>
            <a:pPr>
              <a:buFont typeface="Arial" panose="020B0604020202020204" pitchFamily="34" charset="0"/>
              <a:buChar char="•"/>
            </a:pPr>
            <a:r>
              <a:rPr lang="en-US" sz="2000" dirty="0">
                <a:solidFill>
                  <a:schemeClr val="tx1"/>
                </a:solidFill>
                <a:latin typeface="Consolas" panose="020B0609020204030204" pitchFamily="49" charset="0"/>
              </a:rPr>
              <a:t> XGBRegressor (with scaling) R2 = 0.72</a:t>
            </a: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Tree>
    <p:extLst>
      <p:ext uri="{BB962C8B-B14F-4D97-AF65-F5344CB8AC3E}">
        <p14:creationId xmlns:p14="http://schemas.microsoft.com/office/powerpoint/2010/main" val="291803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p:txBody>
          <a:bodyPr>
            <a:normAutofit/>
          </a:bodyPr>
          <a:lstStyle/>
          <a:p>
            <a:r>
              <a:rPr lang="en-US" dirty="0"/>
              <a:t>Web Scraping </a:t>
            </a:r>
            <a:br>
              <a:rPr lang="en-US" dirty="0"/>
            </a:b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p:txBody>
          <a:bodyPr/>
          <a:lstStyle/>
          <a:p>
            <a:r>
              <a:rPr lang="en-US" sz="2400" b="1" dirty="0">
                <a:latin typeface="+mj-lt"/>
              </a:rPr>
              <a:t>Libraries used: </a:t>
            </a:r>
          </a:p>
          <a:p>
            <a:pPr>
              <a:buFont typeface="Arial" panose="020B0604020202020204" pitchFamily="34" charset="0"/>
              <a:buChar char="•"/>
            </a:pPr>
            <a:r>
              <a:rPr lang="en-US" sz="2400" b="1" dirty="0">
                <a:solidFill>
                  <a:schemeClr val="tx1"/>
                </a:solidFill>
                <a:latin typeface="+mj-lt"/>
              </a:rPr>
              <a:t> </a:t>
            </a:r>
            <a:r>
              <a:rPr lang="en-US" sz="2000" b="0" dirty="0">
                <a:solidFill>
                  <a:schemeClr val="tx1"/>
                </a:solidFill>
                <a:effectLst/>
                <a:latin typeface="Consolas" panose="020B0609020204030204" pitchFamily="49" charset="0"/>
              </a:rPr>
              <a:t>cloudscraper</a:t>
            </a:r>
          </a:p>
          <a:p>
            <a:pPr>
              <a:buFont typeface="Arial" panose="020B0604020202020204" pitchFamily="34" charset="0"/>
              <a:buChar char="•"/>
            </a:pPr>
            <a:r>
              <a:rPr lang="en-US" sz="2400" b="1" dirty="0">
                <a:solidFill>
                  <a:schemeClr val="tx1"/>
                </a:solidFill>
                <a:latin typeface="+mj-lt"/>
              </a:rPr>
              <a:t> </a:t>
            </a:r>
            <a:r>
              <a:rPr lang="en-US" sz="2000" b="0" dirty="0">
                <a:solidFill>
                  <a:schemeClr val="tx1"/>
                </a:solidFill>
                <a:effectLst/>
                <a:latin typeface="Consolas" panose="020B0609020204030204" pitchFamily="49" charset="0"/>
              </a:rPr>
              <a:t>BeautifulSoup</a:t>
            </a:r>
            <a:endParaRPr lang="en-US" sz="2000" dirty="0">
              <a:solidFill>
                <a:schemeClr val="tx1"/>
              </a:solidFill>
              <a:latin typeface="Consolas" panose="020B0609020204030204" pitchFamily="49" charset="0"/>
            </a:endParaRPr>
          </a:p>
          <a:p>
            <a:pPr>
              <a:buFont typeface="Arial" panose="020B0604020202020204" pitchFamily="34" charset="0"/>
              <a:buChar char="•"/>
            </a:pPr>
            <a:r>
              <a:rPr lang="en-US" sz="2000" b="0" dirty="0">
                <a:solidFill>
                  <a:schemeClr val="tx1"/>
                </a:solidFill>
                <a:effectLst/>
                <a:latin typeface="Consolas" panose="020B0609020204030204" pitchFamily="49" charset="0"/>
              </a:rPr>
              <a:t> requests</a:t>
            </a:r>
          </a:p>
          <a:p>
            <a:pPr>
              <a:buFont typeface="Arial" panose="020B0604020202020204" pitchFamily="34" charset="0"/>
              <a:buChar char="•"/>
            </a:pPr>
            <a:r>
              <a:rPr lang="en-US" sz="2000" b="0" dirty="0">
                <a:solidFill>
                  <a:schemeClr val="tx1"/>
                </a:solidFill>
                <a:effectLst/>
                <a:latin typeface="Consolas" panose="020B0609020204030204" pitchFamily="49" charset="0"/>
              </a:rPr>
              <a:t> randint</a:t>
            </a:r>
          </a:p>
          <a:p>
            <a:pPr>
              <a:buFont typeface="Arial" panose="020B0604020202020204" pitchFamily="34" charset="0"/>
              <a:buChar char="•"/>
            </a:pPr>
            <a:r>
              <a:rPr lang="en-US" sz="2000" dirty="0">
                <a:solidFill>
                  <a:schemeClr val="tx1"/>
                </a:solidFill>
                <a:latin typeface="Consolas" panose="020B0609020204030204" pitchFamily="49" charset="0"/>
              </a:rPr>
              <a:t> </a:t>
            </a:r>
            <a:r>
              <a:rPr lang="en-US" sz="2000" b="0" dirty="0">
                <a:solidFill>
                  <a:schemeClr val="tx1"/>
                </a:solidFill>
                <a:effectLst/>
                <a:latin typeface="Consolas" panose="020B0609020204030204" pitchFamily="49" charset="0"/>
              </a:rPr>
              <a:t>sleep</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Tree>
    <p:extLst>
      <p:ext uri="{BB962C8B-B14F-4D97-AF65-F5344CB8AC3E}">
        <p14:creationId xmlns:p14="http://schemas.microsoft.com/office/powerpoint/2010/main" val="314568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CD3307-1D5B-C29E-11BC-4C24242870AF}"/>
              </a:ext>
            </a:extLst>
          </p:cNvPr>
          <p:cNvSpPr>
            <a:spLocks noGrp="1"/>
          </p:cNvSpPr>
          <p:nvPr>
            <p:ph type="title"/>
          </p:nvPr>
        </p:nvSpPr>
        <p:spPr>
          <a:xfrm>
            <a:off x="643466" y="457201"/>
            <a:ext cx="3517567" cy="767442"/>
          </a:xfrm>
        </p:spPr>
        <p:txBody>
          <a:bodyPr/>
          <a:lstStyle/>
          <a:p>
            <a:r>
              <a:rPr lang="en-US" dirty="0"/>
              <a:t>Web Scraping</a:t>
            </a:r>
          </a:p>
        </p:txBody>
      </p:sp>
      <p:pic>
        <p:nvPicPr>
          <p:cNvPr id="5" name="Content Placeholder 4">
            <a:extLst>
              <a:ext uri="{FF2B5EF4-FFF2-40B4-BE49-F238E27FC236}">
                <a16:creationId xmlns:a16="http://schemas.microsoft.com/office/drawing/2014/main" id="{6C3E0670-1491-139D-4183-EA0305DE216C}"/>
              </a:ext>
            </a:extLst>
          </p:cNvPr>
          <p:cNvPicPr>
            <a:picLocks noGrp="1" noChangeAspect="1"/>
          </p:cNvPicPr>
          <p:nvPr>
            <p:ph idx="1"/>
          </p:nvPr>
        </p:nvPicPr>
        <p:blipFill>
          <a:blip r:embed="rId2"/>
          <a:stretch>
            <a:fillRect/>
          </a:stretch>
        </p:blipFill>
        <p:spPr>
          <a:xfrm>
            <a:off x="5257800" y="0"/>
            <a:ext cx="6290734" cy="6857999"/>
          </a:xfrm>
        </p:spPr>
      </p:pic>
      <p:sp>
        <p:nvSpPr>
          <p:cNvPr id="7" name="Text Placeholder 6">
            <a:extLst>
              <a:ext uri="{FF2B5EF4-FFF2-40B4-BE49-F238E27FC236}">
                <a16:creationId xmlns:a16="http://schemas.microsoft.com/office/drawing/2014/main" id="{81B70827-C748-C75F-A7C8-20F47F4DB04B}"/>
              </a:ext>
            </a:extLst>
          </p:cNvPr>
          <p:cNvSpPr>
            <a:spLocks noGrp="1"/>
          </p:cNvSpPr>
          <p:nvPr>
            <p:ph type="body" sz="half" idx="2"/>
          </p:nvPr>
        </p:nvSpPr>
        <p:spPr>
          <a:xfrm>
            <a:off x="643465" y="1518558"/>
            <a:ext cx="3517567" cy="4588998"/>
          </a:xfrm>
        </p:spPr>
        <p:txBody>
          <a:bodyPr>
            <a:normAutofit fontScale="92500" lnSpcReduction="10000"/>
          </a:bodyPr>
          <a:lstStyle/>
          <a:p>
            <a:pPr marL="285750" indent="-285750">
              <a:buFont typeface="Arial" panose="020B0604020202020204" pitchFamily="34" charset="0"/>
              <a:buChar char="•"/>
            </a:pPr>
            <a:r>
              <a:rPr lang="en-US" dirty="0"/>
              <a:t>I managed to scrape 3 different datasets with a total of 8715 observations, the reason I ended up with 3 datasets is because every time I try to web scrape the site an error rises and I would have 5800-5900 records out of 9000 retrieved, so</a:t>
            </a:r>
            <a:r>
              <a:rPr lang="en-US" dirty="0">
                <a:solidFill>
                  <a:schemeClr val="bg1"/>
                </a:solidFill>
              </a:rPr>
              <a:t> </a:t>
            </a:r>
            <a:r>
              <a:rPr lang="en-US" dirty="0">
                <a:solidFill>
                  <a:schemeClr val="bg1"/>
                </a:solidFill>
                <a:effectLst/>
              </a:rPr>
              <a:t>I changed the range of pages 3 times: first iteration from 1-500 pages, second iteration from 250-500 pages and then from 400-500 pages.</a:t>
            </a:r>
          </a:p>
          <a:p>
            <a:pPr marL="285750" indent="-285750">
              <a:buFont typeface="Arial" panose="020B0604020202020204" pitchFamily="34" charset="0"/>
              <a:buChar char="•"/>
            </a:pPr>
            <a:r>
              <a:rPr lang="en-US" dirty="0">
                <a:solidFill>
                  <a:schemeClr val="bg1"/>
                </a:solidFill>
              </a:rPr>
              <a:t>Error : </a:t>
            </a:r>
            <a:r>
              <a:rPr lang="en-US" b="0" i="0" dirty="0">
                <a:effectLst/>
                <a:latin typeface="Consolas" panose="020B0609020204030204" pitchFamily="49" charset="0"/>
              </a:rPr>
              <a:t>AttributeError: '</a:t>
            </a:r>
            <a:r>
              <a:rPr lang="en-US" b="0" i="0" dirty="0" err="1">
                <a:effectLst/>
                <a:latin typeface="Consolas" panose="020B0609020204030204" pitchFamily="49" charset="0"/>
              </a:rPr>
              <a:t>NoneType</a:t>
            </a:r>
            <a:r>
              <a:rPr lang="en-US" b="0" i="0" dirty="0">
                <a:effectLst/>
                <a:latin typeface="Consolas" panose="020B0609020204030204" pitchFamily="49" charset="0"/>
              </a:rPr>
              <a:t>' object has no attribute 'text'</a:t>
            </a:r>
            <a:endParaRPr lang="en-US" dirty="0">
              <a:solidFill>
                <a:schemeClr val="bg1"/>
              </a:solidFill>
              <a:effectLst/>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5388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p:txBody>
          <a:bodyPr>
            <a:normAutofit/>
          </a:bodyPr>
          <a:lstStyle/>
          <a:p>
            <a:r>
              <a:rPr lang="en-US" dirty="0"/>
              <a:t>Data Cleaning</a:t>
            </a:r>
            <a:br>
              <a:rPr lang="en-US" dirty="0"/>
            </a:b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p:txBody>
          <a:bodyPr/>
          <a:lstStyle/>
          <a:p>
            <a:r>
              <a:rPr lang="en-US" sz="2400" b="1" dirty="0">
                <a:latin typeface="+mj-lt"/>
              </a:rPr>
              <a:t>Libraries used: </a:t>
            </a:r>
          </a:p>
          <a:p>
            <a:pPr>
              <a:buFont typeface="Arial" panose="020B0604020202020204" pitchFamily="34" charset="0"/>
              <a:buChar char="•"/>
            </a:pPr>
            <a:r>
              <a:rPr lang="en-US" sz="2400" b="1" dirty="0">
                <a:solidFill>
                  <a:schemeClr val="tx1"/>
                </a:solidFill>
                <a:latin typeface="+mj-lt"/>
              </a:rPr>
              <a:t> </a:t>
            </a:r>
            <a:r>
              <a:rPr lang="en-US" sz="2000" b="0" dirty="0">
                <a:solidFill>
                  <a:schemeClr val="tx1"/>
                </a:solidFill>
                <a:effectLst/>
                <a:latin typeface="Consolas" panose="020B0609020204030204" pitchFamily="49" charset="0"/>
              </a:rPr>
              <a:t>Pandas</a:t>
            </a:r>
          </a:p>
          <a:p>
            <a:pPr>
              <a:buFont typeface="Arial" panose="020B0604020202020204" pitchFamily="34" charset="0"/>
              <a:buChar char="•"/>
            </a:pPr>
            <a:r>
              <a:rPr lang="en-US" sz="2400" b="1" dirty="0">
                <a:solidFill>
                  <a:schemeClr val="tx1"/>
                </a:solidFill>
                <a:latin typeface="+mj-lt"/>
              </a:rPr>
              <a:t> </a:t>
            </a:r>
            <a:r>
              <a:rPr lang="en-US" sz="2000" b="0" dirty="0">
                <a:solidFill>
                  <a:schemeClr val="tx1"/>
                </a:solidFill>
                <a:effectLst/>
                <a:latin typeface="Consolas" panose="020B0609020204030204" pitchFamily="49" charset="0"/>
              </a:rPr>
              <a:t>Re</a:t>
            </a:r>
            <a:endParaRPr lang="en-US" sz="2000" dirty="0">
              <a:solidFill>
                <a:schemeClr val="tx1"/>
              </a:solidFill>
              <a:latin typeface="Consolas" panose="020B0609020204030204" pitchFamily="49" charset="0"/>
            </a:endParaRPr>
          </a:p>
          <a:p>
            <a:pPr>
              <a:buFont typeface="Arial" panose="020B0604020202020204" pitchFamily="34" charset="0"/>
              <a:buChar char="•"/>
            </a:pPr>
            <a:r>
              <a:rPr lang="en-US" sz="2000" b="0" dirty="0">
                <a:solidFill>
                  <a:schemeClr val="tx1"/>
                </a:solidFill>
                <a:effectLst/>
                <a:latin typeface="Consolas" panose="020B0609020204030204" pitchFamily="49" charset="0"/>
              </a:rPr>
              <a:t> numpy</a:t>
            </a:r>
          </a:p>
          <a:p>
            <a:pPr>
              <a:buFont typeface="Arial" panose="020B0604020202020204" pitchFamily="34" charset="0"/>
              <a:buChar char="•"/>
            </a:pPr>
            <a:r>
              <a:rPr lang="en-US" sz="2000" b="0" dirty="0">
                <a:solidFill>
                  <a:schemeClr val="tx1"/>
                </a:solidFill>
                <a:effectLst/>
                <a:latin typeface="Consolas" panose="020B0609020204030204" pitchFamily="49" charset="0"/>
              </a:rPr>
              <a:t> </a:t>
            </a:r>
            <a:r>
              <a:rPr lang="en-US" sz="2000" dirty="0">
                <a:solidFill>
                  <a:schemeClr val="tx1"/>
                </a:solidFill>
                <a:latin typeface="Consolas" panose="020B0609020204030204" pitchFamily="49" charset="0"/>
              </a:rPr>
              <a:t>matplotlib_iline</a:t>
            </a:r>
            <a:endParaRPr lang="en-US" sz="2000" b="0" dirty="0">
              <a:solidFill>
                <a:schemeClr val="tx1"/>
              </a:solidFill>
              <a:effectLst/>
              <a:latin typeface="Consolas" panose="020B0609020204030204" pitchFamily="49" charset="0"/>
            </a:endParaRPr>
          </a:p>
          <a:p>
            <a:pPr>
              <a:buFont typeface="Arial" panose="020B0604020202020204" pitchFamily="34" charset="0"/>
              <a:buChar char="•"/>
            </a:pPr>
            <a:r>
              <a:rPr lang="en-US" sz="2000" dirty="0">
                <a:solidFill>
                  <a:schemeClr val="tx1"/>
                </a:solidFill>
                <a:latin typeface="Consolas" panose="020B0609020204030204" pitchFamily="49" charset="0"/>
              </a:rPr>
              <a:t> </a:t>
            </a:r>
            <a:r>
              <a:rPr lang="en-US" sz="2000" b="0" dirty="0">
                <a:solidFill>
                  <a:schemeClr val="tx1"/>
                </a:solidFill>
                <a:effectLst/>
                <a:latin typeface="Consolas" panose="020B0609020204030204" pitchFamily="49" charset="0"/>
              </a:rPr>
              <a:t>seaborn</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Tree>
    <p:extLst>
      <p:ext uri="{BB962C8B-B14F-4D97-AF65-F5344CB8AC3E}">
        <p14:creationId xmlns:p14="http://schemas.microsoft.com/office/powerpoint/2010/main" val="27925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0" y="23464"/>
            <a:ext cx="11155680" cy="1598508"/>
          </a:xfrm>
        </p:spPr>
        <p:txBody>
          <a:bodyPr>
            <a:normAutofit/>
          </a:bodyPr>
          <a:lstStyle/>
          <a:p>
            <a:r>
              <a:rPr lang="en-US" dirty="0"/>
              <a:t>Data Cleaning</a:t>
            </a:r>
            <a:br>
              <a:rPr lang="en-US" dirty="0"/>
            </a:b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a:xfrm>
            <a:off x="0" y="1012371"/>
            <a:ext cx="11155680" cy="4856721"/>
          </a:xfrm>
        </p:spPr>
        <p:txBody>
          <a:bodyPr/>
          <a:lstStyle/>
          <a:p>
            <a:r>
              <a:rPr lang="en-US" sz="2400" b="1" dirty="0">
                <a:latin typeface="+mj-lt"/>
              </a:rPr>
              <a:t>Scraped Data (Before cleaning): </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pic>
        <p:nvPicPr>
          <p:cNvPr id="5" name="Picture 4">
            <a:extLst>
              <a:ext uri="{FF2B5EF4-FFF2-40B4-BE49-F238E27FC236}">
                <a16:creationId xmlns:a16="http://schemas.microsoft.com/office/drawing/2014/main" id="{00C09BBA-647A-36AF-827E-B6F9748C9BE7}"/>
              </a:ext>
            </a:extLst>
          </p:cNvPr>
          <p:cNvPicPr>
            <a:picLocks noChangeAspect="1"/>
          </p:cNvPicPr>
          <p:nvPr/>
        </p:nvPicPr>
        <p:blipFill>
          <a:blip r:embed="rId2"/>
          <a:stretch>
            <a:fillRect/>
          </a:stretch>
        </p:blipFill>
        <p:spPr>
          <a:xfrm>
            <a:off x="0" y="1621971"/>
            <a:ext cx="12191999" cy="5236029"/>
          </a:xfrm>
          <a:prstGeom prst="rect">
            <a:avLst/>
          </a:prstGeom>
        </p:spPr>
      </p:pic>
    </p:spTree>
    <p:extLst>
      <p:ext uri="{BB962C8B-B14F-4D97-AF65-F5344CB8AC3E}">
        <p14:creationId xmlns:p14="http://schemas.microsoft.com/office/powerpoint/2010/main" val="194681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643466" y="1926770"/>
            <a:ext cx="3517567" cy="1338943"/>
          </a:xfrm>
        </p:spPr>
        <p:txBody>
          <a:bodyPr>
            <a:normAutofit/>
          </a:bodyPr>
          <a:lstStyle/>
          <a:p>
            <a:r>
              <a:rPr lang="en-US" dirty="0"/>
              <a:t>Data Cleaning</a:t>
            </a:r>
            <a:br>
              <a:rPr lang="en-US" dirty="0"/>
            </a:b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a:xfrm>
            <a:off x="4836162" y="504035"/>
            <a:ext cx="6389613" cy="5294757"/>
          </a:xfrm>
        </p:spPr>
        <p:txBody>
          <a:bodyPr/>
          <a:lstStyle/>
          <a:p>
            <a:r>
              <a:rPr lang="en-US" sz="2400" b="1" dirty="0">
                <a:latin typeface="+mj-lt"/>
              </a:rPr>
              <a:t>Data Info (Before cleaning): </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7" name="Text Placeholder 6">
            <a:extLst>
              <a:ext uri="{FF2B5EF4-FFF2-40B4-BE49-F238E27FC236}">
                <a16:creationId xmlns:a16="http://schemas.microsoft.com/office/drawing/2014/main" id="{69B40715-2B7E-740C-4EBB-498503D266DB}"/>
              </a:ext>
            </a:extLst>
          </p:cNvPr>
          <p:cNvSpPr>
            <a:spLocks noGrp="1"/>
          </p:cNvSpPr>
          <p:nvPr>
            <p:ph type="body" sz="half" idx="2"/>
          </p:nvPr>
        </p:nvSpPr>
        <p:spPr>
          <a:xfrm>
            <a:off x="643465" y="3151414"/>
            <a:ext cx="3517567" cy="3118756"/>
          </a:xfrm>
        </p:spPr>
        <p:txBody>
          <a:bodyPr/>
          <a:lstStyle/>
          <a:p>
            <a:pPr marL="285750" indent="-285750">
              <a:buFont typeface="Arial" panose="020B0604020202020204" pitchFamily="34" charset="0"/>
              <a:buChar char="•"/>
            </a:pPr>
            <a:r>
              <a:rPr lang="en-US" dirty="0"/>
              <a:t>Shown info of data is after dropping duplicates  </a:t>
            </a:r>
          </a:p>
          <a:p>
            <a:pPr marL="285750" indent="-285750">
              <a:buFont typeface="Arial" panose="020B0604020202020204" pitchFamily="34" charset="0"/>
              <a:buChar char="•"/>
            </a:pPr>
            <a:r>
              <a:rPr lang="en-US" dirty="0"/>
              <a:t>Duplicates sum : 3593</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E22752B6-9735-0996-9AB9-6425CEAA3892}"/>
              </a:ext>
            </a:extLst>
          </p:cNvPr>
          <p:cNvPicPr>
            <a:picLocks noChangeAspect="1"/>
          </p:cNvPicPr>
          <p:nvPr/>
        </p:nvPicPr>
        <p:blipFill>
          <a:blip r:embed="rId2"/>
          <a:stretch>
            <a:fillRect/>
          </a:stretch>
        </p:blipFill>
        <p:spPr>
          <a:xfrm>
            <a:off x="4161032" y="1258550"/>
            <a:ext cx="6850879" cy="5294757"/>
          </a:xfrm>
          <a:prstGeom prst="rect">
            <a:avLst/>
          </a:prstGeom>
        </p:spPr>
      </p:pic>
    </p:spTree>
    <p:extLst>
      <p:ext uri="{BB962C8B-B14F-4D97-AF65-F5344CB8AC3E}">
        <p14:creationId xmlns:p14="http://schemas.microsoft.com/office/powerpoint/2010/main" val="401188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idx="4294967295"/>
          </p:nvPr>
        </p:nvSpPr>
        <p:spPr>
          <a:xfrm>
            <a:off x="277586" y="287338"/>
            <a:ext cx="11914414" cy="1449387"/>
          </a:xfrm>
        </p:spPr>
        <p:txBody>
          <a:bodyPr>
            <a:normAutofit/>
          </a:bodyPr>
          <a:lstStyle/>
          <a:p>
            <a:r>
              <a:rPr lang="en-US" dirty="0"/>
              <a:t>Data Cleaning</a:t>
            </a:r>
            <a:br>
              <a:rPr lang="en-US" dirty="0"/>
            </a:b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4294967295"/>
          </p:nvPr>
        </p:nvSpPr>
        <p:spPr>
          <a:xfrm>
            <a:off x="685800" y="1469571"/>
            <a:ext cx="11506200" cy="4399417"/>
          </a:xfrm>
        </p:spPr>
        <p:txBody>
          <a:bodyPr/>
          <a:lstStyle/>
          <a:p>
            <a:r>
              <a:rPr lang="en-US" sz="2400" b="1" dirty="0">
                <a:latin typeface="+mj-lt"/>
              </a:rPr>
              <a:t>Cleaning done: </a:t>
            </a:r>
          </a:p>
          <a:p>
            <a:pPr>
              <a:buFont typeface="Arial" panose="020B0604020202020204" pitchFamily="34" charset="0"/>
              <a:buChar char="•"/>
            </a:pPr>
            <a:r>
              <a:rPr lang="en-US" sz="2400" dirty="0">
                <a:solidFill>
                  <a:schemeClr val="tx1"/>
                </a:solidFill>
                <a:latin typeface="Consolas" panose="020B0609020204030204" pitchFamily="49" charset="0"/>
              </a:rPr>
              <a:t> </a:t>
            </a:r>
            <a:r>
              <a:rPr lang="en-US" sz="2000" dirty="0">
                <a:solidFill>
                  <a:schemeClr val="tx1"/>
                </a:solidFill>
                <a:effectLst/>
                <a:latin typeface="Consolas" panose="020B0609020204030204" pitchFamily="49" charset="0"/>
              </a:rPr>
              <a:t>Renaming/ changing values of </a:t>
            </a:r>
            <a:r>
              <a:rPr lang="en-US" sz="2000" b="1" dirty="0">
                <a:solidFill>
                  <a:schemeClr val="tx1"/>
                </a:solidFill>
                <a:effectLst/>
                <a:latin typeface="Consolas" panose="020B0609020204030204" pitchFamily="49" charset="0"/>
              </a:rPr>
              <a:t>car_name, km, drive_type</a:t>
            </a:r>
            <a:r>
              <a:rPr lang="en-US" sz="2000" b="1" dirty="0">
                <a:solidFill>
                  <a:schemeClr val="tx1"/>
                </a:solidFill>
                <a:latin typeface="Consolas" panose="020B0609020204030204" pitchFamily="49" charset="0"/>
              </a:rPr>
              <a:t>, </a:t>
            </a:r>
            <a:r>
              <a:rPr lang="en-US" sz="2000" b="1" dirty="0">
                <a:solidFill>
                  <a:schemeClr val="tx1"/>
                </a:solidFill>
                <a:effectLst/>
                <a:latin typeface="Consolas" panose="020B0609020204030204" pitchFamily="49" charset="0"/>
              </a:rPr>
              <a:t>price and no_cylinders</a:t>
            </a:r>
          </a:p>
          <a:p>
            <a:pPr>
              <a:buFont typeface="Arial" panose="020B0604020202020204" pitchFamily="34" charset="0"/>
              <a:buChar char="•"/>
            </a:pPr>
            <a:r>
              <a:rPr lang="en-US" sz="2400" dirty="0">
                <a:solidFill>
                  <a:schemeClr val="tx1"/>
                </a:solidFill>
                <a:latin typeface="Consolas" panose="020B0609020204030204" pitchFamily="49" charset="0"/>
              </a:rPr>
              <a:t> </a:t>
            </a:r>
            <a:r>
              <a:rPr lang="en-US" sz="2000" dirty="0">
                <a:solidFill>
                  <a:schemeClr val="tx1"/>
                </a:solidFill>
                <a:effectLst/>
                <a:latin typeface="Consolas" panose="020B0609020204030204" pitchFamily="49" charset="0"/>
              </a:rPr>
              <a:t>Splitting </a:t>
            </a:r>
            <a:r>
              <a:rPr lang="en-US" sz="2000" b="1" dirty="0">
                <a:solidFill>
                  <a:schemeClr val="tx1"/>
                </a:solidFill>
                <a:effectLst/>
                <a:latin typeface="Consolas" panose="020B0609020204030204" pitchFamily="49" charset="0"/>
              </a:rPr>
              <a:t>car_name </a:t>
            </a:r>
            <a:r>
              <a:rPr lang="en-US" sz="2000" dirty="0">
                <a:solidFill>
                  <a:schemeClr val="tx1"/>
                </a:solidFill>
                <a:effectLst/>
                <a:latin typeface="Consolas" panose="020B0609020204030204" pitchFamily="49" charset="0"/>
              </a:rPr>
              <a:t>into </a:t>
            </a:r>
            <a:r>
              <a:rPr lang="en-US" sz="2000" b="1" dirty="0">
                <a:solidFill>
                  <a:schemeClr val="tx1"/>
                </a:solidFill>
                <a:effectLst/>
                <a:latin typeface="Consolas" panose="020B0609020204030204" pitchFamily="49" charset="0"/>
              </a:rPr>
              <a:t>make</a:t>
            </a:r>
            <a:r>
              <a:rPr lang="en-US" sz="2000" dirty="0">
                <a:solidFill>
                  <a:schemeClr val="tx1"/>
                </a:solidFill>
                <a:effectLst/>
                <a:latin typeface="Consolas" panose="020B0609020204030204" pitchFamily="49" charset="0"/>
              </a:rPr>
              <a:t> and </a:t>
            </a:r>
            <a:r>
              <a:rPr lang="en-US" sz="2000" b="1" dirty="0">
                <a:solidFill>
                  <a:schemeClr val="tx1"/>
                </a:solidFill>
                <a:effectLst/>
                <a:latin typeface="Consolas" panose="020B0609020204030204" pitchFamily="49" charset="0"/>
              </a:rPr>
              <a:t>model</a:t>
            </a:r>
            <a:endParaRPr lang="en-US" sz="2000" b="1" dirty="0">
              <a:solidFill>
                <a:schemeClr val="tx1"/>
              </a:solidFill>
              <a:latin typeface="Consolas" panose="020B0609020204030204" pitchFamily="49" charset="0"/>
            </a:endParaRPr>
          </a:p>
          <a:p>
            <a:pPr>
              <a:buFont typeface="Arial" panose="020B0604020202020204" pitchFamily="34" charset="0"/>
              <a:buChar char="•"/>
            </a:pPr>
            <a:r>
              <a:rPr lang="en-US" sz="2000" dirty="0">
                <a:solidFill>
                  <a:schemeClr val="tx1"/>
                </a:solidFill>
                <a:effectLst/>
                <a:latin typeface="Consolas" panose="020B0609020204030204" pitchFamily="49" charset="0"/>
              </a:rPr>
              <a:t> removing </a:t>
            </a:r>
            <a:r>
              <a:rPr lang="en-US" sz="2000" b="1" dirty="0">
                <a:solidFill>
                  <a:schemeClr val="tx1"/>
                </a:solidFill>
                <a:effectLst/>
                <a:latin typeface="Consolas" panose="020B0609020204030204" pitchFamily="49" charset="0"/>
              </a:rPr>
              <a:t>car_make </a:t>
            </a:r>
            <a:r>
              <a:rPr lang="en-US" sz="2000" dirty="0">
                <a:solidFill>
                  <a:schemeClr val="tx1"/>
                </a:solidFill>
                <a:effectLst/>
                <a:latin typeface="Consolas" panose="020B0609020204030204" pitchFamily="49" charset="0"/>
              </a:rPr>
              <a:t>with value count less than 5</a:t>
            </a:r>
          </a:p>
          <a:p>
            <a:pPr>
              <a:buFont typeface="Arial" panose="020B0604020202020204" pitchFamily="34" charset="0"/>
              <a:buChar char="•"/>
            </a:pPr>
            <a:r>
              <a:rPr lang="en-US" sz="2000" dirty="0">
                <a:solidFill>
                  <a:schemeClr val="tx1"/>
                </a:solidFill>
                <a:effectLst/>
                <a:latin typeface="Consolas" panose="020B0609020204030204" pitchFamily="49" charset="0"/>
              </a:rPr>
              <a:t> Filling missing values in </a:t>
            </a:r>
            <a:r>
              <a:rPr lang="en-US" sz="2000" b="1" dirty="0">
                <a:solidFill>
                  <a:schemeClr val="tx1"/>
                </a:solidFill>
                <a:effectLst/>
                <a:latin typeface="Consolas" panose="020B0609020204030204" pitchFamily="49" charset="0"/>
              </a:rPr>
              <a:t>transmission, color and Accident_history</a:t>
            </a:r>
            <a:r>
              <a:rPr lang="en-US" sz="2000" dirty="0">
                <a:solidFill>
                  <a:schemeClr val="tx1"/>
                </a:solidFill>
                <a:effectLst/>
                <a:latin typeface="Consolas" panose="020B0609020204030204" pitchFamily="49" charset="0"/>
              </a:rPr>
              <a:t> with most frequent values </a:t>
            </a:r>
          </a:p>
          <a:p>
            <a:pPr>
              <a:buFont typeface="Arial" panose="020B0604020202020204" pitchFamily="34" charset="0"/>
              <a:buChar char="•"/>
            </a:pPr>
            <a:r>
              <a:rPr lang="en-US" sz="2000" dirty="0">
                <a:solidFill>
                  <a:schemeClr val="tx1"/>
                </a:solidFill>
                <a:latin typeface="Consolas" panose="020B0609020204030204" pitchFamily="49" charset="0"/>
              </a:rPr>
              <a:t> Dealing with </a:t>
            </a:r>
            <a:r>
              <a:rPr lang="en-US" sz="2000" b="1" dirty="0">
                <a:solidFill>
                  <a:schemeClr val="tx1"/>
                </a:solidFill>
                <a:latin typeface="Consolas" panose="020B0609020204030204" pitchFamily="49" charset="0"/>
              </a:rPr>
              <a:t>engine_capacity </a:t>
            </a:r>
            <a:r>
              <a:rPr lang="en-US" sz="2000" dirty="0">
                <a:solidFill>
                  <a:schemeClr val="tx1"/>
                </a:solidFill>
                <a:latin typeface="Consolas" panose="020B0609020204030204" pitchFamily="49" charset="0"/>
              </a:rPr>
              <a:t>NaN values </a:t>
            </a:r>
            <a:endParaRPr lang="en-US" sz="2000" dirty="0">
              <a:solidFill>
                <a:schemeClr val="tx1"/>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Tree>
    <p:extLst>
      <p:ext uri="{BB962C8B-B14F-4D97-AF65-F5344CB8AC3E}">
        <p14:creationId xmlns:p14="http://schemas.microsoft.com/office/powerpoint/2010/main" val="347134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idx="4294967295"/>
          </p:nvPr>
        </p:nvSpPr>
        <p:spPr>
          <a:xfrm>
            <a:off x="0" y="1927225"/>
            <a:ext cx="3517900" cy="1338263"/>
          </a:xfrm>
        </p:spPr>
        <p:txBody>
          <a:bodyPr>
            <a:normAutofit fontScale="90000"/>
          </a:bodyPr>
          <a:lstStyle/>
          <a:p>
            <a:br>
              <a:rPr lang="en-US" dirty="0"/>
            </a:br>
            <a:endParaRPr lang="en-US" dirty="0"/>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4294967295"/>
          </p:nvPr>
        </p:nvSpPr>
        <p:spPr>
          <a:xfrm>
            <a:off x="1534886" y="307747"/>
            <a:ext cx="3722915" cy="1057281"/>
          </a:xfrm>
        </p:spPr>
        <p:txBody>
          <a:bodyPr>
            <a:normAutofit fontScale="70000" lnSpcReduction="20000"/>
          </a:bodyPr>
          <a:lstStyle/>
          <a:p>
            <a:pPr algn="ctr">
              <a:buFont typeface="Arial" panose="020B0604020202020204" pitchFamily="34" charset="0"/>
              <a:buChar char="•"/>
            </a:pPr>
            <a:r>
              <a:rPr lang="en-US" sz="2400" b="1" dirty="0">
                <a:solidFill>
                  <a:schemeClr val="tx1"/>
                </a:solidFill>
                <a:latin typeface="+mj-lt"/>
              </a:rPr>
              <a:t>R</a:t>
            </a:r>
            <a:r>
              <a:rPr lang="en-US" sz="2400" b="1" dirty="0">
                <a:solidFill>
                  <a:schemeClr val="tx1"/>
                </a:solidFill>
                <a:effectLst/>
                <a:latin typeface="+mj-lt"/>
              </a:rPr>
              <a:t>enaming/ changing values of car_name, km, drive_type</a:t>
            </a:r>
            <a:r>
              <a:rPr lang="en-US" sz="2400" b="1" dirty="0">
                <a:solidFill>
                  <a:schemeClr val="tx1"/>
                </a:solidFill>
                <a:latin typeface="+mj-lt"/>
              </a:rPr>
              <a:t>, </a:t>
            </a:r>
            <a:r>
              <a:rPr lang="en-US" sz="2400" b="1" dirty="0">
                <a:solidFill>
                  <a:schemeClr val="tx1"/>
                </a:solidFill>
                <a:effectLst/>
                <a:latin typeface="+mj-lt"/>
              </a:rPr>
              <a:t>price and no_cylinders </a:t>
            </a:r>
            <a:endParaRPr lang="en-US" sz="2400" b="1" dirty="0">
              <a:latin typeface="+mj-lt"/>
            </a:endParaRPr>
          </a:p>
          <a:p>
            <a:pPr marL="0" indent="0">
              <a:buNone/>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pic>
        <p:nvPicPr>
          <p:cNvPr id="5" name="Picture 4">
            <a:extLst>
              <a:ext uri="{FF2B5EF4-FFF2-40B4-BE49-F238E27FC236}">
                <a16:creationId xmlns:a16="http://schemas.microsoft.com/office/drawing/2014/main" id="{8E34FBC2-A0D7-7B45-34EB-2FB101A9BF5E}"/>
              </a:ext>
            </a:extLst>
          </p:cNvPr>
          <p:cNvPicPr>
            <a:picLocks noChangeAspect="1"/>
          </p:cNvPicPr>
          <p:nvPr/>
        </p:nvPicPr>
        <p:blipFill>
          <a:blip r:embed="rId2"/>
          <a:stretch>
            <a:fillRect/>
          </a:stretch>
        </p:blipFill>
        <p:spPr>
          <a:xfrm>
            <a:off x="795337" y="4010020"/>
            <a:ext cx="10601325" cy="1485900"/>
          </a:xfrm>
          <a:prstGeom prst="rect">
            <a:avLst/>
          </a:prstGeom>
        </p:spPr>
      </p:pic>
      <p:pic>
        <p:nvPicPr>
          <p:cNvPr id="9" name="Picture 8">
            <a:extLst>
              <a:ext uri="{FF2B5EF4-FFF2-40B4-BE49-F238E27FC236}">
                <a16:creationId xmlns:a16="http://schemas.microsoft.com/office/drawing/2014/main" id="{646DCCAE-82DE-BCD8-15D1-72292397834D}"/>
              </a:ext>
            </a:extLst>
          </p:cNvPr>
          <p:cNvPicPr>
            <a:picLocks noChangeAspect="1"/>
          </p:cNvPicPr>
          <p:nvPr/>
        </p:nvPicPr>
        <p:blipFill>
          <a:blip r:embed="rId3"/>
          <a:stretch>
            <a:fillRect/>
          </a:stretch>
        </p:blipFill>
        <p:spPr>
          <a:xfrm>
            <a:off x="795337" y="2058982"/>
            <a:ext cx="10601325" cy="1504950"/>
          </a:xfrm>
          <a:prstGeom prst="rect">
            <a:avLst/>
          </a:prstGeom>
        </p:spPr>
      </p:pic>
      <p:sp>
        <p:nvSpPr>
          <p:cNvPr id="10" name="TextBox 9">
            <a:extLst>
              <a:ext uri="{FF2B5EF4-FFF2-40B4-BE49-F238E27FC236}">
                <a16:creationId xmlns:a16="http://schemas.microsoft.com/office/drawing/2014/main" id="{AC09499A-5EC5-CD68-AF7A-887B6FAC9819}"/>
              </a:ext>
            </a:extLst>
          </p:cNvPr>
          <p:cNvSpPr txBox="1"/>
          <p:nvPr/>
        </p:nvSpPr>
        <p:spPr>
          <a:xfrm>
            <a:off x="795337" y="1628781"/>
            <a:ext cx="1604963" cy="369332"/>
          </a:xfrm>
          <a:prstGeom prst="rect">
            <a:avLst/>
          </a:prstGeom>
          <a:noFill/>
        </p:spPr>
        <p:txBody>
          <a:bodyPr wrap="square" rtlCol="0">
            <a:spAutoFit/>
          </a:bodyPr>
          <a:lstStyle/>
          <a:p>
            <a:r>
              <a:rPr lang="en-US" b="1" dirty="0"/>
              <a:t>Before : </a:t>
            </a:r>
          </a:p>
        </p:txBody>
      </p:sp>
      <p:sp>
        <p:nvSpPr>
          <p:cNvPr id="11" name="TextBox 10">
            <a:extLst>
              <a:ext uri="{FF2B5EF4-FFF2-40B4-BE49-F238E27FC236}">
                <a16:creationId xmlns:a16="http://schemas.microsoft.com/office/drawing/2014/main" id="{D41BE63B-FD86-08FD-3AD4-27194947B33F}"/>
              </a:ext>
            </a:extLst>
          </p:cNvPr>
          <p:cNvSpPr txBox="1"/>
          <p:nvPr/>
        </p:nvSpPr>
        <p:spPr>
          <a:xfrm>
            <a:off x="795336" y="3559074"/>
            <a:ext cx="1604963" cy="369332"/>
          </a:xfrm>
          <a:prstGeom prst="rect">
            <a:avLst/>
          </a:prstGeom>
          <a:noFill/>
        </p:spPr>
        <p:txBody>
          <a:bodyPr wrap="square" rtlCol="0">
            <a:spAutoFit/>
          </a:bodyPr>
          <a:lstStyle/>
          <a:p>
            <a:r>
              <a:rPr lang="en-US" b="1" dirty="0"/>
              <a:t>After :</a:t>
            </a:r>
          </a:p>
        </p:txBody>
      </p:sp>
      <p:sp>
        <p:nvSpPr>
          <p:cNvPr id="12" name="Rectangle 11">
            <a:extLst>
              <a:ext uri="{FF2B5EF4-FFF2-40B4-BE49-F238E27FC236}">
                <a16:creationId xmlns:a16="http://schemas.microsoft.com/office/drawing/2014/main" id="{4204EDF4-0A11-63E9-F554-405F09B9AA86}"/>
              </a:ext>
            </a:extLst>
          </p:cNvPr>
          <p:cNvSpPr/>
          <p:nvPr/>
        </p:nvSpPr>
        <p:spPr>
          <a:xfrm>
            <a:off x="1061357" y="3994133"/>
            <a:ext cx="685800" cy="1485900"/>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E5AAFF5-844D-C814-D43B-42B67408EC73}"/>
              </a:ext>
            </a:extLst>
          </p:cNvPr>
          <p:cNvSpPr/>
          <p:nvPr/>
        </p:nvSpPr>
        <p:spPr>
          <a:xfrm>
            <a:off x="1758950" y="3994133"/>
            <a:ext cx="804636" cy="1485900"/>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1BE89CC-BCF2-8815-08E2-37939EA0599C}"/>
              </a:ext>
            </a:extLst>
          </p:cNvPr>
          <p:cNvSpPr/>
          <p:nvPr/>
        </p:nvSpPr>
        <p:spPr>
          <a:xfrm>
            <a:off x="3396344" y="4025907"/>
            <a:ext cx="571500" cy="1485900"/>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4B40193-D207-8B9D-7379-2B44B86346E7}"/>
              </a:ext>
            </a:extLst>
          </p:cNvPr>
          <p:cNvSpPr/>
          <p:nvPr/>
        </p:nvSpPr>
        <p:spPr>
          <a:xfrm>
            <a:off x="7609114" y="4016857"/>
            <a:ext cx="1110343" cy="1479063"/>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29E5B7B-D105-7A0C-F97D-0FE2902CEA8A}"/>
              </a:ext>
            </a:extLst>
          </p:cNvPr>
          <p:cNvSpPr/>
          <p:nvPr/>
        </p:nvSpPr>
        <p:spPr>
          <a:xfrm>
            <a:off x="10809514" y="4010020"/>
            <a:ext cx="587148" cy="1479063"/>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383E52AD-F215-3881-7072-29644B09C779}"/>
              </a:ext>
            </a:extLst>
          </p:cNvPr>
          <p:cNvSpPr txBox="1">
            <a:spLocks/>
          </p:cNvSpPr>
          <p:nvPr/>
        </p:nvSpPr>
        <p:spPr>
          <a:xfrm>
            <a:off x="6095999" y="282675"/>
            <a:ext cx="3722915" cy="105728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buFont typeface="Arial" panose="020B0604020202020204" pitchFamily="34" charset="0"/>
              <a:buChar char="•"/>
            </a:pPr>
            <a:r>
              <a:rPr lang="en-US" sz="1700" b="1" dirty="0">
                <a:solidFill>
                  <a:schemeClr val="tx1"/>
                </a:solidFill>
                <a:effectLst/>
                <a:latin typeface="+mj-lt"/>
              </a:rPr>
              <a:t>Splitting car_name into make and model</a:t>
            </a:r>
            <a:endParaRPr lang="en-US" sz="1700" b="1" dirty="0">
              <a:solidFill>
                <a:srgbClr val="D4D4D4"/>
              </a:solidFill>
              <a:latin typeface="+mj-lt"/>
            </a:endParaRPr>
          </a:p>
          <a:p>
            <a:pPr algn="ctr">
              <a:buFont typeface="Arial" panose="020B0604020202020204" pitchFamily="34" charset="0"/>
              <a:buChar char="•"/>
            </a:pPr>
            <a:endParaRPr lang="en-US" sz="2000" dirty="0">
              <a:solidFill>
                <a:srgbClr val="D4D4D4"/>
              </a:solidFill>
              <a:latin typeface="Consolas" panose="020B0609020204030204" pitchFamily="49" charset="0"/>
            </a:endParaRPr>
          </a:p>
          <a:p>
            <a:pPr algn="ctr">
              <a:buFont typeface="Arial" panose="020B0604020202020204" pitchFamily="34" charset="0"/>
              <a:buChar char="•"/>
            </a:pPr>
            <a:endParaRPr lang="en-US" sz="2400" b="1" dirty="0">
              <a:latin typeface="+mj-lt"/>
            </a:endParaRPr>
          </a:p>
        </p:txBody>
      </p:sp>
    </p:spTree>
    <p:extLst>
      <p:ext uri="{BB962C8B-B14F-4D97-AF65-F5344CB8AC3E}">
        <p14:creationId xmlns:p14="http://schemas.microsoft.com/office/powerpoint/2010/main" val="269872106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angles</Template>
  <TotalTime>259</TotalTime>
  <Words>1002</Words>
  <Application>Microsoft Office PowerPoint</Application>
  <PresentationFormat>Widescreen</PresentationFormat>
  <Paragraphs>131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Bookman Old Style</vt:lpstr>
      <vt:lpstr>Calibri</vt:lpstr>
      <vt:lpstr>Consolas</vt:lpstr>
      <vt:lpstr>Franklin Gothic Book</vt:lpstr>
      <vt:lpstr>1_RetrospectVTI</vt:lpstr>
      <vt:lpstr>Capstone Project Progress Report</vt:lpstr>
      <vt:lpstr>Topics covered</vt:lpstr>
      <vt:lpstr>Web Scraping  </vt:lpstr>
      <vt:lpstr>Web Scraping</vt:lpstr>
      <vt:lpstr>Data Cleaning </vt:lpstr>
      <vt:lpstr>Data Cleaning </vt:lpstr>
      <vt:lpstr>Data Cleaning </vt:lpstr>
      <vt:lpstr>Data Cleaning </vt:lpstr>
      <vt:lpstr> </vt:lpstr>
      <vt:lpstr> </vt:lpstr>
      <vt:lpstr>Dealing with engine_capacity NaN values</vt:lpstr>
      <vt:lpstr>Dealing with engine_capacity NaN values</vt:lpstr>
      <vt:lpstr>Dealing with engine_capacity NaN values</vt:lpstr>
      <vt:lpstr>EDA &amp; Initial model building </vt:lpstr>
      <vt:lpstr>EDA &amp; Initial model building </vt:lpstr>
      <vt:lpstr>EDA &amp; Initial model building </vt:lpstr>
      <vt:lpstr>Outliers detection and removal </vt:lpstr>
      <vt:lpstr>Outliers detection and removal </vt:lpstr>
      <vt:lpstr>Outliers detection and removal </vt:lpstr>
      <vt:lpstr>Outliers detection and removal </vt:lpstr>
      <vt:lpstr>Linearity (does it need transformation?)  </vt:lpstr>
      <vt:lpstr>- drive_type feature has a mistyped observation 'drive' with a count more than 4000, It doesn't tell us anything about the drive type, so we might have to drop the entire column as it wouldn't help us much unless we knew the true value of the observation.  - There's two feature values for color white on with upper case and one with lower    </vt:lpstr>
      <vt:lpstr>PowerPoint Presentation</vt:lpstr>
      <vt:lpstr>KKN Imputer for no_doors and no_cylinders</vt:lpstr>
      <vt:lpstr>Initial Model Building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Progress Report</dc:title>
  <dc:creator>yousef alotaibi</dc:creator>
  <cp:lastModifiedBy>yousef alotaibi</cp:lastModifiedBy>
  <cp:revision>1</cp:revision>
  <dcterms:created xsi:type="dcterms:W3CDTF">2022-08-14T13:31:51Z</dcterms:created>
  <dcterms:modified xsi:type="dcterms:W3CDTF">2022-08-14T17:51:41Z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