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2.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7" r:id="rId6"/>
    <p:sldId id="311" r:id="rId7"/>
    <p:sldId id="310" r:id="rId8"/>
    <p:sldId id="312" r:id="rId9"/>
    <p:sldId id="314" r:id="rId10"/>
    <p:sldId id="316" r:id="rId11"/>
    <p:sldId id="315" r:id="rId12"/>
    <p:sldId id="318" r:id="rId13"/>
    <p:sldId id="319" r:id="rId14"/>
    <p:sldId id="320" r:id="rId15"/>
    <p:sldId id="296" r:id="rId16"/>
    <p:sldId id="297" r:id="rId17"/>
    <p:sldId id="298" r:id="rId18"/>
    <p:sldId id="325" r:id="rId19"/>
    <p:sldId id="321" r:id="rId20"/>
    <p:sldId id="324" r:id="rId21"/>
    <p:sldId id="323"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3" autoAdjust="0"/>
    <p:restoredTop sz="94619" autoAdjust="0"/>
  </p:normalViewPr>
  <p:slideViewPr>
    <p:cSldViewPr snapToGrid="0">
      <p:cViewPr>
        <p:scale>
          <a:sx n="100" d="100"/>
          <a:sy n="100"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DE34C-74AA-4EF4-877D-3BAF3B1963A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46270C3-060C-497E-8EAE-49B8D4C399B9}">
      <dgm:prSet phldrT="[Text]" custT="1"/>
      <dgm:spPr/>
      <dgm:t>
        <a:bodyPr/>
        <a:lstStyle/>
        <a:p>
          <a:r>
            <a:rPr lang="en-US" sz="2800" dirty="0"/>
            <a:t>Project Overview </a:t>
          </a:r>
        </a:p>
      </dgm:t>
    </dgm:pt>
    <dgm:pt modelId="{994907FB-08EF-4EBE-8E30-8175E474894B}" type="parTrans" cxnId="{91EB5DDC-A32D-47FB-B6A2-B7CB766D0745}">
      <dgm:prSet/>
      <dgm:spPr/>
      <dgm:t>
        <a:bodyPr/>
        <a:lstStyle/>
        <a:p>
          <a:endParaRPr lang="en-US"/>
        </a:p>
      </dgm:t>
    </dgm:pt>
    <dgm:pt modelId="{800A7799-D958-4314-99C4-6F704BD2E2C0}" type="sibTrans" cxnId="{91EB5DDC-A32D-47FB-B6A2-B7CB766D0745}">
      <dgm:prSet/>
      <dgm:spPr/>
      <dgm:t>
        <a:bodyPr/>
        <a:lstStyle/>
        <a:p>
          <a:endParaRPr lang="en-US"/>
        </a:p>
      </dgm:t>
    </dgm:pt>
    <dgm:pt modelId="{515F0485-1A18-4474-8DE7-D62E59C8B528}">
      <dgm:prSet phldrT="[Text]" custT="1"/>
      <dgm:spPr/>
      <dgm:t>
        <a:bodyPr/>
        <a:lstStyle/>
        <a:p>
          <a:r>
            <a:rPr lang="en-US" sz="2800" dirty="0"/>
            <a:t>Steps Carried On In This Project </a:t>
          </a:r>
        </a:p>
      </dgm:t>
    </dgm:pt>
    <dgm:pt modelId="{C57DCB3D-BF91-4D1D-BF4F-83778D367F62}" type="parTrans" cxnId="{4F274C1B-F7D9-4A01-8E4C-F68ABAEA5FDC}">
      <dgm:prSet/>
      <dgm:spPr/>
      <dgm:t>
        <a:bodyPr/>
        <a:lstStyle/>
        <a:p>
          <a:endParaRPr lang="en-US"/>
        </a:p>
      </dgm:t>
    </dgm:pt>
    <dgm:pt modelId="{A841ABF8-24C2-4B65-A84A-F10EC17C0015}" type="sibTrans" cxnId="{4F274C1B-F7D9-4A01-8E4C-F68ABAEA5FDC}">
      <dgm:prSet/>
      <dgm:spPr/>
      <dgm:t>
        <a:bodyPr/>
        <a:lstStyle/>
        <a:p>
          <a:endParaRPr lang="en-US"/>
        </a:p>
      </dgm:t>
    </dgm:pt>
    <dgm:pt modelId="{B251341F-B4D9-464C-BC9C-5770584755A9}">
      <dgm:prSet phldrT="[Text]" custT="1"/>
      <dgm:spPr/>
      <dgm:t>
        <a:bodyPr/>
        <a:lstStyle/>
        <a:p>
          <a:r>
            <a:rPr lang="en-US" sz="2800" dirty="0"/>
            <a:t>Challenges </a:t>
          </a:r>
        </a:p>
      </dgm:t>
    </dgm:pt>
    <dgm:pt modelId="{BDD1538D-A4C9-4C2A-8C99-AEC5849E8B43}" type="parTrans" cxnId="{34F400A2-301F-4B13-80DB-B42163585DF6}">
      <dgm:prSet/>
      <dgm:spPr/>
      <dgm:t>
        <a:bodyPr/>
        <a:lstStyle/>
        <a:p>
          <a:endParaRPr lang="en-US"/>
        </a:p>
      </dgm:t>
    </dgm:pt>
    <dgm:pt modelId="{7D0E1E2C-8E33-48D7-A0DF-9701B3B84A0E}" type="sibTrans" cxnId="{34F400A2-301F-4B13-80DB-B42163585DF6}">
      <dgm:prSet/>
      <dgm:spPr/>
      <dgm:t>
        <a:bodyPr/>
        <a:lstStyle/>
        <a:p>
          <a:endParaRPr lang="en-US"/>
        </a:p>
      </dgm:t>
    </dgm:pt>
    <dgm:pt modelId="{DAC245C8-017E-4E60-ABFF-5145989B24B3}">
      <dgm:prSet phldrT="[Text]" custT="1"/>
      <dgm:spPr/>
      <dgm:t>
        <a:bodyPr/>
        <a:lstStyle/>
        <a:p>
          <a:r>
            <a:rPr lang="en-US" sz="2800" dirty="0"/>
            <a:t>Limitations</a:t>
          </a:r>
        </a:p>
      </dgm:t>
    </dgm:pt>
    <dgm:pt modelId="{2A363785-B64D-419C-90B6-CDEFBC0C8ED7}" type="parTrans" cxnId="{F149CBBE-9880-48B5-A61C-A10E94A43C45}">
      <dgm:prSet/>
      <dgm:spPr/>
      <dgm:t>
        <a:bodyPr/>
        <a:lstStyle/>
        <a:p>
          <a:endParaRPr lang="en-US"/>
        </a:p>
      </dgm:t>
    </dgm:pt>
    <dgm:pt modelId="{017028DA-2AB5-4D9F-9E6C-AE52AB728156}" type="sibTrans" cxnId="{F149CBBE-9880-48B5-A61C-A10E94A43C45}">
      <dgm:prSet/>
      <dgm:spPr/>
      <dgm:t>
        <a:bodyPr/>
        <a:lstStyle/>
        <a:p>
          <a:endParaRPr lang="en-US"/>
        </a:p>
      </dgm:t>
    </dgm:pt>
    <dgm:pt modelId="{9ADC2166-2860-46FC-9E71-A477A82E6578}">
      <dgm:prSet phldrT="[Text]" custT="1"/>
      <dgm:spPr/>
      <dgm:t>
        <a:bodyPr/>
        <a:lstStyle/>
        <a:p>
          <a:r>
            <a:rPr lang="en-US" sz="2800" dirty="0"/>
            <a:t>Conclusion </a:t>
          </a:r>
        </a:p>
      </dgm:t>
    </dgm:pt>
    <dgm:pt modelId="{FFE9F222-AF93-4274-86C3-EBFB5CD52D92}" type="parTrans" cxnId="{CD574007-7998-4C64-98BB-74C681E8747E}">
      <dgm:prSet/>
      <dgm:spPr/>
      <dgm:t>
        <a:bodyPr/>
        <a:lstStyle/>
        <a:p>
          <a:endParaRPr lang="en-US"/>
        </a:p>
      </dgm:t>
    </dgm:pt>
    <dgm:pt modelId="{A63A7B8C-D75D-4336-8EDF-DF4074288A21}" type="sibTrans" cxnId="{CD574007-7998-4C64-98BB-74C681E8747E}">
      <dgm:prSet/>
      <dgm:spPr/>
      <dgm:t>
        <a:bodyPr/>
        <a:lstStyle/>
        <a:p>
          <a:endParaRPr lang="en-US"/>
        </a:p>
      </dgm:t>
    </dgm:pt>
    <dgm:pt modelId="{DB2E2748-6D5E-437F-BC3F-06F0307E1F63}" type="pres">
      <dgm:prSet presAssocID="{0B6DE34C-74AA-4EF4-877D-3BAF3B1963A0}" presName="diagram" presStyleCnt="0">
        <dgm:presLayoutVars>
          <dgm:dir/>
          <dgm:resizeHandles val="exact"/>
        </dgm:presLayoutVars>
      </dgm:prSet>
      <dgm:spPr/>
    </dgm:pt>
    <dgm:pt modelId="{B01D7C5B-A8FC-4C81-89F8-EBAC8D457647}" type="pres">
      <dgm:prSet presAssocID="{446270C3-060C-497E-8EAE-49B8D4C399B9}" presName="node" presStyleLbl="node1" presStyleIdx="0" presStyleCnt="5">
        <dgm:presLayoutVars>
          <dgm:bulletEnabled val="1"/>
        </dgm:presLayoutVars>
      </dgm:prSet>
      <dgm:spPr>
        <a:prstGeom prst="ellipse">
          <a:avLst/>
        </a:prstGeom>
      </dgm:spPr>
    </dgm:pt>
    <dgm:pt modelId="{9E049E81-1046-4896-B180-3A3B15BEA840}" type="pres">
      <dgm:prSet presAssocID="{800A7799-D958-4314-99C4-6F704BD2E2C0}" presName="sibTrans" presStyleCnt="0"/>
      <dgm:spPr/>
    </dgm:pt>
    <dgm:pt modelId="{EF9ECF6A-4FE1-4914-98AD-B198DF5F1062}" type="pres">
      <dgm:prSet presAssocID="{515F0485-1A18-4474-8DE7-D62E59C8B528}" presName="node" presStyleLbl="node1" presStyleIdx="1" presStyleCnt="5">
        <dgm:presLayoutVars>
          <dgm:bulletEnabled val="1"/>
        </dgm:presLayoutVars>
      </dgm:prSet>
      <dgm:spPr>
        <a:prstGeom prst="ellipse">
          <a:avLst/>
        </a:prstGeom>
      </dgm:spPr>
    </dgm:pt>
    <dgm:pt modelId="{1E3F182A-DD8E-4D3E-B16B-1B5A0CDB221E}" type="pres">
      <dgm:prSet presAssocID="{A841ABF8-24C2-4B65-A84A-F10EC17C0015}" presName="sibTrans" presStyleCnt="0"/>
      <dgm:spPr/>
    </dgm:pt>
    <dgm:pt modelId="{EF5F6F9B-BF65-4B6B-86B1-3C581F7998C0}" type="pres">
      <dgm:prSet presAssocID="{B251341F-B4D9-464C-BC9C-5770584755A9}" presName="node" presStyleLbl="node1" presStyleIdx="2" presStyleCnt="5">
        <dgm:presLayoutVars>
          <dgm:bulletEnabled val="1"/>
        </dgm:presLayoutVars>
      </dgm:prSet>
      <dgm:spPr>
        <a:prstGeom prst="ellipse">
          <a:avLst/>
        </a:prstGeom>
      </dgm:spPr>
    </dgm:pt>
    <dgm:pt modelId="{25E8EF1A-B63B-42D7-9E0F-391FC315DE9C}" type="pres">
      <dgm:prSet presAssocID="{7D0E1E2C-8E33-48D7-A0DF-9701B3B84A0E}" presName="sibTrans" presStyleCnt="0"/>
      <dgm:spPr/>
    </dgm:pt>
    <dgm:pt modelId="{E3820AE6-39EF-47F1-B292-9F6EC73339AA}" type="pres">
      <dgm:prSet presAssocID="{DAC245C8-017E-4E60-ABFF-5145989B24B3}" presName="node" presStyleLbl="node1" presStyleIdx="3" presStyleCnt="5" custLinFactNeighborX="-54000" custLinFactNeighborY="2195">
        <dgm:presLayoutVars>
          <dgm:bulletEnabled val="1"/>
        </dgm:presLayoutVars>
      </dgm:prSet>
      <dgm:spPr>
        <a:prstGeom prst="ellipse">
          <a:avLst/>
        </a:prstGeom>
      </dgm:spPr>
    </dgm:pt>
    <dgm:pt modelId="{4938BF81-0D9C-4942-A5F2-53390ACA8CCA}" type="pres">
      <dgm:prSet presAssocID="{017028DA-2AB5-4D9F-9E6C-AE52AB728156}" presName="sibTrans" presStyleCnt="0"/>
      <dgm:spPr/>
    </dgm:pt>
    <dgm:pt modelId="{78BE515A-5466-491F-8666-AB2A420C1B9E}" type="pres">
      <dgm:prSet presAssocID="{9ADC2166-2860-46FC-9E71-A477A82E6578}" presName="node" presStyleLbl="node1" presStyleIdx="4" presStyleCnt="5" custLinFactNeighborX="57952">
        <dgm:presLayoutVars>
          <dgm:bulletEnabled val="1"/>
        </dgm:presLayoutVars>
      </dgm:prSet>
      <dgm:spPr>
        <a:prstGeom prst="ellipse">
          <a:avLst/>
        </a:prstGeom>
      </dgm:spPr>
    </dgm:pt>
  </dgm:ptLst>
  <dgm:cxnLst>
    <dgm:cxn modelId="{CD574007-7998-4C64-98BB-74C681E8747E}" srcId="{0B6DE34C-74AA-4EF4-877D-3BAF3B1963A0}" destId="{9ADC2166-2860-46FC-9E71-A477A82E6578}" srcOrd="4" destOrd="0" parTransId="{FFE9F222-AF93-4274-86C3-EBFB5CD52D92}" sibTransId="{A63A7B8C-D75D-4336-8EDF-DF4074288A21}"/>
    <dgm:cxn modelId="{0E81FD19-FE36-424D-96ED-36AFB31FEC36}" type="presOf" srcId="{446270C3-060C-497E-8EAE-49B8D4C399B9}" destId="{B01D7C5B-A8FC-4C81-89F8-EBAC8D457647}" srcOrd="0" destOrd="0" presId="urn:microsoft.com/office/officeart/2005/8/layout/default"/>
    <dgm:cxn modelId="{4F274C1B-F7D9-4A01-8E4C-F68ABAEA5FDC}" srcId="{0B6DE34C-74AA-4EF4-877D-3BAF3B1963A0}" destId="{515F0485-1A18-4474-8DE7-D62E59C8B528}" srcOrd="1" destOrd="0" parTransId="{C57DCB3D-BF91-4D1D-BF4F-83778D367F62}" sibTransId="{A841ABF8-24C2-4B65-A84A-F10EC17C0015}"/>
    <dgm:cxn modelId="{9337CC39-F77E-4EC0-97B6-7110311C69AA}" type="presOf" srcId="{9ADC2166-2860-46FC-9E71-A477A82E6578}" destId="{78BE515A-5466-491F-8666-AB2A420C1B9E}" srcOrd="0" destOrd="0" presId="urn:microsoft.com/office/officeart/2005/8/layout/default"/>
    <dgm:cxn modelId="{57595761-9152-417B-A916-4F39BED94652}" type="presOf" srcId="{0B6DE34C-74AA-4EF4-877D-3BAF3B1963A0}" destId="{DB2E2748-6D5E-437F-BC3F-06F0307E1F63}" srcOrd="0" destOrd="0" presId="urn:microsoft.com/office/officeart/2005/8/layout/default"/>
    <dgm:cxn modelId="{DD6E977D-D493-492B-AF3D-29637DC72AC8}" type="presOf" srcId="{B251341F-B4D9-464C-BC9C-5770584755A9}" destId="{EF5F6F9B-BF65-4B6B-86B1-3C581F7998C0}" srcOrd="0" destOrd="0" presId="urn:microsoft.com/office/officeart/2005/8/layout/default"/>
    <dgm:cxn modelId="{5105DA9D-67C4-4416-9E4F-781A772F5632}" type="presOf" srcId="{515F0485-1A18-4474-8DE7-D62E59C8B528}" destId="{EF9ECF6A-4FE1-4914-98AD-B198DF5F1062}" srcOrd="0" destOrd="0" presId="urn:microsoft.com/office/officeart/2005/8/layout/default"/>
    <dgm:cxn modelId="{34F400A2-301F-4B13-80DB-B42163585DF6}" srcId="{0B6DE34C-74AA-4EF4-877D-3BAF3B1963A0}" destId="{B251341F-B4D9-464C-BC9C-5770584755A9}" srcOrd="2" destOrd="0" parTransId="{BDD1538D-A4C9-4C2A-8C99-AEC5849E8B43}" sibTransId="{7D0E1E2C-8E33-48D7-A0DF-9701B3B84A0E}"/>
    <dgm:cxn modelId="{F149CBBE-9880-48B5-A61C-A10E94A43C45}" srcId="{0B6DE34C-74AA-4EF4-877D-3BAF3B1963A0}" destId="{DAC245C8-017E-4E60-ABFF-5145989B24B3}" srcOrd="3" destOrd="0" parTransId="{2A363785-B64D-419C-90B6-CDEFBC0C8ED7}" sibTransId="{017028DA-2AB5-4D9F-9E6C-AE52AB728156}"/>
    <dgm:cxn modelId="{515EDACD-C5DF-4F77-AED6-8AA82F68CEAC}" type="presOf" srcId="{DAC245C8-017E-4E60-ABFF-5145989B24B3}" destId="{E3820AE6-39EF-47F1-B292-9F6EC73339AA}" srcOrd="0" destOrd="0" presId="urn:microsoft.com/office/officeart/2005/8/layout/default"/>
    <dgm:cxn modelId="{91EB5DDC-A32D-47FB-B6A2-B7CB766D0745}" srcId="{0B6DE34C-74AA-4EF4-877D-3BAF3B1963A0}" destId="{446270C3-060C-497E-8EAE-49B8D4C399B9}" srcOrd="0" destOrd="0" parTransId="{994907FB-08EF-4EBE-8E30-8175E474894B}" sibTransId="{800A7799-D958-4314-99C4-6F704BD2E2C0}"/>
    <dgm:cxn modelId="{82BD11E0-F807-47B0-936F-F3023D3DD470}" type="presParOf" srcId="{DB2E2748-6D5E-437F-BC3F-06F0307E1F63}" destId="{B01D7C5B-A8FC-4C81-89F8-EBAC8D457647}" srcOrd="0" destOrd="0" presId="urn:microsoft.com/office/officeart/2005/8/layout/default"/>
    <dgm:cxn modelId="{EE4105A9-2AA9-4960-8D8A-9D65A5F66E5F}" type="presParOf" srcId="{DB2E2748-6D5E-437F-BC3F-06F0307E1F63}" destId="{9E049E81-1046-4896-B180-3A3B15BEA840}" srcOrd="1" destOrd="0" presId="urn:microsoft.com/office/officeart/2005/8/layout/default"/>
    <dgm:cxn modelId="{A4FF4632-619B-4237-9395-35775189F3BD}" type="presParOf" srcId="{DB2E2748-6D5E-437F-BC3F-06F0307E1F63}" destId="{EF9ECF6A-4FE1-4914-98AD-B198DF5F1062}" srcOrd="2" destOrd="0" presId="urn:microsoft.com/office/officeart/2005/8/layout/default"/>
    <dgm:cxn modelId="{7C24DC3A-0714-4C11-A823-8C58D17FC3CB}" type="presParOf" srcId="{DB2E2748-6D5E-437F-BC3F-06F0307E1F63}" destId="{1E3F182A-DD8E-4D3E-B16B-1B5A0CDB221E}" srcOrd="3" destOrd="0" presId="urn:microsoft.com/office/officeart/2005/8/layout/default"/>
    <dgm:cxn modelId="{E414D58F-C2A3-4023-BC42-14EBF24630EE}" type="presParOf" srcId="{DB2E2748-6D5E-437F-BC3F-06F0307E1F63}" destId="{EF5F6F9B-BF65-4B6B-86B1-3C581F7998C0}" srcOrd="4" destOrd="0" presId="urn:microsoft.com/office/officeart/2005/8/layout/default"/>
    <dgm:cxn modelId="{3FC72930-EA1A-49E6-B2E7-3EECB13434A2}" type="presParOf" srcId="{DB2E2748-6D5E-437F-BC3F-06F0307E1F63}" destId="{25E8EF1A-B63B-42D7-9E0F-391FC315DE9C}" srcOrd="5" destOrd="0" presId="urn:microsoft.com/office/officeart/2005/8/layout/default"/>
    <dgm:cxn modelId="{8DF8336A-E761-4981-BE56-AD2370A48446}" type="presParOf" srcId="{DB2E2748-6D5E-437F-BC3F-06F0307E1F63}" destId="{E3820AE6-39EF-47F1-B292-9F6EC73339AA}" srcOrd="6" destOrd="0" presId="urn:microsoft.com/office/officeart/2005/8/layout/default"/>
    <dgm:cxn modelId="{02C9C50D-86D3-4F08-8346-356339E034C8}" type="presParOf" srcId="{DB2E2748-6D5E-437F-BC3F-06F0307E1F63}" destId="{4938BF81-0D9C-4942-A5F2-53390ACA8CCA}" srcOrd="7" destOrd="0" presId="urn:microsoft.com/office/officeart/2005/8/layout/default"/>
    <dgm:cxn modelId="{4FC620E9-A0C2-4B8F-B9D7-0C7BDAB38D8C}" type="presParOf" srcId="{DB2E2748-6D5E-437F-BC3F-06F0307E1F63}" destId="{78BE515A-5466-491F-8666-AB2A420C1B9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6DE34C-74AA-4EF4-877D-3BAF3B1963A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446270C3-060C-497E-8EAE-49B8D4C399B9}">
      <dgm:prSet phldrT="[Text]" custT="1"/>
      <dgm:spPr/>
      <dgm:t>
        <a:bodyPr/>
        <a:lstStyle/>
        <a:p>
          <a:r>
            <a:rPr lang="en-US" sz="2800" dirty="0"/>
            <a:t>Future work</a:t>
          </a:r>
        </a:p>
      </dgm:t>
    </dgm:pt>
    <dgm:pt modelId="{994907FB-08EF-4EBE-8E30-8175E474894B}" type="parTrans" cxnId="{91EB5DDC-A32D-47FB-B6A2-B7CB766D0745}">
      <dgm:prSet/>
      <dgm:spPr/>
      <dgm:t>
        <a:bodyPr/>
        <a:lstStyle/>
        <a:p>
          <a:endParaRPr lang="en-US"/>
        </a:p>
      </dgm:t>
    </dgm:pt>
    <dgm:pt modelId="{800A7799-D958-4314-99C4-6F704BD2E2C0}" type="sibTrans" cxnId="{91EB5DDC-A32D-47FB-B6A2-B7CB766D0745}">
      <dgm:prSet/>
      <dgm:spPr/>
      <dgm:t>
        <a:bodyPr/>
        <a:lstStyle/>
        <a:p>
          <a:endParaRPr lang="en-US"/>
        </a:p>
      </dgm:t>
    </dgm:pt>
    <dgm:pt modelId="{515F0485-1A18-4474-8DE7-D62E59C8B528}">
      <dgm:prSet phldrT="[Text]" custT="1"/>
      <dgm:spPr/>
      <dgm:t>
        <a:bodyPr/>
        <a:lstStyle/>
        <a:p>
          <a:r>
            <a:rPr lang="en-US" sz="2800" dirty="0"/>
            <a:t>Steps Carried On In This Project </a:t>
          </a:r>
        </a:p>
      </dgm:t>
    </dgm:pt>
    <dgm:pt modelId="{C57DCB3D-BF91-4D1D-BF4F-83778D367F62}" type="parTrans" cxnId="{4F274C1B-F7D9-4A01-8E4C-F68ABAEA5FDC}">
      <dgm:prSet/>
      <dgm:spPr/>
      <dgm:t>
        <a:bodyPr/>
        <a:lstStyle/>
        <a:p>
          <a:endParaRPr lang="en-US"/>
        </a:p>
      </dgm:t>
    </dgm:pt>
    <dgm:pt modelId="{A841ABF8-24C2-4B65-A84A-F10EC17C0015}" type="sibTrans" cxnId="{4F274C1B-F7D9-4A01-8E4C-F68ABAEA5FDC}">
      <dgm:prSet/>
      <dgm:spPr/>
      <dgm:t>
        <a:bodyPr/>
        <a:lstStyle/>
        <a:p>
          <a:endParaRPr lang="en-US"/>
        </a:p>
      </dgm:t>
    </dgm:pt>
    <dgm:pt modelId="{B251341F-B4D9-464C-BC9C-5770584755A9}">
      <dgm:prSet phldrT="[Text]" custT="1"/>
      <dgm:spPr/>
      <dgm:t>
        <a:bodyPr/>
        <a:lstStyle/>
        <a:p>
          <a:r>
            <a:rPr lang="en-US" sz="2800" dirty="0"/>
            <a:t>Challenges </a:t>
          </a:r>
        </a:p>
      </dgm:t>
    </dgm:pt>
    <dgm:pt modelId="{BDD1538D-A4C9-4C2A-8C99-AEC5849E8B43}" type="parTrans" cxnId="{34F400A2-301F-4B13-80DB-B42163585DF6}">
      <dgm:prSet/>
      <dgm:spPr/>
      <dgm:t>
        <a:bodyPr/>
        <a:lstStyle/>
        <a:p>
          <a:endParaRPr lang="en-US"/>
        </a:p>
      </dgm:t>
    </dgm:pt>
    <dgm:pt modelId="{7D0E1E2C-8E33-48D7-A0DF-9701B3B84A0E}" type="sibTrans" cxnId="{34F400A2-301F-4B13-80DB-B42163585DF6}">
      <dgm:prSet/>
      <dgm:spPr/>
      <dgm:t>
        <a:bodyPr/>
        <a:lstStyle/>
        <a:p>
          <a:endParaRPr lang="en-US"/>
        </a:p>
      </dgm:t>
    </dgm:pt>
    <dgm:pt modelId="{DAC245C8-017E-4E60-ABFF-5145989B24B3}">
      <dgm:prSet phldrT="[Text]" custT="1"/>
      <dgm:spPr/>
      <dgm:t>
        <a:bodyPr/>
        <a:lstStyle/>
        <a:p>
          <a:r>
            <a:rPr lang="en-US" sz="2800" dirty="0"/>
            <a:t>Limitations</a:t>
          </a:r>
        </a:p>
      </dgm:t>
    </dgm:pt>
    <dgm:pt modelId="{2A363785-B64D-419C-90B6-CDEFBC0C8ED7}" type="parTrans" cxnId="{F149CBBE-9880-48B5-A61C-A10E94A43C45}">
      <dgm:prSet/>
      <dgm:spPr/>
      <dgm:t>
        <a:bodyPr/>
        <a:lstStyle/>
        <a:p>
          <a:endParaRPr lang="en-US"/>
        </a:p>
      </dgm:t>
    </dgm:pt>
    <dgm:pt modelId="{017028DA-2AB5-4D9F-9E6C-AE52AB728156}" type="sibTrans" cxnId="{F149CBBE-9880-48B5-A61C-A10E94A43C45}">
      <dgm:prSet/>
      <dgm:spPr/>
      <dgm:t>
        <a:bodyPr/>
        <a:lstStyle/>
        <a:p>
          <a:endParaRPr lang="en-US"/>
        </a:p>
      </dgm:t>
    </dgm:pt>
    <dgm:pt modelId="{9ADC2166-2860-46FC-9E71-A477A82E6578}">
      <dgm:prSet phldrT="[Text]" custT="1"/>
      <dgm:spPr/>
      <dgm:t>
        <a:bodyPr/>
        <a:lstStyle/>
        <a:p>
          <a:r>
            <a:rPr lang="en-US" sz="2800" dirty="0"/>
            <a:t>Conclusion </a:t>
          </a:r>
        </a:p>
      </dgm:t>
    </dgm:pt>
    <dgm:pt modelId="{FFE9F222-AF93-4274-86C3-EBFB5CD52D92}" type="parTrans" cxnId="{CD574007-7998-4C64-98BB-74C681E8747E}">
      <dgm:prSet/>
      <dgm:spPr/>
      <dgm:t>
        <a:bodyPr/>
        <a:lstStyle/>
        <a:p>
          <a:endParaRPr lang="en-US"/>
        </a:p>
      </dgm:t>
    </dgm:pt>
    <dgm:pt modelId="{A63A7B8C-D75D-4336-8EDF-DF4074288A21}" type="sibTrans" cxnId="{CD574007-7998-4C64-98BB-74C681E8747E}">
      <dgm:prSet/>
      <dgm:spPr/>
      <dgm:t>
        <a:bodyPr/>
        <a:lstStyle/>
        <a:p>
          <a:endParaRPr lang="en-US"/>
        </a:p>
      </dgm:t>
    </dgm:pt>
    <dgm:pt modelId="{DB2E2748-6D5E-437F-BC3F-06F0307E1F63}" type="pres">
      <dgm:prSet presAssocID="{0B6DE34C-74AA-4EF4-877D-3BAF3B1963A0}" presName="diagram" presStyleCnt="0">
        <dgm:presLayoutVars>
          <dgm:dir/>
          <dgm:resizeHandles val="exact"/>
        </dgm:presLayoutVars>
      </dgm:prSet>
      <dgm:spPr/>
    </dgm:pt>
    <dgm:pt modelId="{B01D7C5B-A8FC-4C81-89F8-EBAC8D457647}" type="pres">
      <dgm:prSet presAssocID="{446270C3-060C-497E-8EAE-49B8D4C399B9}" presName="node" presStyleLbl="node1" presStyleIdx="0" presStyleCnt="5" custLinFactX="13293" custLinFactY="20732" custLinFactNeighborX="100000" custLinFactNeighborY="100000">
        <dgm:presLayoutVars>
          <dgm:bulletEnabled val="1"/>
        </dgm:presLayoutVars>
      </dgm:prSet>
      <dgm:spPr>
        <a:prstGeom prst="ellipse">
          <a:avLst/>
        </a:prstGeom>
      </dgm:spPr>
    </dgm:pt>
    <dgm:pt modelId="{9E049E81-1046-4896-B180-3A3B15BEA840}" type="pres">
      <dgm:prSet presAssocID="{800A7799-D958-4314-99C4-6F704BD2E2C0}" presName="sibTrans" presStyleCnt="0"/>
      <dgm:spPr/>
    </dgm:pt>
    <dgm:pt modelId="{EF9ECF6A-4FE1-4914-98AD-B198DF5F1062}" type="pres">
      <dgm:prSet presAssocID="{515F0485-1A18-4474-8DE7-D62E59C8B528}" presName="node" presStyleLbl="node1" presStyleIdx="1" presStyleCnt="5">
        <dgm:presLayoutVars>
          <dgm:bulletEnabled val="1"/>
        </dgm:presLayoutVars>
      </dgm:prSet>
      <dgm:spPr>
        <a:prstGeom prst="ellipse">
          <a:avLst/>
        </a:prstGeom>
      </dgm:spPr>
    </dgm:pt>
    <dgm:pt modelId="{1E3F182A-DD8E-4D3E-B16B-1B5A0CDB221E}" type="pres">
      <dgm:prSet presAssocID="{A841ABF8-24C2-4B65-A84A-F10EC17C0015}" presName="sibTrans" presStyleCnt="0"/>
      <dgm:spPr/>
    </dgm:pt>
    <dgm:pt modelId="{EF5F6F9B-BF65-4B6B-86B1-3C581F7998C0}" type="pres">
      <dgm:prSet presAssocID="{B251341F-B4D9-464C-BC9C-5770584755A9}" presName="node" presStyleLbl="node1" presStyleIdx="2" presStyleCnt="5">
        <dgm:presLayoutVars>
          <dgm:bulletEnabled val="1"/>
        </dgm:presLayoutVars>
      </dgm:prSet>
      <dgm:spPr>
        <a:prstGeom prst="ellipse">
          <a:avLst/>
        </a:prstGeom>
      </dgm:spPr>
    </dgm:pt>
    <dgm:pt modelId="{25E8EF1A-B63B-42D7-9E0F-391FC315DE9C}" type="pres">
      <dgm:prSet presAssocID="{7D0E1E2C-8E33-48D7-A0DF-9701B3B84A0E}" presName="sibTrans" presStyleCnt="0"/>
      <dgm:spPr/>
    </dgm:pt>
    <dgm:pt modelId="{E3820AE6-39EF-47F1-B292-9F6EC73339AA}" type="pres">
      <dgm:prSet presAssocID="{DAC245C8-017E-4E60-ABFF-5145989B24B3}" presName="node" presStyleLbl="node1" presStyleIdx="3" presStyleCnt="5" custLinFactNeighborX="-54000" custLinFactNeighborY="2195">
        <dgm:presLayoutVars>
          <dgm:bulletEnabled val="1"/>
        </dgm:presLayoutVars>
      </dgm:prSet>
      <dgm:spPr>
        <a:prstGeom prst="ellipse">
          <a:avLst/>
        </a:prstGeom>
      </dgm:spPr>
    </dgm:pt>
    <dgm:pt modelId="{4938BF81-0D9C-4942-A5F2-53390ACA8CCA}" type="pres">
      <dgm:prSet presAssocID="{017028DA-2AB5-4D9F-9E6C-AE52AB728156}" presName="sibTrans" presStyleCnt="0"/>
      <dgm:spPr/>
    </dgm:pt>
    <dgm:pt modelId="{78BE515A-5466-491F-8666-AB2A420C1B9E}" type="pres">
      <dgm:prSet presAssocID="{9ADC2166-2860-46FC-9E71-A477A82E6578}" presName="node" presStyleLbl="node1" presStyleIdx="4" presStyleCnt="5" custLinFactNeighborX="57952">
        <dgm:presLayoutVars>
          <dgm:bulletEnabled val="1"/>
        </dgm:presLayoutVars>
      </dgm:prSet>
      <dgm:spPr>
        <a:prstGeom prst="ellipse">
          <a:avLst/>
        </a:prstGeom>
      </dgm:spPr>
    </dgm:pt>
  </dgm:ptLst>
  <dgm:cxnLst>
    <dgm:cxn modelId="{CD574007-7998-4C64-98BB-74C681E8747E}" srcId="{0B6DE34C-74AA-4EF4-877D-3BAF3B1963A0}" destId="{9ADC2166-2860-46FC-9E71-A477A82E6578}" srcOrd="4" destOrd="0" parTransId="{FFE9F222-AF93-4274-86C3-EBFB5CD52D92}" sibTransId="{A63A7B8C-D75D-4336-8EDF-DF4074288A21}"/>
    <dgm:cxn modelId="{0E81FD19-FE36-424D-96ED-36AFB31FEC36}" type="presOf" srcId="{446270C3-060C-497E-8EAE-49B8D4C399B9}" destId="{B01D7C5B-A8FC-4C81-89F8-EBAC8D457647}" srcOrd="0" destOrd="0" presId="urn:microsoft.com/office/officeart/2005/8/layout/default"/>
    <dgm:cxn modelId="{4F274C1B-F7D9-4A01-8E4C-F68ABAEA5FDC}" srcId="{0B6DE34C-74AA-4EF4-877D-3BAF3B1963A0}" destId="{515F0485-1A18-4474-8DE7-D62E59C8B528}" srcOrd="1" destOrd="0" parTransId="{C57DCB3D-BF91-4D1D-BF4F-83778D367F62}" sibTransId="{A841ABF8-24C2-4B65-A84A-F10EC17C0015}"/>
    <dgm:cxn modelId="{9337CC39-F77E-4EC0-97B6-7110311C69AA}" type="presOf" srcId="{9ADC2166-2860-46FC-9E71-A477A82E6578}" destId="{78BE515A-5466-491F-8666-AB2A420C1B9E}" srcOrd="0" destOrd="0" presId="urn:microsoft.com/office/officeart/2005/8/layout/default"/>
    <dgm:cxn modelId="{57595761-9152-417B-A916-4F39BED94652}" type="presOf" srcId="{0B6DE34C-74AA-4EF4-877D-3BAF3B1963A0}" destId="{DB2E2748-6D5E-437F-BC3F-06F0307E1F63}" srcOrd="0" destOrd="0" presId="urn:microsoft.com/office/officeart/2005/8/layout/default"/>
    <dgm:cxn modelId="{DD6E977D-D493-492B-AF3D-29637DC72AC8}" type="presOf" srcId="{B251341F-B4D9-464C-BC9C-5770584755A9}" destId="{EF5F6F9B-BF65-4B6B-86B1-3C581F7998C0}" srcOrd="0" destOrd="0" presId="urn:microsoft.com/office/officeart/2005/8/layout/default"/>
    <dgm:cxn modelId="{5105DA9D-67C4-4416-9E4F-781A772F5632}" type="presOf" srcId="{515F0485-1A18-4474-8DE7-D62E59C8B528}" destId="{EF9ECF6A-4FE1-4914-98AD-B198DF5F1062}" srcOrd="0" destOrd="0" presId="urn:microsoft.com/office/officeart/2005/8/layout/default"/>
    <dgm:cxn modelId="{34F400A2-301F-4B13-80DB-B42163585DF6}" srcId="{0B6DE34C-74AA-4EF4-877D-3BAF3B1963A0}" destId="{B251341F-B4D9-464C-BC9C-5770584755A9}" srcOrd="2" destOrd="0" parTransId="{BDD1538D-A4C9-4C2A-8C99-AEC5849E8B43}" sibTransId="{7D0E1E2C-8E33-48D7-A0DF-9701B3B84A0E}"/>
    <dgm:cxn modelId="{F149CBBE-9880-48B5-A61C-A10E94A43C45}" srcId="{0B6DE34C-74AA-4EF4-877D-3BAF3B1963A0}" destId="{DAC245C8-017E-4E60-ABFF-5145989B24B3}" srcOrd="3" destOrd="0" parTransId="{2A363785-B64D-419C-90B6-CDEFBC0C8ED7}" sibTransId="{017028DA-2AB5-4D9F-9E6C-AE52AB728156}"/>
    <dgm:cxn modelId="{515EDACD-C5DF-4F77-AED6-8AA82F68CEAC}" type="presOf" srcId="{DAC245C8-017E-4E60-ABFF-5145989B24B3}" destId="{E3820AE6-39EF-47F1-B292-9F6EC73339AA}" srcOrd="0" destOrd="0" presId="urn:microsoft.com/office/officeart/2005/8/layout/default"/>
    <dgm:cxn modelId="{91EB5DDC-A32D-47FB-B6A2-B7CB766D0745}" srcId="{0B6DE34C-74AA-4EF4-877D-3BAF3B1963A0}" destId="{446270C3-060C-497E-8EAE-49B8D4C399B9}" srcOrd="0" destOrd="0" parTransId="{994907FB-08EF-4EBE-8E30-8175E474894B}" sibTransId="{800A7799-D958-4314-99C4-6F704BD2E2C0}"/>
    <dgm:cxn modelId="{82BD11E0-F807-47B0-936F-F3023D3DD470}" type="presParOf" srcId="{DB2E2748-6D5E-437F-BC3F-06F0307E1F63}" destId="{B01D7C5B-A8FC-4C81-89F8-EBAC8D457647}" srcOrd="0" destOrd="0" presId="urn:microsoft.com/office/officeart/2005/8/layout/default"/>
    <dgm:cxn modelId="{EE4105A9-2AA9-4960-8D8A-9D65A5F66E5F}" type="presParOf" srcId="{DB2E2748-6D5E-437F-BC3F-06F0307E1F63}" destId="{9E049E81-1046-4896-B180-3A3B15BEA840}" srcOrd="1" destOrd="0" presId="urn:microsoft.com/office/officeart/2005/8/layout/default"/>
    <dgm:cxn modelId="{A4FF4632-619B-4237-9395-35775189F3BD}" type="presParOf" srcId="{DB2E2748-6D5E-437F-BC3F-06F0307E1F63}" destId="{EF9ECF6A-4FE1-4914-98AD-B198DF5F1062}" srcOrd="2" destOrd="0" presId="urn:microsoft.com/office/officeart/2005/8/layout/default"/>
    <dgm:cxn modelId="{7C24DC3A-0714-4C11-A823-8C58D17FC3CB}" type="presParOf" srcId="{DB2E2748-6D5E-437F-BC3F-06F0307E1F63}" destId="{1E3F182A-DD8E-4D3E-B16B-1B5A0CDB221E}" srcOrd="3" destOrd="0" presId="urn:microsoft.com/office/officeart/2005/8/layout/default"/>
    <dgm:cxn modelId="{E414D58F-C2A3-4023-BC42-14EBF24630EE}" type="presParOf" srcId="{DB2E2748-6D5E-437F-BC3F-06F0307E1F63}" destId="{EF5F6F9B-BF65-4B6B-86B1-3C581F7998C0}" srcOrd="4" destOrd="0" presId="urn:microsoft.com/office/officeart/2005/8/layout/default"/>
    <dgm:cxn modelId="{3FC72930-EA1A-49E6-B2E7-3EECB13434A2}" type="presParOf" srcId="{DB2E2748-6D5E-437F-BC3F-06F0307E1F63}" destId="{25E8EF1A-B63B-42D7-9E0F-391FC315DE9C}" srcOrd="5" destOrd="0" presId="urn:microsoft.com/office/officeart/2005/8/layout/default"/>
    <dgm:cxn modelId="{8DF8336A-E761-4981-BE56-AD2370A48446}" type="presParOf" srcId="{DB2E2748-6D5E-437F-BC3F-06F0307E1F63}" destId="{E3820AE6-39EF-47F1-B292-9F6EC73339AA}" srcOrd="6" destOrd="0" presId="urn:microsoft.com/office/officeart/2005/8/layout/default"/>
    <dgm:cxn modelId="{02C9C50D-86D3-4F08-8346-356339E034C8}" type="presParOf" srcId="{DB2E2748-6D5E-437F-BC3F-06F0307E1F63}" destId="{4938BF81-0D9C-4942-A5F2-53390ACA8CCA}" srcOrd="7" destOrd="0" presId="urn:microsoft.com/office/officeart/2005/8/layout/default"/>
    <dgm:cxn modelId="{4FC620E9-A0C2-4B8F-B9D7-0C7BDAB38D8C}" type="presParOf" srcId="{DB2E2748-6D5E-437F-BC3F-06F0307E1F63}" destId="{78BE515A-5466-491F-8666-AB2A420C1B9E}"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1400" dirty="0">
              <a:latin typeface="+mj-lt"/>
            </a:rPr>
            <a:t>Data Collection</a:t>
          </a:r>
        </a:p>
      </dgm:t>
    </dgm:pt>
    <dgm:pt modelId="{20A9B789-9B22-478C-970C-71496754809B}" type="parTrans" cxnId="{A4CE7A9B-B015-4E32-A86C-C3A08970D2FB}">
      <dgm:prSet/>
      <dgm:spPr/>
      <dgm:t>
        <a:bodyPr/>
        <a:lstStyle/>
        <a:p>
          <a:pPr algn="l"/>
          <a:endParaRPr lang="en-US" sz="2000">
            <a:latin typeface="+mj-lt"/>
          </a:endParaRPr>
        </a:p>
      </dgm:t>
    </dgm:pt>
    <dgm:pt modelId="{12A4AEA8-BC1D-4ADD-8236-A533A455F22E}" type="sibTrans" cxnId="{A4CE7A9B-B015-4E32-A86C-C3A08970D2FB}">
      <dgm:prSet/>
      <dgm:spPr/>
      <dgm:t>
        <a:bodyPr/>
        <a:lstStyle/>
        <a:p>
          <a:endParaRPr lang="en-US" sz="2000">
            <a:latin typeface="+mj-lt"/>
          </a:endParaRPr>
        </a:p>
      </dgm:t>
    </dgm:pt>
    <dgm:pt modelId="{82968BA3-DFCC-4B51-ABB1-F1F4791698B0}">
      <dgm:prSet custT="1"/>
      <dgm:spPr/>
      <dgm:t>
        <a:bodyPr/>
        <a:lstStyle/>
        <a:p>
          <a:pPr>
            <a:buFont typeface="Wingdings" panose="05000000000000000000" pitchFamily="2" charset="2"/>
            <a:buNone/>
          </a:pPr>
          <a:r>
            <a:rPr lang="en-US" sz="1400" dirty="0">
              <a:latin typeface="+mj-lt"/>
            </a:rPr>
            <a:t>- Web Scraping</a:t>
          </a:r>
        </a:p>
      </dgm:t>
    </dgm:pt>
    <dgm:pt modelId="{B474C1A9-9141-4567-8AA6-A8446206794E}" type="parTrans" cxnId="{E50EA410-61F4-443F-B045-5AC0708EA191}">
      <dgm:prSet/>
      <dgm:spPr/>
      <dgm:t>
        <a:bodyPr/>
        <a:lstStyle/>
        <a:p>
          <a:pPr algn="l"/>
          <a:endParaRPr lang="en-US" sz="2000">
            <a:latin typeface="+mj-lt"/>
          </a:endParaRPr>
        </a:p>
      </dgm:t>
    </dgm:pt>
    <dgm:pt modelId="{8BC987EC-BEB5-4480-B241-99E630336DA8}" type="sibTrans" cxnId="{E50EA410-61F4-443F-B045-5AC0708EA191}">
      <dgm:prSet/>
      <dgm:spPr/>
      <dgm:t>
        <a:bodyPr/>
        <a:lstStyle/>
        <a:p>
          <a:endParaRPr lang="en-US" sz="2000">
            <a:latin typeface="+mj-lt"/>
          </a:endParaRPr>
        </a:p>
      </dgm:t>
    </dgm:pt>
    <dgm:pt modelId="{B157653D-2397-47E3-94A8-8E8B13726408}">
      <dgm:prSet custT="1"/>
      <dgm:spPr/>
      <dgm:t>
        <a:bodyPr/>
        <a:lstStyle/>
        <a:p>
          <a:r>
            <a:rPr lang="en-US" sz="1400" dirty="0">
              <a:latin typeface="+mj-lt"/>
            </a:rPr>
            <a:t>Data Pre-Processing</a:t>
          </a:r>
        </a:p>
      </dgm:t>
    </dgm:pt>
    <dgm:pt modelId="{7C340691-872A-42EE-977C-5B833001E6A0}" type="parTrans" cxnId="{950692EB-01A7-4BA3-A03C-6D1E2A5F26EE}">
      <dgm:prSet/>
      <dgm:spPr/>
      <dgm:t>
        <a:bodyPr/>
        <a:lstStyle/>
        <a:p>
          <a:pPr algn="l"/>
          <a:endParaRPr lang="en-US" sz="2000">
            <a:latin typeface="+mj-lt"/>
          </a:endParaRPr>
        </a:p>
      </dgm:t>
    </dgm:pt>
    <dgm:pt modelId="{C11CD3A4-ED92-4609-A589-8DA6272582F8}" type="sibTrans" cxnId="{950692EB-01A7-4BA3-A03C-6D1E2A5F26EE}">
      <dgm:prSet/>
      <dgm:spPr/>
      <dgm:t>
        <a:bodyPr/>
        <a:lstStyle/>
        <a:p>
          <a:endParaRPr lang="en-US" sz="2000">
            <a:latin typeface="+mj-lt"/>
          </a:endParaRPr>
        </a:p>
      </dgm:t>
    </dgm:pt>
    <dgm:pt modelId="{CFC6C321-565B-4736-9600-0849B35804F7}">
      <dgm:prSet custT="1"/>
      <dgm:spPr/>
      <dgm:t>
        <a:bodyPr/>
        <a:lstStyle/>
        <a:p>
          <a:r>
            <a:rPr lang="en-US" sz="1400" dirty="0">
              <a:latin typeface="+mj-lt"/>
            </a:rPr>
            <a:t>- Data Description </a:t>
          </a:r>
        </a:p>
        <a:p>
          <a:r>
            <a:rPr lang="en-US" sz="1400" dirty="0">
              <a:latin typeface="+mj-lt"/>
            </a:rPr>
            <a:t>- Data Cleaning</a:t>
          </a:r>
        </a:p>
        <a:p>
          <a:endParaRPr lang="en-US" sz="1400" dirty="0">
            <a:latin typeface="+mj-lt"/>
          </a:endParaRPr>
        </a:p>
      </dgm:t>
    </dgm:pt>
    <dgm:pt modelId="{E16317D1-6F50-4823-97B7-A2996F0FE94D}" type="parTrans" cxnId="{1CBB0F56-2A16-469E-B30F-2E05729C9C4B}">
      <dgm:prSet/>
      <dgm:spPr/>
      <dgm:t>
        <a:bodyPr/>
        <a:lstStyle/>
        <a:p>
          <a:pPr algn="l"/>
          <a:endParaRPr lang="en-US" sz="2000">
            <a:latin typeface="+mj-lt"/>
          </a:endParaRPr>
        </a:p>
      </dgm:t>
    </dgm:pt>
    <dgm:pt modelId="{E552DB50-1B67-4762-89F9-7D3490111E2B}" type="sibTrans" cxnId="{1CBB0F56-2A16-469E-B30F-2E05729C9C4B}">
      <dgm:prSet/>
      <dgm:spPr/>
      <dgm:t>
        <a:bodyPr/>
        <a:lstStyle/>
        <a:p>
          <a:endParaRPr lang="en-US" sz="2000">
            <a:latin typeface="+mj-lt"/>
          </a:endParaRPr>
        </a:p>
      </dgm:t>
    </dgm:pt>
    <dgm:pt modelId="{501DC69F-43F9-4B1E-BE22-6D9FA0AFC528}">
      <dgm:prSet custT="1"/>
      <dgm:spPr/>
      <dgm:t>
        <a:bodyPr/>
        <a:lstStyle/>
        <a:p>
          <a:r>
            <a:rPr lang="en-US" sz="1400" dirty="0">
              <a:latin typeface="+mj-lt"/>
            </a:rPr>
            <a:t>Model Building</a:t>
          </a:r>
        </a:p>
      </dgm:t>
    </dgm:pt>
    <dgm:pt modelId="{D662275D-EF71-4EF0-8C53-5B09830A2AA4}" type="parTrans" cxnId="{A1DD0BFE-1A98-40AA-BB60-9659ADA72CA3}">
      <dgm:prSet/>
      <dgm:spPr/>
      <dgm:t>
        <a:bodyPr/>
        <a:lstStyle/>
        <a:p>
          <a:pPr algn="l"/>
          <a:endParaRPr lang="en-US" sz="2000">
            <a:latin typeface="+mj-lt"/>
          </a:endParaRPr>
        </a:p>
      </dgm:t>
    </dgm:pt>
    <dgm:pt modelId="{05A1C2F3-0854-4F17-AD49-F6E4F5029DC1}" type="sibTrans" cxnId="{A1DD0BFE-1A98-40AA-BB60-9659ADA72CA3}">
      <dgm:prSet/>
      <dgm:spPr/>
      <dgm:t>
        <a:bodyPr/>
        <a:lstStyle/>
        <a:p>
          <a:endParaRPr lang="en-US" sz="2000">
            <a:latin typeface="+mj-lt"/>
          </a:endParaRPr>
        </a:p>
      </dgm:t>
    </dgm:pt>
    <dgm:pt modelId="{44097D21-977F-4452-AE35-C129A16A3F89}">
      <dgm:prSet custT="1"/>
      <dgm:spPr/>
      <dgm:t>
        <a:bodyPr/>
        <a:lstStyle/>
        <a:p>
          <a:r>
            <a:rPr lang="en-US" sz="1400" dirty="0">
              <a:latin typeface="+mj-lt"/>
            </a:rPr>
            <a:t>- Evaluating and testing multiple models </a:t>
          </a:r>
        </a:p>
        <a:p>
          <a:endParaRPr lang="en-US" sz="1400" dirty="0">
            <a:latin typeface="+mj-lt"/>
          </a:endParaRPr>
        </a:p>
      </dgm:t>
    </dgm:pt>
    <dgm:pt modelId="{5FFA1078-907B-401E-8F53-8B5E1527C8B3}" type="parTrans" cxnId="{F88F4232-77DC-40B9-BB0F-3421FBFA38E2}">
      <dgm:prSet/>
      <dgm:spPr/>
      <dgm:t>
        <a:bodyPr/>
        <a:lstStyle/>
        <a:p>
          <a:pPr algn="l"/>
          <a:endParaRPr lang="en-US" sz="2000">
            <a:latin typeface="+mj-lt"/>
          </a:endParaRPr>
        </a:p>
      </dgm:t>
    </dgm:pt>
    <dgm:pt modelId="{EB2757D3-D785-439B-8033-3912AFC7CDAA}" type="sibTrans" cxnId="{F88F4232-77DC-40B9-BB0F-3421FBFA38E2}">
      <dgm:prSet/>
      <dgm:spPr/>
      <dgm:t>
        <a:bodyPr/>
        <a:lstStyle/>
        <a:p>
          <a:endParaRPr lang="en-US" sz="2000">
            <a:latin typeface="+mj-lt"/>
          </a:endParaRPr>
        </a:p>
      </dgm:t>
    </dgm:pt>
    <dgm:pt modelId="{AE7358A2-3D9A-4A4C-BBED-5424660EAD51}">
      <dgm:prSet custT="1"/>
      <dgm:spPr/>
      <dgm:t>
        <a:bodyPr/>
        <a:lstStyle/>
        <a:p>
          <a:r>
            <a:rPr lang="en-US" sz="1400" dirty="0">
              <a:latin typeface="+mj-lt"/>
            </a:rPr>
            <a:t>Model Deployment </a:t>
          </a:r>
        </a:p>
      </dgm:t>
    </dgm:pt>
    <dgm:pt modelId="{8A0C3D83-7482-48F5-9A7B-7BCCFFA89D39}" type="parTrans" cxnId="{AB4C7C27-9298-4339-A781-9A16BCBB27E7}">
      <dgm:prSet/>
      <dgm:spPr/>
      <dgm:t>
        <a:bodyPr/>
        <a:lstStyle/>
        <a:p>
          <a:pPr algn="l"/>
          <a:endParaRPr lang="en-US" sz="2000">
            <a:latin typeface="+mj-lt"/>
          </a:endParaRPr>
        </a:p>
      </dgm:t>
    </dgm:pt>
    <dgm:pt modelId="{BCA8377F-58EC-40FD-8F05-DF4E529335AA}" type="sibTrans" cxnId="{AB4C7C27-9298-4339-A781-9A16BCBB27E7}">
      <dgm:prSet/>
      <dgm:spPr/>
      <dgm:t>
        <a:bodyPr/>
        <a:lstStyle/>
        <a:p>
          <a:endParaRPr lang="en-US" sz="2000">
            <a:latin typeface="+mj-lt"/>
          </a:endParaRPr>
        </a:p>
      </dgm:t>
    </dgm:pt>
    <dgm:pt modelId="{D8FCE50B-8057-456A-B2A9-965F28038B25}">
      <dgm:prSet custT="1"/>
      <dgm:spPr/>
      <dgm:t>
        <a:bodyPr/>
        <a:lstStyle/>
        <a:p>
          <a:r>
            <a:rPr lang="en-US" sz="1400" dirty="0">
              <a:latin typeface="+mj-lt"/>
            </a:rPr>
            <a:t>- Building the website </a:t>
          </a:r>
        </a:p>
        <a:p>
          <a:r>
            <a:rPr lang="en-US" sz="1400" dirty="0">
              <a:latin typeface="+mj-lt"/>
            </a:rPr>
            <a:t>- Deploying the model</a:t>
          </a:r>
        </a:p>
      </dgm:t>
    </dgm:pt>
    <dgm:pt modelId="{D5DFEBC1-CD5A-4769-8915-305975D67145}" type="parTrans" cxnId="{D3D5DDFE-3C40-4FB4-A2D6-AF320BE8808D}">
      <dgm:prSet/>
      <dgm:spPr/>
      <dgm:t>
        <a:bodyPr/>
        <a:lstStyle/>
        <a:p>
          <a:pPr algn="l"/>
          <a:endParaRPr lang="en-US" sz="2000">
            <a:latin typeface="+mj-lt"/>
          </a:endParaRPr>
        </a:p>
      </dgm:t>
    </dgm:pt>
    <dgm:pt modelId="{338B3E43-3652-4902-AE82-69646DE76CA7}" type="sibTrans" cxnId="{D3D5DDFE-3C40-4FB4-A2D6-AF320BE8808D}">
      <dgm:prSet/>
      <dgm:spPr/>
      <dgm:t>
        <a:bodyPr/>
        <a:lstStyle/>
        <a:p>
          <a:endParaRPr lang="en-US" sz="2000">
            <a:latin typeface="+mj-lt"/>
          </a:endParaRPr>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D7C5B-A8FC-4C81-89F8-EBAC8D457647}">
      <dsp:nvSpPr>
        <dsp:cNvPr id="0" name=""/>
        <dsp:cNvSpPr/>
      </dsp:nvSpPr>
      <dsp:spPr>
        <a:xfrm>
          <a:off x="400764" y="9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Project Overview </a:t>
          </a:r>
        </a:p>
      </dsp:txBody>
      <dsp:txXfrm>
        <a:off x="824401" y="254274"/>
        <a:ext cx="2045498" cy="1227299"/>
      </dsp:txXfrm>
    </dsp:sp>
    <dsp:sp modelId="{EF9ECF6A-4FE1-4914-98AD-B198DF5F1062}">
      <dsp:nvSpPr>
        <dsp:cNvPr id="0" name=""/>
        <dsp:cNvSpPr/>
      </dsp:nvSpPr>
      <dsp:spPr>
        <a:xfrm>
          <a:off x="3582813" y="9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Steps Carried On In This Project </a:t>
          </a:r>
        </a:p>
      </dsp:txBody>
      <dsp:txXfrm>
        <a:off x="4006450" y="254274"/>
        <a:ext cx="2045498" cy="1227299"/>
      </dsp:txXfrm>
    </dsp:sp>
    <dsp:sp modelId="{EF5F6F9B-BF65-4B6B-86B1-3C581F7998C0}">
      <dsp:nvSpPr>
        <dsp:cNvPr id="0" name=""/>
        <dsp:cNvSpPr/>
      </dsp:nvSpPr>
      <dsp:spPr>
        <a:xfrm>
          <a:off x="6764863" y="9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Challenges </a:t>
          </a:r>
        </a:p>
      </dsp:txBody>
      <dsp:txXfrm>
        <a:off x="7188500" y="254274"/>
        <a:ext cx="2045498" cy="1227299"/>
      </dsp:txXfrm>
    </dsp:sp>
    <dsp:sp modelId="{E3820AE6-39EF-47F1-B292-9F6EC73339AA}">
      <dsp:nvSpPr>
        <dsp:cNvPr id="0" name=""/>
        <dsp:cNvSpPr/>
      </dsp:nvSpPr>
      <dsp:spPr>
        <a:xfrm>
          <a:off x="429692" y="2025124"/>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Limitations</a:t>
          </a:r>
        </a:p>
      </dsp:txBody>
      <dsp:txXfrm>
        <a:off x="853329" y="2279306"/>
        <a:ext cx="2045498" cy="1227299"/>
      </dsp:txXfrm>
    </dsp:sp>
    <dsp:sp modelId="{78BE515A-5466-491F-8666-AB2A420C1B9E}">
      <dsp:nvSpPr>
        <dsp:cNvPr id="0" name=""/>
        <dsp:cNvSpPr/>
      </dsp:nvSpPr>
      <dsp:spPr>
        <a:xfrm>
          <a:off x="6850257" y="202503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Conclusion </a:t>
          </a:r>
        </a:p>
      </dsp:txBody>
      <dsp:txXfrm>
        <a:off x="7273894" y="2279214"/>
        <a:ext cx="2045498" cy="1227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D7C5B-A8FC-4C81-89F8-EBAC8D457647}">
      <dsp:nvSpPr>
        <dsp:cNvPr id="0" name=""/>
        <dsp:cNvSpPr/>
      </dsp:nvSpPr>
      <dsp:spPr>
        <a:xfrm>
          <a:off x="3678072" y="2025124"/>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Future work</a:t>
          </a:r>
        </a:p>
      </dsp:txBody>
      <dsp:txXfrm>
        <a:off x="4101709" y="2279306"/>
        <a:ext cx="2045498" cy="1227299"/>
      </dsp:txXfrm>
    </dsp:sp>
    <dsp:sp modelId="{EF9ECF6A-4FE1-4914-98AD-B198DF5F1062}">
      <dsp:nvSpPr>
        <dsp:cNvPr id="0" name=""/>
        <dsp:cNvSpPr/>
      </dsp:nvSpPr>
      <dsp:spPr>
        <a:xfrm>
          <a:off x="3582813" y="9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Steps Carried On In This Project </a:t>
          </a:r>
        </a:p>
      </dsp:txBody>
      <dsp:txXfrm>
        <a:off x="4006450" y="254274"/>
        <a:ext cx="2045498" cy="1227299"/>
      </dsp:txXfrm>
    </dsp:sp>
    <dsp:sp modelId="{EF5F6F9B-BF65-4B6B-86B1-3C581F7998C0}">
      <dsp:nvSpPr>
        <dsp:cNvPr id="0" name=""/>
        <dsp:cNvSpPr/>
      </dsp:nvSpPr>
      <dsp:spPr>
        <a:xfrm>
          <a:off x="6764863" y="9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Challenges </a:t>
          </a:r>
        </a:p>
      </dsp:txBody>
      <dsp:txXfrm>
        <a:off x="7188500" y="254274"/>
        <a:ext cx="2045498" cy="1227299"/>
      </dsp:txXfrm>
    </dsp:sp>
    <dsp:sp modelId="{E3820AE6-39EF-47F1-B292-9F6EC73339AA}">
      <dsp:nvSpPr>
        <dsp:cNvPr id="0" name=""/>
        <dsp:cNvSpPr/>
      </dsp:nvSpPr>
      <dsp:spPr>
        <a:xfrm>
          <a:off x="429692" y="2025124"/>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Limitations</a:t>
          </a:r>
        </a:p>
      </dsp:txBody>
      <dsp:txXfrm>
        <a:off x="853329" y="2279306"/>
        <a:ext cx="2045498" cy="1227299"/>
      </dsp:txXfrm>
    </dsp:sp>
    <dsp:sp modelId="{78BE515A-5466-491F-8666-AB2A420C1B9E}">
      <dsp:nvSpPr>
        <dsp:cNvPr id="0" name=""/>
        <dsp:cNvSpPr/>
      </dsp:nvSpPr>
      <dsp:spPr>
        <a:xfrm>
          <a:off x="6850257" y="2025032"/>
          <a:ext cx="2892772" cy="17356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Conclusion </a:t>
          </a:r>
        </a:p>
      </dsp:txBody>
      <dsp:txXfrm>
        <a:off x="7273894" y="2279214"/>
        <a:ext cx="2045498" cy="12272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822035" y="688214"/>
          <a:ext cx="378608" cy="2409651"/>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latin typeface="+mj-lt"/>
            </a:rPr>
            <a:t>Data Collection</a:t>
          </a:r>
        </a:p>
      </dsp:txBody>
      <dsp:txXfrm rot="5400000">
        <a:off x="824996" y="1722217"/>
        <a:ext cx="2391169" cy="341644"/>
      </dsp:txXfrm>
    </dsp:sp>
    <dsp:sp modelId="{C0317DA2-D763-4621-9680-990E0F78E293}">
      <dsp:nvSpPr>
        <dsp:cNvPr id="0" name=""/>
        <dsp:cNvSpPr/>
      </dsp:nvSpPr>
      <dsp:spPr>
        <a:xfrm>
          <a:off x="3296" y="0"/>
          <a:ext cx="401608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kern="1200" dirty="0">
              <a:latin typeface="+mj-lt"/>
            </a:rPr>
            <a:t>- Web Scraping</a:t>
          </a:r>
        </a:p>
      </dsp:txBody>
      <dsp:txXfrm>
        <a:off x="3296" y="0"/>
        <a:ext cx="4016085" cy="1325128"/>
      </dsp:txXfrm>
    </dsp:sp>
    <dsp:sp modelId="{6898D4C1-54F6-4DA4-9607-F444437C8E6E}">
      <dsp:nvSpPr>
        <dsp:cNvPr id="0" name=""/>
        <dsp:cNvSpPr/>
      </dsp:nvSpPr>
      <dsp:spPr>
        <a:xfrm>
          <a:off x="2011339"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973478"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3216165" y="1703735"/>
          <a:ext cx="2409651"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latin typeface="+mj-lt"/>
            </a:rPr>
            <a:t>Data Pre-Processing</a:t>
          </a:r>
        </a:p>
      </dsp:txBody>
      <dsp:txXfrm>
        <a:off x="3216165" y="1703735"/>
        <a:ext cx="2409651" cy="378608"/>
      </dsp:txXfrm>
    </dsp:sp>
    <dsp:sp modelId="{E1F35975-00CA-4B74-AB7C-CD8812C99AEF}">
      <dsp:nvSpPr>
        <dsp:cNvPr id="0" name=""/>
        <dsp:cNvSpPr/>
      </dsp:nvSpPr>
      <dsp:spPr>
        <a:xfrm>
          <a:off x="2412947" y="2460952"/>
          <a:ext cx="401608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latin typeface="+mj-lt"/>
            </a:rPr>
            <a:t>- Data Description </a:t>
          </a:r>
        </a:p>
        <a:p>
          <a:pPr marL="0" lvl="0" indent="0" algn="ctr" defTabSz="622300">
            <a:lnSpc>
              <a:spcPct val="90000"/>
            </a:lnSpc>
            <a:spcBef>
              <a:spcPct val="0"/>
            </a:spcBef>
            <a:spcAft>
              <a:spcPct val="35000"/>
            </a:spcAft>
            <a:buNone/>
          </a:pPr>
          <a:r>
            <a:rPr lang="en-US" sz="1400" kern="1200" dirty="0">
              <a:latin typeface="+mj-lt"/>
            </a:rPr>
            <a:t>- Data Cleaning</a:t>
          </a:r>
        </a:p>
        <a:p>
          <a:pPr marL="0" lvl="0" indent="0" algn="ctr" defTabSz="622300">
            <a:lnSpc>
              <a:spcPct val="90000"/>
            </a:lnSpc>
            <a:spcBef>
              <a:spcPct val="0"/>
            </a:spcBef>
            <a:spcAft>
              <a:spcPct val="35000"/>
            </a:spcAft>
            <a:buNone/>
          </a:pPr>
          <a:endParaRPr lang="en-US" sz="1400" kern="1200" dirty="0">
            <a:latin typeface="+mj-lt"/>
          </a:endParaRPr>
        </a:p>
      </dsp:txBody>
      <dsp:txXfrm>
        <a:off x="2412947" y="2460952"/>
        <a:ext cx="4016085" cy="1325128"/>
      </dsp:txXfrm>
    </dsp:sp>
    <dsp:sp modelId="{152FB453-AA1C-4C6D-86AE-2A7A4BF73B8B}">
      <dsp:nvSpPr>
        <dsp:cNvPr id="0" name=""/>
        <dsp:cNvSpPr/>
      </dsp:nvSpPr>
      <dsp:spPr>
        <a:xfrm>
          <a:off x="4420990"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4383129"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625816" y="1703736"/>
          <a:ext cx="2409651"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latin typeface="+mj-lt"/>
            </a:rPr>
            <a:t>Model Building</a:t>
          </a:r>
        </a:p>
      </dsp:txBody>
      <dsp:txXfrm>
        <a:off x="5625816" y="1703736"/>
        <a:ext cx="2409651" cy="378608"/>
      </dsp:txXfrm>
    </dsp:sp>
    <dsp:sp modelId="{5A20FA73-3A21-4484-9105-C650E9C6EB1C}">
      <dsp:nvSpPr>
        <dsp:cNvPr id="0" name=""/>
        <dsp:cNvSpPr/>
      </dsp:nvSpPr>
      <dsp:spPr>
        <a:xfrm>
          <a:off x="4822599" y="0"/>
          <a:ext cx="401608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anchor="b" anchorCtr="1">
          <a:noAutofit/>
        </a:bodyPr>
        <a:lstStyle/>
        <a:p>
          <a:pPr marL="0" lvl="0" indent="0" algn="ctr" defTabSz="622300">
            <a:lnSpc>
              <a:spcPct val="90000"/>
            </a:lnSpc>
            <a:spcBef>
              <a:spcPct val="0"/>
            </a:spcBef>
            <a:spcAft>
              <a:spcPct val="35000"/>
            </a:spcAft>
            <a:buNone/>
          </a:pPr>
          <a:r>
            <a:rPr lang="en-US" sz="1400" kern="1200" dirty="0">
              <a:latin typeface="+mj-lt"/>
            </a:rPr>
            <a:t>- Evaluating and testing multiple models </a:t>
          </a:r>
        </a:p>
        <a:p>
          <a:pPr marL="0" lvl="0" indent="0" algn="ctr" defTabSz="622300">
            <a:lnSpc>
              <a:spcPct val="90000"/>
            </a:lnSpc>
            <a:spcBef>
              <a:spcPct val="0"/>
            </a:spcBef>
            <a:spcAft>
              <a:spcPct val="35000"/>
            </a:spcAft>
            <a:buNone/>
          </a:pPr>
          <a:endParaRPr lang="en-US" sz="1400" kern="1200" dirty="0">
            <a:latin typeface="+mj-lt"/>
          </a:endParaRPr>
        </a:p>
      </dsp:txBody>
      <dsp:txXfrm>
        <a:off x="4822599" y="0"/>
        <a:ext cx="4016085" cy="1325128"/>
      </dsp:txXfrm>
    </dsp:sp>
    <dsp:sp modelId="{26F3F9B3-7461-4A61-97B5-AF1F062A6A31}">
      <dsp:nvSpPr>
        <dsp:cNvPr id="0" name=""/>
        <dsp:cNvSpPr/>
      </dsp:nvSpPr>
      <dsp:spPr>
        <a:xfrm>
          <a:off x="6830642"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792781"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9050989" y="688214"/>
          <a:ext cx="378608" cy="2409651"/>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1">
          <a:noAutofit/>
        </a:bodyPr>
        <a:lstStyle/>
        <a:p>
          <a:pPr marL="0" lvl="0" indent="0" algn="ctr" defTabSz="622300">
            <a:lnSpc>
              <a:spcPct val="90000"/>
            </a:lnSpc>
            <a:spcBef>
              <a:spcPct val="0"/>
            </a:spcBef>
            <a:spcAft>
              <a:spcPct val="35000"/>
            </a:spcAft>
            <a:buNone/>
          </a:pPr>
          <a:r>
            <a:rPr lang="en-US" sz="1400" kern="1200" dirty="0">
              <a:latin typeface="+mj-lt"/>
            </a:rPr>
            <a:t>Model Deployment </a:t>
          </a:r>
        </a:p>
      </dsp:txBody>
      <dsp:txXfrm rot="-5400000">
        <a:off x="8035468" y="1722217"/>
        <a:ext cx="2391169" cy="341644"/>
      </dsp:txXfrm>
    </dsp:sp>
    <dsp:sp modelId="{FDB65D9B-1D75-443C-BEF8-109339A014F9}">
      <dsp:nvSpPr>
        <dsp:cNvPr id="0" name=""/>
        <dsp:cNvSpPr/>
      </dsp:nvSpPr>
      <dsp:spPr>
        <a:xfrm>
          <a:off x="7232250" y="2460952"/>
          <a:ext cx="4016085"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anchor="t" anchorCtr="1">
          <a:noAutofit/>
        </a:bodyPr>
        <a:lstStyle/>
        <a:p>
          <a:pPr marL="0" lvl="0" indent="0" algn="ctr" defTabSz="622300">
            <a:lnSpc>
              <a:spcPct val="90000"/>
            </a:lnSpc>
            <a:spcBef>
              <a:spcPct val="0"/>
            </a:spcBef>
            <a:spcAft>
              <a:spcPct val="35000"/>
            </a:spcAft>
            <a:buNone/>
          </a:pPr>
          <a:r>
            <a:rPr lang="en-US" sz="1400" kern="1200" dirty="0">
              <a:latin typeface="+mj-lt"/>
            </a:rPr>
            <a:t>- Building the website </a:t>
          </a:r>
        </a:p>
        <a:p>
          <a:pPr marL="0" lvl="0" indent="0" algn="ctr" defTabSz="622300">
            <a:lnSpc>
              <a:spcPct val="90000"/>
            </a:lnSpc>
            <a:spcBef>
              <a:spcPct val="0"/>
            </a:spcBef>
            <a:spcAft>
              <a:spcPct val="35000"/>
            </a:spcAft>
            <a:buNone/>
          </a:pPr>
          <a:r>
            <a:rPr lang="en-US" sz="1400" kern="1200" dirty="0">
              <a:latin typeface="+mj-lt"/>
            </a:rPr>
            <a:t>- Deploying the model</a:t>
          </a:r>
        </a:p>
      </dsp:txBody>
      <dsp:txXfrm>
        <a:off x="7232250" y="2460952"/>
        <a:ext cx="4016085" cy="1325128"/>
      </dsp:txXfrm>
    </dsp:sp>
    <dsp:sp modelId="{CA5E20EB-82C1-48EB-94ED-CE7DA89B43C2}">
      <dsp:nvSpPr>
        <dsp:cNvPr id="0" name=""/>
        <dsp:cNvSpPr/>
      </dsp:nvSpPr>
      <dsp:spPr>
        <a:xfrm>
          <a:off x="9240293"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9202432"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8/21/2022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8/21/2022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8/21/2022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8/21/2022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8/21/2022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8/21/2022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8/21/2022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8/21/2022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8/21/2022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8/21/2022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06768" y="-1523459"/>
            <a:ext cx="7111190" cy="3686015"/>
          </a:xfrm>
        </p:spPr>
        <p:txBody>
          <a:bodyPr>
            <a:normAutofit/>
          </a:bodyPr>
          <a:lstStyle/>
          <a:p>
            <a:pPr algn="ctr"/>
            <a:r>
              <a:rPr lang="en-US" sz="2800" dirty="0"/>
              <a:t>Used Cars Price Prediction Based In KSA</a:t>
            </a:r>
            <a:br>
              <a:rPr lang="en-US" sz="2800" dirty="0"/>
            </a:br>
            <a:br>
              <a:rPr lang="en-US" sz="2800" dirty="0"/>
            </a:br>
            <a:r>
              <a:rPr lang="en-US" sz="2800" dirty="0"/>
              <a:t>Misk-DSI-2022</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fontScale="70000" lnSpcReduction="20000"/>
          </a:bodyPr>
          <a:lstStyle/>
          <a:p>
            <a:r>
              <a:rPr lang="en-US" sz="2400" dirty="0">
                <a:solidFill>
                  <a:schemeClr val="tx1">
                    <a:lumMod val="85000"/>
                    <a:lumOff val="15000"/>
                  </a:schemeClr>
                </a:solidFill>
              </a:rPr>
              <a:t>Yousef al otaibi </a:t>
            </a:r>
          </a:p>
          <a:p>
            <a:r>
              <a:rPr lang="en-US" dirty="0">
                <a:solidFill>
                  <a:schemeClr val="tx1">
                    <a:lumMod val="85000"/>
                    <a:lumOff val="15000"/>
                  </a:schemeClr>
                </a:solidFill>
              </a:rPr>
              <a:t>Instructors: Rick scavetta, Lujain felemban</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55D8F48-9C27-D510-80AA-B9EB143A2EA6}"/>
              </a:ext>
            </a:extLst>
          </p:cNvPr>
          <p:cNvPicPr>
            <a:picLocks noChangeAspect="1"/>
          </p:cNvPicPr>
          <p:nvPr/>
        </p:nvPicPr>
        <p:blipFill>
          <a:blip r:embed="rId3"/>
          <a:stretch>
            <a:fillRect/>
          </a:stretch>
        </p:blipFill>
        <p:spPr>
          <a:xfrm>
            <a:off x="1565271" y="2292595"/>
            <a:ext cx="4032069" cy="2125295"/>
          </a:xfrm>
          <a:prstGeom prst="rect">
            <a:avLst/>
          </a:prstGeom>
        </p:spPr>
      </p:pic>
      <p:pic>
        <p:nvPicPr>
          <p:cNvPr id="4098" name="Picture 2" descr="SEE: SA new vehicle sales remain in the slow lane, used car market booming  | Wheels">
            <a:extLst>
              <a:ext uri="{FF2B5EF4-FFF2-40B4-BE49-F238E27FC236}">
                <a16:creationId xmlns:a16="http://schemas.microsoft.com/office/drawing/2014/main" id="{CC5C0DDD-1874-5192-7671-1EA9DB5ED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4725" y="2"/>
            <a:ext cx="4867274" cy="685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5A0-5426-4DF6-8C19-D28584C11E99}"/>
              </a:ext>
            </a:extLst>
          </p:cNvPr>
          <p:cNvSpPr>
            <a:spLocks noGrp="1"/>
          </p:cNvSpPr>
          <p:nvPr>
            <p:ph type="title"/>
          </p:nvPr>
        </p:nvSpPr>
        <p:spPr>
          <a:xfrm>
            <a:off x="0" y="0"/>
            <a:ext cx="4669971" cy="1451295"/>
          </a:xfrm>
        </p:spPr>
        <p:txBody>
          <a:bodyPr>
            <a:normAutofit/>
          </a:bodyPr>
          <a:lstStyle/>
          <a:p>
            <a:pPr algn="ctr"/>
            <a:br>
              <a:rPr lang="en-US" sz="2400" dirty="0"/>
            </a:br>
            <a:r>
              <a:rPr lang="en-US" sz="2400" dirty="0"/>
              <a:t> </a:t>
            </a:r>
            <a:br>
              <a:rPr lang="en-US" sz="2400" dirty="0"/>
            </a:br>
            <a:endParaRPr lang="en-US" sz="2400" dirty="0"/>
          </a:p>
        </p:txBody>
      </p:sp>
      <p:sp>
        <p:nvSpPr>
          <p:cNvPr id="8" name="TextBox 7">
            <a:extLst>
              <a:ext uri="{FF2B5EF4-FFF2-40B4-BE49-F238E27FC236}">
                <a16:creationId xmlns:a16="http://schemas.microsoft.com/office/drawing/2014/main" id="{FB127E84-E5AE-7816-65D2-A5169A6BC605}"/>
              </a:ext>
            </a:extLst>
          </p:cNvPr>
          <p:cNvSpPr txBox="1"/>
          <p:nvPr/>
        </p:nvSpPr>
        <p:spPr>
          <a:xfrm>
            <a:off x="391886" y="3374973"/>
            <a:ext cx="3769146" cy="646331"/>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9" name="Title 1">
            <a:extLst>
              <a:ext uri="{FF2B5EF4-FFF2-40B4-BE49-F238E27FC236}">
                <a16:creationId xmlns:a16="http://schemas.microsoft.com/office/drawing/2014/main" id="{97938BD9-18E6-6957-9772-5A0ADFD64BBA}"/>
              </a:ext>
            </a:extLst>
          </p:cNvPr>
          <p:cNvSpPr txBox="1">
            <a:spLocks/>
          </p:cNvSpPr>
          <p:nvPr/>
        </p:nvSpPr>
        <p:spPr>
          <a:xfrm>
            <a:off x="643465" y="-1343530"/>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dirty="0"/>
              <a:t>Model Building</a:t>
            </a:r>
          </a:p>
        </p:txBody>
      </p:sp>
      <p:graphicFrame>
        <p:nvGraphicFramePr>
          <p:cNvPr id="7" name="Table 9">
            <a:extLst>
              <a:ext uri="{FF2B5EF4-FFF2-40B4-BE49-F238E27FC236}">
                <a16:creationId xmlns:a16="http://schemas.microsoft.com/office/drawing/2014/main" id="{EBECCD9F-0ADB-6F8E-51F5-AF044B902D10}"/>
              </a:ext>
            </a:extLst>
          </p:cNvPr>
          <p:cNvGraphicFramePr>
            <a:graphicFrameLocks noGrp="1"/>
          </p:cNvGraphicFramePr>
          <p:nvPr>
            <p:extLst>
              <p:ext uri="{D42A27DB-BD31-4B8C-83A1-F6EECF244321}">
                <p14:modId xmlns:p14="http://schemas.microsoft.com/office/powerpoint/2010/main" val="2698979392"/>
              </p:ext>
            </p:extLst>
          </p:nvPr>
        </p:nvGraphicFramePr>
        <p:xfrm>
          <a:off x="6095998" y="640373"/>
          <a:ext cx="4911633" cy="3380931"/>
        </p:xfrm>
        <a:graphic>
          <a:graphicData uri="http://schemas.openxmlformats.org/drawingml/2006/table">
            <a:tbl>
              <a:tblPr firstRow="1" bandRow="1">
                <a:tableStyleId>{5C22544A-7EE6-4342-B048-85BDC9FD1C3A}</a:tableStyleId>
              </a:tblPr>
              <a:tblGrid>
                <a:gridCol w="1637211">
                  <a:extLst>
                    <a:ext uri="{9D8B030D-6E8A-4147-A177-3AD203B41FA5}">
                      <a16:colId xmlns:a16="http://schemas.microsoft.com/office/drawing/2014/main" val="613704858"/>
                    </a:ext>
                  </a:extLst>
                </a:gridCol>
                <a:gridCol w="1637211">
                  <a:extLst>
                    <a:ext uri="{9D8B030D-6E8A-4147-A177-3AD203B41FA5}">
                      <a16:colId xmlns:a16="http://schemas.microsoft.com/office/drawing/2014/main" val="713178959"/>
                    </a:ext>
                  </a:extLst>
                </a:gridCol>
                <a:gridCol w="1637211">
                  <a:extLst>
                    <a:ext uri="{9D8B030D-6E8A-4147-A177-3AD203B41FA5}">
                      <a16:colId xmlns:a16="http://schemas.microsoft.com/office/drawing/2014/main" val="1942331726"/>
                    </a:ext>
                  </a:extLst>
                </a:gridCol>
              </a:tblGrid>
              <a:tr h="394722">
                <a:tc>
                  <a:txBody>
                    <a:bodyPr/>
                    <a:lstStyle/>
                    <a:p>
                      <a:pPr algn="ctr"/>
                      <a:endParaRPr lang="en-US" dirty="0"/>
                    </a:p>
                  </a:txBody>
                  <a:tcPr/>
                </a:tc>
                <a:tc>
                  <a:txBody>
                    <a:bodyPr/>
                    <a:lstStyle/>
                    <a:p>
                      <a:pPr algn="ctr"/>
                      <a:r>
                        <a:rPr lang="en-US" sz="1300" dirty="0"/>
                        <a:t>Train (R2 score)</a:t>
                      </a:r>
                    </a:p>
                  </a:txBody>
                  <a:tcPr/>
                </a:tc>
                <a:tc>
                  <a:txBody>
                    <a:bodyPr/>
                    <a:lstStyle/>
                    <a:p>
                      <a:pPr algn="ctr"/>
                      <a:r>
                        <a:rPr lang="en-US" sz="1300" dirty="0"/>
                        <a:t>Test (R2 score)</a:t>
                      </a:r>
                    </a:p>
                  </a:txBody>
                  <a:tcPr/>
                </a:tc>
                <a:extLst>
                  <a:ext uri="{0D108BD9-81ED-4DB2-BD59-A6C34878D82A}">
                    <a16:rowId xmlns:a16="http://schemas.microsoft.com/office/drawing/2014/main" val="3996793942"/>
                  </a:ext>
                </a:extLst>
              </a:tr>
              <a:tr h="1417184">
                <a:tc>
                  <a:txBody>
                    <a:bodyPr/>
                    <a:lstStyle/>
                    <a:p>
                      <a:pPr algn="ctr"/>
                      <a:endParaRPr lang="en-US" sz="1300" dirty="0"/>
                    </a:p>
                    <a:p>
                      <a:pPr algn="ctr"/>
                      <a:endParaRPr lang="en-US" sz="1300" dirty="0"/>
                    </a:p>
                    <a:p>
                      <a:pPr algn="ctr"/>
                      <a:r>
                        <a:rPr lang="en-US" sz="1300" dirty="0"/>
                        <a:t>Before hyperparameter tuning </a:t>
                      </a:r>
                    </a:p>
                  </a:txBody>
                  <a:tcPr/>
                </a:tc>
                <a:tc>
                  <a:txBody>
                    <a:bodyPr/>
                    <a:lstStyle/>
                    <a:p>
                      <a:pPr algn="ctr"/>
                      <a:endParaRPr lang="en-US" dirty="0"/>
                    </a:p>
                    <a:p>
                      <a:pPr algn="ctr"/>
                      <a:endParaRPr lang="en-US" dirty="0"/>
                    </a:p>
                    <a:p>
                      <a:pPr algn="ctr"/>
                      <a:r>
                        <a:rPr lang="en-US" dirty="0"/>
                        <a:t>0.85</a:t>
                      </a:r>
                    </a:p>
                  </a:txBody>
                  <a:tcPr/>
                </a:tc>
                <a:tc>
                  <a:txBody>
                    <a:bodyPr/>
                    <a:lstStyle/>
                    <a:p>
                      <a:pPr algn="ctr"/>
                      <a:endParaRPr lang="en-US" dirty="0"/>
                    </a:p>
                    <a:p>
                      <a:pPr algn="ctr"/>
                      <a:endParaRPr lang="en-US" dirty="0"/>
                    </a:p>
                    <a:p>
                      <a:pPr algn="ctr"/>
                      <a:r>
                        <a:rPr lang="en-US" dirty="0"/>
                        <a:t>0.83</a:t>
                      </a:r>
                    </a:p>
                  </a:txBody>
                  <a:tcPr/>
                </a:tc>
                <a:extLst>
                  <a:ext uri="{0D108BD9-81ED-4DB2-BD59-A6C34878D82A}">
                    <a16:rowId xmlns:a16="http://schemas.microsoft.com/office/drawing/2014/main" val="4088528628"/>
                  </a:ext>
                </a:extLst>
              </a:tr>
              <a:tr h="15690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3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After hyperparameter tuning </a:t>
                      </a:r>
                    </a:p>
                    <a:p>
                      <a:pPr algn="ctr"/>
                      <a:endParaRPr lang="en-US" dirty="0"/>
                    </a:p>
                  </a:txBody>
                  <a:tcPr/>
                </a:tc>
                <a:tc>
                  <a:txBody>
                    <a:bodyPr/>
                    <a:lstStyle/>
                    <a:p>
                      <a:pPr algn="ctr"/>
                      <a:endParaRPr lang="en-US" dirty="0"/>
                    </a:p>
                    <a:p>
                      <a:pPr algn="ctr"/>
                      <a:endParaRPr lang="en-US" dirty="0"/>
                    </a:p>
                    <a:p>
                      <a:pPr algn="ctr"/>
                      <a:r>
                        <a:rPr lang="en-US" dirty="0"/>
                        <a:t>0.95</a:t>
                      </a:r>
                    </a:p>
                  </a:txBody>
                  <a:tcPr/>
                </a:tc>
                <a:tc>
                  <a:txBody>
                    <a:bodyPr/>
                    <a:lstStyle/>
                    <a:p>
                      <a:pPr algn="ctr"/>
                      <a:endParaRPr lang="en-US" dirty="0"/>
                    </a:p>
                    <a:p>
                      <a:pPr algn="ctr"/>
                      <a:endParaRPr lang="en-US" dirty="0"/>
                    </a:p>
                    <a:p>
                      <a:pPr algn="ctr"/>
                      <a:r>
                        <a:rPr lang="en-US" dirty="0"/>
                        <a:t>0.89</a:t>
                      </a:r>
                    </a:p>
                  </a:txBody>
                  <a:tcPr/>
                </a:tc>
                <a:extLst>
                  <a:ext uri="{0D108BD9-81ED-4DB2-BD59-A6C34878D82A}">
                    <a16:rowId xmlns:a16="http://schemas.microsoft.com/office/drawing/2014/main" val="1048435820"/>
                  </a:ext>
                </a:extLst>
              </a:tr>
            </a:tbl>
          </a:graphicData>
        </a:graphic>
      </p:graphicFrame>
      <p:sp>
        <p:nvSpPr>
          <p:cNvPr id="10" name="Text Placeholder 4">
            <a:extLst>
              <a:ext uri="{FF2B5EF4-FFF2-40B4-BE49-F238E27FC236}">
                <a16:creationId xmlns:a16="http://schemas.microsoft.com/office/drawing/2014/main" id="{4864A33C-F73F-E549-0854-AC035565C328}"/>
              </a:ext>
            </a:extLst>
          </p:cNvPr>
          <p:cNvSpPr>
            <a:spLocks noGrp="1"/>
          </p:cNvSpPr>
          <p:nvPr>
            <p:ph type="body" sz="half" idx="2"/>
          </p:nvPr>
        </p:nvSpPr>
        <p:spPr>
          <a:xfrm>
            <a:off x="228600" y="1045700"/>
            <a:ext cx="4310743" cy="5061856"/>
          </a:xfrm>
        </p:spPr>
        <p:txBody>
          <a:bodyPr/>
          <a:lstStyle/>
          <a:p>
            <a:pPr marL="285750" indent="-285750">
              <a:buFont typeface="Arial" panose="020B0604020202020204" pitchFamily="34" charset="0"/>
              <a:buChar char="•"/>
            </a:pPr>
            <a:r>
              <a:rPr lang="en-US" sz="2000" dirty="0"/>
              <a:t>XGBRegressor </a:t>
            </a:r>
          </a:p>
          <a:p>
            <a:pPr marL="285750" indent="-285750">
              <a:buFont typeface="Arial" panose="020B0604020202020204" pitchFamily="34" charset="0"/>
              <a:buChar char="•"/>
            </a:pPr>
            <a:r>
              <a:rPr lang="en-US" sz="2000" dirty="0"/>
              <a:t>Tested multiple models and XGBRegressor outperformed them all</a:t>
            </a:r>
          </a:p>
          <a:p>
            <a:pPr marL="285750" indent="-285750">
              <a:buFont typeface="Arial" panose="020B0604020202020204" pitchFamily="34" charset="0"/>
              <a:buChar char="•"/>
            </a:pPr>
            <a:r>
              <a:rPr lang="en-US" sz="2000" dirty="0"/>
              <a:t>Used RandomizedSearchCV for hyperparameter tuning </a:t>
            </a:r>
          </a:p>
          <a:p>
            <a:pPr marL="285750" indent="-285750">
              <a:buFont typeface="Arial" panose="020B0604020202020204" pitchFamily="34" charset="0"/>
              <a:buChar char="•"/>
            </a:pPr>
            <a:r>
              <a:rPr lang="en-US" sz="2000" dirty="0"/>
              <a:t>Preformed cross validation with 5 Kfolds </a:t>
            </a:r>
            <a:endParaRPr lang="en-US" dirty="0"/>
          </a:p>
          <a:p>
            <a:endParaRPr lang="en-US" dirty="0"/>
          </a:p>
        </p:txBody>
      </p:sp>
      <p:pic>
        <p:nvPicPr>
          <p:cNvPr id="12" name="Picture 11">
            <a:extLst>
              <a:ext uri="{FF2B5EF4-FFF2-40B4-BE49-F238E27FC236}">
                <a16:creationId xmlns:a16="http://schemas.microsoft.com/office/drawing/2014/main" id="{E7687D88-6043-725D-A3A6-F43272C7429B}"/>
              </a:ext>
            </a:extLst>
          </p:cNvPr>
          <p:cNvPicPr>
            <a:picLocks noChangeAspect="1"/>
          </p:cNvPicPr>
          <p:nvPr/>
        </p:nvPicPr>
        <p:blipFill>
          <a:blip r:embed="rId2"/>
          <a:stretch>
            <a:fillRect/>
          </a:stretch>
        </p:blipFill>
        <p:spPr>
          <a:xfrm>
            <a:off x="6095999" y="4830841"/>
            <a:ext cx="4911633" cy="802367"/>
          </a:xfrm>
          <a:prstGeom prst="rect">
            <a:avLst/>
          </a:prstGeom>
        </p:spPr>
      </p:pic>
      <p:sp>
        <p:nvSpPr>
          <p:cNvPr id="13" name="TextBox 12">
            <a:extLst>
              <a:ext uri="{FF2B5EF4-FFF2-40B4-BE49-F238E27FC236}">
                <a16:creationId xmlns:a16="http://schemas.microsoft.com/office/drawing/2014/main" id="{1631E9DF-79ED-8E2C-01CA-1CAAE4BD68B0}"/>
              </a:ext>
            </a:extLst>
          </p:cNvPr>
          <p:cNvSpPr txBox="1"/>
          <p:nvPr/>
        </p:nvSpPr>
        <p:spPr>
          <a:xfrm>
            <a:off x="6095998" y="271041"/>
            <a:ext cx="1604963" cy="369332"/>
          </a:xfrm>
          <a:prstGeom prst="rect">
            <a:avLst/>
          </a:prstGeom>
          <a:noFill/>
        </p:spPr>
        <p:txBody>
          <a:bodyPr wrap="square" rtlCol="0">
            <a:spAutoFit/>
          </a:bodyPr>
          <a:lstStyle/>
          <a:p>
            <a:r>
              <a:rPr lang="en-US" b="1" dirty="0"/>
              <a:t>R2 scores: </a:t>
            </a:r>
          </a:p>
        </p:txBody>
      </p:sp>
      <p:sp>
        <p:nvSpPr>
          <p:cNvPr id="14" name="TextBox 13">
            <a:extLst>
              <a:ext uri="{FF2B5EF4-FFF2-40B4-BE49-F238E27FC236}">
                <a16:creationId xmlns:a16="http://schemas.microsoft.com/office/drawing/2014/main" id="{B21A05C6-0368-4FF6-8508-5576DEF15DA8}"/>
              </a:ext>
            </a:extLst>
          </p:cNvPr>
          <p:cNvSpPr txBox="1"/>
          <p:nvPr/>
        </p:nvSpPr>
        <p:spPr>
          <a:xfrm>
            <a:off x="6095997" y="4449954"/>
            <a:ext cx="1838328" cy="369332"/>
          </a:xfrm>
          <a:prstGeom prst="rect">
            <a:avLst/>
          </a:prstGeom>
          <a:noFill/>
        </p:spPr>
        <p:txBody>
          <a:bodyPr wrap="square" rtlCol="0">
            <a:spAutoFit/>
          </a:bodyPr>
          <a:lstStyle/>
          <a:p>
            <a:r>
              <a:rPr lang="en-US" b="1" dirty="0"/>
              <a:t>Cross validation: </a:t>
            </a:r>
          </a:p>
        </p:txBody>
      </p:sp>
    </p:spTree>
    <p:extLst>
      <p:ext uri="{BB962C8B-B14F-4D97-AF65-F5344CB8AC3E}">
        <p14:creationId xmlns:p14="http://schemas.microsoft.com/office/powerpoint/2010/main" val="409722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61A-7C37-1435-4A8C-A619167E7BE2}"/>
              </a:ext>
            </a:extLst>
          </p:cNvPr>
          <p:cNvSpPr>
            <a:spLocks noGrp="1"/>
          </p:cNvSpPr>
          <p:nvPr>
            <p:ph type="title" idx="4294967295"/>
          </p:nvPr>
        </p:nvSpPr>
        <p:spPr>
          <a:xfrm>
            <a:off x="321128" y="-514124"/>
            <a:ext cx="10058400" cy="1450976"/>
          </a:xfrm>
        </p:spPr>
        <p:txBody>
          <a:bodyPr/>
          <a:lstStyle/>
          <a:p>
            <a:r>
              <a:rPr lang="en-US" dirty="0"/>
              <a:t>Model Deployment</a:t>
            </a:r>
          </a:p>
        </p:txBody>
      </p:sp>
      <p:sp>
        <p:nvSpPr>
          <p:cNvPr id="3" name="Content Placeholder 2">
            <a:extLst>
              <a:ext uri="{FF2B5EF4-FFF2-40B4-BE49-F238E27FC236}">
                <a16:creationId xmlns:a16="http://schemas.microsoft.com/office/drawing/2014/main" id="{A0A1D7BC-A138-D2EF-1117-F706E3DF34C6}"/>
              </a:ext>
            </a:extLst>
          </p:cNvPr>
          <p:cNvSpPr>
            <a:spLocks noGrp="1"/>
          </p:cNvSpPr>
          <p:nvPr>
            <p:ph idx="4294967295"/>
          </p:nvPr>
        </p:nvSpPr>
        <p:spPr>
          <a:xfrm>
            <a:off x="627288" y="1067333"/>
            <a:ext cx="6383112" cy="3760788"/>
          </a:xfrm>
        </p:spPr>
        <p:txBody>
          <a:bodyPr/>
          <a:lstStyle/>
          <a:p>
            <a:pPr>
              <a:lnSpc>
                <a:spcPct val="100000"/>
              </a:lnSpc>
              <a:buFont typeface="Arial" panose="020B0604020202020204" pitchFamily="34" charset="0"/>
              <a:buChar char="•"/>
            </a:pPr>
            <a:r>
              <a:rPr lang="en-US" dirty="0"/>
              <a:t> Model was deployed with Flask</a:t>
            </a:r>
          </a:p>
          <a:p>
            <a:pPr>
              <a:lnSpc>
                <a:spcPct val="100000"/>
              </a:lnSpc>
              <a:buFont typeface="Arial" panose="020B0604020202020204" pitchFamily="34" charset="0"/>
              <a:buChar char="•"/>
            </a:pPr>
            <a:r>
              <a:rPr lang="en-US" sz="2000" dirty="0"/>
              <a:t> We’ll take a quick demo after the presentation.. </a:t>
            </a:r>
          </a:p>
          <a:p>
            <a:pPr marL="0" indent="0">
              <a:lnSpc>
                <a:spcPct val="100000"/>
              </a:lnSpc>
              <a:buNone/>
            </a:pPr>
            <a:endParaRPr lang="en-US" sz="2000" dirty="0"/>
          </a:p>
          <a:p>
            <a:pPr marL="0" indent="0">
              <a:lnSpc>
                <a:spcPct val="100000"/>
              </a:lnSpc>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D747EE6-3392-9563-1A70-5A77E9709684}"/>
              </a:ext>
            </a:extLst>
          </p:cNvPr>
          <p:cNvPicPr>
            <a:picLocks noChangeAspect="1"/>
          </p:cNvPicPr>
          <p:nvPr/>
        </p:nvPicPr>
        <p:blipFill>
          <a:blip r:embed="rId2"/>
          <a:stretch>
            <a:fillRect/>
          </a:stretch>
        </p:blipFill>
        <p:spPr>
          <a:xfrm>
            <a:off x="10379528" y="83389"/>
            <a:ext cx="1548788" cy="1548788"/>
          </a:xfrm>
          <a:prstGeom prst="rect">
            <a:avLst/>
          </a:prstGeom>
        </p:spPr>
      </p:pic>
      <p:pic>
        <p:nvPicPr>
          <p:cNvPr id="10" name="Picture 9">
            <a:extLst>
              <a:ext uri="{FF2B5EF4-FFF2-40B4-BE49-F238E27FC236}">
                <a16:creationId xmlns:a16="http://schemas.microsoft.com/office/drawing/2014/main" id="{B22F4774-3862-31BE-4590-BBD0C47EF6A0}"/>
              </a:ext>
            </a:extLst>
          </p:cNvPr>
          <p:cNvPicPr>
            <a:picLocks noChangeAspect="1"/>
          </p:cNvPicPr>
          <p:nvPr/>
        </p:nvPicPr>
        <p:blipFill>
          <a:blip r:embed="rId3"/>
          <a:stretch>
            <a:fillRect/>
          </a:stretch>
        </p:blipFill>
        <p:spPr>
          <a:xfrm>
            <a:off x="2512184" y="2152650"/>
            <a:ext cx="7167631" cy="3886200"/>
          </a:xfrm>
          <a:prstGeom prst="rect">
            <a:avLst/>
          </a:prstGeom>
        </p:spPr>
      </p:pic>
    </p:spTree>
    <p:extLst>
      <p:ext uri="{BB962C8B-B14F-4D97-AF65-F5344CB8AC3E}">
        <p14:creationId xmlns:p14="http://schemas.microsoft.com/office/powerpoint/2010/main" val="23922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4" y="249009"/>
            <a:ext cx="3517567" cy="1338943"/>
          </a:xfrm>
        </p:spPr>
        <p:txBody>
          <a:bodyPr>
            <a:normAutofit/>
          </a:bodyPr>
          <a:lstStyle/>
          <a:p>
            <a:r>
              <a:rPr lang="en-US" sz="3600" b="1" dirty="0">
                <a:solidFill>
                  <a:schemeClr val="bg1"/>
                </a:solidFill>
              </a:rPr>
              <a:t>Challenges in Data Cleaning</a:t>
            </a:r>
            <a:endParaRPr lang="en-US" b="1" dirty="0">
              <a:solidFill>
                <a:schemeClr val="bg1"/>
              </a:solidFill>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780314" y="1355271"/>
            <a:ext cx="6134806" cy="4752286"/>
          </a:xfrm>
        </p:spPr>
        <p:txBody>
          <a:bodyPr/>
          <a:lstStyle/>
          <a:p>
            <a:r>
              <a:rPr lang="en-US" sz="1800" b="1" dirty="0">
                <a:latin typeface="+mj-lt"/>
              </a:rPr>
              <a:t>Swarm Plot for engine_capacity and no_cylinders </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fontScale="92500" lnSpcReduction="20000"/>
          </a:bodyPr>
          <a:lstStyle/>
          <a:p>
            <a:pPr marL="285750" indent="-285750">
              <a:buFont typeface="Arial" panose="020B0604020202020204" pitchFamily="34" charset="0"/>
              <a:buChar char="•"/>
            </a:pPr>
            <a:r>
              <a:rPr lang="en-US" dirty="0">
                <a:solidFill>
                  <a:schemeClr val="bg1"/>
                </a:solidFill>
              </a:rPr>
              <a:t>Swarm plot shows that </a:t>
            </a:r>
            <a:r>
              <a:rPr lang="en-US" dirty="0">
                <a:solidFill>
                  <a:schemeClr val="bg1"/>
                </a:solidFill>
                <a:effectLst/>
              </a:rPr>
              <a:t>a lot of our engine_capacity values are entered wrong.</a:t>
            </a:r>
          </a:p>
          <a:p>
            <a:pPr marL="285750" indent="-285750">
              <a:buFont typeface="Arial" panose="020B0604020202020204" pitchFamily="34" charset="0"/>
              <a:buChar char="•"/>
            </a:pPr>
            <a:r>
              <a:rPr lang="en-US" dirty="0">
                <a:solidFill>
                  <a:schemeClr val="bg1"/>
                </a:solidFill>
              </a:rPr>
              <a:t>Values with engine capacity less than a 1000 is mistyped, as it’s nearly impossible to have and engine capacity less than 1000. </a:t>
            </a:r>
            <a:endParaRPr lang="en-US" dirty="0">
              <a:solidFill>
                <a:schemeClr val="bg1"/>
              </a:solidFill>
              <a:effectLst/>
            </a:endParaRPr>
          </a:p>
          <a:p>
            <a:pPr marL="285750" indent="-285750">
              <a:buFont typeface="Arial" panose="020B0604020202020204" pitchFamily="34" charset="0"/>
              <a:buChar char="•"/>
            </a:pPr>
            <a:r>
              <a:rPr lang="en-US" dirty="0">
                <a:solidFill>
                  <a:schemeClr val="bg1"/>
                </a:solidFill>
                <a:effectLst/>
              </a:rPr>
              <a:t> It's known that engine capacity increases with more number of cylinders, but in our graph it didn't, an engine with 4-cylinders had an engine capacity more than 4000 which lead me to conclude that the quality of the data is poor in terms of engine capacity.</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248D5A21-F1FF-0AB7-5D08-9B129057C1A6}"/>
              </a:ext>
            </a:extLst>
          </p:cNvPr>
          <p:cNvPicPr>
            <a:picLocks noChangeAspect="1"/>
          </p:cNvPicPr>
          <p:nvPr/>
        </p:nvPicPr>
        <p:blipFill>
          <a:blip r:embed="rId2"/>
          <a:stretch>
            <a:fillRect/>
          </a:stretch>
        </p:blipFill>
        <p:spPr>
          <a:xfrm>
            <a:off x="4871671" y="1790335"/>
            <a:ext cx="6917405" cy="4594135"/>
          </a:xfrm>
          <a:prstGeom prst="rect">
            <a:avLst/>
          </a:prstGeom>
        </p:spPr>
      </p:pic>
    </p:spTree>
    <p:extLst>
      <p:ext uri="{BB962C8B-B14F-4D97-AF65-F5344CB8AC3E}">
        <p14:creationId xmlns:p14="http://schemas.microsoft.com/office/powerpoint/2010/main" val="3660293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4" y="277584"/>
            <a:ext cx="3517567" cy="1338943"/>
          </a:xfrm>
        </p:spPr>
        <p:txBody>
          <a:bodyPr>
            <a:normAutofit/>
          </a:bodyPr>
          <a:lstStyle/>
          <a:p>
            <a:r>
              <a:rPr lang="en-US" sz="3600" b="1" dirty="0">
                <a:solidFill>
                  <a:schemeClr val="bg1"/>
                </a:solidFill>
              </a:rPr>
              <a:t>Challenges in Data Cleaning</a:t>
            </a:r>
            <a:endParaRPr lang="en-US" b="1" dirty="0">
              <a:solidFill>
                <a:schemeClr val="bg1"/>
              </a:solidFill>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176508" y="7828"/>
            <a:ext cx="548431" cy="490531"/>
          </a:xfrm>
        </p:spPr>
        <p:txBody>
          <a:bodyPr>
            <a:normAutofit lnSpcReduction="10000"/>
          </a:bodyPr>
          <a:lstStyle/>
          <a:p>
            <a:r>
              <a:rPr lang="en-US" sz="2400" b="1" dirty="0">
                <a:solidFill>
                  <a:schemeClr val="accent1"/>
                </a:solidFill>
                <a:latin typeface="+mj-lt"/>
              </a:rPr>
              <a:t>1.</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a:bodyPr>
          <a:lstStyle/>
          <a:p>
            <a:r>
              <a:rPr lang="en-US" sz="2000" dirty="0">
                <a:solidFill>
                  <a:schemeClr val="bg1"/>
                </a:solidFill>
                <a:effectLst/>
              </a:rPr>
              <a:t>To resolve this issue </a:t>
            </a:r>
            <a:r>
              <a:rPr lang="en-US" sz="2000" dirty="0">
                <a:solidFill>
                  <a:schemeClr val="bg1"/>
                </a:solidFill>
              </a:rPr>
              <a:t>I’ve done two things: </a:t>
            </a:r>
            <a:endParaRPr lang="en-US" sz="2000" dirty="0">
              <a:solidFill>
                <a:schemeClr val="bg1"/>
              </a:solidFill>
              <a:effectLst/>
            </a:endParaRPr>
          </a:p>
          <a:p>
            <a:pPr marL="342900" indent="-342900">
              <a:buFont typeface="+mj-lt"/>
              <a:buAutoNum type="arabicPeriod"/>
            </a:pPr>
            <a:r>
              <a:rPr lang="en-US" sz="1400" dirty="0">
                <a:solidFill>
                  <a:schemeClr val="bg1"/>
                </a:solidFill>
              </a:rPr>
              <a:t>Replace engine capacities one by one for the car models that have NaN and value count more than 20, drop any engine_capacity less than 1000. </a:t>
            </a:r>
            <a:endParaRPr lang="en-US" sz="1400" dirty="0">
              <a:solidFill>
                <a:schemeClr val="bg1"/>
              </a:solidFill>
              <a:effectLst/>
            </a:endParaRPr>
          </a:p>
          <a:p>
            <a:r>
              <a:rPr lang="en-US" sz="1600" b="1" dirty="0">
                <a:solidFill>
                  <a:schemeClr val="bg1"/>
                </a:solidFill>
              </a:rPr>
              <a:t>Note :</a:t>
            </a:r>
            <a:r>
              <a:rPr lang="en-US" sz="1600" dirty="0">
                <a:solidFill>
                  <a:schemeClr val="bg1"/>
                </a:solidFill>
              </a:rPr>
              <a:t> </a:t>
            </a:r>
            <a:r>
              <a:rPr lang="en-US" sz="1500" dirty="0">
                <a:solidFill>
                  <a:schemeClr val="bg1"/>
                </a:solidFill>
                <a:effectLst/>
              </a:rPr>
              <a:t>cars with missing engine capacity don't specify the class of the car_model which makes me assume that it's standard (standard engine_capacity), also some car models come in one engine capacity</a:t>
            </a:r>
            <a:r>
              <a:rPr lang="en-US" sz="1500" dirty="0">
                <a:solidFill>
                  <a:schemeClr val="bg1"/>
                </a:solidFill>
              </a:rPr>
              <a:t>, so I changed all their values including Nan</a:t>
            </a:r>
            <a:endParaRPr lang="en-US" sz="1500" dirty="0">
              <a:solidFill>
                <a:schemeClr val="bg1"/>
              </a:solidFill>
              <a:effectLst/>
            </a:endParaRPr>
          </a:p>
          <a:p>
            <a:endParaRPr lang="en-US" dirty="0"/>
          </a:p>
        </p:txBody>
      </p:sp>
      <p:pic>
        <p:nvPicPr>
          <p:cNvPr id="5" name="Picture 4">
            <a:extLst>
              <a:ext uri="{FF2B5EF4-FFF2-40B4-BE49-F238E27FC236}">
                <a16:creationId xmlns:a16="http://schemas.microsoft.com/office/drawing/2014/main" id="{530EEEDD-9F8D-2819-0A24-0DFE61E5DEFF}"/>
              </a:ext>
            </a:extLst>
          </p:cNvPr>
          <p:cNvPicPr>
            <a:picLocks noChangeAspect="1"/>
          </p:cNvPicPr>
          <p:nvPr/>
        </p:nvPicPr>
        <p:blipFill>
          <a:blip r:embed="rId2"/>
          <a:stretch>
            <a:fillRect/>
          </a:stretch>
        </p:blipFill>
        <p:spPr>
          <a:xfrm>
            <a:off x="5176509" y="498359"/>
            <a:ext cx="6721928" cy="6351813"/>
          </a:xfrm>
          <a:prstGeom prst="rect">
            <a:avLst/>
          </a:prstGeom>
        </p:spPr>
      </p:pic>
    </p:spTree>
    <p:extLst>
      <p:ext uri="{BB962C8B-B14F-4D97-AF65-F5344CB8AC3E}">
        <p14:creationId xmlns:p14="http://schemas.microsoft.com/office/powerpoint/2010/main" val="259055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643464" y="277584"/>
            <a:ext cx="3517567" cy="1338943"/>
          </a:xfrm>
        </p:spPr>
        <p:txBody>
          <a:bodyPr>
            <a:normAutofit/>
          </a:bodyPr>
          <a:lstStyle/>
          <a:p>
            <a:r>
              <a:rPr lang="en-US" sz="3600" b="1" dirty="0">
                <a:solidFill>
                  <a:schemeClr val="bg1"/>
                </a:solidFill>
              </a:rPr>
              <a:t>Challenges in Data Cleaning</a:t>
            </a:r>
            <a:endParaRPr lang="en-US" b="1" dirty="0">
              <a:solidFill>
                <a:schemeClr val="bg1"/>
              </a:solidFill>
            </a:endParaRPr>
          </a:p>
        </p:txBody>
      </p:sp>
      <p:sp>
        <p:nvSpPr>
          <p:cNvPr id="3" name="Content Placeholder 2">
            <a:extLst>
              <a:ext uri="{FF2B5EF4-FFF2-40B4-BE49-F238E27FC236}">
                <a16:creationId xmlns:a16="http://schemas.microsoft.com/office/drawing/2014/main" id="{D0268D45-976F-E3E1-F57F-C00FE633BE1B}"/>
              </a:ext>
            </a:extLst>
          </p:cNvPr>
          <p:cNvSpPr>
            <a:spLocks noGrp="1"/>
          </p:cNvSpPr>
          <p:nvPr>
            <p:ph idx="1"/>
          </p:nvPr>
        </p:nvSpPr>
        <p:spPr>
          <a:xfrm>
            <a:off x="5176508" y="7828"/>
            <a:ext cx="6428368" cy="4752286"/>
          </a:xfrm>
        </p:spPr>
        <p:txBody>
          <a:bodyPr/>
          <a:lstStyle/>
          <a:p>
            <a:r>
              <a:rPr lang="en-US" sz="2400" b="1" dirty="0">
                <a:solidFill>
                  <a:schemeClr val="accent1"/>
                </a:solidFill>
                <a:latin typeface="+mj-lt"/>
              </a:rPr>
              <a:t>2.</a:t>
            </a: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000" b="0" dirty="0">
              <a:solidFill>
                <a:srgbClr val="D4D4D4"/>
              </a:solidFill>
              <a:effectLst/>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a:bodyPr>
          <a:lstStyle/>
          <a:p>
            <a:r>
              <a:rPr lang="en-US" sz="2000" dirty="0">
                <a:solidFill>
                  <a:schemeClr val="bg1"/>
                </a:solidFill>
                <a:effectLst/>
              </a:rPr>
              <a:t>To resolve this issue </a:t>
            </a:r>
            <a:r>
              <a:rPr lang="en-US" sz="2000" dirty="0">
                <a:solidFill>
                  <a:schemeClr val="bg1"/>
                </a:solidFill>
              </a:rPr>
              <a:t>I’ve done two things: </a:t>
            </a:r>
            <a:endParaRPr lang="en-US" sz="2000" dirty="0">
              <a:solidFill>
                <a:schemeClr val="bg1"/>
              </a:solidFill>
              <a:effectLst/>
            </a:endParaRPr>
          </a:p>
          <a:p>
            <a:pPr marL="342900" indent="-342900">
              <a:buFont typeface="+mj-lt"/>
              <a:buAutoNum type="arabicPeriod"/>
            </a:pPr>
            <a:r>
              <a:rPr lang="en-US" sz="1400" dirty="0">
                <a:solidFill>
                  <a:schemeClr val="bg1"/>
                </a:solidFill>
              </a:rPr>
              <a:t>Replace engine capacities one by one for the car models that have NaN and value count more than 20, drop any engine_capacity less than 1000. </a:t>
            </a:r>
            <a:endParaRPr lang="en-US" sz="1400" dirty="0">
              <a:solidFill>
                <a:schemeClr val="bg1"/>
              </a:solidFill>
              <a:effectLst/>
            </a:endParaRPr>
          </a:p>
          <a:p>
            <a:pPr marL="342900" indent="-342900">
              <a:buFont typeface="+mj-lt"/>
              <a:buAutoNum type="arabicPeriod"/>
            </a:pPr>
            <a:r>
              <a:rPr lang="en-US" sz="1400" dirty="0">
                <a:solidFill>
                  <a:schemeClr val="bg1"/>
                </a:solidFill>
                <a:effectLst/>
              </a:rPr>
              <a:t>Filling the rest of the </a:t>
            </a:r>
            <a:r>
              <a:rPr lang="en-US" sz="1400" b="0" dirty="0">
                <a:solidFill>
                  <a:schemeClr val="bg1"/>
                </a:solidFill>
                <a:effectLst/>
              </a:rPr>
              <a:t>NaN values in engine_capacity with the mean engine_capacity for each model</a:t>
            </a:r>
            <a:r>
              <a:rPr lang="en-US" sz="1400" dirty="0">
                <a:solidFill>
                  <a:schemeClr val="bg1"/>
                </a:solidFill>
                <a:effectLst/>
              </a:rPr>
              <a:t>.</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B21CA9-6C77-D936-250D-AD018F50FB97}"/>
              </a:ext>
            </a:extLst>
          </p:cNvPr>
          <p:cNvPicPr>
            <a:picLocks noChangeAspect="1"/>
          </p:cNvPicPr>
          <p:nvPr/>
        </p:nvPicPr>
        <p:blipFill>
          <a:blip r:embed="rId2"/>
          <a:stretch>
            <a:fillRect/>
          </a:stretch>
        </p:blipFill>
        <p:spPr>
          <a:xfrm>
            <a:off x="4866372" y="1230888"/>
            <a:ext cx="7048637" cy="2900240"/>
          </a:xfrm>
          <a:prstGeom prst="rect">
            <a:avLst/>
          </a:prstGeom>
        </p:spPr>
      </p:pic>
      <p:pic>
        <p:nvPicPr>
          <p:cNvPr id="9" name="Picture 8">
            <a:extLst>
              <a:ext uri="{FF2B5EF4-FFF2-40B4-BE49-F238E27FC236}">
                <a16:creationId xmlns:a16="http://schemas.microsoft.com/office/drawing/2014/main" id="{EDBF6D06-014E-92E9-2DBA-5B11D8E46BC3}"/>
              </a:ext>
            </a:extLst>
          </p:cNvPr>
          <p:cNvPicPr>
            <a:picLocks noChangeAspect="1"/>
          </p:cNvPicPr>
          <p:nvPr/>
        </p:nvPicPr>
        <p:blipFill>
          <a:blip r:embed="rId3"/>
          <a:stretch>
            <a:fillRect/>
          </a:stretch>
        </p:blipFill>
        <p:spPr>
          <a:xfrm>
            <a:off x="4866372" y="5259406"/>
            <a:ext cx="7048637" cy="497006"/>
          </a:xfrm>
          <a:prstGeom prst="rect">
            <a:avLst/>
          </a:prstGeom>
        </p:spPr>
      </p:pic>
      <p:sp>
        <p:nvSpPr>
          <p:cNvPr id="10" name="Content Placeholder 2">
            <a:extLst>
              <a:ext uri="{FF2B5EF4-FFF2-40B4-BE49-F238E27FC236}">
                <a16:creationId xmlns:a16="http://schemas.microsoft.com/office/drawing/2014/main" id="{C49A7B12-8B9E-1D1C-0317-E455A14C61AF}"/>
              </a:ext>
            </a:extLst>
          </p:cNvPr>
          <p:cNvSpPr txBox="1">
            <a:spLocks/>
          </p:cNvSpPr>
          <p:nvPr/>
        </p:nvSpPr>
        <p:spPr>
          <a:xfrm>
            <a:off x="4866371" y="489857"/>
            <a:ext cx="6167463" cy="74103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b="1" dirty="0">
                <a:latin typeface="+mj-lt"/>
              </a:rPr>
              <a:t>Filling engine_capacity NaN values with the mean in each car_model  </a:t>
            </a: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
        <p:nvSpPr>
          <p:cNvPr id="11" name="Content Placeholder 2">
            <a:extLst>
              <a:ext uri="{FF2B5EF4-FFF2-40B4-BE49-F238E27FC236}">
                <a16:creationId xmlns:a16="http://schemas.microsoft.com/office/drawing/2014/main" id="{DF202B37-4326-38E1-AB68-B9DF0449E44E}"/>
              </a:ext>
            </a:extLst>
          </p:cNvPr>
          <p:cNvSpPr txBox="1">
            <a:spLocks/>
          </p:cNvSpPr>
          <p:nvPr/>
        </p:nvSpPr>
        <p:spPr>
          <a:xfrm>
            <a:off x="4866370" y="4389598"/>
            <a:ext cx="7048637" cy="869808"/>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100" b="1" dirty="0">
                <a:latin typeface="+mj-lt"/>
              </a:rPr>
              <a:t>There are around 500 NaN values of models with all engine_capacity values as NaN, So we replace them with the mean</a:t>
            </a:r>
            <a:endParaRPr lang="en-US" sz="2100" dirty="0">
              <a:solidFill>
                <a:srgbClr val="D4D4D4"/>
              </a:solidFill>
              <a:latin typeface="Consolas" panose="020B0609020204030204" pitchFamily="49" charset="0"/>
            </a:endParaRPr>
          </a:p>
          <a:p>
            <a:pPr>
              <a:buFont typeface="Arial" panose="020B0604020202020204" pitchFamily="34" charset="0"/>
              <a:buChar char="•"/>
            </a:pPr>
            <a:endParaRPr lang="en-US" sz="20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spTree>
    <p:extLst>
      <p:ext uri="{BB962C8B-B14F-4D97-AF65-F5344CB8AC3E}">
        <p14:creationId xmlns:p14="http://schemas.microsoft.com/office/powerpoint/2010/main" val="2689474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0AD21-86B8-33AA-31D3-78E7E35B24BE}"/>
              </a:ext>
            </a:extLst>
          </p:cNvPr>
          <p:cNvSpPr>
            <a:spLocks noGrp="1"/>
          </p:cNvSpPr>
          <p:nvPr>
            <p:ph type="title"/>
          </p:nvPr>
        </p:nvSpPr>
        <p:spPr>
          <a:xfrm>
            <a:off x="485775" y="277584"/>
            <a:ext cx="4070463" cy="1338943"/>
          </a:xfrm>
        </p:spPr>
        <p:txBody>
          <a:bodyPr>
            <a:normAutofit fontScale="90000"/>
          </a:bodyPr>
          <a:lstStyle/>
          <a:p>
            <a:r>
              <a:rPr lang="en-US" sz="3600" b="1" dirty="0">
                <a:solidFill>
                  <a:schemeClr val="bg1"/>
                </a:solidFill>
              </a:rPr>
              <a:t>Challenges in </a:t>
            </a:r>
            <a:r>
              <a:rPr lang="en-US" b="1" dirty="0">
                <a:solidFill>
                  <a:schemeClr val="bg1"/>
                </a:solidFill>
              </a:rPr>
              <a:t>Model Deployment</a:t>
            </a:r>
          </a:p>
        </p:txBody>
      </p:sp>
      <p:sp>
        <p:nvSpPr>
          <p:cNvPr id="7" name="Text Placeholder 6">
            <a:extLst>
              <a:ext uri="{FF2B5EF4-FFF2-40B4-BE49-F238E27FC236}">
                <a16:creationId xmlns:a16="http://schemas.microsoft.com/office/drawing/2014/main" id="{69B40715-2B7E-740C-4EBB-498503D266DB}"/>
              </a:ext>
            </a:extLst>
          </p:cNvPr>
          <p:cNvSpPr>
            <a:spLocks noGrp="1"/>
          </p:cNvSpPr>
          <p:nvPr>
            <p:ph type="body" sz="half" idx="2"/>
          </p:nvPr>
        </p:nvSpPr>
        <p:spPr>
          <a:xfrm>
            <a:off x="643465" y="1992086"/>
            <a:ext cx="3517567" cy="4278084"/>
          </a:xfrm>
        </p:spPr>
        <p:txBody>
          <a:bodyPr>
            <a:normAutofit/>
          </a:bodyPr>
          <a:lstStyle/>
          <a:p>
            <a:pPr marL="285750" indent="-285750">
              <a:buFont typeface="Arial" panose="020B0604020202020204" pitchFamily="34" charset="0"/>
              <a:buChar char="•"/>
            </a:pPr>
            <a:r>
              <a:rPr lang="en-US" sz="1400" dirty="0">
                <a:solidFill>
                  <a:schemeClr val="bg1"/>
                </a:solidFill>
              </a:rPr>
              <a:t>Linking the input of categorical variables to a table with their label number </a:t>
            </a:r>
          </a:p>
          <a:p>
            <a:pPr marL="285750" indent="-285750">
              <a:buFont typeface="Arial" panose="020B0604020202020204" pitchFamily="34" charset="0"/>
              <a:buChar char="•"/>
            </a:pPr>
            <a:r>
              <a:rPr lang="en-US" sz="1400" dirty="0">
                <a:solidFill>
                  <a:schemeClr val="bg1"/>
                </a:solidFill>
              </a:rPr>
              <a:t>Steps:</a:t>
            </a:r>
          </a:p>
          <a:p>
            <a:pPr marL="342900" indent="-342900">
              <a:buFont typeface="+mj-lt"/>
              <a:buAutoNum type="arabicPeriod"/>
            </a:pPr>
            <a:r>
              <a:rPr lang="en-US" sz="1400" dirty="0">
                <a:solidFill>
                  <a:schemeClr val="bg1"/>
                </a:solidFill>
              </a:rPr>
              <a:t>Encode categorical variables </a:t>
            </a:r>
          </a:p>
          <a:p>
            <a:pPr marL="342900" indent="-342900">
              <a:buFont typeface="+mj-lt"/>
              <a:buAutoNum type="arabicPeriod"/>
            </a:pPr>
            <a:r>
              <a:rPr lang="en-US" sz="1400" dirty="0">
                <a:solidFill>
                  <a:schemeClr val="bg1"/>
                </a:solidFill>
              </a:rPr>
              <a:t>Make a table and store encoded variables of car_make and car_model with their cross bonding car_make and car_model names </a:t>
            </a:r>
          </a:p>
          <a:p>
            <a:pPr marL="342900" indent="-342900">
              <a:buFont typeface="+mj-lt"/>
              <a:buAutoNum type="arabicPeriod"/>
            </a:pPr>
            <a:r>
              <a:rPr lang="en-US" sz="1400" dirty="0">
                <a:solidFill>
                  <a:schemeClr val="bg1"/>
                </a:solidFill>
              </a:rPr>
              <a:t>Use it as a reference when receiving input to search for the input values  </a:t>
            </a:r>
            <a:endParaRPr lang="en-US" sz="1200" dirty="0">
              <a:solidFill>
                <a:schemeClr val="bg1"/>
              </a:solidFill>
            </a:endParaRPr>
          </a:p>
          <a:p>
            <a:pPr marL="342900" indent="-342900">
              <a:buFont typeface="+mj-lt"/>
              <a:buAutoNum type="arabicPeriod"/>
            </a:pPr>
            <a:endParaRPr lang="en-US" sz="1400" dirty="0">
              <a:solidFill>
                <a:schemeClr val="bg1"/>
              </a:solidFill>
              <a:effectLst/>
            </a:endParaRPr>
          </a:p>
          <a:p>
            <a:pPr marL="285750" indent="-285750">
              <a:buFont typeface="Arial" panose="020B0604020202020204" pitchFamily="34" charset="0"/>
              <a:buChar char="•"/>
            </a:pPr>
            <a:endParaRPr lang="en-US" dirty="0"/>
          </a:p>
        </p:txBody>
      </p:sp>
      <p:sp>
        <p:nvSpPr>
          <p:cNvPr id="11" name="Content Placeholder 2">
            <a:extLst>
              <a:ext uri="{FF2B5EF4-FFF2-40B4-BE49-F238E27FC236}">
                <a16:creationId xmlns:a16="http://schemas.microsoft.com/office/drawing/2014/main" id="{DF202B37-4326-38E1-AB68-B9DF0449E44E}"/>
              </a:ext>
            </a:extLst>
          </p:cNvPr>
          <p:cNvSpPr txBox="1">
            <a:spLocks/>
          </p:cNvSpPr>
          <p:nvPr/>
        </p:nvSpPr>
        <p:spPr>
          <a:xfrm>
            <a:off x="5418659" y="947055"/>
            <a:ext cx="7048637" cy="86980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100" b="1" dirty="0">
                <a:latin typeface="+mj-lt"/>
              </a:rPr>
              <a:t>Data set for categorical variables reference </a:t>
            </a:r>
            <a:endParaRPr lang="en-US" sz="2100" dirty="0">
              <a:solidFill>
                <a:srgbClr val="D4D4D4"/>
              </a:solidFill>
              <a:latin typeface="Consolas" panose="020B0609020204030204" pitchFamily="49" charset="0"/>
            </a:endParaRPr>
          </a:p>
          <a:p>
            <a:pPr>
              <a:buFont typeface="Arial" panose="020B0604020202020204" pitchFamily="34" charset="0"/>
              <a:buChar char="•"/>
            </a:pPr>
            <a:endParaRPr lang="en-US" sz="2400" b="1" dirty="0">
              <a:latin typeface="+mj-lt"/>
            </a:endParaRPr>
          </a:p>
        </p:txBody>
      </p:sp>
      <p:pic>
        <p:nvPicPr>
          <p:cNvPr id="12" name="Picture 11">
            <a:extLst>
              <a:ext uri="{FF2B5EF4-FFF2-40B4-BE49-F238E27FC236}">
                <a16:creationId xmlns:a16="http://schemas.microsoft.com/office/drawing/2014/main" id="{CB93ABF6-BCE9-4429-9C0C-060980AA41E7}"/>
              </a:ext>
            </a:extLst>
          </p:cNvPr>
          <p:cNvPicPr>
            <a:picLocks noChangeAspect="1"/>
          </p:cNvPicPr>
          <p:nvPr/>
        </p:nvPicPr>
        <p:blipFill>
          <a:blip r:embed="rId2"/>
          <a:stretch>
            <a:fillRect/>
          </a:stretch>
        </p:blipFill>
        <p:spPr>
          <a:xfrm>
            <a:off x="5418659" y="1710108"/>
            <a:ext cx="6129876" cy="4278084"/>
          </a:xfrm>
          <a:prstGeom prst="rect">
            <a:avLst/>
          </a:prstGeom>
        </p:spPr>
      </p:pic>
    </p:spTree>
    <p:extLst>
      <p:ext uri="{BB962C8B-B14F-4D97-AF65-F5344CB8AC3E}">
        <p14:creationId xmlns:p14="http://schemas.microsoft.com/office/powerpoint/2010/main" val="489548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hysics - Keeping Time on Entropy's Dime">
            <a:extLst>
              <a:ext uri="{FF2B5EF4-FFF2-40B4-BE49-F238E27FC236}">
                <a16:creationId xmlns:a16="http://schemas.microsoft.com/office/drawing/2014/main" id="{F170C647-BE7C-CE5E-451F-1007BC422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211050" cy="6400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56E61A-7C37-1435-4A8C-A619167E7BE2}"/>
              </a:ext>
            </a:extLst>
          </p:cNvPr>
          <p:cNvSpPr>
            <a:spLocks noGrp="1"/>
          </p:cNvSpPr>
          <p:nvPr>
            <p:ph type="title" idx="4294967295"/>
          </p:nvPr>
        </p:nvSpPr>
        <p:spPr>
          <a:xfrm>
            <a:off x="7448550" y="234949"/>
            <a:ext cx="10058400" cy="1450976"/>
          </a:xfrm>
        </p:spPr>
        <p:txBody>
          <a:bodyPr/>
          <a:lstStyle/>
          <a:p>
            <a:r>
              <a:rPr lang="en-US" dirty="0"/>
              <a:t>Limitations </a:t>
            </a:r>
          </a:p>
        </p:txBody>
      </p:sp>
      <p:sp>
        <p:nvSpPr>
          <p:cNvPr id="3" name="Content Placeholder 2">
            <a:extLst>
              <a:ext uri="{FF2B5EF4-FFF2-40B4-BE49-F238E27FC236}">
                <a16:creationId xmlns:a16="http://schemas.microsoft.com/office/drawing/2014/main" id="{A0A1D7BC-A138-D2EF-1117-F706E3DF34C6}"/>
              </a:ext>
            </a:extLst>
          </p:cNvPr>
          <p:cNvSpPr>
            <a:spLocks noGrp="1"/>
          </p:cNvSpPr>
          <p:nvPr>
            <p:ph idx="4294967295"/>
          </p:nvPr>
        </p:nvSpPr>
        <p:spPr>
          <a:xfrm>
            <a:off x="7591425" y="1920874"/>
            <a:ext cx="6383112" cy="3760788"/>
          </a:xfrm>
        </p:spPr>
        <p:txBody>
          <a:bodyPr/>
          <a:lstStyle/>
          <a:p>
            <a:pPr>
              <a:lnSpc>
                <a:spcPct val="200000"/>
              </a:lnSpc>
              <a:buFont typeface="Arial" panose="020B0604020202020204" pitchFamily="34" charset="0"/>
              <a:buChar char="•"/>
            </a:pPr>
            <a:r>
              <a:rPr lang="en-US" sz="2800" dirty="0"/>
              <a:t> TIME </a:t>
            </a:r>
          </a:p>
          <a:p>
            <a:pPr>
              <a:lnSpc>
                <a:spcPct val="200000"/>
              </a:lnSpc>
              <a:buFont typeface="Arial" panose="020B0604020202020204" pitchFamily="34" charset="0"/>
              <a:buChar char="•"/>
            </a:pPr>
            <a:r>
              <a:rPr lang="en-US" sz="3200" dirty="0"/>
              <a:t> Poor data quality </a:t>
            </a:r>
          </a:p>
          <a:p>
            <a:pPr marL="0" indent="0">
              <a:lnSpc>
                <a:spcPct val="100000"/>
              </a:lnSpc>
              <a:buNone/>
            </a:pPr>
            <a:endParaRPr lang="en-US" sz="2000" dirty="0"/>
          </a:p>
          <a:p>
            <a:pPr marL="0" indent="0">
              <a:lnSpc>
                <a:spcPct val="100000"/>
              </a:lnSpc>
              <a:buNone/>
            </a:pPr>
            <a:endParaRPr lang="en-US" sz="2000" dirty="0"/>
          </a:p>
          <a:p>
            <a:pPr marL="0" indent="0">
              <a:lnSpc>
                <a:spcPct val="100000"/>
              </a:lnSpc>
              <a:buNone/>
            </a:pPr>
            <a:endParaRPr lang="en-US" dirty="0"/>
          </a:p>
          <a:p>
            <a:pPr marL="0" indent="0">
              <a:buNone/>
            </a:pPr>
            <a:endParaRPr lang="en-US" dirty="0"/>
          </a:p>
        </p:txBody>
      </p:sp>
    </p:spTree>
    <p:extLst>
      <p:ext uri="{BB962C8B-B14F-4D97-AF65-F5344CB8AC3E}">
        <p14:creationId xmlns:p14="http://schemas.microsoft.com/office/powerpoint/2010/main" val="182093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61A-7C37-1435-4A8C-A619167E7BE2}"/>
              </a:ext>
            </a:extLst>
          </p:cNvPr>
          <p:cNvSpPr>
            <a:spLocks noGrp="1"/>
          </p:cNvSpPr>
          <p:nvPr>
            <p:ph type="title" idx="4294967295"/>
          </p:nvPr>
        </p:nvSpPr>
        <p:spPr>
          <a:xfrm>
            <a:off x="321128" y="-514124"/>
            <a:ext cx="10058400" cy="1450976"/>
          </a:xfrm>
        </p:spPr>
        <p:txBody>
          <a:bodyPr/>
          <a:lstStyle/>
          <a:p>
            <a:r>
              <a:rPr lang="en-US" dirty="0"/>
              <a:t>Future work </a:t>
            </a:r>
          </a:p>
        </p:txBody>
      </p:sp>
      <p:sp>
        <p:nvSpPr>
          <p:cNvPr id="3" name="Content Placeholder 2">
            <a:extLst>
              <a:ext uri="{FF2B5EF4-FFF2-40B4-BE49-F238E27FC236}">
                <a16:creationId xmlns:a16="http://schemas.microsoft.com/office/drawing/2014/main" id="{A0A1D7BC-A138-D2EF-1117-F706E3DF34C6}"/>
              </a:ext>
            </a:extLst>
          </p:cNvPr>
          <p:cNvSpPr>
            <a:spLocks noGrp="1"/>
          </p:cNvSpPr>
          <p:nvPr>
            <p:ph idx="4294967295"/>
          </p:nvPr>
        </p:nvSpPr>
        <p:spPr>
          <a:xfrm>
            <a:off x="827312" y="1548606"/>
            <a:ext cx="10259788" cy="4452144"/>
          </a:xfrm>
        </p:spPr>
        <p:txBody>
          <a:bodyPr>
            <a:normAutofit/>
          </a:bodyPr>
          <a:lstStyle/>
          <a:p>
            <a:pPr>
              <a:lnSpc>
                <a:spcPct val="150000"/>
              </a:lnSpc>
              <a:buFont typeface="Arial" panose="020B0604020202020204" pitchFamily="34" charset="0"/>
              <a:buChar char="•"/>
            </a:pPr>
            <a:r>
              <a:rPr lang="en-US" sz="2000" dirty="0"/>
              <a:t> </a:t>
            </a:r>
            <a:r>
              <a:rPr lang="en-US" sz="2400" dirty="0"/>
              <a:t>Enhance the website GUI </a:t>
            </a:r>
          </a:p>
          <a:p>
            <a:pPr>
              <a:lnSpc>
                <a:spcPct val="150000"/>
              </a:lnSpc>
              <a:buFont typeface="Arial" panose="020B0604020202020204" pitchFamily="34" charset="0"/>
              <a:buChar char="•"/>
            </a:pPr>
            <a:r>
              <a:rPr lang="en-US" sz="2400" dirty="0"/>
              <a:t> Expand the scope and size of the data, get a more reliable data source </a:t>
            </a:r>
          </a:p>
          <a:p>
            <a:pPr>
              <a:lnSpc>
                <a:spcPct val="150000"/>
              </a:lnSpc>
              <a:buFont typeface="Arial" panose="020B0604020202020204" pitchFamily="34" charset="0"/>
              <a:buChar char="•"/>
            </a:pPr>
            <a:r>
              <a:rPr lang="en-US" sz="2400" dirty="0"/>
              <a:t> Improve model accuracy  </a:t>
            </a:r>
          </a:p>
          <a:p>
            <a:pPr>
              <a:lnSpc>
                <a:spcPct val="150000"/>
              </a:lnSpc>
              <a:buFont typeface="Arial" panose="020B0604020202020204" pitchFamily="34" charset="0"/>
              <a:buChar char="•"/>
            </a:pPr>
            <a:r>
              <a:rPr lang="en-US" sz="2400" dirty="0"/>
              <a:t> Add dashboards to the website</a:t>
            </a:r>
          </a:p>
          <a:p>
            <a:pPr>
              <a:lnSpc>
                <a:spcPct val="150000"/>
              </a:lnSpc>
              <a:buFont typeface="Arial" panose="020B0604020202020204" pitchFamily="34" charset="0"/>
              <a:buChar char="•"/>
            </a:pPr>
            <a:r>
              <a:rPr lang="en-US" sz="2400" dirty="0"/>
              <a:t> Publish the website </a:t>
            </a:r>
          </a:p>
          <a:p>
            <a:pPr marL="0" indent="0">
              <a:lnSpc>
                <a:spcPct val="150000"/>
              </a:lnSpc>
              <a:buNone/>
            </a:pPr>
            <a:r>
              <a:rPr lang="en-US" sz="2400" dirty="0"/>
              <a:t> </a:t>
            </a:r>
          </a:p>
          <a:p>
            <a:pPr marL="0" indent="0">
              <a:lnSpc>
                <a:spcPct val="100000"/>
              </a:lnSpc>
              <a:buNone/>
            </a:pPr>
            <a:endParaRPr lang="en-US" sz="2000" dirty="0"/>
          </a:p>
          <a:p>
            <a:pPr marL="0" indent="0">
              <a:lnSpc>
                <a:spcPct val="100000"/>
              </a:lnSpc>
              <a:buNone/>
            </a:pPr>
            <a:endParaRPr lang="en-US" dirty="0"/>
          </a:p>
          <a:p>
            <a:pPr marL="0" indent="0">
              <a:buNone/>
            </a:pPr>
            <a:endParaRPr lang="en-US" dirty="0"/>
          </a:p>
        </p:txBody>
      </p:sp>
    </p:spTree>
    <p:extLst>
      <p:ext uri="{BB962C8B-B14F-4D97-AF65-F5344CB8AC3E}">
        <p14:creationId xmlns:p14="http://schemas.microsoft.com/office/powerpoint/2010/main" val="220428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onclusion - Radiologic Technology">
            <a:extLst>
              <a:ext uri="{FF2B5EF4-FFF2-40B4-BE49-F238E27FC236}">
                <a16:creationId xmlns:a16="http://schemas.microsoft.com/office/drawing/2014/main" id="{2B498EAF-169B-60AC-7ADA-0C251B6B19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8950" y="1426845"/>
            <a:ext cx="6134100" cy="368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31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THANK YoU QUestions? - Sheldon Big Bang Theory | Meme Generator">
            <a:extLst>
              <a:ext uri="{FF2B5EF4-FFF2-40B4-BE49-F238E27FC236}">
                <a16:creationId xmlns:a16="http://schemas.microsoft.com/office/drawing/2014/main" id="{69AA62D1-15AD-A070-A14E-85D0A5A13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7994" y="514350"/>
            <a:ext cx="6196012" cy="5329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666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89B861-780A-0A01-FB32-421AA366FBA8}"/>
              </a:ext>
            </a:extLst>
          </p:cNvPr>
          <p:cNvGraphicFramePr>
            <a:graphicFrameLocks noGrp="1"/>
          </p:cNvGraphicFramePr>
          <p:nvPr>
            <p:ph idx="4294967295"/>
            <p:extLst>
              <p:ext uri="{D42A27DB-BD31-4B8C-83A1-F6EECF244321}">
                <p14:modId xmlns:p14="http://schemas.microsoft.com/office/powerpoint/2010/main" val="3298258323"/>
              </p:ext>
            </p:extLst>
          </p:nvPr>
        </p:nvGraphicFramePr>
        <p:xfrm>
          <a:off x="1066800" y="1846943"/>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C1127319-CE29-9813-B3C2-103263B8FA41}"/>
              </a:ext>
            </a:extLst>
          </p:cNvPr>
          <p:cNvSpPr>
            <a:spLocks noGrp="1"/>
          </p:cNvSpPr>
          <p:nvPr>
            <p:ph type="title" idx="4294967295"/>
          </p:nvPr>
        </p:nvSpPr>
        <p:spPr>
          <a:xfrm>
            <a:off x="195942" y="-200706"/>
            <a:ext cx="10058400" cy="1450975"/>
          </a:xfrm>
        </p:spPr>
        <p:txBody>
          <a:bodyPr/>
          <a:lstStyle/>
          <a:p>
            <a:r>
              <a:rPr lang="en-US" dirty="0"/>
              <a:t>Topics to be covered </a:t>
            </a:r>
          </a:p>
        </p:txBody>
      </p:sp>
      <p:graphicFrame>
        <p:nvGraphicFramePr>
          <p:cNvPr id="10" name="Content Placeholder 3">
            <a:extLst>
              <a:ext uri="{FF2B5EF4-FFF2-40B4-BE49-F238E27FC236}">
                <a16:creationId xmlns:a16="http://schemas.microsoft.com/office/drawing/2014/main" id="{46D95478-A1C5-A39C-68C9-B4D8C509A5B6}"/>
              </a:ext>
            </a:extLst>
          </p:cNvPr>
          <p:cNvGraphicFramePr>
            <a:graphicFrameLocks/>
          </p:cNvGraphicFramePr>
          <p:nvPr>
            <p:extLst>
              <p:ext uri="{D42A27DB-BD31-4B8C-83A1-F6EECF244321}">
                <p14:modId xmlns:p14="http://schemas.microsoft.com/office/powerpoint/2010/main" val="507185630"/>
              </p:ext>
            </p:extLst>
          </p:nvPr>
        </p:nvGraphicFramePr>
        <p:xfrm>
          <a:off x="1066800" y="1846943"/>
          <a:ext cx="10058400" cy="37607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57268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61A-7C37-1435-4A8C-A619167E7BE2}"/>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A0A1D7BC-A138-D2EF-1117-F706E3DF34C6}"/>
              </a:ext>
            </a:extLst>
          </p:cNvPr>
          <p:cNvSpPr>
            <a:spLocks noGrp="1"/>
          </p:cNvSpPr>
          <p:nvPr>
            <p:ph idx="1"/>
          </p:nvPr>
        </p:nvSpPr>
        <p:spPr/>
        <p:txBody>
          <a:bodyPr/>
          <a:lstStyle/>
          <a:p>
            <a:pPr marL="0" indent="0">
              <a:buNone/>
            </a:pPr>
            <a:r>
              <a:rPr lang="en-US" b="1" dirty="0"/>
              <a:t>Problem statement</a:t>
            </a:r>
            <a:r>
              <a:rPr lang="en-US" dirty="0"/>
              <a:t>:</a:t>
            </a:r>
          </a:p>
          <a:p>
            <a:pPr>
              <a:buFont typeface="Arial" panose="020B0604020202020204" pitchFamily="34" charset="0"/>
              <a:buChar char="•"/>
            </a:pPr>
            <a:r>
              <a:rPr lang="en-US" dirty="0"/>
              <a:t> Sales of used cars in KSA are extremely increasing, prices are also becoming high. It’s in need to have a predictive system that will help in minimizing price manipulation of used cars.</a:t>
            </a:r>
          </a:p>
          <a:p>
            <a:pPr marL="0" indent="0">
              <a:buNone/>
            </a:pPr>
            <a:r>
              <a:rPr lang="en-US" b="1" dirty="0"/>
              <a:t>Solution</a:t>
            </a:r>
            <a:r>
              <a:rPr lang="en-US" dirty="0"/>
              <a:t>:</a:t>
            </a:r>
          </a:p>
          <a:p>
            <a:pPr>
              <a:buFont typeface="Arial" panose="020B0604020202020204" pitchFamily="34" charset="0"/>
              <a:buChar char="•"/>
            </a:pPr>
            <a:r>
              <a:rPr lang="en-US" dirty="0"/>
              <a:t> Collect data from a reliable source.</a:t>
            </a:r>
          </a:p>
          <a:p>
            <a:pPr>
              <a:buFont typeface="Arial" panose="020B0604020202020204" pitchFamily="34" charset="0"/>
              <a:buChar char="•"/>
            </a:pPr>
            <a:r>
              <a:rPr lang="en-US" dirty="0"/>
              <a:t> Study multiple features that influence car prices.</a:t>
            </a:r>
          </a:p>
          <a:p>
            <a:pPr>
              <a:buFont typeface="Arial" panose="020B0604020202020204" pitchFamily="34" charset="0"/>
              <a:buChar char="•"/>
            </a:pPr>
            <a:r>
              <a:rPr lang="en-US" dirty="0"/>
              <a:t> Build &amp; deploy a predictive model that will help both buyers and sellers.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864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Steps carried on in this project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1419728234"/>
              </p:ext>
            </p:extLst>
          </p:nvPr>
        </p:nvGraphicFramePr>
        <p:xfrm>
          <a:off x="470183" y="2180158"/>
          <a:ext cx="11251633"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5A0-5426-4DF6-8C19-D28584C11E99}"/>
              </a:ext>
            </a:extLst>
          </p:cNvPr>
          <p:cNvSpPr>
            <a:spLocks noGrp="1"/>
          </p:cNvSpPr>
          <p:nvPr>
            <p:ph type="title"/>
          </p:nvPr>
        </p:nvSpPr>
        <p:spPr>
          <a:xfrm>
            <a:off x="643465" y="-1343530"/>
            <a:ext cx="3517567" cy="2093975"/>
          </a:xfrm>
        </p:spPr>
        <p:txBody>
          <a:bodyPr/>
          <a:lstStyle/>
          <a:p>
            <a:r>
              <a:rPr lang="en-US" dirty="0"/>
              <a:t>Data Collection </a:t>
            </a:r>
          </a:p>
        </p:txBody>
      </p:sp>
      <p:sp>
        <p:nvSpPr>
          <p:cNvPr id="5" name="Text Placeholder 4">
            <a:extLst>
              <a:ext uri="{FF2B5EF4-FFF2-40B4-BE49-F238E27FC236}">
                <a16:creationId xmlns:a16="http://schemas.microsoft.com/office/drawing/2014/main" id="{0AC02B3A-217A-983A-E1CB-58C74A44B1F5}"/>
              </a:ext>
            </a:extLst>
          </p:cNvPr>
          <p:cNvSpPr>
            <a:spLocks noGrp="1"/>
          </p:cNvSpPr>
          <p:nvPr>
            <p:ph type="body" sz="half" idx="2"/>
          </p:nvPr>
        </p:nvSpPr>
        <p:spPr>
          <a:xfrm>
            <a:off x="228600" y="1045700"/>
            <a:ext cx="4310743" cy="5061856"/>
          </a:xfrm>
        </p:spPr>
        <p:txBody>
          <a:bodyPr/>
          <a:lstStyle/>
          <a:p>
            <a:pPr marL="285750" indent="-285750">
              <a:buFont typeface="Arial" panose="020B0604020202020204" pitchFamily="34" charset="0"/>
              <a:buChar char="•"/>
            </a:pPr>
            <a:r>
              <a:rPr lang="en-US" sz="2000" dirty="0"/>
              <a:t>Data was scraped from Yallamotor.com using BeautifulSoup and cloudscraper</a:t>
            </a:r>
          </a:p>
          <a:p>
            <a:pPr marL="285750" indent="-285750">
              <a:buFont typeface="Arial" panose="020B0604020202020204" pitchFamily="34" charset="0"/>
              <a:buChar char="•"/>
            </a:pPr>
            <a:r>
              <a:rPr lang="en-US" sz="2000" dirty="0"/>
              <a:t>The website has around 9000 used cars for sale in KSA</a:t>
            </a:r>
          </a:p>
          <a:p>
            <a:pPr marL="285750" indent="-285750">
              <a:buFont typeface="Arial" panose="020B0604020202020204" pitchFamily="34" charset="0"/>
              <a:buChar char="•"/>
            </a:pPr>
            <a:r>
              <a:rPr lang="en-US" sz="2000" dirty="0"/>
              <a:t>13 features were extracted with a total of </a:t>
            </a:r>
            <a:r>
              <a:rPr lang="en-US" sz="2000" b="0" i="0" dirty="0"/>
              <a:t>4260</a:t>
            </a:r>
            <a:r>
              <a:rPr lang="en-US" sz="2000" dirty="0"/>
              <a:t> records  </a:t>
            </a:r>
          </a:p>
          <a:p>
            <a:pPr marL="285750" indent="-285750">
              <a:buFont typeface="Arial" panose="020B0604020202020204" pitchFamily="34" charset="0"/>
              <a:buChar char="•"/>
            </a:pPr>
            <a:r>
              <a:rPr lang="en-US" sz="2000" dirty="0"/>
              <a:t>Websites that I wanted to use as a data source but couldn’t</a:t>
            </a:r>
          </a:p>
          <a:p>
            <a:pPr marL="742950" lvl="1" indent="-285750">
              <a:buFont typeface="Wingdings" panose="05000000000000000000" pitchFamily="2" charset="2"/>
              <a:buChar char="Ø"/>
            </a:pPr>
            <a:r>
              <a:rPr lang="en-US" sz="1600" dirty="0">
                <a:solidFill>
                  <a:schemeClr val="bg1"/>
                </a:solidFill>
              </a:rPr>
              <a:t>Saudisale.com </a:t>
            </a:r>
          </a:p>
          <a:p>
            <a:pPr marL="742950" lvl="1" indent="-285750">
              <a:buFont typeface="Wingdings" panose="05000000000000000000" pitchFamily="2" charset="2"/>
              <a:buChar char="Ø"/>
            </a:pPr>
            <a:r>
              <a:rPr lang="en-US" sz="1600" dirty="0">
                <a:solidFill>
                  <a:schemeClr val="bg1"/>
                </a:solidFill>
              </a:rPr>
              <a:t>Haraj.com</a:t>
            </a:r>
          </a:p>
          <a:p>
            <a:pPr marL="285750" indent="-285750">
              <a:buFont typeface="Arial" panose="020B0604020202020204" pitchFamily="34" charset="0"/>
              <a:buChar char="•"/>
            </a:pPr>
            <a:endParaRPr lang="en-US" dirty="0"/>
          </a:p>
          <a:p>
            <a:endParaRPr lang="en-US" dirty="0"/>
          </a:p>
        </p:txBody>
      </p:sp>
      <p:pic>
        <p:nvPicPr>
          <p:cNvPr id="7" name="Picture 6">
            <a:extLst>
              <a:ext uri="{FF2B5EF4-FFF2-40B4-BE49-F238E27FC236}">
                <a16:creationId xmlns:a16="http://schemas.microsoft.com/office/drawing/2014/main" id="{6A6DA73C-CAED-33D0-7FC7-8C87B8E3F571}"/>
              </a:ext>
            </a:extLst>
          </p:cNvPr>
          <p:cNvPicPr>
            <a:picLocks noChangeAspect="1"/>
          </p:cNvPicPr>
          <p:nvPr/>
        </p:nvPicPr>
        <p:blipFill>
          <a:blip r:embed="rId2"/>
          <a:stretch>
            <a:fillRect/>
          </a:stretch>
        </p:blipFill>
        <p:spPr>
          <a:xfrm>
            <a:off x="4693825" y="786383"/>
            <a:ext cx="7498175" cy="5061857"/>
          </a:xfrm>
          <a:prstGeom prst="rect">
            <a:avLst/>
          </a:prstGeom>
        </p:spPr>
      </p:pic>
    </p:spTree>
    <p:extLst>
      <p:ext uri="{BB962C8B-B14F-4D97-AF65-F5344CB8AC3E}">
        <p14:creationId xmlns:p14="http://schemas.microsoft.com/office/powerpoint/2010/main" val="27941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5A0-5426-4DF6-8C19-D28584C11E99}"/>
              </a:ext>
            </a:extLst>
          </p:cNvPr>
          <p:cNvSpPr>
            <a:spLocks noGrp="1"/>
          </p:cNvSpPr>
          <p:nvPr>
            <p:ph type="title"/>
          </p:nvPr>
        </p:nvSpPr>
        <p:spPr>
          <a:xfrm>
            <a:off x="0" y="0"/>
            <a:ext cx="4669971" cy="3428999"/>
          </a:xfrm>
        </p:spPr>
        <p:txBody>
          <a:bodyPr>
            <a:normAutofit/>
          </a:bodyPr>
          <a:lstStyle/>
          <a:p>
            <a:pPr algn="ctr"/>
            <a:r>
              <a:rPr lang="en-US" sz="2400" dirty="0"/>
              <a:t>Overview of car features listed in yallamotor.com</a:t>
            </a:r>
          </a:p>
        </p:txBody>
      </p:sp>
      <p:sp>
        <p:nvSpPr>
          <p:cNvPr id="5" name="Text Placeholder 4">
            <a:extLst>
              <a:ext uri="{FF2B5EF4-FFF2-40B4-BE49-F238E27FC236}">
                <a16:creationId xmlns:a16="http://schemas.microsoft.com/office/drawing/2014/main" id="{0AC02B3A-217A-983A-E1CB-58C74A44B1F5}"/>
              </a:ext>
            </a:extLst>
          </p:cNvPr>
          <p:cNvSpPr>
            <a:spLocks noGrp="1"/>
          </p:cNvSpPr>
          <p:nvPr>
            <p:ph type="body" sz="half" idx="2"/>
          </p:nvPr>
        </p:nvSpPr>
        <p:spPr/>
        <p:txBody>
          <a:bodyPr/>
          <a:lstStyle/>
          <a:p>
            <a:endParaRPr lang="en-US" dirty="0"/>
          </a:p>
          <a:p>
            <a:endParaRPr lang="en-US" dirty="0"/>
          </a:p>
        </p:txBody>
      </p:sp>
      <p:pic>
        <p:nvPicPr>
          <p:cNvPr id="6" name="Picture 5">
            <a:extLst>
              <a:ext uri="{FF2B5EF4-FFF2-40B4-BE49-F238E27FC236}">
                <a16:creationId xmlns:a16="http://schemas.microsoft.com/office/drawing/2014/main" id="{AF4E993D-F57A-AC54-BE44-0C0C5CE161A4}"/>
              </a:ext>
            </a:extLst>
          </p:cNvPr>
          <p:cNvPicPr>
            <a:picLocks noChangeAspect="1"/>
          </p:cNvPicPr>
          <p:nvPr/>
        </p:nvPicPr>
        <p:blipFill>
          <a:blip r:embed="rId2"/>
          <a:stretch>
            <a:fillRect/>
          </a:stretch>
        </p:blipFill>
        <p:spPr>
          <a:xfrm>
            <a:off x="5711476" y="0"/>
            <a:ext cx="5455413" cy="6858000"/>
          </a:xfrm>
          <a:prstGeom prst="rect">
            <a:avLst/>
          </a:prstGeom>
        </p:spPr>
      </p:pic>
      <p:sp>
        <p:nvSpPr>
          <p:cNvPr id="8" name="TextBox 7">
            <a:extLst>
              <a:ext uri="{FF2B5EF4-FFF2-40B4-BE49-F238E27FC236}">
                <a16:creationId xmlns:a16="http://schemas.microsoft.com/office/drawing/2014/main" id="{FB127E84-E5AE-7816-65D2-A5169A6BC605}"/>
              </a:ext>
            </a:extLst>
          </p:cNvPr>
          <p:cNvSpPr txBox="1"/>
          <p:nvPr/>
        </p:nvSpPr>
        <p:spPr>
          <a:xfrm>
            <a:off x="391886" y="3374973"/>
            <a:ext cx="3769146" cy="646331"/>
          </a:xfrm>
          <a:prstGeom prst="rect">
            <a:avLst/>
          </a:prstGeom>
          <a:noFill/>
        </p:spPr>
        <p:txBody>
          <a:bodyPr wrap="square" rtlCol="0">
            <a:spAutoFit/>
          </a:bodyPr>
          <a:lstStyle/>
          <a:p>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
        <p:nvSpPr>
          <p:cNvPr id="9" name="Title 1">
            <a:extLst>
              <a:ext uri="{FF2B5EF4-FFF2-40B4-BE49-F238E27FC236}">
                <a16:creationId xmlns:a16="http://schemas.microsoft.com/office/drawing/2014/main" id="{97938BD9-18E6-6957-9772-5A0ADFD64BBA}"/>
              </a:ext>
            </a:extLst>
          </p:cNvPr>
          <p:cNvSpPr txBox="1">
            <a:spLocks/>
          </p:cNvSpPr>
          <p:nvPr/>
        </p:nvSpPr>
        <p:spPr>
          <a:xfrm>
            <a:off x="643465" y="-1343530"/>
            <a:ext cx="3517567" cy="20939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en-US"/>
              <a:t>Data Collection </a:t>
            </a:r>
            <a:endParaRPr lang="en-US" dirty="0"/>
          </a:p>
        </p:txBody>
      </p:sp>
    </p:spTree>
    <p:extLst>
      <p:ext uri="{BB962C8B-B14F-4D97-AF65-F5344CB8AC3E}">
        <p14:creationId xmlns:p14="http://schemas.microsoft.com/office/powerpoint/2010/main" val="102335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61A-7C37-1435-4A8C-A619167E7BE2}"/>
              </a:ext>
            </a:extLst>
          </p:cNvPr>
          <p:cNvSpPr>
            <a:spLocks noGrp="1"/>
          </p:cNvSpPr>
          <p:nvPr>
            <p:ph type="title" idx="4294967295"/>
          </p:nvPr>
        </p:nvSpPr>
        <p:spPr>
          <a:xfrm>
            <a:off x="321128" y="-514124"/>
            <a:ext cx="10058400" cy="1450976"/>
          </a:xfrm>
        </p:spPr>
        <p:txBody>
          <a:bodyPr/>
          <a:lstStyle/>
          <a:p>
            <a:r>
              <a:rPr lang="en-US" dirty="0"/>
              <a:t>Assumptions made on the data</a:t>
            </a:r>
          </a:p>
        </p:txBody>
      </p:sp>
      <p:sp>
        <p:nvSpPr>
          <p:cNvPr id="3" name="Content Placeholder 2">
            <a:extLst>
              <a:ext uri="{FF2B5EF4-FFF2-40B4-BE49-F238E27FC236}">
                <a16:creationId xmlns:a16="http://schemas.microsoft.com/office/drawing/2014/main" id="{A0A1D7BC-A138-D2EF-1117-F706E3DF34C6}"/>
              </a:ext>
            </a:extLst>
          </p:cNvPr>
          <p:cNvSpPr>
            <a:spLocks noGrp="1"/>
          </p:cNvSpPr>
          <p:nvPr>
            <p:ph idx="4294967295"/>
          </p:nvPr>
        </p:nvSpPr>
        <p:spPr>
          <a:xfrm>
            <a:off x="713013" y="1548606"/>
            <a:ext cx="10058400" cy="3760788"/>
          </a:xfrm>
        </p:spPr>
        <p:txBody>
          <a:bodyPr>
            <a:normAutofit/>
          </a:bodyPr>
          <a:lstStyle/>
          <a:p>
            <a:pPr>
              <a:lnSpc>
                <a:spcPct val="100000"/>
              </a:lnSpc>
              <a:buFont typeface="Arial" panose="020B0604020202020204" pitchFamily="34" charset="0"/>
              <a:buChar char="•"/>
            </a:pPr>
            <a:r>
              <a:rPr lang="en-US" dirty="0"/>
              <a:t> </a:t>
            </a:r>
            <a:r>
              <a:rPr lang="en-US" sz="2000" dirty="0"/>
              <a:t>Data covers important features of the car </a:t>
            </a:r>
          </a:p>
          <a:p>
            <a:pPr marL="0" indent="0">
              <a:lnSpc>
                <a:spcPct val="100000"/>
              </a:lnSpc>
              <a:buNone/>
            </a:pPr>
            <a:endParaRPr lang="en-US" sz="2000" dirty="0"/>
          </a:p>
          <a:p>
            <a:pPr>
              <a:lnSpc>
                <a:spcPct val="100000"/>
              </a:lnSpc>
              <a:buFont typeface="Arial" panose="020B0604020202020204" pitchFamily="34" charset="0"/>
              <a:buChar char="•"/>
            </a:pPr>
            <a:r>
              <a:rPr lang="en-US" sz="2000" dirty="0"/>
              <a:t> Color &amp; engine size features is influences car price </a:t>
            </a:r>
          </a:p>
          <a:p>
            <a:pPr marL="0" indent="0">
              <a:lnSpc>
                <a:spcPct val="100000"/>
              </a:lnSpc>
              <a:buNone/>
            </a:pPr>
            <a:endParaRPr lang="en-US" sz="2000" dirty="0"/>
          </a:p>
          <a:p>
            <a:pPr>
              <a:lnSpc>
                <a:spcPct val="100000"/>
              </a:lnSpc>
              <a:buFont typeface="Arial" panose="020B0604020202020204" pitchFamily="34" charset="0"/>
              <a:buChar char="•"/>
            </a:pPr>
            <a:r>
              <a:rPr lang="en-US" sz="2000" dirty="0"/>
              <a:t> Data may have mistyped information like (price, km, etc.)</a:t>
            </a:r>
          </a:p>
          <a:p>
            <a:pPr marL="0" indent="0">
              <a:lnSpc>
                <a:spcPct val="100000"/>
              </a:lnSpc>
              <a:buNone/>
            </a:pPr>
            <a:endParaRPr lang="en-US" sz="2000" dirty="0"/>
          </a:p>
          <a:p>
            <a:pPr>
              <a:lnSpc>
                <a:spcPct val="100000"/>
              </a:lnSpc>
              <a:buFont typeface="Arial" panose="020B0604020202020204" pitchFamily="34" charset="0"/>
              <a:buChar char="•"/>
            </a:pPr>
            <a:r>
              <a:rPr lang="en-US" sz="2000" dirty="0"/>
              <a:t> Data may be only focused on a particular car make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72681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5A0-5426-4DF6-8C19-D28584C11E99}"/>
              </a:ext>
            </a:extLst>
          </p:cNvPr>
          <p:cNvSpPr>
            <a:spLocks noGrp="1"/>
          </p:cNvSpPr>
          <p:nvPr>
            <p:ph type="title" idx="4294967295"/>
          </p:nvPr>
        </p:nvSpPr>
        <p:spPr>
          <a:xfrm>
            <a:off x="854527" y="-1239725"/>
            <a:ext cx="6787243" cy="2093912"/>
          </a:xfrm>
        </p:spPr>
        <p:txBody>
          <a:bodyPr/>
          <a:lstStyle/>
          <a:p>
            <a:r>
              <a:rPr lang="en-US" dirty="0"/>
              <a:t>Data Pre-Processing  </a:t>
            </a:r>
          </a:p>
        </p:txBody>
      </p:sp>
      <p:sp>
        <p:nvSpPr>
          <p:cNvPr id="5" name="Text Placeholder 4">
            <a:extLst>
              <a:ext uri="{FF2B5EF4-FFF2-40B4-BE49-F238E27FC236}">
                <a16:creationId xmlns:a16="http://schemas.microsoft.com/office/drawing/2014/main" id="{0AC02B3A-217A-983A-E1CB-58C74A44B1F5}"/>
              </a:ext>
            </a:extLst>
          </p:cNvPr>
          <p:cNvSpPr>
            <a:spLocks noGrp="1"/>
          </p:cNvSpPr>
          <p:nvPr>
            <p:ph type="body" sz="half" idx="4294967295"/>
          </p:nvPr>
        </p:nvSpPr>
        <p:spPr>
          <a:xfrm>
            <a:off x="0" y="1046163"/>
            <a:ext cx="4310063" cy="5060950"/>
          </a:xfrm>
        </p:spPr>
        <p:txBody>
          <a:bodyPr/>
          <a:lstStyle/>
          <a:p>
            <a:endParaRPr lang="en-US" dirty="0"/>
          </a:p>
          <a:p>
            <a:endParaRPr lang="en-US" dirty="0"/>
          </a:p>
        </p:txBody>
      </p:sp>
      <p:graphicFrame>
        <p:nvGraphicFramePr>
          <p:cNvPr id="3" name="Table 3">
            <a:extLst>
              <a:ext uri="{FF2B5EF4-FFF2-40B4-BE49-F238E27FC236}">
                <a16:creationId xmlns:a16="http://schemas.microsoft.com/office/drawing/2014/main" id="{2729B30B-5840-B15F-E21D-0C025801E362}"/>
              </a:ext>
            </a:extLst>
          </p:cNvPr>
          <p:cNvGraphicFramePr>
            <a:graphicFrameLocks noGrp="1"/>
          </p:cNvGraphicFramePr>
          <p:nvPr>
            <p:extLst>
              <p:ext uri="{D42A27DB-BD31-4B8C-83A1-F6EECF244321}">
                <p14:modId xmlns:p14="http://schemas.microsoft.com/office/powerpoint/2010/main" val="1426617227"/>
              </p:ext>
            </p:extLst>
          </p:nvPr>
        </p:nvGraphicFramePr>
        <p:xfrm>
          <a:off x="1369786" y="1406208"/>
          <a:ext cx="9452428" cy="4820920"/>
        </p:xfrm>
        <a:graphic>
          <a:graphicData uri="http://schemas.openxmlformats.org/drawingml/2006/table">
            <a:tbl>
              <a:tblPr firstRow="1" bandRow="1">
                <a:tableStyleId>{5C22544A-7EE6-4342-B048-85BDC9FD1C3A}</a:tableStyleId>
              </a:tblPr>
              <a:tblGrid>
                <a:gridCol w="2026500">
                  <a:extLst>
                    <a:ext uri="{9D8B030D-6E8A-4147-A177-3AD203B41FA5}">
                      <a16:colId xmlns:a16="http://schemas.microsoft.com/office/drawing/2014/main" val="3572693702"/>
                    </a:ext>
                  </a:extLst>
                </a:gridCol>
                <a:gridCol w="7425928">
                  <a:extLst>
                    <a:ext uri="{9D8B030D-6E8A-4147-A177-3AD203B41FA5}">
                      <a16:colId xmlns:a16="http://schemas.microsoft.com/office/drawing/2014/main" val="1444089828"/>
                    </a:ext>
                  </a:extLst>
                </a:gridCol>
              </a:tblGrid>
              <a:tr h="370840">
                <a:tc>
                  <a:txBody>
                    <a:bodyPr/>
                    <a:lstStyle/>
                    <a:p>
                      <a:pPr algn="ctr"/>
                      <a:r>
                        <a:rPr lang="en-US" dirty="0"/>
                        <a:t>Name </a:t>
                      </a:r>
                    </a:p>
                  </a:txBody>
                  <a:tcPr/>
                </a:tc>
                <a:tc>
                  <a:txBody>
                    <a:bodyPr/>
                    <a:lstStyle/>
                    <a:p>
                      <a:pPr algn="ctr"/>
                      <a:r>
                        <a:rPr lang="en-US" dirty="0"/>
                        <a:t>Description </a:t>
                      </a:r>
                    </a:p>
                  </a:txBody>
                  <a:tcPr/>
                </a:tc>
                <a:extLst>
                  <a:ext uri="{0D108BD9-81ED-4DB2-BD59-A6C34878D82A}">
                    <a16:rowId xmlns:a16="http://schemas.microsoft.com/office/drawing/2014/main" val="2096222998"/>
                  </a:ext>
                </a:extLst>
              </a:tr>
              <a:tr h="370840">
                <a:tc>
                  <a:txBody>
                    <a:bodyPr/>
                    <a:lstStyle/>
                    <a:p>
                      <a:pPr algn="ctr"/>
                      <a:r>
                        <a:rPr lang="en-US" sz="1800" b="1" dirty="0"/>
                        <a:t>car_make </a:t>
                      </a:r>
                    </a:p>
                  </a:txBody>
                  <a:tcPr/>
                </a:tc>
                <a:tc>
                  <a:txBody>
                    <a:bodyPr/>
                    <a:lstStyle/>
                    <a:p>
                      <a:pPr algn="ctr"/>
                      <a:r>
                        <a:rPr lang="en-US" sz="1800" dirty="0"/>
                        <a:t>Manufacturer of the car</a:t>
                      </a:r>
                    </a:p>
                  </a:txBody>
                  <a:tcPr/>
                </a:tc>
                <a:extLst>
                  <a:ext uri="{0D108BD9-81ED-4DB2-BD59-A6C34878D82A}">
                    <a16:rowId xmlns:a16="http://schemas.microsoft.com/office/drawing/2014/main" val="623818799"/>
                  </a:ext>
                </a:extLst>
              </a:tr>
              <a:tr h="370840">
                <a:tc>
                  <a:txBody>
                    <a:bodyPr/>
                    <a:lstStyle/>
                    <a:p>
                      <a:pPr algn="ctr"/>
                      <a:r>
                        <a:rPr lang="en-US" sz="1800" b="1" dirty="0"/>
                        <a:t>car_model </a:t>
                      </a:r>
                    </a:p>
                  </a:txBody>
                  <a:tcPr/>
                </a:tc>
                <a:tc>
                  <a:txBody>
                    <a:bodyPr/>
                    <a:lstStyle/>
                    <a:p>
                      <a:pPr algn="ctr"/>
                      <a:r>
                        <a:rPr lang="en-US" sz="1800" dirty="0"/>
                        <a:t>Model of the car</a:t>
                      </a:r>
                    </a:p>
                  </a:txBody>
                  <a:tcPr/>
                </a:tc>
                <a:extLst>
                  <a:ext uri="{0D108BD9-81ED-4DB2-BD59-A6C34878D82A}">
                    <a16:rowId xmlns:a16="http://schemas.microsoft.com/office/drawing/2014/main" val="2711327990"/>
                  </a:ext>
                </a:extLst>
              </a:tr>
              <a:tr h="370840">
                <a:tc>
                  <a:txBody>
                    <a:bodyPr/>
                    <a:lstStyle/>
                    <a:p>
                      <a:pPr algn="ctr"/>
                      <a:r>
                        <a:rPr lang="en-US" sz="1800" b="1" dirty="0"/>
                        <a:t>model_year</a:t>
                      </a:r>
                    </a:p>
                  </a:txBody>
                  <a:tcPr/>
                </a:tc>
                <a:tc>
                  <a:txBody>
                    <a:bodyPr/>
                    <a:lstStyle/>
                    <a:p>
                      <a:pPr algn="ctr"/>
                      <a:r>
                        <a:rPr lang="en-US" sz="1800" dirty="0"/>
                        <a:t>Model year </a:t>
                      </a:r>
                    </a:p>
                  </a:txBody>
                  <a:tcPr/>
                </a:tc>
                <a:extLst>
                  <a:ext uri="{0D108BD9-81ED-4DB2-BD59-A6C34878D82A}">
                    <a16:rowId xmlns:a16="http://schemas.microsoft.com/office/drawing/2014/main" val="2328487890"/>
                  </a:ext>
                </a:extLst>
              </a:tr>
              <a:tr h="370840">
                <a:tc>
                  <a:txBody>
                    <a:bodyPr/>
                    <a:lstStyle/>
                    <a:p>
                      <a:pPr algn="ctr"/>
                      <a:r>
                        <a:rPr lang="en-US" sz="1800" b="1" dirty="0"/>
                        <a:t>km</a:t>
                      </a:r>
                    </a:p>
                  </a:txBody>
                  <a:tcPr/>
                </a:tc>
                <a:tc>
                  <a:txBody>
                    <a:bodyPr/>
                    <a:lstStyle/>
                    <a:p>
                      <a:pPr algn="ctr"/>
                      <a:r>
                        <a:rPr lang="en-US" sz="1800" dirty="0"/>
                        <a:t>Odometers of the car</a:t>
                      </a:r>
                    </a:p>
                  </a:txBody>
                  <a:tcPr/>
                </a:tc>
                <a:extLst>
                  <a:ext uri="{0D108BD9-81ED-4DB2-BD59-A6C34878D82A}">
                    <a16:rowId xmlns:a16="http://schemas.microsoft.com/office/drawing/2014/main" val="1505669968"/>
                  </a:ext>
                </a:extLst>
              </a:tr>
              <a:tr h="370840">
                <a:tc>
                  <a:txBody>
                    <a:bodyPr/>
                    <a:lstStyle/>
                    <a:p>
                      <a:pPr algn="ctr"/>
                      <a:r>
                        <a:rPr lang="en-US" sz="1800" b="1" dirty="0"/>
                        <a:t>transmission </a:t>
                      </a:r>
                    </a:p>
                  </a:txBody>
                  <a:tcPr/>
                </a:tc>
                <a:tc>
                  <a:txBody>
                    <a:bodyPr/>
                    <a:lstStyle/>
                    <a:p>
                      <a:pPr algn="ctr"/>
                      <a:r>
                        <a:rPr lang="en-US" sz="1800" dirty="0"/>
                        <a:t>Type of transmission (Auto, manual, etc..)</a:t>
                      </a:r>
                    </a:p>
                  </a:txBody>
                  <a:tcPr/>
                </a:tc>
                <a:extLst>
                  <a:ext uri="{0D108BD9-81ED-4DB2-BD59-A6C34878D82A}">
                    <a16:rowId xmlns:a16="http://schemas.microsoft.com/office/drawing/2014/main" val="370492795"/>
                  </a:ext>
                </a:extLst>
              </a:tr>
              <a:tr h="370840">
                <a:tc>
                  <a:txBody>
                    <a:bodyPr/>
                    <a:lstStyle/>
                    <a:p>
                      <a:pPr algn="ctr"/>
                      <a:r>
                        <a:rPr lang="en-US" sz="1800" b="1" dirty="0"/>
                        <a:t>fuel</a:t>
                      </a:r>
                    </a:p>
                  </a:txBody>
                  <a:tcPr/>
                </a:tc>
                <a:tc>
                  <a:txBody>
                    <a:bodyPr/>
                    <a:lstStyle/>
                    <a:p>
                      <a:pPr algn="ctr"/>
                      <a:r>
                        <a:rPr lang="en-US" sz="1800" dirty="0"/>
                        <a:t>Type of fuel (petrol or diesel) </a:t>
                      </a:r>
                    </a:p>
                  </a:txBody>
                  <a:tcPr/>
                </a:tc>
                <a:extLst>
                  <a:ext uri="{0D108BD9-81ED-4DB2-BD59-A6C34878D82A}">
                    <a16:rowId xmlns:a16="http://schemas.microsoft.com/office/drawing/2014/main" val="3358544699"/>
                  </a:ext>
                </a:extLst>
              </a:tr>
              <a:tr h="370840">
                <a:tc>
                  <a:txBody>
                    <a:bodyPr/>
                    <a:lstStyle/>
                    <a:p>
                      <a:pPr algn="ctr"/>
                      <a:r>
                        <a:rPr lang="en-US" sz="1800" b="1" dirty="0"/>
                        <a:t>color</a:t>
                      </a:r>
                    </a:p>
                  </a:txBody>
                  <a:tcPr/>
                </a:tc>
                <a:tc>
                  <a:txBody>
                    <a:bodyPr/>
                    <a:lstStyle/>
                    <a:p>
                      <a:pPr algn="ctr"/>
                      <a:r>
                        <a:rPr lang="en-US" sz="1800" dirty="0"/>
                        <a:t>Color of the car</a:t>
                      </a:r>
                    </a:p>
                  </a:txBody>
                  <a:tcPr/>
                </a:tc>
                <a:extLst>
                  <a:ext uri="{0D108BD9-81ED-4DB2-BD59-A6C34878D82A}">
                    <a16:rowId xmlns:a16="http://schemas.microsoft.com/office/drawing/2014/main" val="2484552366"/>
                  </a:ext>
                </a:extLst>
              </a:tr>
              <a:tr h="370840">
                <a:tc>
                  <a:txBody>
                    <a:bodyPr/>
                    <a:lstStyle/>
                    <a:p>
                      <a:pPr algn="ctr"/>
                      <a:r>
                        <a:rPr lang="en-US" sz="1800" b="1" dirty="0"/>
                        <a:t>no_doors</a:t>
                      </a:r>
                    </a:p>
                  </a:txBody>
                  <a:tcPr/>
                </a:tc>
                <a:tc>
                  <a:txBody>
                    <a:bodyPr/>
                    <a:lstStyle/>
                    <a:p>
                      <a:pPr algn="ctr"/>
                      <a:r>
                        <a:rPr lang="en-US" sz="1800" dirty="0"/>
                        <a:t>Number of doors </a:t>
                      </a:r>
                    </a:p>
                  </a:txBody>
                  <a:tcPr/>
                </a:tc>
                <a:extLst>
                  <a:ext uri="{0D108BD9-81ED-4DB2-BD59-A6C34878D82A}">
                    <a16:rowId xmlns:a16="http://schemas.microsoft.com/office/drawing/2014/main" val="1325154110"/>
                  </a:ext>
                </a:extLst>
              </a:tr>
              <a:tr h="370840">
                <a:tc>
                  <a:txBody>
                    <a:bodyPr/>
                    <a:lstStyle/>
                    <a:p>
                      <a:pPr algn="ctr"/>
                      <a:r>
                        <a:rPr lang="en-US" sz="1800" b="1" dirty="0"/>
                        <a:t>engine_capacity</a:t>
                      </a:r>
                    </a:p>
                  </a:txBody>
                  <a:tcPr/>
                </a:tc>
                <a:tc>
                  <a:txBody>
                    <a:bodyPr/>
                    <a:lstStyle/>
                    <a:p>
                      <a:pPr algn="ctr"/>
                      <a:r>
                        <a:rPr lang="en-US" sz="1800" dirty="0"/>
                        <a:t>Engine size in CC</a:t>
                      </a:r>
                    </a:p>
                  </a:txBody>
                  <a:tcPr/>
                </a:tc>
                <a:extLst>
                  <a:ext uri="{0D108BD9-81ED-4DB2-BD59-A6C34878D82A}">
                    <a16:rowId xmlns:a16="http://schemas.microsoft.com/office/drawing/2014/main" val="2849437881"/>
                  </a:ext>
                </a:extLst>
              </a:tr>
              <a:tr h="370840">
                <a:tc>
                  <a:txBody>
                    <a:bodyPr/>
                    <a:lstStyle/>
                    <a:p>
                      <a:pPr algn="ctr"/>
                      <a:r>
                        <a:rPr lang="en-US" sz="1800" b="1" dirty="0"/>
                        <a:t>no_cylinders</a:t>
                      </a:r>
                    </a:p>
                  </a:txBody>
                  <a:tcPr/>
                </a:tc>
                <a:tc>
                  <a:txBody>
                    <a:bodyPr/>
                    <a:lstStyle/>
                    <a:p>
                      <a:pPr algn="ctr"/>
                      <a:r>
                        <a:rPr lang="en-US" sz="1800" dirty="0"/>
                        <a:t>Number of cylinders </a:t>
                      </a:r>
                    </a:p>
                  </a:txBody>
                  <a:tcPr/>
                </a:tc>
                <a:extLst>
                  <a:ext uri="{0D108BD9-81ED-4DB2-BD59-A6C34878D82A}">
                    <a16:rowId xmlns:a16="http://schemas.microsoft.com/office/drawing/2014/main" val="3176538103"/>
                  </a:ext>
                </a:extLst>
              </a:tr>
              <a:tr h="370840">
                <a:tc>
                  <a:txBody>
                    <a:bodyPr/>
                    <a:lstStyle/>
                    <a:p>
                      <a:pPr algn="ctr"/>
                      <a:r>
                        <a:rPr lang="en-US" sz="1800" b="1" dirty="0"/>
                        <a:t>Accident_history </a:t>
                      </a:r>
                    </a:p>
                  </a:txBody>
                  <a:tcPr/>
                </a:tc>
                <a:tc>
                  <a:txBody>
                    <a:bodyPr/>
                    <a:lstStyle/>
                    <a:p>
                      <a:pPr algn="ctr"/>
                      <a:r>
                        <a:rPr lang="en-US" sz="1800" dirty="0"/>
                        <a:t>Accidents history (Perfect, minor, major or normal wear and tear)</a:t>
                      </a:r>
                    </a:p>
                  </a:txBody>
                  <a:tcPr/>
                </a:tc>
                <a:extLst>
                  <a:ext uri="{0D108BD9-81ED-4DB2-BD59-A6C34878D82A}">
                    <a16:rowId xmlns:a16="http://schemas.microsoft.com/office/drawing/2014/main" val="3314505546"/>
                  </a:ext>
                </a:extLst>
              </a:tr>
              <a:tr h="370840">
                <a:tc>
                  <a:txBody>
                    <a:bodyPr/>
                    <a:lstStyle/>
                    <a:p>
                      <a:pPr algn="ctr"/>
                      <a:r>
                        <a:rPr lang="en-US" b="1" dirty="0"/>
                        <a:t>price </a:t>
                      </a:r>
                    </a:p>
                  </a:txBody>
                  <a:tcPr/>
                </a:tc>
                <a:tc>
                  <a:txBody>
                    <a:bodyPr/>
                    <a:lstStyle/>
                    <a:p>
                      <a:pPr algn="ctr"/>
                      <a:r>
                        <a:rPr lang="en-US" dirty="0"/>
                        <a:t>Price of used car </a:t>
                      </a:r>
                    </a:p>
                  </a:txBody>
                  <a:tcPr/>
                </a:tc>
                <a:extLst>
                  <a:ext uri="{0D108BD9-81ED-4DB2-BD59-A6C34878D82A}">
                    <a16:rowId xmlns:a16="http://schemas.microsoft.com/office/drawing/2014/main" val="1858721720"/>
                  </a:ext>
                </a:extLst>
              </a:tr>
            </a:tbl>
          </a:graphicData>
        </a:graphic>
      </p:graphicFrame>
      <p:sp>
        <p:nvSpPr>
          <p:cNvPr id="4" name="TextBox 3">
            <a:extLst>
              <a:ext uri="{FF2B5EF4-FFF2-40B4-BE49-F238E27FC236}">
                <a16:creationId xmlns:a16="http://schemas.microsoft.com/office/drawing/2014/main" id="{C8600A55-A883-AFE7-2C38-8F1326ACAFCC}"/>
              </a:ext>
            </a:extLst>
          </p:cNvPr>
          <p:cNvSpPr txBox="1"/>
          <p:nvPr/>
        </p:nvSpPr>
        <p:spPr>
          <a:xfrm>
            <a:off x="1369786" y="926148"/>
            <a:ext cx="349612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Description:</a:t>
            </a:r>
          </a:p>
        </p:txBody>
      </p:sp>
    </p:spTree>
    <p:extLst>
      <p:ext uri="{BB962C8B-B14F-4D97-AF65-F5344CB8AC3E}">
        <p14:creationId xmlns:p14="http://schemas.microsoft.com/office/powerpoint/2010/main" val="347776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FF5A0-5426-4DF6-8C19-D28584C11E99}"/>
              </a:ext>
            </a:extLst>
          </p:cNvPr>
          <p:cNvSpPr>
            <a:spLocks noGrp="1"/>
          </p:cNvSpPr>
          <p:nvPr>
            <p:ph type="title" idx="4294967295"/>
          </p:nvPr>
        </p:nvSpPr>
        <p:spPr>
          <a:xfrm>
            <a:off x="854527" y="-1239725"/>
            <a:ext cx="6950529" cy="2093912"/>
          </a:xfrm>
        </p:spPr>
        <p:txBody>
          <a:bodyPr/>
          <a:lstStyle/>
          <a:p>
            <a:r>
              <a:rPr lang="en-US" dirty="0"/>
              <a:t>Data Pre-Processing </a:t>
            </a:r>
          </a:p>
        </p:txBody>
      </p:sp>
      <p:sp>
        <p:nvSpPr>
          <p:cNvPr id="5" name="Text Placeholder 4">
            <a:extLst>
              <a:ext uri="{FF2B5EF4-FFF2-40B4-BE49-F238E27FC236}">
                <a16:creationId xmlns:a16="http://schemas.microsoft.com/office/drawing/2014/main" id="{0AC02B3A-217A-983A-E1CB-58C74A44B1F5}"/>
              </a:ext>
            </a:extLst>
          </p:cNvPr>
          <p:cNvSpPr>
            <a:spLocks noGrp="1"/>
          </p:cNvSpPr>
          <p:nvPr>
            <p:ph type="body" sz="half" idx="4294967295"/>
          </p:nvPr>
        </p:nvSpPr>
        <p:spPr>
          <a:xfrm>
            <a:off x="0" y="1046163"/>
            <a:ext cx="4310063" cy="5060950"/>
          </a:xfrm>
        </p:spPr>
        <p:txBody>
          <a:bodyPr/>
          <a:lstStyle/>
          <a:p>
            <a:endParaRPr lang="en-US" dirty="0"/>
          </a:p>
          <a:p>
            <a:endParaRPr lang="en-US" dirty="0"/>
          </a:p>
        </p:txBody>
      </p:sp>
      <p:sp>
        <p:nvSpPr>
          <p:cNvPr id="4" name="TextBox 3">
            <a:extLst>
              <a:ext uri="{FF2B5EF4-FFF2-40B4-BE49-F238E27FC236}">
                <a16:creationId xmlns:a16="http://schemas.microsoft.com/office/drawing/2014/main" id="{C8600A55-A883-AFE7-2C38-8F1326ACAFCC}"/>
              </a:ext>
            </a:extLst>
          </p:cNvPr>
          <p:cNvSpPr txBox="1"/>
          <p:nvPr/>
        </p:nvSpPr>
        <p:spPr>
          <a:xfrm>
            <a:off x="1369786" y="926148"/>
            <a:ext cx="3496128"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Cleaning:</a:t>
            </a:r>
          </a:p>
        </p:txBody>
      </p:sp>
      <p:pic>
        <p:nvPicPr>
          <p:cNvPr id="6" name="Picture 5">
            <a:extLst>
              <a:ext uri="{FF2B5EF4-FFF2-40B4-BE49-F238E27FC236}">
                <a16:creationId xmlns:a16="http://schemas.microsoft.com/office/drawing/2014/main" id="{E4B54479-2FA7-0510-7F67-2BF940C86CC8}"/>
              </a:ext>
            </a:extLst>
          </p:cNvPr>
          <p:cNvPicPr>
            <a:picLocks noChangeAspect="1"/>
          </p:cNvPicPr>
          <p:nvPr/>
        </p:nvPicPr>
        <p:blipFill>
          <a:blip r:embed="rId2"/>
          <a:stretch>
            <a:fillRect/>
          </a:stretch>
        </p:blipFill>
        <p:spPr>
          <a:xfrm>
            <a:off x="795337" y="4010020"/>
            <a:ext cx="10601325" cy="1485900"/>
          </a:xfrm>
          <a:prstGeom prst="rect">
            <a:avLst/>
          </a:prstGeom>
        </p:spPr>
      </p:pic>
      <p:pic>
        <p:nvPicPr>
          <p:cNvPr id="7" name="Picture 6">
            <a:extLst>
              <a:ext uri="{FF2B5EF4-FFF2-40B4-BE49-F238E27FC236}">
                <a16:creationId xmlns:a16="http://schemas.microsoft.com/office/drawing/2014/main" id="{3950C1A2-D0F0-CE65-9C4E-1801CC2322B3}"/>
              </a:ext>
            </a:extLst>
          </p:cNvPr>
          <p:cNvPicPr>
            <a:picLocks noChangeAspect="1"/>
          </p:cNvPicPr>
          <p:nvPr/>
        </p:nvPicPr>
        <p:blipFill>
          <a:blip r:embed="rId3"/>
          <a:stretch>
            <a:fillRect/>
          </a:stretch>
        </p:blipFill>
        <p:spPr>
          <a:xfrm>
            <a:off x="795337" y="2058982"/>
            <a:ext cx="10601325" cy="1504950"/>
          </a:xfrm>
          <a:prstGeom prst="rect">
            <a:avLst/>
          </a:prstGeom>
        </p:spPr>
      </p:pic>
      <p:sp>
        <p:nvSpPr>
          <p:cNvPr id="8" name="TextBox 7">
            <a:extLst>
              <a:ext uri="{FF2B5EF4-FFF2-40B4-BE49-F238E27FC236}">
                <a16:creationId xmlns:a16="http://schemas.microsoft.com/office/drawing/2014/main" id="{914147D2-B482-9859-161C-FC19F7FC78FB}"/>
              </a:ext>
            </a:extLst>
          </p:cNvPr>
          <p:cNvSpPr txBox="1"/>
          <p:nvPr/>
        </p:nvSpPr>
        <p:spPr>
          <a:xfrm>
            <a:off x="795337" y="1628781"/>
            <a:ext cx="1604963" cy="369332"/>
          </a:xfrm>
          <a:prstGeom prst="rect">
            <a:avLst/>
          </a:prstGeom>
          <a:noFill/>
        </p:spPr>
        <p:txBody>
          <a:bodyPr wrap="square" rtlCol="0">
            <a:spAutoFit/>
          </a:bodyPr>
          <a:lstStyle/>
          <a:p>
            <a:r>
              <a:rPr lang="en-US" b="1" dirty="0"/>
              <a:t>Before : </a:t>
            </a:r>
          </a:p>
        </p:txBody>
      </p:sp>
      <p:sp>
        <p:nvSpPr>
          <p:cNvPr id="9" name="TextBox 8">
            <a:extLst>
              <a:ext uri="{FF2B5EF4-FFF2-40B4-BE49-F238E27FC236}">
                <a16:creationId xmlns:a16="http://schemas.microsoft.com/office/drawing/2014/main" id="{D08E5848-7086-75C9-B851-B7B046A025AA}"/>
              </a:ext>
            </a:extLst>
          </p:cNvPr>
          <p:cNvSpPr txBox="1"/>
          <p:nvPr/>
        </p:nvSpPr>
        <p:spPr>
          <a:xfrm>
            <a:off x="795336" y="3559074"/>
            <a:ext cx="1604963" cy="369332"/>
          </a:xfrm>
          <a:prstGeom prst="rect">
            <a:avLst/>
          </a:prstGeom>
          <a:noFill/>
        </p:spPr>
        <p:txBody>
          <a:bodyPr wrap="square" rtlCol="0">
            <a:spAutoFit/>
          </a:bodyPr>
          <a:lstStyle/>
          <a:p>
            <a:r>
              <a:rPr lang="en-US" b="1" dirty="0"/>
              <a:t>After :</a:t>
            </a:r>
          </a:p>
        </p:txBody>
      </p:sp>
      <p:sp>
        <p:nvSpPr>
          <p:cNvPr id="10" name="Rectangle 9">
            <a:extLst>
              <a:ext uri="{FF2B5EF4-FFF2-40B4-BE49-F238E27FC236}">
                <a16:creationId xmlns:a16="http://schemas.microsoft.com/office/drawing/2014/main" id="{B7392DF9-F085-DA93-0B41-423F16F7C377}"/>
              </a:ext>
            </a:extLst>
          </p:cNvPr>
          <p:cNvSpPr/>
          <p:nvPr/>
        </p:nvSpPr>
        <p:spPr>
          <a:xfrm>
            <a:off x="1061357" y="3994133"/>
            <a:ext cx="685800"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D78EC8E-2E6D-9F70-1596-EAFDDA923452}"/>
              </a:ext>
            </a:extLst>
          </p:cNvPr>
          <p:cNvSpPr/>
          <p:nvPr/>
        </p:nvSpPr>
        <p:spPr>
          <a:xfrm>
            <a:off x="1758950" y="3994133"/>
            <a:ext cx="804636"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3B475F4-53A4-A132-7CC2-1868D9BF27EE}"/>
              </a:ext>
            </a:extLst>
          </p:cNvPr>
          <p:cNvSpPr/>
          <p:nvPr/>
        </p:nvSpPr>
        <p:spPr>
          <a:xfrm>
            <a:off x="3396344" y="4025907"/>
            <a:ext cx="571500" cy="1485900"/>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5396D6B-2911-E391-EB9A-39C95C463797}"/>
              </a:ext>
            </a:extLst>
          </p:cNvPr>
          <p:cNvSpPr/>
          <p:nvPr/>
        </p:nvSpPr>
        <p:spPr>
          <a:xfrm>
            <a:off x="7609114" y="4016857"/>
            <a:ext cx="1110343" cy="1479063"/>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708AB6-2FC5-7C5D-5406-D12AEBDD187C}"/>
              </a:ext>
            </a:extLst>
          </p:cNvPr>
          <p:cNvSpPr/>
          <p:nvPr/>
        </p:nvSpPr>
        <p:spPr>
          <a:xfrm>
            <a:off x="10809514" y="4010020"/>
            <a:ext cx="587148" cy="1479063"/>
          </a:xfrm>
          <a:prstGeom prst="rect">
            <a:avLst/>
          </a:prstGeom>
          <a:solidFill>
            <a:schemeClr val="accent4">
              <a:lumMod val="60000"/>
              <a:lumOff val="4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721803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{614F9FC9-D5F1-4E44-9FED-30B188C7E8E3}tf33845126_win32</Template>
  <TotalTime>3110</TotalTime>
  <Words>856</Words>
  <Application>Microsoft Office PowerPoint</Application>
  <PresentationFormat>Widescreen</PresentationFormat>
  <Paragraphs>155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Consolas</vt:lpstr>
      <vt:lpstr>Franklin Gothic Book</vt:lpstr>
      <vt:lpstr>Wingdings</vt:lpstr>
      <vt:lpstr>1_RetrospectVTI</vt:lpstr>
      <vt:lpstr>Used Cars Price Prediction Based In KSA  Misk-DSI-2022</vt:lpstr>
      <vt:lpstr>Topics to be covered </vt:lpstr>
      <vt:lpstr>Project Overview</vt:lpstr>
      <vt:lpstr>Steps carried on in this project </vt:lpstr>
      <vt:lpstr>Data Collection </vt:lpstr>
      <vt:lpstr>Overview of car features listed in yallamotor.com</vt:lpstr>
      <vt:lpstr>Assumptions made on the data</vt:lpstr>
      <vt:lpstr>Data Pre-Processing  </vt:lpstr>
      <vt:lpstr>Data Pre-Processing </vt:lpstr>
      <vt:lpstr>   </vt:lpstr>
      <vt:lpstr>Model Deployment</vt:lpstr>
      <vt:lpstr>Challenges in Data Cleaning</vt:lpstr>
      <vt:lpstr>Challenges in Data Cleaning</vt:lpstr>
      <vt:lpstr>Challenges in Data Cleaning</vt:lpstr>
      <vt:lpstr>Challenges in Model Deployment</vt:lpstr>
      <vt:lpstr>Limitations </vt:lpstr>
      <vt:lpstr>Future work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Saudi Used Cars Price Prediction</dc:title>
  <dc:creator>yousef alotaibi</dc:creator>
  <cp:lastModifiedBy>yousef alotaibi</cp:lastModifiedBy>
  <cp:revision>4</cp:revision>
  <dcterms:created xsi:type="dcterms:W3CDTF">2022-08-21T12:43:31Z</dcterms:created>
  <dcterms:modified xsi:type="dcterms:W3CDTF">2022-08-23T16:34:00Z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