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2923C-71FA-4633-803C-7A9F1A4EC4BC}" type="datetimeFigureOut">
              <a:rPr lang="en-US" smtClean="0"/>
              <a:t>06-May-21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BAD61-173B-4415-878C-601F15EF27C9}" type="slidenum">
              <a:rPr lang="en-US" smtClean="0"/>
              <a:t>‹#›</a:t>
            </a:fld>
            <a:endParaRPr lang="en-US"/>
          </a:p>
        </p:txBody>
      </p:sp>
    </p:spTree>
    <p:extLst>
      <p:ext uri="{BB962C8B-B14F-4D97-AF65-F5344CB8AC3E}">
        <p14:creationId xmlns:p14="http://schemas.microsoft.com/office/powerpoint/2010/main" val="345058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EF1F92-5225-4E98-963B-A056BE798F50}" type="datetime1">
              <a:rPr lang="en-US" smtClean="0"/>
              <a:t>06-May-21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97C58-9F00-473D-8DE8-D2CC840863E1}" type="datetime1">
              <a:rPr lang="en-US" smtClean="0"/>
              <a:t>06-May-21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691D4-804B-4BB3-BDD5-0276B6BAE1D1}" type="datetime1">
              <a:rPr lang="en-US" smtClean="0"/>
              <a:t>06-May-21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D7690-4188-4075-BAF6-28B9A58331FC}" type="datetime1">
              <a:rPr lang="en-US" smtClean="0"/>
              <a:t>06-May-21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659E08-13F6-4C8D-BED4-7E52E01ED43B}" type="datetime1">
              <a:rPr lang="en-US" smtClean="0"/>
              <a:t>06-May-21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FC6912-7DF1-4E7A-9EE7-208BC212CDFB}" type="datetime1">
              <a:rPr lang="en-US" smtClean="0"/>
              <a:t>06-May-21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388DF3-120F-48BF-B0E5-A2965111ECF5}" type="datetime1">
              <a:rPr lang="en-US" smtClean="0"/>
              <a:t>06-May-21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A2143-57F3-497A-AF4F-74848576F424}" type="datetime1">
              <a:rPr lang="en-US" smtClean="0"/>
              <a:t>06-May-21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6C0B6-0535-411C-BF29-F0F0DEF3969B}" type="datetime1">
              <a:rPr lang="en-US" smtClean="0"/>
              <a:t>06-May-21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F130D4-16EC-4C2A-9C5B-930C998FA7E3}" type="datetime1">
              <a:rPr lang="en-US" smtClean="0"/>
              <a:t>06-May-21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D23643-845D-4226-A463-2F33262A60BB}" type="datetime1">
              <a:rPr lang="en-US" smtClean="0"/>
              <a:t>06-May-21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AF167B-B30F-435C-B857-24D985223B9A}" type="datetime1">
              <a:rPr lang="en-US" smtClean="0"/>
              <a:t>06-May-21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B97F-DC56-4E0D-8B57-7416C9EC8DB4}"/>
              </a:ext>
            </a:extLst>
          </p:cNvPr>
          <p:cNvSpPr>
            <a:spLocks noGrp="1"/>
          </p:cNvSpPr>
          <p:nvPr>
            <p:ph type="ctrTitle"/>
          </p:nvPr>
        </p:nvSpPr>
        <p:spPr/>
        <p:txBody>
          <a:bodyPr>
            <a:normAutofit fontScale="90000"/>
          </a:bodyPr>
          <a:lstStyle/>
          <a:p>
            <a:r>
              <a:rPr lang="en-US" dirty="0"/>
              <a:t>Capstone Project - The Battle of the Neighborhoods</a:t>
            </a:r>
          </a:p>
        </p:txBody>
      </p:sp>
      <p:sp>
        <p:nvSpPr>
          <p:cNvPr id="3" name="Subtitle 2">
            <a:extLst>
              <a:ext uri="{FF2B5EF4-FFF2-40B4-BE49-F238E27FC236}">
                <a16:creationId xmlns:a16="http://schemas.microsoft.com/office/drawing/2014/main" id="{219B074B-0AB0-4622-B561-BE9D3C305171}"/>
              </a:ext>
            </a:extLst>
          </p:cNvPr>
          <p:cNvSpPr>
            <a:spLocks noGrp="1"/>
          </p:cNvSpPr>
          <p:nvPr>
            <p:ph type="subTitle" idx="1"/>
          </p:nvPr>
        </p:nvSpPr>
        <p:spPr/>
        <p:txBody>
          <a:bodyPr/>
          <a:lstStyle/>
          <a:p>
            <a:r>
              <a:rPr lang="en-US" dirty="0"/>
              <a:t>Applied Data Science Capstone by IBM/Coursera</a:t>
            </a:r>
          </a:p>
        </p:txBody>
      </p:sp>
      <p:sp>
        <p:nvSpPr>
          <p:cNvPr id="4" name="Slide Number Placeholder 3">
            <a:extLst>
              <a:ext uri="{FF2B5EF4-FFF2-40B4-BE49-F238E27FC236}">
                <a16:creationId xmlns:a16="http://schemas.microsoft.com/office/drawing/2014/main" id="{650C4ACD-016A-4AFB-9F1D-8FC921B1FE15}"/>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24742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9E0F-13C9-483D-8B86-6CC8471DF1DF}"/>
              </a:ext>
            </a:extLst>
          </p:cNvPr>
          <p:cNvSpPr>
            <a:spLocks noGrp="1"/>
          </p:cNvSpPr>
          <p:nvPr>
            <p:ph type="title"/>
          </p:nvPr>
        </p:nvSpPr>
        <p:spPr/>
        <p:txBody>
          <a:bodyPr/>
          <a:lstStyle/>
          <a:p>
            <a:r>
              <a:rPr lang="en-US" dirty="0"/>
              <a:t>Analysis </a:t>
            </a:r>
          </a:p>
        </p:txBody>
      </p:sp>
      <p:sp>
        <p:nvSpPr>
          <p:cNvPr id="3" name="Content Placeholder 2">
            <a:extLst>
              <a:ext uri="{FF2B5EF4-FFF2-40B4-BE49-F238E27FC236}">
                <a16:creationId xmlns:a16="http://schemas.microsoft.com/office/drawing/2014/main" id="{91B30B63-3B68-4FEB-A42A-2398E79D408C}"/>
              </a:ext>
            </a:extLst>
          </p:cNvPr>
          <p:cNvSpPr>
            <a:spLocks noGrp="1"/>
          </p:cNvSpPr>
          <p:nvPr>
            <p:ph idx="1"/>
          </p:nvPr>
        </p:nvSpPr>
        <p:spPr/>
        <p:txBody>
          <a:bodyPr/>
          <a:lstStyle/>
          <a:p>
            <a:r>
              <a:rPr lang="en-US" dirty="0"/>
              <a:t>Distance to nearest Italian restaurant from every area in the </a:t>
            </a:r>
            <a:r>
              <a:rPr lang="en-US" dirty="0" err="1"/>
              <a:t>DataFrame</a:t>
            </a:r>
            <a:r>
              <a:rPr lang="en-US" dirty="0"/>
              <a:t>:</a:t>
            </a:r>
          </a:p>
          <a:p>
            <a:endParaRPr lang="en-US" dirty="0"/>
          </a:p>
        </p:txBody>
      </p:sp>
      <p:sp>
        <p:nvSpPr>
          <p:cNvPr id="4" name="Slide Number Placeholder 3">
            <a:extLst>
              <a:ext uri="{FF2B5EF4-FFF2-40B4-BE49-F238E27FC236}">
                <a16:creationId xmlns:a16="http://schemas.microsoft.com/office/drawing/2014/main" id="{48E6934C-8AC9-42A4-BE30-18A9CDD9E25A}"/>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Picture 4">
            <a:extLst>
              <a:ext uri="{FF2B5EF4-FFF2-40B4-BE49-F238E27FC236}">
                <a16:creationId xmlns:a16="http://schemas.microsoft.com/office/drawing/2014/main" id="{77595FB1-8A71-4571-B21E-7AAD147DD35F}"/>
              </a:ext>
            </a:extLst>
          </p:cNvPr>
          <p:cNvPicPr/>
          <p:nvPr/>
        </p:nvPicPr>
        <p:blipFill>
          <a:blip r:embed="rId2"/>
          <a:stretch>
            <a:fillRect/>
          </a:stretch>
        </p:blipFill>
        <p:spPr>
          <a:xfrm>
            <a:off x="1362101" y="2494505"/>
            <a:ext cx="9033650" cy="3133818"/>
          </a:xfrm>
          <a:prstGeom prst="rect">
            <a:avLst/>
          </a:prstGeom>
        </p:spPr>
      </p:pic>
    </p:spTree>
    <p:extLst>
      <p:ext uri="{BB962C8B-B14F-4D97-AF65-F5344CB8AC3E}">
        <p14:creationId xmlns:p14="http://schemas.microsoft.com/office/powerpoint/2010/main" val="249528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E973-0C2E-45C8-A3EE-A3E55A52BAF8}"/>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61FE2FE-9224-454C-9947-29355C4AA6AD}"/>
              </a:ext>
            </a:extLst>
          </p:cNvPr>
          <p:cNvSpPr>
            <a:spLocks noGrp="1"/>
          </p:cNvSpPr>
          <p:nvPr>
            <p:ph idx="1"/>
          </p:nvPr>
        </p:nvSpPr>
        <p:spPr/>
        <p:txBody>
          <a:bodyPr/>
          <a:lstStyle/>
          <a:p>
            <a:r>
              <a:rPr lang="en-US" dirty="0"/>
              <a:t>On average, Italian restaurant can be found within ~220m from every area center candidate.</a:t>
            </a:r>
          </a:p>
          <a:p>
            <a:r>
              <a:rPr lang="en-US" dirty="0"/>
              <a:t>A heatmap showing the density of Italian restaurants in the city:</a:t>
            </a:r>
          </a:p>
          <a:p>
            <a:endParaRPr lang="en-US" dirty="0"/>
          </a:p>
        </p:txBody>
      </p:sp>
      <p:sp>
        <p:nvSpPr>
          <p:cNvPr id="4" name="Slide Number Placeholder 3">
            <a:extLst>
              <a:ext uri="{FF2B5EF4-FFF2-40B4-BE49-F238E27FC236}">
                <a16:creationId xmlns:a16="http://schemas.microsoft.com/office/drawing/2014/main" id="{C4CE302D-B8AA-414E-ADA0-B86794207EC1}"/>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5" name="Picture 4">
            <a:extLst>
              <a:ext uri="{FF2B5EF4-FFF2-40B4-BE49-F238E27FC236}">
                <a16:creationId xmlns:a16="http://schemas.microsoft.com/office/drawing/2014/main" id="{4215782E-2844-46C2-BE3F-E25E64B717D1}"/>
              </a:ext>
            </a:extLst>
          </p:cNvPr>
          <p:cNvPicPr/>
          <p:nvPr/>
        </p:nvPicPr>
        <p:blipFill>
          <a:blip r:embed="rId2"/>
          <a:stretch>
            <a:fillRect/>
          </a:stretch>
        </p:blipFill>
        <p:spPr>
          <a:xfrm>
            <a:off x="2414726" y="3429000"/>
            <a:ext cx="6462943" cy="2545672"/>
          </a:xfrm>
          <a:prstGeom prst="rect">
            <a:avLst/>
          </a:prstGeom>
        </p:spPr>
      </p:pic>
    </p:spTree>
    <p:extLst>
      <p:ext uri="{BB962C8B-B14F-4D97-AF65-F5344CB8AC3E}">
        <p14:creationId xmlns:p14="http://schemas.microsoft.com/office/powerpoint/2010/main" val="386238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0B0C-5FE3-4721-91D2-3DB7A35C10F4}"/>
              </a:ext>
            </a:extLst>
          </p:cNvPr>
          <p:cNvSpPr>
            <a:spLocks noGrp="1"/>
          </p:cNvSpPr>
          <p:nvPr>
            <p:ph type="title"/>
          </p:nvPr>
        </p:nvSpPr>
        <p:spPr/>
        <p:txBody>
          <a:bodyPr/>
          <a:lstStyle/>
          <a:p>
            <a:r>
              <a:rPr lang="en-US" dirty="0" err="1"/>
              <a:t>ANALysis</a:t>
            </a:r>
            <a:endParaRPr lang="en-US" dirty="0"/>
          </a:p>
        </p:txBody>
      </p:sp>
      <p:sp>
        <p:nvSpPr>
          <p:cNvPr id="3" name="Content Placeholder 2">
            <a:extLst>
              <a:ext uri="{FF2B5EF4-FFF2-40B4-BE49-F238E27FC236}">
                <a16:creationId xmlns:a16="http://schemas.microsoft.com/office/drawing/2014/main" id="{C7C263DC-6D7A-445B-8BD3-F4236D4F9DFB}"/>
              </a:ext>
            </a:extLst>
          </p:cNvPr>
          <p:cNvSpPr>
            <a:spLocks noGrp="1"/>
          </p:cNvSpPr>
          <p:nvPr>
            <p:ph idx="1"/>
          </p:nvPr>
        </p:nvSpPr>
        <p:spPr/>
        <p:txBody>
          <a:bodyPr/>
          <a:lstStyle/>
          <a:p>
            <a:r>
              <a:rPr lang="en-US" dirty="0"/>
              <a:t>We’ll narrow down our search to two neighborhoods: “El </a:t>
            </a:r>
            <a:r>
              <a:rPr lang="en-US" dirty="0" err="1"/>
              <a:t>Raval</a:t>
            </a:r>
            <a:r>
              <a:rPr lang="en-US" dirty="0"/>
              <a:t>” and “Sant Antoni”.</a:t>
            </a:r>
          </a:p>
          <a:p>
            <a:r>
              <a:rPr lang="en-US" dirty="0"/>
              <a:t>The circle was shifted to be in the middle of these two neighborhoods.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4C6C60B3-E7A0-421F-A7D1-28B305DE07BE}"/>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5" name="Picture 4">
            <a:extLst>
              <a:ext uri="{FF2B5EF4-FFF2-40B4-BE49-F238E27FC236}">
                <a16:creationId xmlns:a16="http://schemas.microsoft.com/office/drawing/2014/main" id="{309660DE-32D2-4E7B-A27F-16C3E1D8D2E5}"/>
              </a:ext>
            </a:extLst>
          </p:cNvPr>
          <p:cNvPicPr/>
          <p:nvPr/>
        </p:nvPicPr>
        <p:blipFill>
          <a:blip r:embed="rId2"/>
          <a:stretch>
            <a:fillRect/>
          </a:stretch>
        </p:blipFill>
        <p:spPr>
          <a:xfrm>
            <a:off x="2896006" y="3186695"/>
            <a:ext cx="5814060" cy="2279650"/>
          </a:xfrm>
          <a:prstGeom prst="rect">
            <a:avLst/>
          </a:prstGeom>
        </p:spPr>
      </p:pic>
    </p:spTree>
    <p:extLst>
      <p:ext uri="{BB962C8B-B14F-4D97-AF65-F5344CB8AC3E}">
        <p14:creationId xmlns:p14="http://schemas.microsoft.com/office/powerpoint/2010/main" val="240321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B2CB-545C-4722-9C2E-9CFBAC879A6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A57211D6-E1CD-4393-9F78-60910D78A5C5}"/>
              </a:ext>
            </a:extLst>
          </p:cNvPr>
          <p:cNvSpPr>
            <a:spLocks noGrp="1"/>
          </p:cNvSpPr>
          <p:nvPr>
            <p:ph idx="1"/>
          </p:nvPr>
        </p:nvSpPr>
        <p:spPr/>
        <p:txBody>
          <a:bodyPr/>
          <a:lstStyle/>
          <a:p>
            <a:r>
              <a:rPr lang="en-US" dirty="0"/>
              <a:t>We’re only interested in the locations which meet the following conditions:</a:t>
            </a:r>
          </a:p>
          <a:p>
            <a:r>
              <a:rPr lang="en-US" dirty="0"/>
              <a:t>No more than five restaurant in the vicinity of 100 m.</a:t>
            </a:r>
          </a:p>
          <a:p>
            <a:r>
              <a:rPr lang="en-US" dirty="0"/>
              <a:t>No Italian restaurant within 200 m.</a:t>
            </a:r>
          </a:p>
          <a:p>
            <a:endParaRPr lang="en-US" dirty="0"/>
          </a:p>
        </p:txBody>
      </p:sp>
      <p:sp>
        <p:nvSpPr>
          <p:cNvPr id="4" name="Slide Number Placeholder 3">
            <a:extLst>
              <a:ext uri="{FF2B5EF4-FFF2-40B4-BE49-F238E27FC236}">
                <a16:creationId xmlns:a16="http://schemas.microsoft.com/office/drawing/2014/main" id="{E3C503DB-3B6D-4FB7-9BD4-F18408FCDC99}"/>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522935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C403-B506-4D6A-A5BE-60DF6ABD7021}"/>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60DBE630-1613-4A35-8524-38DFA31B59B6}"/>
              </a:ext>
            </a:extLst>
          </p:cNvPr>
          <p:cNvSpPr>
            <a:spLocks noGrp="1"/>
          </p:cNvSpPr>
          <p:nvPr>
            <p:ph idx="1"/>
          </p:nvPr>
        </p:nvSpPr>
        <p:spPr/>
        <p:txBody>
          <a:bodyPr/>
          <a:lstStyle/>
          <a:p>
            <a:r>
              <a:rPr lang="en-US" dirty="0"/>
              <a:t>Four locations were found:</a:t>
            </a:r>
          </a:p>
          <a:p>
            <a:endParaRPr lang="en-US" dirty="0"/>
          </a:p>
        </p:txBody>
      </p:sp>
      <p:sp>
        <p:nvSpPr>
          <p:cNvPr id="4" name="Slide Number Placeholder 3">
            <a:extLst>
              <a:ext uri="{FF2B5EF4-FFF2-40B4-BE49-F238E27FC236}">
                <a16:creationId xmlns:a16="http://schemas.microsoft.com/office/drawing/2014/main" id="{8157463D-5A38-4C7F-AADF-A238DDB43969}"/>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6" name="Picture 5">
            <a:extLst>
              <a:ext uri="{FF2B5EF4-FFF2-40B4-BE49-F238E27FC236}">
                <a16:creationId xmlns:a16="http://schemas.microsoft.com/office/drawing/2014/main" id="{21F4D059-F190-4DE1-BA63-60029B7D1E88}"/>
              </a:ext>
            </a:extLst>
          </p:cNvPr>
          <p:cNvPicPr/>
          <p:nvPr/>
        </p:nvPicPr>
        <p:blipFill>
          <a:blip r:embed="rId2"/>
          <a:stretch>
            <a:fillRect/>
          </a:stretch>
        </p:blipFill>
        <p:spPr>
          <a:xfrm>
            <a:off x="2485749" y="2627790"/>
            <a:ext cx="7750204" cy="3000533"/>
          </a:xfrm>
          <a:prstGeom prst="rect">
            <a:avLst/>
          </a:prstGeom>
        </p:spPr>
      </p:pic>
    </p:spTree>
    <p:extLst>
      <p:ext uri="{BB962C8B-B14F-4D97-AF65-F5344CB8AC3E}">
        <p14:creationId xmlns:p14="http://schemas.microsoft.com/office/powerpoint/2010/main" val="145123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1BBD-0439-4D3D-9BBE-E5764EE1D579}"/>
              </a:ext>
            </a:extLst>
          </p:cNvPr>
          <p:cNvSpPr>
            <a:spLocks noGrp="1"/>
          </p:cNvSpPr>
          <p:nvPr>
            <p:ph type="title"/>
          </p:nvPr>
        </p:nvSpPr>
        <p:spPr/>
        <p:txBody>
          <a:bodyPr/>
          <a:lstStyle/>
          <a:p>
            <a:r>
              <a:rPr lang="en-US" dirty="0"/>
              <a:t>Results and Discussion </a:t>
            </a:r>
          </a:p>
        </p:txBody>
      </p:sp>
      <p:sp>
        <p:nvSpPr>
          <p:cNvPr id="3" name="Content Placeholder 2">
            <a:extLst>
              <a:ext uri="{FF2B5EF4-FFF2-40B4-BE49-F238E27FC236}">
                <a16:creationId xmlns:a16="http://schemas.microsoft.com/office/drawing/2014/main" id="{176D9A5F-8639-4F5F-8543-6A86CDD4CEF1}"/>
              </a:ext>
            </a:extLst>
          </p:cNvPr>
          <p:cNvSpPr>
            <a:spLocks noGrp="1"/>
          </p:cNvSpPr>
          <p:nvPr>
            <p:ph idx="1"/>
          </p:nvPr>
        </p:nvSpPr>
        <p:spPr/>
        <p:txBody>
          <a:bodyPr/>
          <a:lstStyle/>
          <a:p>
            <a:r>
              <a:rPr lang="en-US" dirty="0"/>
              <a:t>Since we’ve found four location and both are close to each other and are in one neighborhood (El </a:t>
            </a:r>
            <a:r>
              <a:rPr lang="en-US" dirty="0" err="1"/>
              <a:t>Raval</a:t>
            </a:r>
            <a:r>
              <a:rPr lang="en-US" dirty="0"/>
              <a:t>), we don’t need additional analysis or clustering.</a:t>
            </a:r>
          </a:p>
          <a:p>
            <a:r>
              <a:rPr lang="en-US" dirty="0"/>
              <a:t>We’ve specified two conditions: </a:t>
            </a:r>
          </a:p>
          <a:p>
            <a:r>
              <a:rPr lang="en-US" dirty="0"/>
              <a:t>No more than five restaurants and no Italian restaurant within 100 m.</a:t>
            </a:r>
          </a:p>
        </p:txBody>
      </p:sp>
      <p:sp>
        <p:nvSpPr>
          <p:cNvPr id="4" name="Slide Number Placeholder 3">
            <a:extLst>
              <a:ext uri="{FF2B5EF4-FFF2-40B4-BE49-F238E27FC236}">
                <a16:creationId xmlns:a16="http://schemas.microsoft.com/office/drawing/2014/main" id="{EB3C3FCE-9BA4-451A-9884-CB84800A37F7}"/>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322211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BB3E-43D8-4704-BF34-77511C9A697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6FF1F4-7AD8-4E98-AB8B-4916E14B7C34}"/>
              </a:ext>
            </a:extLst>
          </p:cNvPr>
          <p:cNvSpPr>
            <a:spLocks noGrp="1"/>
          </p:cNvSpPr>
          <p:nvPr>
            <p:ph idx="1"/>
          </p:nvPr>
        </p:nvSpPr>
        <p:spPr/>
        <p:txBody>
          <a:bodyPr/>
          <a:lstStyle/>
          <a:p>
            <a:r>
              <a:rPr lang="en-US" dirty="0"/>
              <a:t>Using the help of Google and Foursquare APIs as well as information about the city from Wikipedia, we have calculated and obtained important information about the city’s popularity and numbers of restaurants in its neighborhoods.</a:t>
            </a:r>
          </a:p>
          <a:p>
            <a:r>
              <a:rPr lang="en-US" dirty="0"/>
              <a:t>We have found four optimal locations to launch our restaurant.</a:t>
            </a:r>
          </a:p>
          <a:p>
            <a:r>
              <a:rPr lang="en-US" dirty="0"/>
              <a:t>The final decision of where the location would be </a:t>
            </a:r>
            <a:r>
              <a:rPr lang="en-US"/>
              <a:t>the stakeholder’s.</a:t>
            </a:r>
            <a:endParaRPr lang="en-US" dirty="0"/>
          </a:p>
        </p:txBody>
      </p:sp>
      <p:sp>
        <p:nvSpPr>
          <p:cNvPr id="4" name="Slide Number Placeholder 3">
            <a:extLst>
              <a:ext uri="{FF2B5EF4-FFF2-40B4-BE49-F238E27FC236}">
                <a16:creationId xmlns:a16="http://schemas.microsoft.com/office/drawing/2014/main" id="{FC516DE5-88B9-4CF7-845F-05A0B3FE3B4F}"/>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3113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F259-DC97-4CCA-9B95-F5E243EF03F1}"/>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C1B2420C-248A-40D3-AADE-4BAC3444819D}"/>
              </a:ext>
            </a:extLst>
          </p:cNvPr>
          <p:cNvSpPr>
            <a:spLocks noGrp="1"/>
          </p:cNvSpPr>
          <p:nvPr>
            <p:ph idx="1"/>
          </p:nvPr>
        </p:nvSpPr>
        <p:spPr/>
        <p:txBody>
          <a:bodyPr>
            <a:normAutofit fontScale="92500" lnSpcReduction="20000"/>
          </a:bodyPr>
          <a:lstStyle/>
          <a:p>
            <a:r>
              <a:rPr lang="en-US" dirty="0"/>
              <a:t>Problem Background</a:t>
            </a:r>
          </a:p>
          <a:p>
            <a:r>
              <a:rPr lang="en-US" dirty="0"/>
              <a:t>Targeted Audience</a:t>
            </a:r>
          </a:p>
          <a:p>
            <a:r>
              <a:rPr lang="en-US" dirty="0"/>
              <a:t>Data</a:t>
            </a:r>
          </a:p>
          <a:p>
            <a:r>
              <a:rPr lang="en-US" dirty="0"/>
              <a:t>Neighborhood Candidates</a:t>
            </a:r>
          </a:p>
          <a:p>
            <a:r>
              <a:rPr lang="en-US" dirty="0"/>
              <a:t>Methodology</a:t>
            </a:r>
          </a:p>
          <a:p>
            <a:r>
              <a:rPr lang="en-US" dirty="0"/>
              <a:t>Analysis</a:t>
            </a:r>
          </a:p>
          <a:p>
            <a:r>
              <a:rPr lang="en-US" dirty="0"/>
              <a:t>Results and Discussion</a:t>
            </a:r>
          </a:p>
          <a:p>
            <a:r>
              <a:rPr lang="en-US" dirty="0"/>
              <a:t>Conclusion</a:t>
            </a:r>
          </a:p>
          <a:p>
            <a:endParaRPr lang="en-US" dirty="0"/>
          </a:p>
        </p:txBody>
      </p:sp>
      <p:sp>
        <p:nvSpPr>
          <p:cNvPr id="4" name="Slide Number Placeholder 3">
            <a:extLst>
              <a:ext uri="{FF2B5EF4-FFF2-40B4-BE49-F238E27FC236}">
                <a16:creationId xmlns:a16="http://schemas.microsoft.com/office/drawing/2014/main" id="{FC18CF76-8D2F-4138-A976-DB049D13B40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5162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3595-83BB-4C49-92E3-1160E3AE8167}"/>
              </a:ext>
            </a:extLst>
          </p:cNvPr>
          <p:cNvSpPr>
            <a:spLocks noGrp="1"/>
          </p:cNvSpPr>
          <p:nvPr>
            <p:ph type="title"/>
          </p:nvPr>
        </p:nvSpPr>
        <p:spPr/>
        <p:txBody>
          <a:bodyPr/>
          <a:lstStyle/>
          <a:p>
            <a:r>
              <a:rPr lang="en-US" dirty="0"/>
              <a:t>Problem Background </a:t>
            </a:r>
          </a:p>
        </p:txBody>
      </p:sp>
      <p:sp>
        <p:nvSpPr>
          <p:cNvPr id="3" name="Content Placeholder 2">
            <a:extLst>
              <a:ext uri="{FF2B5EF4-FFF2-40B4-BE49-F238E27FC236}">
                <a16:creationId xmlns:a16="http://schemas.microsoft.com/office/drawing/2014/main" id="{92173419-3514-4206-8AB9-96313C55E516}"/>
              </a:ext>
            </a:extLst>
          </p:cNvPr>
          <p:cNvSpPr>
            <a:spLocks noGrp="1"/>
          </p:cNvSpPr>
          <p:nvPr>
            <p:ph idx="1"/>
          </p:nvPr>
        </p:nvSpPr>
        <p:spPr>
          <a:xfrm>
            <a:off x="1451579" y="2015732"/>
            <a:ext cx="9603275" cy="1049235"/>
          </a:xfrm>
        </p:spPr>
        <p:txBody>
          <a:bodyPr/>
          <a:lstStyle/>
          <a:p>
            <a:r>
              <a:rPr lang="en-US" dirty="0"/>
              <a:t>Barcelona city is one of the most populous cities of Spain and in this assignment we’ll be conducting an analysis to find the optimal location of starting a new Italian restaurant.</a:t>
            </a:r>
          </a:p>
        </p:txBody>
      </p:sp>
      <p:sp>
        <p:nvSpPr>
          <p:cNvPr id="4" name="Title 1">
            <a:extLst>
              <a:ext uri="{FF2B5EF4-FFF2-40B4-BE49-F238E27FC236}">
                <a16:creationId xmlns:a16="http://schemas.microsoft.com/office/drawing/2014/main" id="{905F3990-6D74-45E6-BB70-8DDF7B9CE251}"/>
              </a:ext>
            </a:extLst>
          </p:cNvPr>
          <p:cNvSpPr txBox="1">
            <a:spLocks/>
          </p:cNvSpPr>
          <p:nvPr/>
        </p:nvSpPr>
        <p:spPr>
          <a:xfrm>
            <a:off x="1451578" y="3226946"/>
            <a:ext cx="9603275" cy="77688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Targeted Audience </a:t>
            </a:r>
          </a:p>
        </p:txBody>
      </p:sp>
      <p:sp>
        <p:nvSpPr>
          <p:cNvPr id="5" name="Content Placeholder 2">
            <a:extLst>
              <a:ext uri="{FF2B5EF4-FFF2-40B4-BE49-F238E27FC236}">
                <a16:creationId xmlns:a16="http://schemas.microsoft.com/office/drawing/2014/main" id="{B5B305A7-26D3-4FF2-91D5-32E2385D2EF0}"/>
              </a:ext>
            </a:extLst>
          </p:cNvPr>
          <p:cNvSpPr txBox="1">
            <a:spLocks/>
          </p:cNvSpPr>
          <p:nvPr/>
        </p:nvSpPr>
        <p:spPr>
          <a:xfrm>
            <a:off x="1294362" y="4023566"/>
            <a:ext cx="9603275" cy="104923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People of Barcelona and tourists who would like to try a foreign restaurant.  </a:t>
            </a:r>
          </a:p>
        </p:txBody>
      </p:sp>
      <p:sp>
        <p:nvSpPr>
          <p:cNvPr id="6" name="Slide Number Placeholder 5">
            <a:extLst>
              <a:ext uri="{FF2B5EF4-FFF2-40B4-BE49-F238E27FC236}">
                <a16:creationId xmlns:a16="http://schemas.microsoft.com/office/drawing/2014/main" id="{D725833A-0DFF-4A98-B9A7-824C871F8D91}"/>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97235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990A-4706-4594-804D-18D126BFCFE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12354DE-D2E3-4E06-AC9E-6B633DF38DDD}"/>
              </a:ext>
            </a:extLst>
          </p:cNvPr>
          <p:cNvSpPr>
            <a:spLocks noGrp="1"/>
          </p:cNvSpPr>
          <p:nvPr>
            <p:ph idx="1"/>
          </p:nvPr>
        </p:nvSpPr>
        <p:spPr/>
        <p:txBody>
          <a:bodyPr/>
          <a:lstStyle/>
          <a:p>
            <a:r>
              <a:rPr lang="en-US" dirty="0"/>
              <a:t>We’ve collected out data from three websites:</a:t>
            </a:r>
          </a:p>
          <a:p>
            <a:r>
              <a:rPr lang="en-US" dirty="0"/>
              <a:t>Wikipedia</a:t>
            </a:r>
          </a:p>
          <a:p>
            <a:r>
              <a:rPr lang="en-US" dirty="0"/>
              <a:t>Google Maps API</a:t>
            </a:r>
          </a:p>
          <a:p>
            <a:r>
              <a:rPr lang="en-US" dirty="0"/>
              <a:t>Foursquare API</a:t>
            </a:r>
          </a:p>
        </p:txBody>
      </p:sp>
      <p:sp>
        <p:nvSpPr>
          <p:cNvPr id="4" name="Slide Number Placeholder 3">
            <a:extLst>
              <a:ext uri="{FF2B5EF4-FFF2-40B4-BE49-F238E27FC236}">
                <a16:creationId xmlns:a16="http://schemas.microsoft.com/office/drawing/2014/main" id="{DB992F47-58D1-421F-B2EF-36BDD52B90C2}"/>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9231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23A8-D26E-4A6A-B49B-BA4007BA3454}"/>
              </a:ext>
            </a:extLst>
          </p:cNvPr>
          <p:cNvSpPr>
            <a:spLocks noGrp="1"/>
          </p:cNvSpPr>
          <p:nvPr>
            <p:ph type="title"/>
          </p:nvPr>
        </p:nvSpPr>
        <p:spPr/>
        <p:txBody>
          <a:bodyPr/>
          <a:lstStyle/>
          <a:p>
            <a:r>
              <a:rPr lang="en-US" dirty="0"/>
              <a:t>Neighborhood Candidates</a:t>
            </a:r>
          </a:p>
        </p:txBody>
      </p:sp>
      <p:sp>
        <p:nvSpPr>
          <p:cNvPr id="3" name="Content Placeholder 2">
            <a:extLst>
              <a:ext uri="{FF2B5EF4-FFF2-40B4-BE49-F238E27FC236}">
                <a16:creationId xmlns:a16="http://schemas.microsoft.com/office/drawing/2014/main" id="{B7820CED-C2BB-4CF1-9A99-06FA72EE74CC}"/>
              </a:ext>
            </a:extLst>
          </p:cNvPr>
          <p:cNvSpPr>
            <a:spLocks noGrp="1"/>
          </p:cNvSpPr>
          <p:nvPr>
            <p:ph idx="1"/>
          </p:nvPr>
        </p:nvSpPr>
        <p:spPr/>
        <p:txBody>
          <a:bodyPr/>
          <a:lstStyle/>
          <a:p>
            <a:r>
              <a:rPr lang="en-US" dirty="0"/>
              <a:t>We’ve found the latitude &amp; longitude of Barcelona city center, using specific, well known address and Google Maps geocoding API.</a:t>
            </a:r>
          </a:p>
          <a:p>
            <a:r>
              <a:rPr lang="en-US" dirty="0"/>
              <a:t> Coordinate of Barcelona, Spain: ['</a:t>
            </a:r>
            <a:r>
              <a:rPr lang="en-US" dirty="0" err="1"/>
              <a:t>lat</a:t>
            </a:r>
            <a:r>
              <a:rPr lang="en-US" dirty="0"/>
              <a:t>': 41.3850639, '</a:t>
            </a:r>
            <a:r>
              <a:rPr lang="en-US" dirty="0" err="1"/>
              <a:t>lng</a:t>
            </a:r>
            <a:r>
              <a:rPr lang="en-US" dirty="0"/>
              <a:t>': 2.1734035]</a:t>
            </a:r>
          </a:p>
          <a:p>
            <a:r>
              <a:rPr lang="es-ES" dirty="0"/>
              <a:t>In </a:t>
            </a:r>
            <a:r>
              <a:rPr lang="en-US" dirty="0"/>
              <a:t>Cartesian: </a:t>
            </a:r>
            <a:r>
              <a:rPr lang="es-ES" dirty="0"/>
              <a:t>X=-573518.9890965135, Y=4661662.499852937</a:t>
            </a:r>
          </a:p>
          <a:p>
            <a:endParaRPr lang="en-US" dirty="0"/>
          </a:p>
        </p:txBody>
      </p:sp>
      <p:sp>
        <p:nvSpPr>
          <p:cNvPr id="12" name="Slide Number Placeholder 11">
            <a:extLst>
              <a:ext uri="{FF2B5EF4-FFF2-40B4-BE49-F238E27FC236}">
                <a16:creationId xmlns:a16="http://schemas.microsoft.com/office/drawing/2014/main" id="{87233FB9-4526-4B9F-BB52-8821F5945F71}"/>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92983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C2A8-9C00-41C0-B37E-37B59B8FE0A9}"/>
              </a:ext>
            </a:extLst>
          </p:cNvPr>
          <p:cNvSpPr>
            <a:spLocks noGrp="1"/>
          </p:cNvSpPr>
          <p:nvPr>
            <p:ph type="title"/>
          </p:nvPr>
        </p:nvSpPr>
        <p:spPr/>
        <p:txBody>
          <a:bodyPr/>
          <a:lstStyle/>
          <a:p>
            <a:r>
              <a:rPr lang="en-US" dirty="0"/>
              <a:t>Neighborhood Candidates</a:t>
            </a:r>
          </a:p>
        </p:txBody>
      </p:sp>
      <p:sp>
        <p:nvSpPr>
          <p:cNvPr id="3" name="Content Placeholder 2">
            <a:extLst>
              <a:ext uri="{FF2B5EF4-FFF2-40B4-BE49-F238E27FC236}">
                <a16:creationId xmlns:a16="http://schemas.microsoft.com/office/drawing/2014/main" id="{1CB6D7BB-F627-4175-82A0-A1720FC3B9B4}"/>
              </a:ext>
            </a:extLst>
          </p:cNvPr>
          <p:cNvSpPr>
            <a:spLocks noGrp="1"/>
          </p:cNvSpPr>
          <p:nvPr>
            <p:ph idx="1"/>
          </p:nvPr>
        </p:nvSpPr>
        <p:spPr/>
        <p:txBody>
          <a:bodyPr/>
          <a:lstStyle/>
          <a:p>
            <a:r>
              <a:rPr lang="en-US" dirty="0"/>
              <a:t>Addressed of neighborhoods in a Pandas </a:t>
            </a:r>
            <a:r>
              <a:rPr lang="en-US" dirty="0" err="1"/>
              <a:t>DataFrame</a:t>
            </a:r>
            <a:r>
              <a:rPr lang="en-US" dirty="0"/>
              <a:t>:</a:t>
            </a:r>
          </a:p>
          <a:p>
            <a:endParaRPr lang="en-US" dirty="0"/>
          </a:p>
        </p:txBody>
      </p:sp>
      <p:pic>
        <p:nvPicPr>
          <p:cNvPr id="4" name="Picture 3">
            <a:extLst>
              <a:ext uri="{FF2B5EF4-FFF2-40B4-BE49-F238E27FC236}">
                <a16:creationId xmlns:a16="http://schemas.microsoft.com/office/drawing/2014/main" id="{2A3AF483-53BA-493B-8763-1CFC267678DE}"/>
              </a:ext>
            </a:extLst>
          </p:cNvPr>
          <p:cNvPicPr/>
          <p:nvPr/>
        </p:nvPicPr>
        <p:blipFill>
          <a:blip r:embed="rId2"/>
          <a:stretch>
            <a:fillRect/>
          </a:stretch>
        </p:blipFill>
        <p:spPr>
          <a:xfrm>
            <a:off x="2426231" y="2537867"/>
            <a:ext cx="6576060" cy="3025140"/>
          </a:xfrm>
          <a:prstGeom prst="rect">
            <a:avLst/>
          </a:prstGeom>
        </p:spPr>
      </p:pic>
      <p:sp>
        <p:nvSpPr>
          <p:cNvPr id="5" name="Slide Number Placeholder 4">
            <a:extLst>
              <a:ext uri="{FF2B5EF4-FFF2-40B4-BE49-F238E27FC236}">
                <a16:creationId xmlns:a16="http://schemas.microsoft.com/office/drawing/2014/main" id="{3F9078BB-44CB-49AF-BB48-094A225425B1}"/>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44725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2A1E-62BB-4505-93EC-5A43B6EBBAA3}"/>
              </a:ext>
            </a:extLst>
          </p:cNvPr>
          <p:cNvSpPr>
            <a:spLocks noGrp="1"/>
          </p:cNvSpPr>
          <p:nvPr>
            <p:ph type="title"/>
          </p:nvPr>
        </p:nvSpPr>
        <p:spPr/>
        <p:txBody>
          <a:bodyPr/>
          <a:lstStyle/>
          <a:p>
            <a:r>
              <a:rPr lang="en-US" dirty="0"/>
              <a:t>Foursquare</a:t>
            </a:r>
          </a:p>
        </p:txBody>
      </p:sp>
      <p:sp>
        <p:nvSpPr>
          <p:cNvPr id="3" name="Content Placeholder 2">
            <a:extLst>
              <a:ext uri="{FF2B5EF4-FFF2-40B4-BE49-F238E27FC236}">
                <a16:creationId xmlns:a16="http://schemas.microsoft.com/office/drawing/2014/main" id="{8D5BF89F-2D76-4C77-95F5-7DDA29A7AEB9}"/>
              </a:ext>
            </a:extLst>
          </p:cNvPr>
          <p:cNvSpPr>
            <a:spLocks noGrp="1"/>
          </p:cNvSpPr>
          <p:nvPr>
            <p:ph idx="1"/>
          </p:nvPr>
        </p:nvSpPr>
        <p:spPr/>
        <p:txBody>
          <a:bodyPr/>
          <a:lstStyle/>
          <a:p>
            <a:r>
              <a:rPr lang="en-US" dirty="0"/>
              <a:t>We’ve used Foursquare API to get information about the number of restaurants in the city.</a:t>
            </a:r>
          </a:p>
          <a:p>
            <a:r>
              <a:rPr lang="en-US" dirty="0"/>
              <a:t>Total number of restaurants: 1,080</a:t>
            </a:r>
          </a:p>
          <a:p>
            <a:r>
              <a:rPr lang="en-US" dirty="0"/>
              <a:t>Total number of Italian restaurants: 66</a:t>
            </a:r>
          </a:p>
          <a:p>
            <a:r>
              <a:rPr lang="en-US" dirty="0"/>
              <a:t>Percentage of Italian restaurants: 6.11%</a:t>
            </a:r>
          </a:p>
          <a:p>
            <a:r>
              <a:rPr lang="en-US" dirty="0"/>
              <a:t>Average number of restaurants in neighborhood: 25.3</a:t>
            </a:r>
          </a:p>
        </p:txBody>
      </p:sp>
      <p:sp>
        <p:nvSpPr>
          <p:cNvPr id="5" name="Slide Number Placeholder 4">
            <a:extLst>
              <a:ext uri="{FF2B5EF4-FFF2-40B4-BE49-F238E27FC236}">
                <a16:creationId xmlns:a16="http://schemas.microsoft.com/office/drawing/2014/main" id="{355EECDC-2F4E-4429-832A-EBE0884D5B39}"/>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06773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D406-04EF-466E-96CD-6A26B405731C}"/>
              </a:ext>
            </a:extLst>
          </p:cNvPr>
          <p:cNvSpPr>
            <a:spLocks noGrp="1"/>
          </p:cNvSpPr>
          <p:nvPr>
            <p:ph type="title"/>
          </p:nvPr>
        </p:nvSpPr>
        <p:spPr/>
        <p:txBody>
          <a:bodyPr/>
          <a:lstStyle/>
          <a:p>
            <a:r>
              <a:rPr lang="en-US" dirty="0"/>
              <a:t>Foursquare</a:t>
            </a:r>
          </a:p>
        </p:txBody>
      </p:sp>
      <p:sp>
        <p:nvSpPr>
          <p:cNvPr id="3" name="Content Placeholder 2">
            <a:extLst>
              <a:ext uri="{FF2B5EF4-FFF2-40B4-BE49-F238E27FC236}">
                <a16:creationId xmlns:a16="http://schemas.microsoft.com/office/drawing/2014/main" id="{150CC695-C762-458A-A766-B7D41922DC70}"/>
              </a:ext>
            </a:extLst>
          </p:cNvPr>
          <p:cNvSpPr>
            <a:spLocks noGrp="1"/>
          </p:cNvSpPr>
          <p:nvPr>
            <p:ph idx="1"/>
          </p:nvPr>
        </p:nvSpPr>
        <p:spPr/>
        <p:txBody>
          <a:bodyPr/>
          <a:lstStyle/>
          <a:p>
            <a:r>
              <a:rPr lang="en-US" dirty="0"/>
              <a:t>Number of restaurants (blue dots) and Italian restaurants (red dots).</a:t>
            </a:r>
          </a:p>
          <a:p>
            <a:endParaRPr lang="en-US" dirty="0"/>
          </a:p>
        </p:txBody>
      </p:sp>
      <p:sp>
        <p:nvSpPr>
          <p:cNvPr id="4" name="Slide Number Placeholder 3">
            <a:extLst>
              <a:ext uri="{FF2B5EF4-FFF2-40B4-BE49-F238E27FC236}">
                <a16:creationId xmlns:a16="http://schemas.microsoft.com/office/drawing/2014/main" id="{0A921973-5B62-4C1C-8382-7A3F7F121B89}"/>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Picture 5">
            <a:extLst>
              <a:ext uri="{FF2B5EF4-FFF2-40B4-BE49-F238E27FC236}">
                <a16:creationId xmlns:a16="http://schemas.microsoft.com/office/drawing/2014/main" id="{2531B7CE-952A-4BC5-84F7-22326971BBDC}"/>
              </a:ext>
            </a:extLst>
          </p:cNvPr>
          <p:cNvPicPr/>
          <p:nvPr/>
        </p:nvPicPr>
        <p:blipFill>
          <a:blip r:embed="rId2"/>
          <a:stretch>
            <a:fillRect/>
          </a:stretch>
        </p:blipFill>
        <p:spPr>
          <a:xfrm>
            <a:off x="2252450" y="2426295"/>
            <a:ext cx="6621780" cy="3230880"/>
          </a:xfrm>
          <a:prstGeom prst="rect">
            <a:avLst/>
          </a:prstGeom>
        </p:spPr>
      </p:pic>
    </p:spTree>
    <p:extLst>
      <p:ext uri="{BB962C8B-B14F-4D97-AF65-F5344CB8AC3E}">
        <p14:creationId xmlns:p14="http://schemas.microsoft.com/office/powerpoint/2010/main" val="349034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557B-F148-411C-82DA-29F8CC5A731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79A9C5C-7485-44B6-B21E-35FBA850F3DC}"/>
              </a:ext>
            </a:extLst>
          </p:cNvPr>
          <p:cNvSpPr>
            <a:spLocks noGrp="1"/>
          </p:cNvSpPr>
          <p:nvPr>
            <p:ph idx="1"/>
          </p:nvPr>
        </p:nvSpPr>
        <p:spPr/>
        <p:txBody>
          <a:bodyPr/>
          <a:lstStyle/>
          <a:p>
            <a:r>
              <a:rPr lang="en-US" dirty="0"/>
              <a:t>We’ll choose the location with the least crowded restaurants in the city.</a:t>
            </a:r>
          </a:p>
          <a:p>
            <a:r>
              <a:rPr lang="en-US" dirty="0"/>
              <a:t>This will be our optimal location to launch the first branch of out restaurant.</a:t>
            </a:r>
          </a:p>
          <a:p>
            <a:r>
              <a:rPr lang="en-US" dirty="0"/>
              <a:t>We’ll use k-means clustering when needed to compare and decide which neighborhood will be picked.</a:t>
            </a:r>
          </a:p>
        </p:txBody>
      </p:sp>
      <p:sp>
        <p:nvSpPr>
          <p:cNvPr id="4" name="Slide Number Placeholder 3">
            <a:extLst>
              <a:ext uri="{FF2B5EF4-FFF2-40B4-BE49-F238E27FC236}">
                <a16:creationId xmlns:a16="http://schemas.microsoft.com/office/drawing/2014/main" id="{7652EDEA-3DD4-42BE-BAAF-D5280967428A}"/>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7938425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60</TotalTime>
  <Words>504</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Capstone Project - The Battle of the Neighborhoods</vt:lpstr>
      <vt:lpstr>Table of contents</vt:lpstr>
      <vt:lpstr>Problem Background </vt:lpstr>
      <vt:lpstr>Data</vt:lpstr>
      <vt:lpstr>Neighborhood Candidates</vt:lpstr>
      <vt:lpstr>Neighborhood Candidates</vt:lpstr>
      <vt:lpstr>Foursquare</vt:lpstr>
      <vt:lpstr>Foursquare</vt:lpstr>
      <vt:lpstr>Methodology</vt:lpstr>
      <vt:lpstr>Analysis </vt:lpstr>
      <vt:lpstr>Analysis</vt:lpstr>
      <vt:lpstr>ANALysis</vt:lpstr>
      <vt:lpstr>Analysis</vt:lpstr>
      <vt:lpstr>analysis</vt:lpstr>
      <vt:lpstr>Results and 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Neighborhoods</dc:title>
  <dc:creator>Yousef Al-Zammam</dc:creator>
  <cp:lastModifiedBy>Yousef Al-Zammam</cp:lastModifiedBy>
  <cp:revision>6</cp:revision>
  <dcterms:created xsi:type="dcterms:W3CDTF">2021-05-06T10:40:49Z</dcterms:created>
  <dcterms:modified xsi:type="dcterms:W3CDTF">2021-05-06T11:41:20Z</dcterms:modified>
</cp:coreProperties>
</file>