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22D000-38F7-46E0-B225-E6ED55F3F545}" type="datetimeFigureOut">
              <a:rPr lang="en-GB" smtClean="0"/>
              <a:t>13/11/2022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9C3E4-16AB-4225-AB5B-CFD477DE030C}" type="slidenum">
              <a:rPr lang="en-GB" smtClean="0"/>
              <a:t>‹#›</a:t>
            </a:fld>
            <a:endParaRPr lang="en-GB"/>
          </a:p>
        </p:txBody>
      </p:sp>
    </p:spTree>
    <p:extLst>
      <p:ext uri="{BB962C8B-B14F-4D97-AF65-F5344CB8AC3E}">
        <p14:creationId xmlns:p14="http://schemas.microsoft.com/office/powerpoint/2010/main" val="3526973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2D000-38F7-46E0-B225-E6ED55F3F545}" type="datetimeFigureOut">
              <a:rPr lang="en-GB" smtClean="0"/>
              <a:t>13/11/2022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9C3E4-16AB-4225-AB5B-CFD477DE030C}" type="slidenum">
              <a:rPr lang="en-GB" smtClean="0"/>
              <a:t>‹#›</a:t>
            </a:fld>
            <a:endParaRPr lang="en-GB"/>
          </a:p>
        </p:txBody>
      </p:sp>
    </p:spTree>
    <p:extLst>
      <p:ext uri="{BB962C8B-B14F-4D97-AF65-F5344CB8AC3E}">
        <p14:creationId xmlns:p14="http://schemas.microsoft.com/office/powerpoint/2010/main" val="405288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2D000-38F7-46E0-B225-E6ED55F3F545}" type="datetimeFigureOut">
              <a:rPr lang="en-GB" smtClean="0"/>
              <a:t>13/11/2022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9C3E4-16AB-4225-AB5B-CFD477DE030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39184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2D000-38F7-46E0-B225-E6ED55F3F545}" type="datetimeFigureOut">
              <a:rPr lang="en-GB" smtClean="0"/>
              <a:t>13/11/2022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9C3E4-16AB-4225-AB5B-CFD477DE030C}" type="slidenum">
              <a:rPr lang="en-GB" smtClean="0"/>
              <a:t>‹#›</a:t>
            </a:fld>
            <a:endParaRPr lang="en-GB"/>
          </a:p>
        </p:txBody>
      </p:sp>
    </p:spTree>
    <p:extLst>
      <p:ext uri="{BB962C8B-B14F-4D97-AF65-F5344CB8AC3E}">
        <p14:creationId xmlns:p14="http://schemas.microsoft.com/office/powerpoint/2010/main" val="3640131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2D000-38F7-46E0-B225-E6ED55F3F545}" type="datetimeFigureOut">
              <a:rPr lang="en-GB" smtClean="0"/>
              <a:t>13/11/2022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9C3E4-16AB-4225-AB5B-CFD477DE030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6581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2D000-38F7-46E0-B225-E6ED55F3F545}" type="datetimeFigureOut">
              <a:rPr lang="en-GB" smtClean="0"/>
              <a:t>13/11/2022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9C3E4-16AB-4225-AB5B-CFD477DE030C}" type="slidenum">
              <a:rPr lang="en-GB" smtClean="0"/>
              <a:t>‹#›</a:t>
            </a:fld>
            <a:endParaRPr lang="en-GB"/>
          </a:p>
        </p:txBody>
      </p:sp>
    </p:spTree>
    <p:extLst>
      <p:ext uri="{BB962C8B-B14F-4D97-AF65-F5344CB8AC3E}">
        <p14:creationId xmlns:p14="http://schemas.microsoft.com/office/powerpoint/2010/main" val="3958893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2D000-38F7-46E0-B225-E6ED55F3F545}" type="datetimeFigureOut">
              <a:rPr lang="en-GB" smtClean="0"/>
              <a:t>13/11/2022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9C3E4-16AB-4225-AB5B-CFD477DE030C}" type="slidenum">
              <a:rPr lang="en-GB" smtClean="0"/>
              <a:t>‹#›</a:t>
            </a:fld>
            <a:endParaRPr lang="en-GB"/>
          </a:p>
        </p:txBody>
      </p:sp>
    </p:spTree>
    <p:extLst>
      <p:ext uri="{BB962C8B-B14F-4D97-AF65-F5344CB8AC3E}">
        <p14:creationId xmlns:p14="http://schemas.microsoft.com/office/powerpoint/2010/main" val="165493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2D000-38F7-46E0-B225-E6ED55F3F545}" type="datetimeFigureOut">
              <a:rPr lang="en-GB" smtClean="0"/>
              <a:t>13/11/2022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9C3E4-16AB-4225-AB5B-CFD477DE030C}" type="slidenum">
              <a:rPr lang="en-GB" smtClean="0"/>
              <a:t>‹#›</a:t>
            </a:fld>
            <a:endParaRPr lang="en-GB"/>
          </a:p>
        </p:txBody>
      </p:sp>
    </p:spTree>
    <p:extLst>
      <p:ext uri="{BB962C8B-B14F-4D97-AF65-F5344CB8AC3E}">
        <p14:creationId xmlns:p14="http://schemas.microsoft.com/office/powerpoint/2010/main" val="2975718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2D000-38F7-46E0-B225-E6ED55F3F545}" type="datetimeFigureOut">
              <a:rPr lang="en-GB" smtClean="0"/>
              <a:t>13/11/2022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9C3E4-16AB-4225-AB5B-CFD477DE030C}" type="slidenum">
              <a:rPr lang="en-GB" smtClean="0"/>
              <a:t>‹#›</a:t>
            </a:fld>
            <a:endParaRPr lang="en-GB"/>
          </a:p>
        </p:txBody>
      </p:sp>
    </p:spTree>
    <p:extLst>
      <p:ext uri="{BB962C8B-B14F-4D97-AF65-F5344CB8AC3E}">
        <p14:creationId xmlns:p14="http://schemas.microsoft.com/office/powerpoint/2010/main" val="150851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2D000-38F7-46E0-B225-E6ED55F3F545}" type="datetimeFigureOut">
              <a:rPr lang="en-GB" smtClean="0"/>
              <a:t>13/11/2022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B9C3E4-16AB-4225-AB5B-CFD477DE030C}" type="slidenum">
              <a:rPr lang="en-GB" smtClean="0"/>
              <a:t>‹#›</a:t>
            </a:fld>
            <a:endParaRPr lang="en-GB"/>
          </a:p>
        </p:txBody>
      </p:sp>
    </p:spTree>
    <p:extLst>
      <p:ext uri="{BB962C8B-B14F-4D97-AF65-F5344CB8AC3E}">
        <p14:creationId xmlns:p14="http://schemas.microsoft.com/office/powerpoint/2010/main" val="3990670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2D000-38F7-46E0-B225-E6ED55F3F545}" type="datetimeFigureOut">
              <a:rPr lang="en-GB" smtClean="0"/>
              <a:t>13/11/2022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B9C3E4-16AB-4225-AB5B-CFD477DE030C}" type="slidenum">
              <a:rPr lang="en-GB" smtClean="0"/>
              <a:t>‹#›</a:t>
            </a:fld>
            <a:endParaRPr lang="en-GB"/>
          </a:p>
        </p:txBody>
      </p:sp>
    </p:spTree>
    <p:extLst>
      <p:ext uri="{BB962C8B-B14F-4D97-AF65-F5344CB8AC3E}">
        <p14:creationId xmlns:p14="http://schemas.microsoft.com/office/powerpoint/2010/main" val="40654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22D000-38F7-46E0-B225-E6ED55F3F545}" type="datetimeFigureOut">
              <a:rPr lang="en-GB" smtClean="0"/>
              <a:t>13/11/2022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B9C3E4-16AB-4225-AB5B-CFD477DE030C}" type="slidenum">
              <a:rPr lang="en-GB" smtClean="0"/>
              <a:t>‹#›</a:t>
            </a:fld>
            <a:endParaRPr lang="en-GB"/>
          </a:p>
        </p:txBody>
      </p:sp>
    </p:spTree>
    <p:extLst>
      <p:ext uri="{BB962C8B-B14F-4D97-AF65-F5344CB8AC3E}">
        <p14:creationId xmlns:p14="http://schemas.microsoft.com/office/powerpoint/2010/main" val="10585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22D000-38F7-46E0-B225-E6ED55F3F545}" type="datetimeFigureOut">
              <a:rPr lang="en-GB" smtClean="0"/>
              <a:t>13/11/2022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B9C3E4-16AB-4225-AB5B-CFD477DE030C}" type="slidenum">
              <a:rPr lang="en-GB" smtClean="0"/>
              <a:t>‹#›</a:t>
            </a:fld>
            <a:endParaRPr lang="en-GB"/>
          </a:p>
        </p:txBody>
      </p:sp>
    </p:spTree>
    <p:extLst>
      <p:ext uri="{BB962C8B-B14F-4D97-AF65-F5344CB8AC3E}">
        <p14:creationId xmlns:p14="http://schemas.microsoft.com/office/powerpoint/2010/main" val="1921066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2D000-38F7-46E0-B225-E6ED55F3F545}" type="datetimeFigureOut">
              <a:rPr lang="en-GB" smtClean="0"/>
              <a:t>13/11/2022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4B9C3E4-16AB-4225-AB5B-CFD477DE030C}" type="slidenum">
              <a:rPr lang="en-GB" smtClean="0"/>
              <a:t>‹#›</a:t>
            </a:fld>
            <a:endParaRPr lang="en-GB"/>
          </a:p>
        </p:txBody>
      </p:sp>
    </p:spTree>
    <p:extLst>
      <p:ext uri="{BB962C8B-B14F-4D97-AF65-F5344CB8AC3E}">
        <p14:creationId xmlns:p14="http://schemas.microsoft.com/office/powerpoint/2010/main" val="1754339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2D000-38F7-46E0-B225-E6ED55F3F545}" type="datetimeFigureOut">
              <a:rPr lang="en-GB" smtClean="0"/>
              <a:t>13/11/2022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B9C3E4-16AB-4225-AB5B-CFD477DE030C}" type="slidenum">
              <a:rPr lang="en-GB" smtClean="0"/>
              <a:t>‹#›</a:t>
            </a:fld>
            <a:endParaRPr lang="en-GB"/>
          </a:p>
        </p:txBody>
      </p:sp>
    </p:spTree>
    <p:extLst>
      <p:ext uri="{BB962C8B-B14F-4D97-AF65-F5344CB8AC3E}">
        <p14:creationId xmlns:p14="http://schemas.microsoft.com/office/powerpoint/2010/main" val="3660357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22D000-38F7-46E0-B225-E6ED55F3F545}" type="datetimeFigureOut">
              <a:rPr lang="en-GB" smtClean="0"/>
              <a:t>13/11/2022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B9C3E4-16AB-4225-AB5B-CFD477DE030C}" type="slidenum">
              <a:rPr lang="en-GB" smtClean="0"/>
              <a:t>‹#›</a:t>
            </a:fld>
            <a:endParaRPr lang="en-GB"/>
          </a:p>
        </p:txBody>
      </p:sp>
    </p:spTree>
    <p:extLst>
      <p:ext uri="{BB962C8B-B14F-4D97-AF65-F5344CB8AC3E}">
        <p14:creationId xmlns:p14="http://schemas.microsoft.com/office/powerpoint/2010/main" val="257114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22D000-38F7-46E0-B225-E6ED55F3F545}" type="datetimeFigureOut">
              <a:rPr lang="en-GB" smtClean="0"/>
              <a:t>13/11/2022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B9C3E4-16AB-4225-AB5B-CFD477DE030C}" type="slidenum">
              <a:rPr lang="en-GB" smtClean="0"/>
              <a:t>‹#›</a:t>
            </a:fld>
            <a:endParaRPr lang="en-GB"/>
          </a:p>
        </p:txBody>
      </p:sp>
    </p:spTree>
    <p:extLst>
      <p:ext uri="{BB962C8B-B14F-4D97-AF65-F5344CB8AC3E}">
        <p14:creationId xmlns:p14="http://schemas.microsoft.com/office/powerpoint/2010/main" val="2635779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511F55-E9E5-C95C-A3F9-5A70AF789B8A}"/>
              </a:ext>
            </a:extLst>
          </p:cNvPr>
          <p:cNvSpPr txBox="1"/>
          <p:nvPr/>
        </p:nvSpPr>
        <p:spPr>
          <a:xfrm>
            <a:off x="1359916" y="780370"/>
            <a:ext cx="5858558" cy="369332"/>
          </a:xfrm>
          <a:prstGeom prst="rect">
            <a:avLst/>
          </a:prstGeom>
          <a:noFill/>
        </p:spPr>
        <p:txBody>
          <a:bodyPr wrap="square" rtlCol="0">
            <a:spAutoFit/>
          </a:bodyPr>
          <a:lstStyle/>
          <a:p>
            <a:r>
              <a:rPr lang="en-GB" b="0" i="0" dirty="0">
                <a:solidFill>
                  <a:srgbClr val="242424"/>
                </a:solidFill>
                <a:effectLst/>
                <a:latin typeface="Segoe UI" panose="020B0502040204020203" pitchFamily="34" charset="0"/>
              </a:rPr>
              <a:t>Section I: Overview of the brand’s sales performance</a:t>
            </a:r>
            <a:endParaRPr lang="en-GB" dirty="0"/>
          </a:p>
        </p:txBody>
      </p:sp>
      <p:sp>
        <p:nvSpPr>
          <p:cNvPr id="5" name="TextBox 4">
            <a:extLst>
              <a:ext uri="{FF2B5EF4-FFF2-40B4-BE49-F238E27FC236}">
                <a16:creationId xmlns:a16="http://schemas.microsoft.com/office/drawing/2014/main" id="{26679423-BF26-8B2E-0399-B6E3A9197669}"/>
              </a:ext>
            </a:extLst>
          </p:cNvPr>
          <p:cNvSpPr txBox="1"/>
          <p:nvPr/>
        </p:nvSpPr>
        <p:spPr>
          <a:xfrm>
            <a:off x="1359916" y="1709273"/>
            <a:ext cx="6146277" cy="646331"/>
          </a:xfrm>
          <a:prstGeom prst="rect">
            <a:avLst/>
          </a:prstGeom>
          <a:noFill/>
        </p:spPr>
        <p:txBody>
          <a:bodyPr wrap="square" rtlCol="0">
            <a:spAutoFit/>
          </a:bodyPr>
          <a:lstStyle/>
          <a:p>
            <a:r>
              <a:rPr lang="en-GB" dirty="0"/>
              <a:t>Total sales = 101301 </a:t>
            </a:r>
          </a:p>
          <a:p>
            <a:r>
              <a:rPr lang="en-GB" dirty="0"/>
              <a:t>Total Revenue = </a:t>
            </a:r>
            <a:r>
              <a:rPr lang="en-GB" sz="1800" dirty="0">
                <a:effectLst/>
                <a:latin typeface="Calibri" panose="020F0502020204030204" pitchFamily="34" charset="0"/>
                <a:ea typeface="Calibri" panose="020F0502020204030204" pitchFamily="34" charset="0"/>
                <a:cs typeface="Arial" panose="020B0604020202020204" pitchFamily="34" charset="0"/>
              </a:rPr>
              <a:t>6699550.5</a:t>
            </a:r>
            <a:endParaRPr lang="en-GB" dirty="0"/>
          </a:p>
        </p:txBody>
      </p:sp>
      <p:sp>
        <p:nvSpPr>
          <p:cNvPr id="6" name="TextBox 5">
            <a:extLst>
              <a:ext uri="{FF2B5EF4-FFF2-40B4-BE49-F238E27FC236}">
                <a16:creationId xmlns:a16="http://schemas.microsoft.com/office/drawing/2014/main" id="{F7EA5253-3B64-4F18-CF24-5B7AAEF18A4E}"/>
              </a:ext>
            </a:extLst>
          </p:cNvPr>
          <p:cNvSpPr txBox="1"/>
          <p:nvPr/>
        </p:nvSpPr>
        <p:spPr>
          <a:xfrm>
            <a:off x="2660814" y="2488676"/>
            <a:ext cx="5870443" cy="584775"/>
          </a:xfrm>
          <a:prstGeom prst="rect">
            <a:avLst/>
          </a:prstGeom>
          <a:noFill/>
        </p:spPr>
        <p:txBody>
          <a:bodyPr wrap="square" rtlCol="0">
            <a:spAutoFit/>
          </a:bodyPr>
          <a:lstStyle/>
          <a:p>
            <a:pPr algn="ctr"/>
            <a:r>
              <a:rPr lang="en-GB" sz="3200" b="1" dirty="0">
                <a:solidFill>
                  <a:srgbClr val="FF0000"/>
                </a:solidFill>
              </a:rPr>
              <a:t>HOW</a:t>
            </a:r>
          </a:p>
        </p:txBody>
      </p:sp>
      <p:sp>
        <p:nvSpPr>
          <p:cNvPr id="7" name="TextBox 6">
            <a:extLst>
              <a:ext uri="{FF2B5EF4-FFF2-40B4-BE49-F238E27FC236}">
                <a16:creationId xmlns:a16="http://schemas.microsoft.com/office/drawing/2014/main" id="{088CBB07-BBCB-39BF-64E0-7C4AC9761CA0}"/>
              </a:ext>
            </a:extLst>
          </p:cNvPr>
          <p:cNvSpPr txBox="1"/>
          <p:nvPr/>
        </p:nvSpPr>
        <p:spPr>
          <a:xfrm>
            <a:off x="1140643" y="3261674"/>
            <a:ext cx="8069345" cy="1200329"/>
          </a:xfrm>
          <a:prstGeom prst="rect">
            <a:avLst/>
          </a:prstGeom>
          <a:noFill/>
        </p:spPr>
        <p:txBody>
          <a:bodyPr wrap="square" rtlCol="0">
            <a:spAutoFit/>
          </a:bodyPr>
          <a:lstStyle/>
          <a:p>
            <a:r>
              <a:rPr lang="en-GB" dirty="0"/>
              <a:t>1- Remove duplicates </a:t>
            </a:r>
          </a:p>
          <a:p>
            <a:r>
              <a:rPr lang="en-GB" dirty="0"/>
              <a:t>2- Creating a new column to sum the number of items bought in each order</a:t>
            </a:r>
          </a:p>
          <a:p>
            <a:r>
              <a:rPr lang="en-GB" dirty="0"/>
              <a:t>3-Using pivot table to get the sum </a:t>
            </a:r>
            <a:r>
              <a:rPr lang="en-GB" dirty="0">
                <a:sym typeface="Wingdings" panose="05000000000000000000" pitchFamily="2" charset="2"/>
              </a:rPr>
              <a:t> we now have the </a:t>
            </a:r>
            <a:r>
              <a:rPr lang="en-GB" dirty="0">
                <a:solidFill>
                  <a:srgbClr val="FF0000"/>
                </a:solidFill>
                <a:sym typeface="Wingdings" panose="05000000000000000000" pitchFamily="2" charset="2"/>
              </a:rPr>
              <a:t>Total sales </a:t>
            </a:r>
          </a:p>
          <a:p>
            <a:endParaRPr lang="en-GB" dirty="0"/>
          </a:p>
        </p:txBody>
      </p:sp>
      <p:sp>
        <p:nvSpPr>
          <p:cNvPr id="8" name="TextBox 7">
            <a:extLst>
              <a:ext uri="{FF2B5EF4-FFF2-40B4-BE49-F238E27FC236}">
                <a16:creationId xmlns:a16="http://schemas.microsoft.com/office/drawing/2014/main" id="{F5B6322C-6A2E-1812-C31D-8111755F46ED}"/>
              </a:ext>
            </a:extLst>
          </p:cNvPr>
          <p:cNvSpPr txBox="1"/>
          <p:nvPr/>
        </p:nvSpPr>
        <p:spPr>
          <a:xfrm>
            <a:off x="1234911" y="4462003"/>
            <a:ext cx="8173040" cy="646331"/>
          </a:xfrm>
          <a:prstGeom prst="rect">
            <a:avLst/>
          </a:prstGeom>
          <a:noFill/>
        </p:spPr>
        <p:txBody>
          <a:bodyPr wrap="square" rtlCol="0">
            <a:spAutoFit/>
          </a:bodyPr>
          <a:lstStyle/>
          <a:p>
            <a:r>
              <a:rPr lang="en-GB" dirty="0"/>
              <a:t>4- For Total Revenue: we set each blank entry to 0 </a:t>
            </a:r>
          </a:p>
          <a:p>
            <a:r>
              <a:rPr lang="en-GB" dirty="0"/>
              <a:t>5- Created a pivot table to get the Sum </a:t>
            </a:r>
            <a:r>
              <a:rPr lang="en-GB" dirty="0">
                <a:sym typeface="Wingdings" panose="05000000000000000000" pitchFamily="2" charset="2"/>
              </a:rPr>
              <a:t> we now have the </a:t>
            </a:r>
            <a:r>
              <a:rPr lang="en-GB" dirty="0">
                <a:solidFill>
                  <a:srgbClr val="FF0000"/>
                </a:solidFill>
                <a:sym typeface="Wingdings" panose="05000000000000000000" pitchFamily="2" charset="2"/>
              </a:rPr>
              <a:t>Total Revenue </a:t>
            </a:r>
            <a:endParaRPr lang="en-GB" dirty="0">
              <a:solidFill>
                <a:srgbClr val="FF0000"/>
              </a:solidFill>
            </a:endParaRPr>
          </a:p>
        </p:txBody>
      </p:sp>
    </p:spTree>
    <p:extLst>
      <p:ext uri="{BB962C8B-B14F-4D97-AF65-F5344CB8AC3E}">
        <p14:creationId xmlns:p14="http://schemas.microsoft.com/office/powerpoint/2010/main" val="285042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FB17-287C-04D7-735C-0EDDDB8D3111}"/>
              </a:ext>
            </a:extLst>
          </p:cNvPr>
          <p:cNvSpPr>
            <a:spLocks noGrp="1"/>
          </p:cNvSpPr>
          <p:nvPr>
            <p:ph type="title"/>
          </p:nvPr>
        </p:nvSpPr>
        <p:spPr>
          <a:xfrm>
            <a:off x="1027529" y="74579"/>
            <a:ext cx="8596668" cy="1320800"/>
          </a:xfrm>
        </p:spPr>
        <p:txBody>
          <a:bodyPr>
            <a:normAutofit/>
          </a:bodyPr>
          <a:lstStyle/>
          <a:p>
            <a:r>
              <a:rPr lang="en-GB" sz="3200" dirty="0">
                <a:solidFill>
                  <a:schemeClr val="tx1"/>
                </a:solidFill>
              </a:rPr>
              <a:t>Items selling together </a:t>
            </a:r>
          </a:p>
        </p:txBody>
      </p:sp>
      <p:pic>
        <p:nvPicPr>
          <p:cNvPr id="5" name="Picture 4" descr="Background pattern&#10;&#10;Description automatically generated">
            <a:extLst>
              <a:ext uri="{FF2B5EF4-FFF2-40B4-BE49-F238E27FC236}">
                <a16:creationId xmlns:a16="http://schemas.microsoft.com/office/drawing/2014/main" id="{ECF7AAA9-3595-BD49-7E53-8916C90F0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6" y="734979"/>
            <a:ext cx="11141405" cy="5418290"/>
          </a:xfrm>
          <a:prstGeom prst="rect">
            <a:avLst/>
          </a:prstGeom>
        </p:spPr>
      </p:pic>
      <p:sp>
        <p:nvSpPr>
          <p:cNvPr id="7" name="TextBox 6">
            <a:extLst>
              <a:ext uri="{FF2B5EF4-FFF2-40B4-BE49-F238E27FC236}">
                <a16:creationId xmlns:a16="http://schemas.microsoft.com/office/drawing/2014/main" id="{923FC3E8-5F7A-0307-A6BE-7663ED68D85D}"/>
              </a:ext>
            </a:extLst>
          </p:cNvPr>
          <p:cNvSpPr txBox="1"/>
          <p:nvPr/>
        </p:nvSpPr>
        <p:spPr>
          <a:xfrm>
            <a:off x="516835" y="6380922"/>
            <a:ext cx="10952922" cy="369332"/>
          </a:xfrm>
          <a:prstGeom prst="rect">
            <a:avLst/>
          </a:prstGeom>
          <a:noFill/>
        </p:spPr>
        <p:txBody>
          <a:bodyPr wrap="square" rtlCol="0">
            <a:spAutoFit/>
          </a:bodyPr>
          <a:lstStyle/>
          <a:p>
            <a:r>
              <a:rPr lang="en-GB" dirty="0"/>
              <a:t>These are the most items that generate high revenue when sold together in the same order </a:t>
            </a:r>
          </a:p>
        </p:txBody>
      </p:sp>
    </p:spTree>
    <p:extLst>
      <p:ext uri="{BB962C8B-B14F-4D97-AF65-F5344CB8AC3E}">
        <p14:creationId xmlns:p14="http://schemas.microsoft.com/office/powerpoint/2010/main" val="83706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11783-E638-BD64-D0A3-0F5CA37B2D23}"/>
              </a:ext>
            </a:extLst>
          </p:cNvPr>
          <p:cNvSpPr>
            <a:spLocks noGrp="1"/>
          </p:cNvSpPr>
          <p:nvPr>
            <p:ph type="title"/>
          </p:nvPr>
        </p:nvSpPr>
        <p:spPr/>
        <p:txBody>
          <a:bodyPr>
            <a:normAutofit/>
          </a:bodyPr>
          <a:lstStyle/>
          <a:p>
            <a:r>
              <a:rPr lang="en-GB" sz="3200" dirty="0">
                <a:solidFill>
                  <a:schemeClr val="tx1"/>
                </a:solidFill>
              </a:rPr>
              <a:t>Analysis, Insights and Recommendations</a:t>
            </a:r>
          </a:p>
        </p:txBody>
      </p:sp>
      <p:sp>
        <p:nvSpPr>
          <p:cNvPr id="3" name="Content Placeholder 2">
            <a:extLst>
              <a:ext uri="{FF2B5EF4-FFF2-40B4-BE49-F238E27FC236}">
                <a16:creationId xmlns:a16="http://schemas.microsoft.com/office/drawing/2014/main" id="{9FCDA0EA-01AE-FD18-C3D4-74C53BE1D8C2}"/>
              </a:ext>
            </a:extLst>
          </p:cNvPr>
          <p:cNvSpPr>
            <a:spLocks noGrp="1"/>
          </p:cNvSpPr>
          <p:nvPr>
            <p:ph idx="1"/>
          </p:nvPr>
        </p:nvSpPr>
        <p:spPr>
          <a:xfrm>
            <a:off x="677334" y="1349884"/>
            <a:ext cx="8596668" cy="5508116"/>
          </a:xfrm>
        </p:spPr>
        <p:txBody>
          <a:bodyPr>
            <a:normAutofit/>
          </a:bodyPr>
          <a:lstStyle/>
          <a:p>
            <a:pPr marL="0" indent="0">
              <a:buNone/>
            </a:pPr>
            <a:r>
              <a:rPr lang="en-GB" sz="1200" dirty="0"/>
              <a:t>1- I could not tell whether this company is a successful company because I was not given the total costs nor the profit</a:t>
            </a:r>
          </a:p>
          <a:p>
            <a:pPr marL="0" indent="0">
              <a:buNone/>
            </a:pPr>
            <a:r>
              <a:rPr lang="en-GB" sz="1200" dirty="0"/>
              <a:t>2-  Revenue is affected significantly by time. Since the company generates greatest amount of revenue in weekdays where there is a holiday and specifically a Jewish holiday, the company should follow a market segmentation based on the authenticity and religion of customers where they might offer special products that could be used during these holidays, offer promotions, discounts etc. Furthermore, since the company had minimal revenue on the weekends I believe that they must start adding some special events or discounts to encourage more sales. </a:t>
            </a:r>
          </a:p>
          <a:p>
            <a:pPr marL="0" indent="0">
              <a:buNone/>
            </a:pPr>
            <a:r>
              <a:rPr lang="en-GB" sz="1200" dirty="0"/>
              <a:t>3- Females took the most significant part in generating revenues. I suggest segmenting the market according to gender as well. For example, creating offers for males and females so that they would be more encouraged to buy. It would also be needed to do a market research to know why males do not buy much from the company. Identifying the problem is also necessary it could be the types of products, the website interface itself or what. I also noticed that the data set only contained males or females which is wrong and not inclusive. Numerous customers have different ways to identify their gender. Seeing only the M/F option would make the company lose many customers.</a:t>
            </a:r>
          </a:p>
          <a:p>
            <a:pPr marL="0" indent="0">
              <a:buNone/>
            </a:pPr>
            <a:r>
              <a:rPr lang="en-GB" sz="1200" dirty="0"/>
              <a:t>4- Revenue was also affected by payment type. I suggest the company to include points systems so that each time customers make payments, they will gain points that could be gathered to buy products or gain discounts. Furthermore, the company needs to do a research and know why people do not prefer to use </a:t>
            </a:r>
            <a:r>
              <a:rPr lang="en-GB" sz="1200" dirty="0" err="1"/>
              <a:t>paypal@Braintree</a:t>
            </a:r>
            <a:r>
              <a:rPr lang="en-GB" sz="1200" dirty="0"/>
              <a:t> because the revenue generated by paying using this method recorded the lowest compared to the other methods. Perhaps this payment method is not accessible in all the participated countries. Also, it could be true that some customers do not trust this payment method. Hence, I suggest adding other payment methods to be more inclusive and make sure that customers are comfortable while paying. </a:t>
            </a:r>
          </a:p>
          <a:p>
            <a:pPr marL="0" indent="0">
              <a:buNone/>
            </a:pPr>
            <a:r>
              <a:rPr lang="en-GB" sz="1200" dirty="0"/>
              <a:t>5- It was clearly seen that the geographical location plays a huge rule in the revenue generation process. For instance some places recorded most of the revenue while others barely recorded any. Hence, a new segmentation should be made according to the geographical location. To elaborate more, a market research should be conducted to know which items are mostly bought in each geographical location so that the company could target these areas using these specific products. Also, the company should verify whether the shipment process is functional well in these regions. They should increase their retailers and connections in these cities. If the company is not financially comfortable, they could just focus on targeting the places who generate the highest revenue to reduce costs and increase profit. </a:t>
            </a:r>
            <a:endParaRPr lang="en-GB" dirty="0"/>
          </a:p>
          <a:p>
            <a:pPr marL="0" indent="0">
              <a:buNone/>
            </a:pPr>
            <a:endParaRPr lang="en-GB" dirty="0"/>
          </a:p>
        </p:txBody>
      </p:sp>
    </p:spTree>
    <p:extLst>
      <p:ext uri="{BB962C8B-B14F-4D97-AF65-F5344CB8AC3E}">
        <p14:creationId xmlns:p14="http://schemas.microsoft.com/office/powerpoint/2010/main" val="158902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997DDE-DF6D-0B55-6D2F-57317BBA2F1E}"/>
              </a:ext>
            </a:extLst>
          </p:cNvPr>
          <p:cNvSpPr>
            <a:spLocks noGrp="1"/>
          </p:cNvSpPr>
          <p:nvPr>
            <p:ph idx="1"/>
          </p:nvPr>
        </p:nvSpPr>
        <p:spPr/>
        <p:txBody>
          <a:bodyPr/>
          <a:lstStyle/>
          <a:p>
            <a:pPr marL="0" indent="0">
              <a:buNone/>
            </a:pPr>
            <a:r>
              <a:rPr lang="en-GB" dirty="0"/>
              <a:t>6</a:t>
            </a:r>
            <a:r>
              <a:rPr lang="en-GB" sz="1800" dirty="0"/>
              <a:t>- We have seen that some customers are loyal customers who purchase frequently using the single vs multiple purchasers pivot table. Again, I suggest adding a policy that gives loyal customers some discounts or promotions in order to encourage other customers to buy more than just once.</a:t>
            </a:r>
          </a:p>
          <a:p>
            <a:pPr marL="0" indent="0">
              <a:buNone/>
            </a:pPr>
            <a:r>
              <a:rPr lang="en-GB" dirty="0"/>
              <a:t>7- Numerous products were seen to excel in selling together as seen in the items selling together pivot table. Therefore, the company should follow selling some products in packages together like buy 1 get this for free. This technique would guarantee more sales and especially if this promotion type is based on products that are highly demanded together. Whereas the company should stop selling products that generates low revenues or try to combine them with other products in packages to check if the sales would increase. </a:t>
            </a:r>
          </a:p>
        </p:txBody>
      </p:sp>
    </p:spTree>
    <p:extLst>
      <p:ext uri="{BB962C8B-B14F-4D97-AF65-F5344CB8AC3E}">
        <p14:creationId xmlns:p14="http://schemas.microsoft.com/office/powerpoint/2010/main" val="1935897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F4E9F3-1C87-3F68-2752-ACB60A379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591" y="1240617"/>
            <a:ext cx="8740897" cy="312447"/>
          </a:xfrm>
          <a:prstGeom prst="rect">
            <a:avLst/>
          </a:prstGeom>
        </p:spPr>
      </p:pic>
      <p:sp>
        <p:nvSpPr>
          <p:cNvPr id="6" name="TextBox 5">
            <a:extLst>
              <a:ext uri="{FF2B5EF4-FFF2-40B4-BE49-F238E27FC236}">
                <a16:creationId xmlns:a16="http://schemas.microsoft.com/office/drawing/2014/main" id="{02A31065-CE8C-DA20-A35A-DD4B805A4F6C}"/>
              </a:ext>
            </a:extLst>
          </p:cNvPr>
          <p:cNvSpPr txBox="1"/>
          <p:nvPr/>
        </p:nvSpPr>
        <p:spPr>
          <a:xfrm>
            <a:off x="1414021" y="584462"/>
            <a:ext cx="7682845" cy="584775"/>
          </a:xfrm>
          <a:prstGeom prst="rect">
            <a:avLst/>
          </a:prstGeom>
          <a:noFill/>
        </p:spPr>
        <p:txBody>
          <a:bodyPr wrap="square" rtlCol="0">
            <a:spAutoFit/>
          </a:bodyPr>
          <a:lstStyle/>
          <a:p>
            <a:r>
              <a:rPr lang="en-GB" sz="1600" dirty="0"/>
              <a:t>This is the excel formula I used to create a new column containing the sum of items bought in each order </a:t>
            </a:r>
          </a:p>
        </p:txBody>
      </p:sp>
      <p:pic>
        <p:nvPicPr>
          <p:cNvPr id="8" name="Picture 7" descr="Table&#10;&#10;Description automatically generated">
            <a:extLst>
              <a:ext uri="{FF2B5EF4-FFF2-40B4-BE49-F238E27FC236}">
                <a16:creationId xmlns:a16="http://schemas.microsoft.com/office/drawing/2014/main" id="{B1F3E680-064C-3627-370F-29113ABDA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03" y="1856047"/>
            <a:ext cx="4275190" cy="4823878"/>
          </a:xfrm>
          <a:prstGeom prst="rect">
            <a:avLst/>
          </a:prstGeom>
        </p:spPr>
      </p:pic>
      <p:sp>
        <p:nvSpPr>
          <p:cNvPr id="9" name="TextBox 8">
            <a:extLst>
              <a:ext uri="{FF2B5EF4-FFF2-40B4-BE49-F238E27FC236}">
                <a16:creationId xmlns:a16="http://schemas.microsoft.com/office/drawing/2014/main" id="{921EFCFE-7BBE-1926-1908-AA72F2617AE5}"/>
              </a:ext>
            </a:extLst>
          </p:cNvPr>
          <p:cNvSpPr txBox="1"/>
          <p:nvPr/>
        </p:nvSpPr>
        <p:spPr>
          <a:xfrm>
            <a:off x="5429839" y="3245945"/>
            <a:ext cx="4157221" cy="1200329"/>
          </a:xfrm>
          <a:prstGeom prst="rect">
            <a:avLst/>
          </a:prstGeom>
          <a:noFill/>
        </p:spPr>
        <p:txBody>
          <a:bodyPr wrap="square" rtlCol="0">
            <a:spAutoFit/>
          </a:bodyPr>
          <a:lstStyle/>
          <a:p>
            <a:r>
              <a:rPr lang="en-GB" dirty="0"/>
              <a:t>This Pivot Table confirms the results of Total sales and total revenue mentioned in the previous slide </a:t>
            </a:r>
          </a:p>
          <a:p>
            <a:endParaRPr lang="en-GB" dirty="0"/>
          </a:p>
        </p:txBody>
      </p:sp>
    </p:spTree>
    <p:extLst>
      <p:ext uri="{BB962C8B-B14F-4D97-AF65-F5344CB8AC3E}">
        <p14:creationId xmlns:p14="http://schemas.microsoft.com/office/powerpoint/2010/main" val="399674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2C89-9BE3-D912-76FD-E5AD6FA2C4C4}"/>
              </a:ext>
            </a:extLst>
          </p:cNvPr>
          <p:cNvSpPr>
            <a:spLocks noGrp="1"/>
          </p:cNvSpPr>
          <p:nvPr>
            <p:ph type="title"/>
          </p:nvPr>
        </p:nvSpPr>
        <p:spPr/>
        <p:txBody>
          <a:bodyPr>
            <a:normAutofit/>
          </a:bodyPr>
          <a:lstStyle/>
          <a:p>
            <a:r>
              <a:rPr lang="en-GB" sz="3200" dirty="0">
                <a:solidFill>
                  <a:schemeClr val="tx1"/>
                </a:solidFill>
              </a:rPr>
              <a:t>Revenue vs Attributes: </a:t>
            </a:r>
          </a:p>
        </p:txBody>
      </p:sp>
      <p:sp>
        <p:nvSpPr>
          <p:cNvPr id="3" name="Content Placeholder 2">
            <a:extLst>
              <a:ext uri="{FF2B5EF4-FFF2-40B4-BE49-F238E27FC236}">
                <a16:creationId xmlns:a16="http://schemas.microsoft.com/office/drawing/2014/main" id="{92628DC2-95DC-DD75-7411-B350694D71C1}"/>
              </a:ext>
            </a:extLst>
          </p:cNvPr>
          <p:cNvSpPr>
            <a:spLocks noGrp="1"/>
          </p:cNvSpPr>
          <p:nvPr>
            <p:ph idx="1"/>
          </p:nvPr>
        </p:nvSpPr>
        <p:spPr/>
        <p:txBody>
          <a:bodyPr/>
          <a:lstStyle/>
          <a:p>
            <a:r>
              <a:rPr lang="en-GB" dirty="0"/>
              <a:t>During this study, I have noticed that the revenue is significantly affected by numerous factors such as: the time of ordering, the geographical location and the gender of the customer </a:t>
            </a:r>
          </a:p>
        </p:txBody>
      </p:sp>
    </p:spTree>
    <p:extLst>
      <p:ext uri="{BB962C8B-B14F-4D97-AF65-F5344CB8AC3E}">
        <p14:creationId xmlns:p14="http://schemas.microsoft.com/office/powerpoint/2010/main" val="37361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2953-7AE2-7037-7ACE-6551D007B840}"/>
              </a:ext>
            </a:extLst>
          </p:cNvPr>
          <p:cNvSpPr>
            <a:spLocks noGrp="1"/>
          </p:cNvSpPr>
          <p:nvPr>
            <p:ph type="title"/>
          </p:nvPr>
        </p:nvSpPr>
        <p:spPr/>
        <p:txBody>
          <a:bodyPr>
            <a:normAutofit/>
          </a:bodyPr>
          <a:lstStyle/>
          <a:p>
            <a:r>
              <a:rPr lang="en-GB" sz="3200" dirty="0">
                <a:solidFill>
                  <a:schemeClr val="tx1"/>
                </a:solidFill>
              </a:rPr>
              <a:t>Revenue vs Time: </a:t>
            </a:r>
            <a:endParaRPr lang="en-GB" sz="3200" dirty="0"/>
          </a:p>
        </p:txBody>
      </p:sp>
      <p:pic>
        <p:nvPicPr>
          <p:cNvPr id="5" name="Picture 4" descr="Table&#10;&#10;Description automatically generated">
            <a:extLst>
              <a:ext uri="{FF2B5EF4-FFF2-40B4-BE49-F238E27FC236}">
                <a16:creationId xmlns:a16="http://schemas.microsoft.com/office/drawing/2014/main" id="{AAB6B1FD-DC00-CF12-60BE-67736A191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61986"/>
            <a:ext cx="2019475" cy="4450466"/>
          </a:xfrm>
          <a:prstGeom prst="rect">
            <a:avLst/>
          </a:prstGeom>
        </p:spPr>
      </p:pic>
      <p:sp>
        <p:nvSpPr>
          <p:cNvPr id="6" name="TextBox 5">
            <a:extLst>
              <a:ext uri="{FF2B5EF4-FFF2-40B4-BE49-F238E27FC236}">
                <a16:creationId xmlns:a16="http://schemas.microsoft.com/office/drawing/2014/main" id="{1AC4C6DF-4472-48C2-5F48-6A498601B31E}"/>
              </a:ext>
            </a:extLst>
          </p:cNvPr>
          <p:cNvSpPr txBox="1"/>
          <p:nvPr/>
        </p:nvSpPr>
        <p:spPr>
          <a:xfrm>
            <a:off x="2828041" y="1649691"/>
            <a:ext cx="3761295" cy="1754326"/>
          </a:xfrm>
          <a:prstGeom prst="rect">
            <a:avLst/>
          </a:prstGeom>
          <a:noFill/>
        </p:spPr>
        <p:txBody>
          <a:bodyPr wrap="square" rtlCol="0">
            <a:spAutoFit/>
          </a:bodyPr>
          <a:lstStyle/>
          <a:p>
            <a:r>
              <a:rPr lang="en-GB" dirty="0"/>
              <a:t>This pivot table shows us that the highest revenues were generated on the 4</a:t>
            </a:r>
            <a:r>
              <a:rPr lang="en-GB" baseline="30000" dirty="0"/>
              <a:t>th</a:t>
            </a:r>
            <a:r>
              <a:rPr lang="en-GB" dirty="0"/>
              <a:t>, 5</a:t>
            </a:r>
            <a:r>
              <a:rPr lang="en-GB" baseline="30000" dirty="0"/>
              <a:t>th</a:t>
            </a:r>
            <a:r>
              <a:rPr lang="en-GB" dirty="0"/>
              <a:t> and 10</a:t>
            </a:r>
            <a:r>
              <a:rPr lang="en-GB" baseline="30000" dirty="0"/>
              <a:t>th</a:t>
            </a:r>
            <a:r>
              <a:rPr lang="en-GB" dirty="0"/>
              <a:t> of October </a:t>
            </a:r>
            <a:r>
              <a:rPr lang="en-GB" dirty="0">
                <a:solidFill>
                  <a:srgbClr val="FF0000"/>
                </a:solidFill>
              </a:rPr>
              <a:t>while </a:t>
            </a:r>
            <a:r>
              <a:rPr lang="en-GB" dirty="0"/>
              <a:t> the least revenue was generated on 1</a:t>
            </a:r>
            <a:r>
              <a:rPr lang="en-GB" baseline="30000" dirty="0"/>
              <a:t>st</a:t>
            </a:r>
            <a:r>
              <a:rPr lang="en-GB" dirty="0"/>
              <a:t> and the 7</a:t>
            </a:r>
            <a:r>
              <a:rPr lang="en-GB" baseline="30000" dirty="0"/>
              <a:t>th</a:t>
            </a:r>
            <a:r>
              <a:rPr lang="en-GB" dirty="0"/>
              <a:t> of October </a:t>
            </a:r>
          </a:p>
        </p:txBody>
      </p:sp>
      <p:sp>
        <p:nvSpPr>
          <p:cNvPr id="7" name="TextBox 6">
            <a:extLst>
              <a:ext uri="{FF2B5EF4-FFF2-40B4-BE49-F238E27FC236}">
                <a16:creationId xmlns:a16="http://schemas.microsoft.com/office/drawing/2014/main" id="{C21037A8-A5CC-8BC3-28B8-CBD35999A7D9}"/>
              </a:ext>
            </a:extLst>
          </p:cNvPr>
          <p:cNvSpPr txBox="1"/>
          <p:nvPr/>
        </p:nvSpPr>
        <p:spPr>
          <a:xfrm>
            <a:off x="3035431" y="3968685"/>
            <a:ext cx="6381946" cy="923330"/>
          </a:xfrm>
          <a:prstGeom prst="rect">
            <a:avLst/>
          </a:prstGeom>
          <a:noFill/>
        </p:spPr>
        <p:txBody>
          <a:bodyPr wrap="square" rtlCol="0">
            <a:spAutoFit/>
          </a:bodyPr>
          <a:lstStyle/>
          <a:p>
            <a:pPr algn="ctr"/>
            <a:r>
              <a:rPr lang="en-GB" sz="3600" b="1" dirty="0">
                <a:solidFill>
                  <a:srgbClr val="FF0000"/>
                </a:solidFill>
              </a:rPr>
              <a:t>WHY???</a:t>
            </a:r>
          </a:p>
          <a:p>
            <a:pPr algn="ctr"/>
            <a:r>
              <a:rPr lang="en-GB" b="1" dirty="0"/>
              <a:t>You will find the answer on the next slide ;)</a:t>
            </a:r>
          </a:p>
        </p:txBody>
      </p:sp>
    </p:spTree>
    <p:extLst>
      <p:ext uri="{BB962C8B-B14F-4D97-AF65-F5344CB8AC3E}">
        <p14:creationId xmlns:p14="http://schemas.microsoft.com/office/powerpoint/2010/main" val="27157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8380-DFC2-71E8-D12C-65E61E514C4C}"/>
              </a:ext>
            </a:extLst>
          </p:cNvPr>
          <p:cNvSpPr>
            <a:spLocks noGrp="1"/>
          </p:cNvSpPr>
          <p:nvPr>
            <p:ph type="title"/>
          </p:nvPr>
        </p:nvSpPr>
        <p:spPr/>
        <p:txBody>
          <a:bodyPr>
            <a:normAutofit/>
          </a:bodyPr>
          <a:lstStyle/>
          <a:p>
            <a:r>
              <a:rPr lang="en-GB" sz="1800" dirty="0">
                <a:solidFill>
                  <a:schemeClr val="tx1"/>
                </a:solidFill>
              </a:rPr>
              <a:t>Since the year for this data set was given “2017”, I brought the calendar to illustrate more</a:t>
            </a:r>
          </a:p>
        </p:txBody>
      </p:sp>
      <p:pic>
        <p:nvPicPr>
          <p:cNvPr id="5" name="Picture 4" descr="Calendar&#10;&#10;Description automatically generated">
            <a:extLst>
              <a:ext uri="{FF2B5EF4-FFF2-40B4-BE49-F238E27FC236}">
                <a16:creationId xmlns:a16="http://schemas.microsoft.com/office/drawing/2014/main" id="{37D8959E-CA07-2FAA-32B7-343F52909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081" y="1362588"/>
            <a:ext cx="8314140" cy="4000847"/>
          </a:xfrm>
          <a:prstGeom prst="rect">
            <a:avLst/>
          </a:prstGeom>
        </p:spPr>
      </p:pic>
      <p:sp>
        <p:nvSpPr>
          <p:cNvPr id="6" name="TextBox 5">
            <a:extLst>
              <a:ext uri="{FF2B5EF4-FFF2-40B4-BE49-F238E27FC236}">
                <a16:creationId xmlns:a16="http://schemas.microsoft.com/office/drawing/2014/main" id="{27A10CA4-D630-9CA3-5C59-D9583AC75962}"/>
              </a:ext>
            </a:extLst>
          </p:cNvPr>
          <p:cNvSpPr txBox="1"/>
          <p:nvPr/>
        </p:nvSpPr>
        <p:spPr>
          <a:xfrm>
            <a:off x="666972" y="5363020"/>
            <a:ext cx="8314140" cy="1569660"/>
          </a:xfrm>
          <a:prstGeom prst="rect">
            <a:avLst/>
          </a:prstGeom>
          <a:noFill/>
        </p:spPr>
        <p:txBody>
          <a:bodyPr wrap="square" rtlCol="0">
            <a:spAutoFit/>
          </a:bodyPr>
          <a:lstStyle/>
          <a:p>
            <a:r>
              <a:rPr lang="en-GB" sz="1600" dirty="0"/>
              <a:t>The reasons why the 4</a:t>
            </a:r>
            <a:r>
              <a:rPr lang="en-GB" sz="1600" baseline="30000" dirty="0"/>
              <a:t>th</a:t>
            </a:r>
            <a:r>
              <a:rPr lang="en-GB" sz="1600" dirty="0"/>
              <a:t>, 5</a:t>
            </a:r>
            <a:r>
              <a:rPr lang="en-GB" sz="1600" baseline="30000" dirty="0"/>
              <a:t>th</a:t>
            </a:r>
            <a:r>
              <a:rPr lang="en-GB" sz="1600" dirty="0"/>
              <a:t> and 10</a:t>
            </a:r>
            <a:r>
              <a:rPr lang="en-GB" sz="1600" baseline="30000" dirty="0"/>
              <a:t>th</a:t>
            </a:r>
            <a:r>
              <a:rPr lang="en-GB" sz="1600" dirty="0"/>
              <a:t> of October made the highest revenue is the fact that they all fall on holidays and especially the sukkot for Jewish people in the week days. </a:t>
            </a:r>
            <a:r>
              <a:rPr lang="en-GB" sz="1600" dirty="0">
                <a:solidFill>
                  <a:srgbClr val="FF0000"/>
                </a:solidFill>
              </a:rPr>
              <a:t>While </a:t>
            </a:r>
            <a:r>
              <a:rPr lang="en-GB" sz="1600" dirty="0"/>
              <a:t>1</a:t>
            </a:r>
            <a:r>
              <a:rPr lang="en-GB" sz="1600" baseline="30000" dirty="0"/>
              <a:t>st</a:t>
            </a:r>
            <a:r>
              <a:rPr lang="en-GB" sz="1600" dirty="0"/>
              <a:t> and the 7</a:t>
            </a:r>
            <a:r>
              <a:rPr lang="en-GB" sz="1600" baseline="30000" dirty="0"/>
              <a:t>th</a:t>
            </a:r>
            <a:r>
              <a:rPr lang="en-GB" sz="1600" dirty="0"/>
              <a:t> of October generated the last revenue because they fall in the weekend’s time frame which is Sunday and Saturday respectively. It is also worth mentioning that Jewish people prefer to take their whole day off from doing anything on Sunday which is presented in their culture. </a:t>
            </a:r>
            <a:endParaRPr lang="en-GB" sz="1600" dirty="0">
              <a:solidFill>
                <a:srgbClr val="FF0000"/>
              </a:solidFill>
            </a:endParaRPr>
          </a:p>
        </p:txBody>
      </p:sp>
    </p:spTree>
    <p:extLst>
      <p:ext uri="{BB962C8B-B14F-4D97-AF65-F5344CB8AC3E}">
        <p14:creationId xmlns:p14="http://schemas.microsoft.com/office/powerpoint/2010/main" val="369455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510E-D55A-50D7-2F7D-251350BB0C67}"/>
              </a:ext>
            </a:extLst>
          </p:cNvPr>
          <p:cNvSpPr>
            <a:spLocks noGrp="1"/>
          </p:cNvSpPr>
          <p:nvPr>
            <p:ph type="title"/>
          </p:nvPr>
        </p:nvSpPr>
        <p:spPr/>
        <p:txBody>
          <a:bodyPr>
            <a:normAutofit/>
          </a:bodyPr>
          <a:lstStyle/>
          <a:p>
            <a:r>
              <a:rPr lang="en-GB" sz="3200" dirty="0">
                <a:solidFill>
                  <a:schemeClr val="tx1"/>
                </a:solidFill>
              </a:rPr>
              <a:t>Gender vs Revenue </a:t>
            </a:r>
          </a:p>
        </p:txBody>
      </p:sp>
      <p:sp>
        <p:nvSpPr>
          <p:cNvPr id="9" name="TextBox 8">
            <a:extLst>
              <a:ext uri="{FF2B5EF4-FFF2-40B4-BE49-F238E27FC236}">
                <a16:creationId xmlns:a16="http://schemas.microsoft.com/office/drawing/2014/main" id="{449F567A-4145-C239-116F-A5E587D9626A}"/>
              </a:ext>
            </a:extLst>
          </p:cNvPr>
          <p:cNvSpPr txBox="1"/>
          <p:nvPr/>
        </p:nvSpPr>
        <p:spPr>
          <a:xfrm>
            <a:off x="3774332" y="1546698"/>
            <a:ext cx="5068111" cy="1477328"/>
          </a:xfrm>
          <a:prstGeom prst="rect">
            <a:avLst/>
          </a:prstGeom>
          <a:noFill/>
        </p:spPr>
        <p:txBody>
          <a:bodyPr wrap="square" rtlCol="0">
            <a:spAutoFit/>
          </a:bodyPr>
          <a:lstStyle/>
          <a:p>
            <a:r>
              <a:rPr lang="en-GB" dirty="0"/>
              <a:t>This pivot table shows that the highest revenue is generated by female customers which is significantly more than that of males. Around </a:t>
            </a:r>
            <a:r>
              <a:rPr lang="en-GB" dirty="0">
                <a:solidFill>
                  <a:srgbClr val="FF0000"/>
                </a:solidFill>
              </a:rPr>
              <a:t>83% </a:t>
            </a:r>
            <a:r>
              <a:rPr lang="en-GB" dirty="0"/>
              <a:t>of the revenue is generated by </a:t>
            </a:r>
            <a:r>
              <a:rPr lang="en-GB" dirty="0">
                <a:solidFill>
                  <a:srgbClr val="FF0000"/>
                </a:solidFill>
              </a:rPr>
              <a:t>females orders </a:t>
            </a:r>
          </a:p>
        </p:txBody>
      </p:sp>
      <p:pic>
        <p:nvPicPr>
          <p:cNvPr id="11" name="Picture 10" descr="Graphical user interface, text, application&#10;&#10;Description automatically generated">
            <a:extLst>
              <a:ext uri="{FF2B5EF4-FFF2-40B4-BE49-F238E27FC236}">
                <a16:creationId xmlns:a16="http://schemas.microsoft.com/office/drawing/2014/main" id="{A96C038E-47B2-1C3D-612A-AD6797D06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784" y="1270000"/>
            <a:ext cx="2278523" cy="1813649"/>
          </a:xfrm>
          <a:prstGeom prst="rect">
            <a:avLst/>
          </a:prstGeom>
        </p:spPr>
      </p:pic>
    </p:spTree>
    <p:extLst>
      <p:ext uri="{BB962C8B-B14F-4D97-AF65-F5344CB8AC3E}">
        <p14:creationId xmlns:p14="http://schemas.microsoft.com/office/powerpoint/2010/main" val="363602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D21F-775B-1A2A-AAFF-5D77C44F42AD}"/>
              </a:ext>
            </a:extLst>
          </p:cNvPr>
          <p:cNvSpPr>
            <a:spLocks noGrp="1"/>
          </p:cNvSpPr>
          <p:nvPr>
            <p:ph type="title"/>
          </p:nvPr>
        </p:nvSpPr>
        <p:spPr/>
        <p:txBody>
          <a:bodyPr>
            <a:normAutofit/>
          </a:bodyPr>
          <a:lstStyle/>
          <a:p>
            <a:r>
              <a:rPr lang="en-GB" sz="3200" dirty="0">
                <a:solidFill>
                  <a:schemeClr val="tx1"/>
                </a:solidFill>
              </a:rPr>
              <a:t>Payment Type vs Revenue </a:t>
            </a:r>
          </a:p>
        </p:txBody>
      </p:sp>
      <p:pic>
        <p:nvPicPr>
          <p:cNvPr id="5" name="Picture 4" descr="Graphical user interface, text, application&#10;&#10;Description automatically generated">
            <a:extLst>
              <a:ext uri="{FF2B5EF4-FFF2-40B4-BE49-F238E27FC236}">
                <a16:creationId xmlns:a16="http://schemas.microsoft.com/office/drawing/2014/main" id="{EB185A66-4EE3-10A2-E920-FFB5A90F9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966" y="1694365"/>
            <a:ext cx="2225233" cy="1470787"/>
          </a:xfrm>
          <a:prstGeom prst="rect">
            <a:avLst/>
          </a:prstGeom>
        </p:spPr>
      </p:pic>
      <p:sp>
        <p:nvSpPr>
          <p:cNvPr id="6" name="TextBox 5">
            <a:extLst>
              <a:ext uri="{FF2B5EF4-FFF2-40B4-BE49-F238E27FC236}">
                <a16:creationId xmlns:a16="http://schemas.microsoft.com/office/drawing/2014/main" id="{2E1C810E-A647-9431-2961-A99837F6849F}"/>
              </a:ext>
            </a:extLst>
          </p:cNvPr>
          <p:cNvSpPr txBox="1"/>
          <p:nvPr/>
        </p:nvSpPr>
        <p:spPr>
          <a:xfrm>
            <a:off x="3945888" y="1930400"/>
            <a:ext cx="4912468" cy="923330"/>
          </a:xfrm>
          <a:prstGeom prst="rect">
            <a:avLst/>
          </a:prstGeom>
          <a:noFill/>
        </p:spPr>
        <p:txBody>
          <a:bodyPr wrap="square" rtlCol="0">
            <a:spAutoFit/>
          </a:bodyPr>
          <a:lstStyle/>
          <a:p>
            <a:r>
              <a:rPr lang="en-GB" dirty="0"/>
              <a:t>It is visible to us that </a:t>
            </a:r>
            <a:r>
              <a:rPr lang="en-GB" dirty="0" err="1"/>
              <a:t>cc@Braintree</a:t>
            </a:r>
            <a:r>
              <a:rPr lang="en-GB" dirty="0"/>
              <a:t> was the </a:t>
            </a:r>
            <a:r>
              <a:rPr lang="en-GB" dirty="0">
                <a:solidFill>
                  <a:srgbClr val="FF0000"/>
                </a:solidFill>
              </a:rPr>
              <a:t>most</a:t>
            </a:r>
            <a:r>
              <a:rPr lang="en-GB" dirty="0"/>
              <a:t> payment method to generate revenue </a:t>
            </a:r>
            <a:r>
              <a:rPr lang="en-GB" dirty="0">
                <a:solidFill>
                  <a:srgbClr val="FF0000"/>
                </a:solidFill>
              </a:rPr>
              <a:t>whereas</a:t>
            </a:r>
            <a:r>
              <a:rPr lang="en-GB" dirty="0"/>
              <a:t> </a:t>
            </a:r>
            <a:r>
              <a:rPr lang="en-GB" dirty="0" err="1"/>
              <a:t>paypal@braintree</a:t>
            </a:r>
            <a:r>
              <a:rPr lang="en-GB" dirty="0"/>
              <a:t>  was the </a:t>
            </a:r>
            <a:r>
              <a:rPr lang="en-GB" dirty="0">
                <a:solidFill>
                  <a:srgbClr val="FF0000"/>
                </a:solidFill>
              </a:rPr>
              <a:t>least</a:t>
            </a:r>
            <a:r>
              <a:rPr lang="en-GB" dirty="0"/>
              <a:t> one </a:t>
            </a:r>
          </a:p>
        </p:txBody>
      </p:sp>
    </p:spTree>
    <p:extLst>
      <p:ext uri="{BB962C8B-B14F-4D97-AF65-F5344CB8AC3E}">
        <p14:creationId xmlns:p14="http://schemas.microsoft.com/office/powerpoint/2010/main" val="303673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8CB3-A4DF-AD2A-33C8-F7128C274C84}"/>
              </a:ext>
            </a:extLst>
          </p:cNvPr>
          <p:cNvSpPr>
            <a:spLocks noGrp="1"/>
          </p:cNvSpPr>
          <p:nvPr>
            <p:ph type="title"/>
          </p:nvPr>
        </p:nvSpPr>
        <p:spPr>
          <a:xfrm>
            <a:off x="453598" y="103761"/>
            <a:ext cx="8596668" cy="1320800"/>
          </a:xfrm>
        </p:spPr>
        <p:txBody>
          <a:bodyPr>
            <a:normAutofit/>
          </a:bodyPr>
          <a:lstStyle/>
          <a:p>
            <a:r>
              <a:rPr lang="en-GB" sz="3200" dirty="0">
                <a:solidFill>
                  <a:schemeClr val="tx1"/>
                </a:solidFill>
              </a:rPr>
              <a:t>Geographical Location vs Revenue </a:t>
            </a:r>
          </a:p>
        </p:txBody>
      </p:sp>
      <p:pic>
        <p:nvPicPr>
          <p:cNvPr id="5" name="Picture 4" descr="Table&#10;&#10;Description automatically generated">
            <a:extLst>
              <a:ext uri="{FF2B5EF4-FFF2-40B4-BE49-F238E27FC236}">
                <a16:creationId xmlns:a16="http://schemas.microsoft.com/office/drawing/2014/main" id="{8462015D-0B68-1D4A-A64C-99FC6B73B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307" y="764161"/>
            <a:ext cx="1966130" cy="1104996"/>
          </a:xfrm>
          <a:prstGeom prst="rect">
            <a:avLst/>
          </a:prstGeom>
        </p:spPr>
      </p:pic>
      <p:pic>
        <p:nvPicPr>
          <p:cNvPr id="7" name="Picture 6" descr="Table&#10;&#10;Description automatically generated">
            <a:extLst>
              <a:ext uri="{FF2B5EF4-FFF2-40B4-BE49-F238E27FC236}">
                <a16:creationId xmlns:a16="http://schemas.microsoft.com/office/drawing/2014/main" id="{C0102C84-72E5-8410-4A32-2CBEF223B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07" y="1942674"/>
            <a:ext cx="3101609" cy="4915326"/>
          </a:xfrm>
          <a:prstGeom prst="rect">
            <a:avLst/>
          </a:prstGeom>
        </p:spPr>
      </p:pic>
      <p:sp>
        <p:nvSpPr>
          <p:cNvPr id="8" name="TextBox 7">
            <a:extLst>
              <a:ext uri="{FF2B5EF4-FFF2-40B4-BE49-F238E27FC236}">
                <a16:creationId xmlns:a16="http://schemas.microsoft.com/office/drawing/2014/main" id="{DC3E706C-AC78-ED0B-E49B-B71FE3C3925B}"/>
              </a:ext>
            </a:extLst>
          </p:cNvPr>
          <p:cNvSpPr txBox="1"/>
          <p:nvPr/>
        </p:nvSpPr>
        <p:spPr>
          <a:xfrm>
            <a:off x="4751932" y="1089498"/>
            <a:ext cx="4713081" cy="1477328"/>
          </a:xfrm>
          <a:prstGeom prst="rect">
            <a:avLst/>
          </a:prstGeom>
          <a:noFill/>
        </p:spPr>
        <p:txBody>
          <a:bodyPr wrap="square" rtlCol="0">
            <a:spAutoFit/>
          </a:bodyPr>
          <a:lstStyle/>
          <a:p>
            <a:r>
              <a:rPr lang="en-GB" dirty="0"/>
              <a:t>We can see that African </a:t>
            </a:r>
            <a:r>
              <a:rPr lang="en-GB" dirty="0" err="1"/>
              <a:t>Uninion</a:t>
            </a:r>
            <a:r>
              <a:rPr lang="en-GB" dirty="0"/>
              <a:t> AU generated the company most of its revenue also under that we can see that the most two cities who took the lead role in this are: Sydney and Melbourne </a:t>
            </a:r>
          </a:p>
        </p:txBody>
      </p:sp>
    </p:spTree>
    <p:extLst>
      <p:ext uri="{BB962C8B-B14F-4D97-AF65-F5344CB8AC3E}">
        <p14:creationId xmlns:p14="http://schemas.microsoft.com/office/powerpoint/2010/main" val="356879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78C1-9FB7-593A-6963-C1D799D0DBB0}"/>
              </a:ext>
            </a:extLst>
          </p:cNvPr>
          <p:cNvSpPr>
            <a:spLocks noGrp="1"/>
          </p:cNvSpPr>
          <p:nvPr>
            <p:ph type="title"/>
          </p:nvPr>
        </p:nvSpPr>
        <p:spPr/>
        <p:txBody>
          <a:bodyPr/>
          <a:lstStyle/>
          <a:p>
            <a:r>
              <a:rPr lang="en-GB" dirty="0">
                <a:solidFill>
                  <a:schemeClr val="tx1"/>
                </a:solidFill>
              </a:rPr>
              <a:t>Single vs Multiple purchasers </a:t>
            </a:r>
          </a:p>
        </p:txBody>
      </p:sp>
      <p:pic>
        <p:nvPicPr>
          <p:cNvPr id="5" name="Picture 4" descr="Table&#10;&#10;Description automatically generated">
            <a:extLst>
              <a:ext uri="{FF2B5EF4-FFF2-40B4-BE49-F238E27FC236}">
                <a16:creationId xmlns:a16="http://schemas.microsoft.com/office/drawing/2014/main" id="{D1D578C1-48A0-9203-B2FE-C78918042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70000"/>
            <a:ext cx="2316681" cy="4892464"/>
          </a:xfrm>
          <a:prstGeom prst="rect">
            <a:avLst/>
          </a:prstGeom>
        </p:spPr>
      </p:pic>
      <p:sp>
        <p:nvSpPr>
          <p:cNvPr id="6" name="TextBox 5">
            <a:extLst>
              <a:ext uri="{FF2B5EF4-FFF2-40B4-BE49-F238E27FC236}">
                <a16:creationId xmlns:a16="http://schemas.microsoft.com/office/drawing/2014/main" id="{BF262696-4B62-BE70-EBA9-286A51767E87}"/>
              </a:ext>
            </a:extLst>
          </p:cNvPr>
          <p:cNvSpPr txBox="1"/>
          <p:nvPr/>
        </p:nvSpPr>
        <p:spPr>
          <a:xfrm>
            <a:off x="4975668" y="1731523"/>
            <a:ext cx="4790902" cy="646331"/>
          </a:xfrm>
          <a:prstGeom prst="rect">
            <a:avLst/>
          </a:prstGeom>
          <a:noFill/>
        </p:spPr>
        <p:txBody>
          <a:bodyPr wrap="square" rtlCol="0">
            <a:spAutoFit/>
          </a:bodyPr>
          <a:lstStyle/>
          <a:p>
            <a:r>
              <a:rPr lang="en-GB" dirty="0"/>
              <a:t>We can see that </a:t>
            </a:r>
            <a:r>
              <a:rPr lang="en-GB" dirty="0" err="1"/>
              <a:t>userid</a:t>
            </a:r>
            <a:r>
              <a:rPr lang="en-GB" dirty="0"/>
              <a:t> 0,42189,6037 and 34691 had the highest first order </a:t>
            </a:r>
          </a:p>
        </p:txBody>
      </p:sp>
    </p:spTree>
    <p:extLst>
      <p:ext uri="{BB962C8B-B14F-4D97-AF65-F5344CB8AC3E}">
        <p14:creationId xmlns:p14="http://schemas.microsoft.com/office/powerpoint/2010/main" val="884219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150</TotalTime>
  <Words>1109</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 UI</vt:lpstr>
      <vt:lpstr>Trebuchet MS</vt:lpstr>
      <vt:lpstr>Wingdings 3</vt:lpstr>
      <vt:lpstr>Facet</vt:lpstr>
      <vt:lpstr>PowerPoint Presentation</vt:lpstr>
      <vt:lpstr>PowerPoint Presentation</vt:lpstr>
      <vt:lpstr>Revenue vs Attributes: </vt:lpstr>
      <vt:lpstr>Revenue vs Time: </vt:lpstr>
      <vt:lpstr>Since the year for this data set was given “2017”, I brought the calendar to illustrate more</vt:lpstr>
      <vt:lpstr>Gender vs Revenue </vt:lpstr>
      <vt:lpstr>Payment Type vs Revenue </vt:lpstr>
      <vt:lpstr>Geographical Location vs Revenue </vt:lpstr>
      <vt:lpstr>Single vs Multiple purchasers </vt:lpstr>
      <vt:lpstr>Items selling together </vt:lpstr>
      <vt:lpstr>Analysis, Insights and Recommendations</vt:lpstr>
      <vt:lpstr>PowerPoint Presentation</vt:lpstr>
    </vt:vector>
  </TitlesOfParts>
  <Company>Microsoft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Yousef Atrach</dc:creator>
  <cp:lastModifiedBy>Yousef Atrach</cp:lastModifiedBy>
  <cp:revision>3</cp:revision>
  <dcterms:created xsi:type="dcterms:W3CDTF">2022-11-09T06:25:52Z</dcterms:created>
  <dcterms:modified xsi:type="dcterms:W3CDTF">2022-11-13T15:11:18Z</dcterms:modified>
</cp:coreProperties>
</file>