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602" r:id="rId3"/>
    <p:sldId id="687" r:id="rId4"/>
    <p:sldId id="714" r:id="rId5"/>
    <p:sldId id="716" r:id="rId6"/>
    <p:sldId id="717" r:id="rId7"/>
    <p:sldId id="718" r:id="rId8"/>
    <p:sldId id="719" r:id="rId9"/>
    <p:sldId id="720" r:id="rId10"/>
    <p:sldId id="721" r:id="rId11"/>
    <p:sldId id="722" r:id="rId12"/>
    <p:sldId id="723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37" r:id="rId26"/>
    <p:sldId id="447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D8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4249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B6CC3-DB47-41B9-88FB-3B4CC60E2B01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924AC-9E1C-4847-B893-704AFF525E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08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924AC-9E1C-4847-B893-704AFF525E0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86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91B17-17CC-4AC7-91FF-C8A8E013C4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028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91B17-17CC-4AC7-91FF-C8A8E013C43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214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4437" y="589597"/>
            <a:ext cx="4175125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74D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82CB-6B8F-4D6A-A540-B3C21A33D2AE}" type="datetime1">
              <a:rPr lang="en-US" smtClean="0"/>
              <a:t>22-May-21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4D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5AC3-B7CB-494A-A55E-3FE967E4EBA0}" type="datetime1">
              <a:rPr lang="en-US" smtClean="0"/>
              <a:t>22-May-21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4D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15F8-3A60-4805-8F0C-C628542134BC}" type="datetime1">
              <a:rPr lang="en-US" smtClean="0"/>
              <a:t>22-May-21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4D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0299-8654-4974-A42E-FBD54F4FBC9E}" type="datetime1">
              <a:rPr lang="en-US" smtClean="0"/>
              <a:t>22-May-21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46300" y="673100"/>
            <a:ext cx="48514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0400" y="4965700"/>
            <a:ext cx="78232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B58D-675E-4FA4-8914-98D3D88BE9BD}" type="datetime1">
              <a:rPr lang="en-US" smtClean="0"/>
              <a:t>22-May-21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4868" y="589597"/>
            <a:ext cx="7434262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74D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45920"/>
            <a:ext cx="8072119" cy="2903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D674-A2E4-4A2C-88EA-6A6CDF7EEFE6}" type="datetime1">
              <a:rPr lang="en-US" smtClean="0"/>
              <a:t>22-May-21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0415" y="6462281"/>
            <a:ext cx="2197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3B3B77-798B-459B-AF29-76010E11145A}"/>
              </a:ext>
            </a:extLst>
          </p:cNvPr>
          <p:cNvSpPr/>
          <p:nvPr/>
        </p:nvSpPr>
        <p:spPr>
          <a:xfrm>
            <a:off x="0" y="1603500"/>
            <a:ext cx="91440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spc="-170" dirty="0">
                <a:solidFill>
                  <a:srgbClr val="374D81"/>
                </a:solidFill>
                <a:latin typeface="Arial"/>
                <a:ea typeface="+mj-ea"/>
                <a:cs typeface="Arial"/>
              </a:rPr>
              <a:t>Lecture 11</a:t>
            </a:r>
            <a:endParaRPr lang="en-AU" sz="3200" b="1" i="1" spc="-170" dirty="0">
              <a:solidFill>
                <a:srgbClr val="374D81"/>
              </a:solidFill>
              <a:latin typeface="Arial"/>
              <a:ea typeface="+mj-ea"/>
              <a:cs typeface="Arial"/>
            </a:endParaRPr>
          </a:p>
          <a:p>
            <a:pPr algn="ctr"/>
            <a:r>
              <a:rPr lang="en-US" sz="3200" b="1" spc="-220" dirty="0">
                <a:solidFill>
                  <a:srgbClr val="374D81"/>
                </a:solidFill>
                <a:latin typeface="Arial"/>
                <a:ea typeface="+mj-ea"/>
                <a:cs typeface="Arial"/>
              </a:rPr>
              <a:t>Revision; </a:t>
            </a:r>
            <a:r>
              <a:rPr lang="en-US" sz="3200" spc="-220" dirty="0">
                <a:solidFill>
                  <a:srgbClr val="374D81"/>
                </a:solidFill>
                <a:latin typeface="Arial"/>
                <a:ea typeface="+mj-ea"/>
                <a:cs typeface="Arial"/>
              </a:rPr>
              <a:t>Basic / Simple</a:t>
            </a:r>
            <a:r>
              <a:rPr lang="en-US" sz="3200" b="1" spc="-220" dirty="0">
                <a:solidFill>
                  <a:srgbClr val="374D81"/>
                </a:solidFill>
                <a:latin typeface="Arial"/>
                <a:ea typeface="+mj-ea"/>
                <a:cs typeface="Arial"/>
              </a:rPr>
              <a:t> Solved Examples [ </a:t>
            </a:r>
            <a:r>
              <a:rPr lang="en-US" sz="3200" b="1" spc="-220" dirty="0">
                <a:solidFill>
                  <a:schemeClr val="accent6"/>
                </a:solidFill>
                <a:latin typeface="Arial"/>
                <a:ea typeface="+mj-ea"/>
                <a:cs typeface="Arial"/>
              </a:rPr>
              <a:t>3 </a:t>
            </a:r>
            <a:r>
              <a:rPr lang="en-US" sz="3200" b="1" spc="-220" dirty="0">
                <a:solidFill>
                  <a:srgbClr val="374D81"/>
                </a:solidFill>
                <a:latin typeface="Arial"/>
                <a:ea typeface="+mj-ea"/>
                <a:cs typeface="Arial"/>
              </a:rPr>
              <a:t>]</a:t>
            </a:r>
            <a:endParaRPr lang="en-AU" sz="3200" b="1" spc="-220" dirty="0">
              <a:solidFill>
                <a:srgbClr val="374D8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BAD1BD5-E1E8-49DC-A6FD-D44108A59372}"/>
              </a:ext>
            </a:extLst>
          </p:cNvPr>
          <p:cNvSpPr txBox="1">
            <a:spLocks/>
          </p:cNvSpPr>
          <p:nvPr/>
        </p:nvSpPr>
        <p:spPr>
          <a:xfrm>
            <a:off x="114300" y="0"/>
            <a:ext cx="89154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rgbClr val="374D81"/>
                </a:solidFill>
                <a:latin typeface="Arial"/>
                <a:ea typeface="+mj-ea"/>
                <a:cs typeface="Arial"/>
              </a:defRPr>
            </a:lvl1pPr>
          </a:lstStyle>
          <a:p>
            <a:pPr marR="5080"/>
            <a:r>
              <a:rPr lang="en-US" spc="-170" dirty="0">
                <a:solidFill>
                  <a:schemeClr val="accent6">
                    <a:lumMod val="75000"/>
                  </a:schemeClr>
                </a:solidFill>
              </a:rPr>
              <a:t>CS112</a:t>
            </a:r>
            <a:r>
              <a:rPr lang="en-AU" sz="2400" spc="-170" dirty="0"/>
              <a:t> – Level 1</a:t>
            </a:r>
          </a:p>
          <a:p>
            <a:pPr marR="5080"/>
            <a:r>
              <a:rPr lang="en-US" sz="2400" spc="-170" dirty="0"/>
              <a:t>Programming Languages 1</a:t>
            </a:r>
            <a:endParaRPr lang="en-AU" sz="2400" spc="-170" dirty="0"/>
          </a:p>
        </p:txBody>
      </p:sp>
      <p:sp>
        <p:nvSpPr>
          <p:cNvPr id="3" name="Rectangle 2"/>
          <p:cNvSpPr/>
          <p:nvPr/>
        </p:nvSpPr>
        <p:spPr>
          <a:xfrm>
            <a:off x="342899" y="4272677"/>
            <a:ext cx="8420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just">
              <a:lnSpc>
                <a:spcPct val="100000"/>
              </a:lnSpc>
            </a:pPr>
            <a:r>
              <a:rPr lang="en-AU" b="1" spc="-3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Course &amp; Lectures are based on their counterparts in the following courses:</a:t>
            </a:r>
          </a:p>
          <a:p>
            <a:pPr marL="342900" marR="5080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i="1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Harvard University's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CS50; An introduction to the intellectual enterprises of computer science and the art of programming,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Harvard School of Engineering and Applied Sciences.</a:t>
            </a:r>
          </a:p>
          <a:p>
            <a:pPr marL="342900" marR="5080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i="1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UNSW's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CS1: Higher Computing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, by Richard Buckland – The University of New South Wales.</a:t>
            </a:r>
          </a:p>
          <a:p>
            <a:pPr marL="342900" marR="5080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i="1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MIT's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6.087 Practical Programming in C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(2010), </a:t>
            </a:r>
            <a:r>
              <a:rPr lang="en-US" b="1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6.096 Introduction to C++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(2011), and </a:t>
            </a:r>
            <a:r>
              <a:rPr lang="en-US" b="1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6.S096 Introduction to C and C++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(2013</a:t>
            </a:r>
            <a:r>
              <a:rPr lang="en-US" spc="-35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), MIT (Massachusetts 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Institute of Technology) </a:t>
            </a:r>
            <a:r>
              <a:rPr lang="en-US" spc="-3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OpenCourseWare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.</a:t>
            </a:r>
            <a:endParaRPr lang="en-AU" spc="-35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25"/>
              </a:lnSpc>
            </a:pPr>
            <a:fld id="{81D60167-4931-47E6-BA6A-407CBD079E47}" type="slidenum">
              <a:rPr lang="en-US" spc="-5" smtClean="0"/>
              <a:t>1</a:t>
            </a:fld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984885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11.2:</a:t>
            </a:r>
            <a:r>
              <a:rPr lang="en-US" kern="1200" spc="-220" dirty="0"/>
              <a:t> Write a C Program to find the Transpose of a given Matrix.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3B4214-EBDE-41E0-A325-92B94DCB9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" y="2072819"/>
            <a:ext cx="7908132" cy="4493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200" b="1" dirty="0">
                <a:solidFill>
                  <a:schemeClr val="bg1"/>
                </a:solidFill>
                <a:latin typeface="-apple-system"/>
              </a:rPr>
              <a:t>Input the number of rows and columns of the matrix : 2 2</a:t>
            </a: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r>
              <a:rPr lang="en-US" sz="2200" b="1" dirty="0">
                <a:solidFill>
                  <a:schemeClr val="bg1"/>
                </a:solidFill>
                <a:latin typeface="-apple-system"/>
              </a:rPr>
              <a:t>Input the elements of the first matrix :</a:t>
            </a: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r>
              <a:rPr lang="en-US" sz="2200" b="1" dirty="0">
                <a:solidFill>
                  <a:schemeClr val="bg1"/>
                </a:solidFill>
                <a:latin typeface="-apple-system"/>
              </a:rPr>
              <a:t>Element - [0], [0] : 1</a:t>
            </a: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r>
              <a:rPr lang="en-US" sz="2200" b="1" dirty="0">
                <a:solidFill>
                  <a:schemeClr val="bg1"/>
                </a:solidFill>
                <a:latin typeface="-apple-system"/>
              </a:rPr>
              <a:t>Element - [0], [1] : 2</a:t>
            </a: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r>
              <a:rPr lang="en-US" sz="2200" b="1" dirty="0">
                <a:solidFill>
                  <a:schemeClr val="bg1"/>
                </a:solidFill>
                <a:latin typeface="-apple-system"/>
              </a:rPr>
              <a:t>Element - [1], [0] : 3</a:t>
            </a: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r>
              <a:rPr lang="en-US" sz="2200" b="1" dirty="0">
                <a:solidFill>
                  <a:schemeClr val="bg1"/>
                </a:solidFill>
                <a:latin typeface="-apple-system"/>
              </a:rPr>
              <a:t>Element - [1], [1] : 4</a:t>
            </a: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r>
              <a:rPr lang="en-US" sz="2200" b="1" dirty="0">
                <a:solidFill>
                  <a:schemeClr val="bg1"/>
                </a:solidFill>
                <a:latin typeface="-apple-system"/>
              </a:rPr>
              <a:t>The matrix is :</a:t>
            </a: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r>
              <a:rPr lang="en-US" sz="2200" b="1" dirty="0">
                <a:solidFill>
                  <a:schemeClr val="bg1"/>
                </a:solidFill>
                <a:latin typeface="-apple-system"/>
              </a:rPr>
              <a:t>1	2</a:t>
            </a: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r>
              <a:rPr lang="en-US" sz="2200" b="1" dirty="0">
                <a:solidFill>
                  <a:schemeClr val="bg1"/>
                </a:solidFill>
                <a:latin typeface="-apple-system"/>
              </a:rPr>
              <a:t>3	4</a:t>
            </a: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r>
              <a:rPr lang="en-US" sz="2200" b="1" dirty="0">
                <a:solidFill>
                  <a:schemeClr val="bg1"/>
                </a:solidFill>
                <a:latin typeface="-apple-system"/>
              </a:rPr>
              <a:t>The transpose of the matrix is :</a:t>
            </a: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r>
              <a:rPr lang="en-US" sz="2200" b="1" dirty="0">
                <a:solidFill>
                  <a:schemeClr val="bg1"/>
                </a:solidFill>
                <a:latin typeface="-apple-system"/>
              </a:rPr>
              <a:t>1	3</a:t>
            </a:r>
            <a:br>
              <a:rPr lang="en-US" sz="2200" b="1" dirty="0">
                <a:solidFill>
                  <a:schemeClr val="bg1"/>
                </a:solidFill>
                <a:latin typeface="-apple-system"/>
              </a:rPr>
            </a:br>
            <a:r>
              <a:rPr lang="en-US" sz="2200" b="1" dirty="0">
                <a:solidFill>
                  <a:schemeClr val="bg1"/>
                </a:solidFill>
                <a:latin typeface="-apple-system"/>
              </a:rPr>
              <a:t>2	4</a:t>
            </a:r>
            <a:endParaRPr lang="en-US" altLang="en-US" sz="2200" b="1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8825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CA5575-936D-40A3-B34E-4DC883D0B6CE}"/>
              </a:ext>
            </a:extLst>
          </p:cNvPr>
          <p:cNvSpPr/>
          <p:nvPr/>
        </p:nvSpPr>
        <p:spPr>
          <a:xfrm>
            <a:off x="228600" y="153710"/>
            <a:ext cx="8686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endParaRPr lang="en-US" b="1" dirty="0"/>
          </a:p>
          <a:p>
            <a:r>
              <a:rPr lang="en-US" b="1" dirty="0"/>
              <a:t>int main(void)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int arr1[ 50 ][ 50 ], brr1[ 50 ][ 50 ], </a:t>
            </a:r>
            <a:r>
              <a:rPr lang="en-US" b="1" dirty="0" err="1"/>
              <a:t>i</a:t>
            </a:r>
            <a:r>
              <a:rPr lang="en-US" b="1" dirty="0"/>
              <a:t>, j, r, c;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("\</a:t>
            </a:r>
            <a:r>
              <a:rPr lang="en-US" b="1" dirty="0" err="1"/>
              <a:t>nInput</a:t>
            </a:r>
            <a:r>
              <a:rPr lang="en-US" b="1" dirty="0"/>
              <a:t> the number of rows and columns of the matrix : ");</a:t>
            </a:r>
          </a:p>
          <a:p>
            <a:r>
              <a:rPr lang="en-US" b="1" dirty="0"/>
              <a:t>    </a:t>
            </a:r>
            <a:r>
              <a:rPr lang="en-US" b="1" dirty="0" err="1"/>
              <a:t>scanf</a:t>
            </a:r>
            <a:r>
              <a:rPr lang="en-US" b="1" dirty="0"/>
              <a:t>("%d %d", &amp;r, &amp;c);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("Input the elements of the first matrix :\n");</a:t>
            </a:r>
          </a:p>
          <a:p>
            <a:r>
              <a:rPr lang="en-US" b="1" dirty="0"/>
              <a:t>    for(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r; </a:t>
            </a:r>
            <a:r>
              <a:rPr lang="en-US" b="1" dirty="0" err="1"/>
              <a:t>i</a:t>
            </a:r>
            <a:r>
              <a:rPr lang="en-US" b="1" dirty="0"/>
              <a:t>++ 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for( j = 0; j &lt; c; </a:t>
            </a:r>
            <a:r>
              <a:rPr lang="en-US" b="1" dirty="0" err="1"/>
              <a:t>j++</a:t>
            </a:r>
            <a:r>
              <a:rPr lang="en-US" b="1" dirty="0"/>
              <a:t> 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printf</a:t>
            </a:r>
            <a:r>
              <a:rPr lang="en-US" b="1" dirty="0"/>
              <a:t>("Element - [%d], [%d] : ", </a:t>
            </a:r>
            <a:r>
              <a:rPr lang="en-US" b="1" dirty="0" err="1"/>
              <a:t>i</a:t>
            </a:r>
            <a:r>
              <a:rPr lang="en-US" b="1" dirty="0"/>
              <a:t>, j);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scanf</a:t>
            </a:r>
            <a:r>
              <a:rPr lang="en-US" b="1" dirty="0"/>
              <a:t>("%d", &amp;arr1[ </a:t>
            </a:r>
            <a:r>
              <a:rPr lang="en-US" b="1" dirty="0" err="1"/>
              <a:t>i</a:t>
            </a:r>
            <a:r>
              <a:rPr lang="en-US" b="1" dirty="0"/>
              <a:t> ][ j ] );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("\</a:t>
            </a:r>
            <a:r>
              <a:rPr lang="en-US" b="1" dirty="0" err="1"/>
              <a:t>nThe</a:t>
            </a:r>
            <a:r>
              <a:rPr lang="en-US" b="1" dirty="0"/>
              <a:t> matrix is :\n");</a:t>
            </a:r>
          </a:p>
          <a:p>
            <a:r>
              <a:rPr lang="en-US" b="1" dirty="0"/>
              <a:t>    for(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r; </a:t>
            </a:r>
            <a:r>
              <a:rPr lang="en-US" b="1" dirty="0" err="1"/>
              <a:t>i</a:t>
            </a:r>
            <a:r>
              <a:rPr lang="en-US" b="1" dirty="0"/>
              <a:t>++ 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("\n");</a:t>
            </a:r>
          </a:p>
          <a:p>
            <a:r>
              <a:rPr lang="en-US" b="1" dirty="0"/>
              <a:t>        for( j = 0; j &lt; c; </a:t>
            </a:r>
            <a:r>
              <a:rPr lang="en-US" b="1" dirty="0" err="1"/>
              <a:t>j++</a:t>
            </a:r>
            <a:r>
              <a:rPr lang="en-US" b="1" dirty="0"/>
              <a:t> )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printf</a:t>
            </a:r>
            <a:r>
              <a:rPr lang="en-US" b="1" dirty="0"/>
              <a:t>("%d\t", arr1[ </a:t>
            </a:r>
            <a:r>
              <a:rPr lang="en-US" b="1" dirty="0" err="1"/>
              <a:t>i</a:t>
            </a:r>
            <a:r>
              <a:rPr lang="en-US" b="1" dirty="0"/>
              <a:t> ][ j ] );</a:t>
            </a:r>
          </a:p>
          <a:p>
            <a:r>
              <a:rPr lang="en-US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75163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CA5575-936D-40A3-B34E-4DC883D0B6CE}"/>
              </a:ext>
            </a:extLst>
          </p:cNvPr>
          <p:cNvSpPr/>
          <p:nvPr/>
        </p:nvSpPr>
        <p:spPr>
          <a:xfrm>
            <a:off x="228600" y="153710"/>
            <a:ext cx="8686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    for(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r; </a:t>
            </a:r>
            <a:r>
              <a:rPr lang="en-US" b="1" dirty="0" err="1"/>
              <a:t>i</a:t>
            </a:r>
            <a:r>
              <a:rPr lang="en-US" b="1" dirty="0"/>
              <a:t>++ 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for( j = 0; j &lt; c; </a:t>
            </a:r>
            <a:r>
              <a:rPr lang="en-US" b="1" dirty="0" err="1"/>
              <a:t>j++</a:t>
            </a:r>
            <a:r>
              <a:rPr lang="en-US" b="1" dirty="0"/>
              <a:t> 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brr1[ j ][ </a:t>
            </a:r>
            <a:r>
              <a:rPr lang="en-US" b="1" dirty="0" err="1"/>
              <a:t>i</a:t>
            </a:r>
            <a:r>
              <a:rPr lang="en-US" b="1" dirty="0"/>
              <a:t> ] = arr1[ </a:t>
            </a:r>
            <a:r>
              <a:rPr lang="en-US" b="1" dirty="0" err="1"/>
              <a:t>i</a:t>
            </a:r>
            <a:r>
              <a:rPr lang="en-US" b="1" dirty="0"/>
              <a:t> ][ j ];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}</a:t>
            </a:r>
          </a:p>
          <a:p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("\n\</a:t>
            </a:r>
            <a:r>
              <a:rPr lang="en-US" b="1" dirty="0" err="1"/>
              <a:t>nThe</a:t>
            </a:r>
            <a:r>
              <a:rPr lang="en-US" b="1" dirty="0"/>
              <a:t> transpose of the matrix is : ");</a:t>
            </a:r>
          </a:p>
          <a:p>
            <a:r>
              <a:rPr lang="en-US" b="1" dirty="0"/>
              <a:t>    for(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c; </a:t>
            </a:r>
            <a:r>
              <a:rPr lang="en-US" b="1" dirty="0" err="1"/>
              <a:t>i</a:t>
            </a:r>
            <a:r>
              <a:rPr lang="en-US" b="1" dirty="0"/>
              <a:t>++ 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("\n");</a:t>
            </a:r>
          </a:p>
          <a:p>
            <a:r>
              <a:rPr lang="en-US" b="1" dirty="0"/>
              <a:t>        for( j = 0; j &lt; r; </a:t>
            </a:r>
            <a:r>
              <a:rPr lang="en-US" b="1" dirty="0" err="1"/>
              <a:t>j++</a:t>
            </a:r>
            <a:r>
              <a:rPr lang="en-US" b="1" dirty="0"/>
              <a:t> 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printf</a:t>
            </a:r>
            <a:r>
              <a:rPr lang="en-US" b="1" dirty="0"/>
              <a:t>("%d\t", brr1[ </a:t>
            </a:r>
            <a:r>
              <a:rPr lang="en-US" b="1" dirty="0" err="1"/>
              <a:t>i</a:t>
            </a:r>
            <a:r>
              <a:rPr lang="en-US" b="1" dirty="0"/>
              <a:t> ][ j ] );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03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1477328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11.3:</a:t>
            </a:r>
            <a:r>
              <a:rPr lang="en-US" kern="1200" spc="-220" dirty="0"/>
              <a:t> In regards to Command-Line Arguments .. What is the output of the following C Program for each of the given cases: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2E9ABC7-F09C-475A-AF6A-1421C251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2133600"/>
            <a:ext cx="8686801" cy="4626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// C program to illustrate Command-Line Arguments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#include&lt;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stdio.h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&gt;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int main( int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argc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, char*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argv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[] )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{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int counter;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printf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(" Program Name Is: %s",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argv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[0] );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if(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argc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== 1 )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   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printf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("\n No Extra Command-Line Arguments Passed Other Than the Program's Name");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if(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argc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&gt;= 2 )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{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   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printf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("\n Number Of Arguments Passed: %d",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argc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);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   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printf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("\n ---- Following Are The Command-Line Arguments Passed ----");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    for( counter = 0; counter &lt;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argc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; counter++ )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       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printf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("\n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argv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[ %d ]: %s", counter, </a:t>
            </a:r>
            <a:r>
              <a:rPr lang="en-US" altLang="en-US" sz="2600" b="1" baseline="30000" dirty="0" err="1">
                <a:solidFill>
                  <a:srgbClr val="333333"/>
                </a:solidFill>
                <a:latin typeface="MathJax_Math-italic"/>
              </a:rPr>
              <a:t>argv</a:t>
            </a:r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[ counter ] );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}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    return 0;</a:t>
            </a:r>
          </a:p>
          <a:p>
            <a:pPr lvl="0" algn="just"/>
            <a:r>
              <a:rPr lang="en-US" altLang="en-US" sz="2600" b="1" baseline="30000" dirty="0">
                <a:solidFill>
                  <a:srgbClr val="333333"/>
                </a:solidFill>
                <a:latin typeface="MathJax_Math-italic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3B497F-44A1-4731-9C50-C58906256479}"/>
              </a:ext>
            </a:extLst>
          </p:cNvPr>
          <p:cNvSpPr/>
          <p:nvPr/>
        </p:nvSpPr>
        <p:spPr>
          <a:xfrm>
            <a:off x="3833251" y="2429470"/>
            <a:ext cx="5310749" cy="92333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C:\Users\Admin˃MyProgram.exe</a:t>
            </a:r>
          </a:p>
          <a:p>
            <a:r>
              <a:rPr lang="en-US" b="1" dirty="0">
                <a:solidFill>
                  <a:schemeClr val="bg1"/>
                </a:solidFill>
              </a:rPr>
              <a:t>C:\Users\Admin˃MyProgram.exe First Second Third</a:t>
            </a:r>
          </a:p>
          <a:p>
            <a:r>
              <a:rPr lang="en-US" b="1" dirty="0">
                <a:solidFill>
                  <a:schemeClr val="bg1"/>
                </a:solidFill>
              </a:rPr>
              <a:t>C:\Users\Admin˃MyProgram.exe “First Second Third”</a:t>
            </a:r>
          </a:p>
        </p:txBody>
      </p:sp>
    </p:spTree>
    <p:extLst>
      <p:ext uri="{BB962C8B-B14F-4D97-AF65-F5344CB8AC3E}">
        <p14:creationId xmlns:p14="http://schemas.microsoft.com/office/powerpoint/2010/main" val="341298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3B497F-44A1-4731-9C50-C58906256479}"/>
              </a:ext>
            </a:extLst>
          </p:cNvPr>
          <p:cNvSpPr/>
          <p:nvPr/>
        </p:nvSpPr>
        <p:spPr>
          <a:xfrm>
            <a:off x="427434" y="474345"/>
            <a:ext cx="8289132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C:\Users\Admin˃MyProgram.exe</a:t>
            </a:r>
          </a:p>
          <a:p>
            <a:r>
              <a:rPr lang="en-US" altLang="en-US" sz="2000" b="1" dirty="0">
                <a:solidFill>
                  <a:schemeClr val="bg1"/>
                </a:solidFill>
              </a:rPr>
              <a:t> Program Name Is: </a:t>
            </a:r>
            <a:r>
              <a:rPr lang="en-US" sz="2000" b="1" dirty="0">
                <a:solidFill>
                  <a:schemeClr val="bg1"/>
                </a:solidFill>
              </a:rPr>
              <a:t>MyProgram.exe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No Extra Command-Line Arguments Passed Other Than the Program's Name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C:\Users\Admin˃MyProgram First Second Third</a:t>
            </a:r>
          </a:p>
          <a:p>
            <a:r>
              <a:rPr lang="en-US" altLang="en-US" sz="2000" b="1" dirty="0">
                <a:solidFill>
                  <a:schemeClr val="bg1"/>
                </a:solidFill>
              </a:rPr>
              <a:t> Program Name Is: </a:t>
            </a:r>
            <a:r>
              <a:rPr lang="en-US" sz="2000" b="1" dirty="0" err="1">
                <a:solidFill>
                  <a:schemeClr val="bg1"/>
                </a:solidFill>
              </a:rPr>
              <a:t>MyProgram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Number Of Arguments Passed: 4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---- Following Are The Command-Line Arguments Passed ----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argv</a:t>
            </a:r>
            <a:r>
              <a:rPr lang="en-US" sz="2000" b="1" dirty="0">
                <a:solidFill>
                  <a:schemeClr val="bg1"/>
                </a:solidFill>
              </a:rPr>
              <a:t>[ 0 ]: </a:t>
            </a:r>
            <a:r>
              <a:rPr lang="en-US" sz="2000" b="1" dirty="0" err="1">
                <a:solidFill>
                  <a:schemeClr val="bg1"/>
                </a:solidFill>
              </a:rPr>
              <a:t>MyProgram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argv</a:t>
            </a:r>
            <a:r>
              <a:rPr lang="en-US" sz="2000" b="1" dirty="0">
                <a:solidFill>
                  <a:schemeClr val="bg1"/>
                </a:solidFill>
              </a:rPr>
              <a:t>[ 1 ]: First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argv</a:t>
            </a:r>
            <a:r>
              <a:rPr lang="en-US" sz="2000" b="1" dirty="0">
                <a:solidFill>
                  <a:schemeClr val="bg1"/>
                </a:solidFill>
              </a:rPr>
              <a:t>[ 2 ]: Second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argv</a:t>
            </a:r>
            <a:r>
              <a:rPr lang="en-US" sz="2000" b="1" dirty="0">
                <a:solidFill>
                  <a:schemeClr val="bg1"/>
                </a:solidFill>
              </a:rPr>
              <a:t>[ 3 ]: Third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C:\Users\Admin˃MyProgram.exe “First Second Third”</a:t>
            </a:r>
          </a:p>
          <a:p>
            <a:r>
              <a:rPr lang="en-US" altLang="en-US" sz="2000" b="1" dirty="0">
                <a:solidFill>
                  <a:schemeClr val="bg1"/>
                </a:solidFill>
              </a:rPr>
              <a:t> Program Name Is: </a:t>
            </a:r>
            <a:r>
              <a:rPr lang="en-US" sz="2000" b="1" dirty="0">
                <a:solidFill>
                  <a:schemeClr val="bg1"/>
                </a:solidFill>
              </a:rPr>
              <a:t>MyProgram.exe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Number Of Arguments Passed: 2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---- Following Are The Command-Line Arguments Passed ----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argv</a:t>
            </a:r>
            <a:r>
              <a:rPr lang="en-US" sz="2000" b="1" dirty="0">
                <a:solidFill>
                  <a:schemeClr val="bg1"/>
                </a:solidFill>
              </a:rPr>
              <a:t>[ 0 ]: MyProgram.exe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argv</a:t>
            </a:r>
            <a:r>
              <a:rPr lang="en-US" sz="2000" b="1" dirty="0">
                <a:solidFill>
                  <a:schemeClr val="bg1"/>
                </a:solidFill>
              </a:rPr>
              <a:t>[ 1 ]: First Second Third</a:t>
            </a:r>
          </a:p>
        </p:txBody>
      </p:sp>
    </p:spTree>
    <p:extLst>
      <p:ext uri="{BB962C8B-B14F-4D97-AF65-F5344CB8AC3E}">
        <p14:creationId xmlns:p14="http://schemas.microsoft.com/office/powerpoint/2010/main" val="218571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984885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11.4:</a:t>
            </a:r>
            <a:r>
              <a:rPr lang="en-US" kern="1200" spc="-220" dirty="0"/>
              <a:t> Write a C Program to Check whether an array is a subset of another array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026BD-CA29-45B4-A5FB-BD90E1CD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745713"/>
            <a:ext cx="6583680" cy="511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CA5575-936D-40A3-B34E-4DC883D0B6CE}"/>
              </a:ext>
            </a:extLst>
          </p:cNvPr>
          <p:cNvSpPr/>
          <p:nvPr/>
        </p:nvSpPr>
        <p:spPr>
          <a:xfrm>
            <a:off x="228600" y="153710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/>
              <a:t>int </a:t>
            </a:r>
            <a:r>
              <a:rPr lang="en-US" b="1" dirty="0" err="1"/>
              <a:t>chkSubsetArray</a:t>
            </a:r>
            <a:r>
              <a:rPr lang="en-US" b="1" dirty="0"/>
              <a:t>( int *arr1, int arr1_size, int *arr2, int arr2_size ) ;</a:t>
            </a:r>
          </a:p>
          <a:p>
            <a:r>
              <a:rPr lang="en-US" b="1" dirty="0"/>
              <a:t>int main() 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int arr1[] = {4, 8, 7, 11, 6, 9, 5, 0, 2}; int arr2[] = {5, 4, 2, 0, 6};</a:t>
            </a:r>
          </a:p>
          <a:p>
            <a:r>
              <a:rPr lang="en-US" b="1" dirty="0"/>
              <a:t>    int n1 = </a:t>
            </a:r>
            <a:r>
              <a:rPr lang="en-US" b="1" dirty="0" err="1"/>
              <a:t>sizeof</a:t>
            </a:r>
            <a:r>
              <a:rPr lang="en-US" b="1" dirty="0"/>
              <a:t>( arr1 ) / </a:t>
            </a:r>
            <a:r>
              <a:rPr lang="en-US" b="1" dirty="0" err="1"/>
              <a:t>sizeof</a:t>
            </a:r>
            <a:r>
              <a:rPr lang="en-US" b="1" dirty="0"/>
              <a:t>( arr1[ 0 ] ); int n2 = </a:t>
            </a:r>
            <a:r>
              <a:rPr lang="en-US" b="1" dirty="0" err="1"/>
              <a:t>sizeof</a:t>
            </a:r>
            <a:r>
              <a:rPr lang="en-US" b="1" dirty="0"/>
              <a:t>( arr2 ) / </a:t>
            </a:r>
            <a:r>
              <a:rPr lang="en-US" b="1" dirty="0" err="1"/>
              <a:t>sizeof</a:t>
            </a:r>
            <a:r>
              <a:rPr lang="en-US" b="1" dirty="0"/>
              <a:t>( arr2[ 0 ] );</a:t>
            </a:r>
          </a:p>
          <a:p>
            <a:r>
              <a:rPr lang="en-US" b="1" dirty="0"/>
              <a:t>    int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r>
              <a:rPr lang="en-US" b="1" dirty="0"/>
              <a:t> //------------- Print the First Array ------------------	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("The given First Array is :  ");</a:t>
            </a:r>
          </a:p>
          <a:p>
            <a:r>
              <a:rPr lang="en-US" b="1" dirty="0"/>
              <a:t>    for(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n1; </a:t>
            </a:r>
            <a:r>
              <a:rPr lang="en-US" b="1" dirty="0" err="1"/>
              <a:t>i</a:t>
            </a:r>
            <a:r>
              <a:rPr lang="en-US" b="1" dirty="0"/>
              <a:t>++ ) { </a:t>
            </a:r>
            <a:r>
              <a:rPr lang="en-US" b="1" dirty="0" err="1"/>
              <a:t>printf</a:t>
            </a:r>
            <a:r>
              <a:rPr lang="en-US" b="1" dirty="0"/>
              <a:t>("%d  ", arr1[ </a:t>
            </a:r>
            <a:r>
              <a:rPr lang="en-US" b="1" dirty="0" err="1"/>
              <a:t>i</a:t>
            </a:r>
            <a:r>
              <a:rPr lang="en-US" b="1" dirty="0"/>
              <a:t> ] ); } 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("\n");</a:t>
            </a:r>
          </a:p>
          <a:p>
            <a:r>
              <a:rPr lang="en-US" b="1" dirty="0"/>
              <a:t> //------------- Print the Second Array ------------------	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("The given Second Array is :  ");</a:t>
            </a:r>
          </a:p>
          <a:p>
            <a:r>
              <a:rPr lang="en-US" b="1" dirty="0"/>
              <a:t>    for(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n2; </a:t>
            </a:r>
            <a:r>
              <a:rPr lang="en-US" b="1" dirty="0" err="1"/>
              <a:t>i</a:t>
            </a:r>
            <a:r>
              <a:rPr lang="en-US" b="1" dirty="0"/>
              <a:t>++ ) { </a:t>
            </a:r>
            <a:r>
              <a:rPr lang="en-US" b="1" dirty="0" err="1"/>
              <a:t>printf</a:t>
            </a:r>
            <a:r>
              <a:rPr lang="en-US" b="1" dirty="0"/>
              <a:t>("%d  ", arr2[ </a:t>
            </a:r>
            <a:r>
              <a:rPr lang="en-US" b="1" dirty="0" err="1"/>
              <a:t>i</a:t>
            </a:r>
            <a:r>
              <a:rPr lang="en-US" b="1" dirty="0"/>
              <a:t> ] ); } 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("\n");</a:t>
            </a:r>
          </a:p>
          <a:p>
            <a:r>
              <a:rPr lang="en-US" b="1" dirty="0"/>
              <a:t>//------------------------------------------------------ 	</a:t>
            </a:r>
          </a:p>
          <a:p>
            <a:r>
              <a:rPr lang="en-US" b="1" dirty="0"/>
              <a:t>    if( </a:t>
            </a:r>
            <a:r>
              <a:rPr lang="en-US" b="1" dirty="0" err="1"/>
              <a:t>chkSubsetArray</a:t>
            </a:r>
            <a:r>
              <a:rPr lang="en-US" b="1" dirty="0"/>
              <a:t>( arr1, n1, arr2, n2 ) 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("The Second Array is a Subset of the First Array.");</a:t>
            </a:r>
          </a:p>
          <a:p>
            <a:r>
              <a:rPr lang="en-US" b="1" dirty="0"/>
              <a:t>    else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("The Second Array is Not a Subset of the First Array");</a:t>
            </a:r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561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CA5575-936D-40A3-B34E-4DC883D0B6CE}"/>
              </a:ext>
            </a:extLst>
          </p:cNvPr>
          <p:cNvSpPr/>
          <p:nvPr/>
        </p:nvSpPr>
        <p:spPr>
          <a:xfrm>
            <a:off x="228600" y="153710"/>
            <a:ext cx="8686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 </a:t>
            </a:r>
            <a:r>
              <a:rPr lang="en-US" b="1" dirty="0" err="1"/>
              <a:t>chkSubsetArray</a:t>
            </a:r>
            <a:r>
              <a:rPr lang="en-US" b="1" dirty="0"/>
              <a:t>( int *arr1, int arr1_size, int *arr2, int arr2_size ) 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int </a:t>
            </a:r>
            <a:r>
              <a:rPr lang="en-US" b="1" dirty="0" err="1"/>
              <a:t>i</a:t>
            </a:r>
            <a:r>
              <a:rPr lang="en-US" b="1" dirty="0"/>
              <a:t>, j;</a:t>
            </a:r>
          </a:p>
          <a:p>
            <a:r>
              <a:rPr lang="en-US" b="1" dirty="0"/>
              <a:t>    for 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arr2_size; </a:t>
            </a:r>
            <a:r>
              <a:rPr lang="en-US" b="1" dirty="0" err="1"/>
              <a:t>i</a:t>
            </a:r>
            <a:r>
              <a:rPr lang="en-US" b="1" dirty="0"/>
              <a:t>++ ) 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        for ( j = 0; j &lt; arr1_size; </a:t>
            </a:r>
            <a:r>
              <a:rPr lang="en-US" b="1" dirty="0" err="1"/>
              <a:t>j++</a:t>
            </a:r>
            <a:r>
              <a:rPr lang="en-US" b="1" dirty="0"/>
              <a:t> ) </a:t>
            </a:r>
          </a:p>
          <a:p>
            <a:r>
              <a:rPr lang="en-US" b="1" dirty="0"/>
              <a:t>		{</a:t>
            </a:r>
          </a:p>
          <a:p>
            <a:r>
              <a:rPr lang="en-US" b="1" dirty="0"/>
              <a:t>           if( arr2[</a:t>
            </a:r>
            <a:r>
              <a:rPr lang="en-US" b="1" dirty="0" err="1"/>
              <a:t>i</a:t>
            </a:r>
            <a:r>
              <a:rPr lang="en-US" b="1" dirty="0"/>
              <a:t>] == arr1[j] )</a:t>
            </a:r>
          </a:p>
          <a:p>
            <a:r>
              <a:rPr lang="en-US" b="1" dirty="0"/>
              <a:t>              break;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    if( j == arr1_size )</a:t>
            </a:r>
          </a:p>
          <a:p>
            <a:r>
              <a:rPr lang="en-US" b="1" dirty="0"/>
              <a:t>           return 0;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return 1;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253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984885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11.5:</a:t>
            </a:r>
            <a:r>
              <a:rPr lang="en-US" kern="1200" spc="-220" dirty="0"/>
              <a:t> Write a C Program to sort an array of 0s, 1s and 2s 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021104-F434-4DBC-B7D2-DDAD3A46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18381"/>
            <a:ext cx="4480560" cy="574285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B3D53AF-1743-413C-A49A-ED80DE4F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3800"/>
            <a:ext cx="47244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The </a:t>
            </a:r>
            <a:r>
              <a:rPr lang="en-US" altLang="en-US" b="1" dirty="0">
                <a:solidFill>
                  <a:schemeClr val="bg1"/>
                </a:solidFill>
                <a:latin typeface="Arial Unicode MS" panose="020B0604020202020204" pitchFamily="34" charset="-128"/>
              </a:rPr>
              <a:t>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iven Array is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0 1 2 2 1 0 0 2 0 1 1 0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After </a:t>
            </a:r>
            <a:r>
              <a:rPr lang="en-US" altLang="en-US" b="1" dirty="0">
                <a:solidFill>
                  <a:schemeClr val="bg1"/>
                </a:solidFill>
                <a:latin typeface="Arial Unicode MS" panose="020B0604020202020204" pitchFamily="34" charset="-128"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orting, the Elements of the Array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0 0 0 0 0 1 1 1 1 2 2 2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9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CA5575-936D-40A3-B34E-4DC883D0B6CE}"/>
              </a:ext>
            </a:extLst>
          </p:cNvPr>
          <p:cNvSpPr/>
          <p:nvPr/>
        </p:nvSpPr>
        <p:spPr>
          <a:xfrm>
            <a:off x="228600" y="153710"/>
            <a:ext cx="8686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/>
              <a:t>void swap( int arr1[], int </a:t>
            </a:r>
            <a:r>
              <a:rPr lang="en-US" b="1" dirty="0" err="1"/>
              <a:t>i</a:t>
            </a:r>
            <a:r>
              <a:rPr lang="en-US" b="1" dirty="0"/>
              <a:t>, int j );</a:t>
            </a:r>
          </a:p>
          <a:p>
            <a:r>
              <a:rPr lang="en-US" b="1" dirty="0"/>
              <a:t>int </a:t>
            </a:r>
            <a:r>
              <a:rPr lang="en-US" b="1" dirty="0" err="1"/>
              <a:t>sortElements</a:t>
            </a:r>
            <a:r>
              <a:rPr lang="en-US" b="1" dirty="0"/>
              <a:t>( int arr1[], int end );</a:t>
            </a:r>
          </a:p>
          <a:p>
            <a:endParaRPr lang="en-US" b="1" dirty="0"/>
          </a:p>
          <a:p>
            <a:r>
              <a:rPr lang="en-US" b="1" dirty="0"/>
              <a:t>int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int arr1[] = { 0, 1, 2, 2, 1, 0, 0, 2, 0, 1, 1, 0 };</a:t>
            </a:r>
          </a:p>
          <a:p>
            <a:r>
              <a:rPr lang="en-US" b="1" dirty="0"/>
              <a:t>    int n = </a:t>
            </a:r>
            <a:r>
              <a:rPr lang="en-US" b="1" dirty="0" err="1"/>
              <a:t>sizeof</a:t>
            </a:r>
            <a:r>
              <a:rPr lang="en-US" b="1" dirty="0"/>
              <a:t>( arr1 ) / </a:t>
            </a:r>
            <a:r>
              <a:rPr lang="en-US" b="1" dirty="0" err="1"/>
              <a:t>sizeof</a:t>
            </a:r>
            <a:r>
              <a:rPr lang="en-US" b="1" dirty="0"/>
              <a:t>( arr1[ 0 ] );</a:t>
            </a:r>
          </a:p>
          <a:p>
            <a:r>
              <a:rPr lang="en-US" b="1" dirty="0"/>
              <a:t>	int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r>
              <a:rPr lang="en-US" b="1" dirty="0"/>
              <a:t> //------------- Print the Original Array ------------------</a:t>
            </a:r>
          </a:p>
          <a:p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("The Given Array is :\n\n");</a:t>
            </a:r>
          </a:p>
          <a:p>
            <a:r>
              <a:rPr lang="en-US" b="1" dirty="0"/>
              <a:t>	for(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n; </a:t>
            </a:r>
            <a:r>
              <a:rPr lang="en-US" b="1" dirty="0" err="1"/>
              <a:t>i</a:t>
            </a:r>
            <a:r>
              <a:rPr lang="en-US" b="1" dirty="0"/>
              <a:t>++ ) { </a:t>
            </a:r>
            <a:r>
              <a:rPr lang="en-US" b="1" dirty="0" err="1"/>
              <a:t>printf</a:t>
            </a:r>
            <a:r>
              <a:rPr lang="en-US" b="1" dirty="0"/>
              <a:t>("%d  ", arr1[ </a:t>
            </a:r>
            <a:r>
              <a:rPr lang="en-US" b="1" dirty="0" err="1"/>
              <a:t>i</a:t>
            </a:r>
            <a:r>
              <a:rPr lang="en-US" b="1" dirty="0"/>
              <a:t> ] ); } </a:t>
            </a:r>
            <a:r>
              <a:rPr lang="en-US" b="1" dirty="0" err="1"/>
              <a:t>printf</a:t>
            </a:r>
            <a:r>
              <a:rPr lang="en-US" b="1" dirty="0"/>
              <a:t>("\n\n\n");</a:t>
            </a:r>
          </a:p>
          <a:p>
            <a:r>
              <a:rPr lang="en-US" b="1" dirty="0"/>
              <a:t>//-------------- Print the Sorted Array ------------------</a:t>
            </a:r>
          </a:p>
          <a:p>
            <a:r>
              <a:rPr lang="en-US" b="1" dirty="0"/>
              <a:t>	</a:t>
            </a:r>
            <a:r>
              <a:rPr lang="en-US" b="1" dirty="0" err="1"/>
              <a:t>sortElements</a:t>
            </a:r>
            <a:r>
              <a:rPr lang="en-US" b="1" dirty="0"/>
              <a:t>( arr1, n - 1 );</a:t>
            </a:r>
          </a:p>
          <a:p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("After Sorting, the Elements of the Array are: \n\n");</a:t>
            </a:r>
          </a:p>
          <a:p>
            <a:r>
              <a:rPr lang="en-US" b="1" dirty="0"/>
              <a:t>    for(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n; </a:t>
            </a:r>
            <a:r>
              <a:rPr lang="en-US" b="1" dirty="0" err="1"/>
              <a:t>i</a:t>
            </a:r>
            <a:r>
              <a:rPr lang="en-US" b="1" dirty="0"/>
              <a:t>++ ) { </a:t>
            </a:r>
            <a:r>
              <a:rPr lang="en-US" b="1" dirty="0" err="1"/>
              <a:t>printf</a:t>
            </a:r>
            <a:r>
              <a:rPr lang="en-US" b="1" dirty="0"/>
              <a:t>("%d  ", arr1[ </a:t>
            </a:r>
            <a:r>
              <a:rPr lang="en-US" b="1" dirty="0" err="1"/>
              <a:t>i</a:t>
            </a:r>
            <a:r>
              <a:rPr lang="en-US" b="1" dirty="0"/>
              <a:t> ] ); } </a:t>
            </a:r>
            <a:r>
              <a:rPr lang="en-US" b="1" dirty="0" err="1"/>
              <a:t>printf</a:t>
            </a:r>
            <a:r>
              <a:rPr lang="en-US" b="1" dirty="0"/>
              <a:t>("\n\n\n");</a:t>
            </a:r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void swap( int arr1[], int </a:t>
            </a:r>
            <a:r>
              <a:rPr lang="en-US" b="1" dirty="0" err="1"/>
              <a:t>i</a:t>
            </a:r>
            <a:r>
              <a:rPr lang="en-US" b="1" dirty="0"/>
              <a:t>, int j 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int </a:t>
            </a:r>
            <a:r>
              <a:rPr lang="en-US" b="1" dirty="0" err="1"/>
              <a:t>tmp</a:t>
            </a:r>
            <a:r>
              <a:rPr lang="en-US" b="1" dirty="0"/>
              <a:t> = arr1[ </a:t>
            </a:r>
            <a:r>
              <a:rPr lang="en-US" b="1" dirty="0" err="1"/>
              <a:t>i</a:t>
            </a:r>
            <a:r>
              <a:rPr lang="en-US" b="1" dirty="0"/>
              <a:t> ];</a:t>
            </a:r>
          </a:p>
          <a:p>
            <a:r>
              <a:rPr lang="en-US" b="1" dirty="0"/>
              <a:t>    arr1[ </a:t>
            </a:r>
            <a:r>
              <a:rPr lang="en-US" b="1" dirty="0" err="1"/>
              <a:t>i</a:t>
            </a:r>
            <a:r>
              <a:rPr lang="en-US" b="1" dirty="0"/>
              <a:t> ] = arr1[ j ];</a:t>
            </a:r>
          </a:p>
          <a:p>
            <a:r>
              <a:rPr lang="en-US" b="1" dirty="0"/>
              <a:t>    arr1[ j ] = </a:t>
            </a:r>
            <a:r>
              <a:rPr lang="en-US" b="1" dirty="0" err="1"/>
              <a:t>tmp</a:t>
            </a:r>
            <a:r>
              <a:rPr lang="en-US" b="1" dirty="0"/>
              <a:t>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98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149600" algn="ctr" rtl="0">
              <a:lnSpc>
                <a:spcPct val="90000"/>
              </a:lnSpc>
              <a:spcBef>
                <a:spcPct val="0"/>
              </a:spcBef>
            </a:pPr>
            <a:r>
              <a:rPr lang="en-US" sz="2200" kern="1200" spc="-30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7455" y="804672"/>
            <a:ext cx="6377262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98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spc="-35" dirty="0">
                <a:solidFill>
                  <a:schemeClr val="tx2"/>
                </a:solidFill>
              </a:rPr>
              <a:t>Solved Examples</a:t>
            </a:r>
            <a:endParaRPr lang="en-US" sz="2200" b="1" spc="-45" dirty="0"/>
          </a:p>
          <a:p>
            <a:pPr marL="7556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spc="-45" dirty="0"/>
              <a:t>11.1: </a:t>
            </a:r>
            <a:r>
              <a:rPr lang="en-US" sz="2200" b="1" spc="-45" dirty="0"/>
              <a:t>Write a C Program to Calculate .. Permutation (</a:t>
            </a:r>
            <a:r>
              <a:rPr lang="en-US" sz="2200" b="1" spc="-45" baseline="30000" dirty="0" err="1"/>
              <a:t>n</a:t>
            </a:r>
            <a:r>
              <a:rPr lang="en-US" sz="2200" b="1" spc="-45" dirty="0" err="1"/>
              <a:t>P</a:t>
            </a:r>
            <a:r>
              <a:rPr lang="en-US" sz="2200" b="1" spc="-45" baseline="-25000" dirty="0" err="1"/>
              <a:t>r</a:t>
            </a:r>
            <a:r>
              <a:rPr lang="en-US" sz="2200" b="1" spc="-45" dirty="0"/>
              <a:t>) and Combination (</a:t>
            </a:r>
            <a:r>
              <a:rPr lang="en-US" sz="2200" b="1" spc="-45" baseline="30000" dirty="0" err="1"/>
              <a:t>n</a:t>
            </a:r>
            <a:r>
              <a:rPr lang="en-US" sz="2200" b="1" spc="-45" dirty="0" err="1"/>
              <a:t>C</a:t>
            </a:r>
            <a:r>
              <a:rPr lang="en-US" sz="2200" b="1" spc="-45" baseline="-25000" dirty="0" err="1"/>
              <a:t>r</a:t>
            </a:r>
            <a:r>
              <a:rPr lang="en-US" sz="2200" b="1" spc="-45" dirty="0"/>
              <a:t>).</a:t>
            </a:r>
          </a:p>
          <a:p>
            <a:pPr marL="7556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spc="-45" dirty="0"/>
              <a:t>11.2: </a:t>
            </a:r>
            <a:r>
              <a:rPr lang="en-US" sz="2200" b="1" spc="-45" dirty="0"/>
              <a:t>Write a C Program to find the Transpose of a given Matrix.</a:t>
            </a:r>
          </a:p>
          <a:p>
            <a:pPr marL="7556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spc="-45" dirty="0"/>
              <a:t>11.3: </a:t>
            </a:r>
            <a:r>
              <a:rPr lang="en-US" sz="2200" b="1" spc="-45" dirty="0"/>
              <a:t>In regards to Command-Line Arguments .. What is the output of the following C Program for each of the given cases.</a:t>
            </a:r>
          </a:p>
          <a:p>
            <a:pPr marL="7556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spc="-45" dirty="0"/>
              <a:t>11.4: </a:t>
            </a:r>
            <a:r>
              <a:rPr lang="en-US" sz="2200" b="1" spc="-45" dirty="0"/>
              <a:t>Write a C Program to Check whether an array is a subset of another array.</a:t>
            </a:r>
          </a:p>
          <a:p>
            <a:pPr marL="7556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spc="-45" dirty="0"/>
              <a:t>11.5: </a:t>
            </a:r>
            <a:r>
              <a:rPr lang="en-US" sz="2200" b="1" spc="-45" dirty="0"/>
              <a:t>Write a C Program to sort an array of 0s, 1s and 2s.</a:t>
            </a:r>
          </a:p>
          <a:p>
            <a:pPr marL="7556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spc="-45" dirty="0"/>
              <a:t>11.6: </a:t>
            </a:r>
            <a:r>
              <a:rPr lang="en-US" sz="2200" b="1" spc="-45" dirty="0"/>
              <a:t>Write a C Program to find the Binary Representation of an Integer using Bitwise Operators.</a:t>
            </a:r>
          </a:p>
          <a:p>
            <a:pPr marL="7556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spc="-45" dirty="0"/>
              <a:t>11.7:</a:t>
            </a:r>
            <a:r>
              <a:rPr lang="en-US" sz="2200" b="1" spc="-45" dirty="0"/>
              <a:t> Write a C Program to Compare the Contents of Two Files (their names should be passed as Command-Line Arguments)</a:t>
            </a:r>
          </a:p>
          <a:p>
            <a:pPr marL="7556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spc="-45" dirty="0"/>
              <a:t>11.8:</a:t>
            </a:r>
            <a:r>
              <a:rPr lang="en-US" sz="2200" b="1" spc="-45" dirty="0"/>
              <a:t> Write a C Program to Read and Print a Student’s Details using a Structure Pointer.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C35BB9CE-2A17-4A77-A08A-CB25EFDF029E}"/>
              </a:ext>
            </a:extLst>
          </p:cNvPr>
          <p:cNvSpPr txBox="1">
            <a:spLocks/>
          </p:cNvSpPr>
          <p:nvPr/>
        </p:nvSpPr>
        <p:spPr>
          <a:xfrm>
            <a:off x="8400415" y="6462281"/>
            <a:ext cx="2197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lang="en-US" spc="-5" smtClean="0"/>
              <a:pPr marL="25400">
                <a:lnSpc>
                  <a:spcPts val="1325"/>
                </a:lnSpc>
              </a:pPr>
              <a:t>2</a:t>
            </a:fld>
            <a:endParaRPr lang="en-US" spc="-5" dirty="0"/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B89BE1E2-9733-4EB6-8F45-805F9A2A4D3A}"/>
              </a:ext>
            </a:extLst>
          </p:cNvPr>
          <p:cNvSpPr txBox="1">
            <a:spLocks noChangeArrowheads="1"/>
          </p:cNvSpPr>
          <p:nvPr/>
        </p:nvSpPr>
        <p:spPr>
          <a:xfrm>
            <a:off x="600108" y="2199954"/>
            <a:ext cx="2767763" cy="203105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>
              <a:defRPr sz="3200" b="1" i="0">
                <a:solidFill>
                  <a:srgbClr val="374D8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000" kern="1200" spc="-305" dirty="0">
                <a:solidFill>
                  <a:srgbClr val="FFFFFF"/>
                </a:solidFill>
                <a:latin typeface="+mj-lt"/>
                <a:cs typeface="+mj-cs"/>
              </a:rPr>
              <a:t>Outline</a:t>
            </a:r>
            <a:endParaRPr lang="en-US" sz="6000" i="1" u="sng" kern="1200" spc="-305" dirty="0">
              <a:solidFill>
                <a:srgbClr val="FFFFFF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238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CA5575-936D-40A3-B34E-4DC883D0B6CE}"/>
              </a:ext>
            </a:extLst>
          </p:cNvPr>
          <p:cNvSpPr/>
          <p:nvPr/>
        </p:nvSpPr>
        <p:spPr>
          <a:xfrm>
            <a:off x="228600" y="153710"/>
            <a:ext cx="8686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 </a:t>
            </a:r>
            <a:r>
              <a:rPr lang="en-US" b="1" dirty="0" err="1"/>
              <a:t>sortElements</a:t>
            </a:r>
            <a:r>
              <a:rPr lang="en-US" b="1" dirty="0"/>
              <a:t>( int arr1[], int end 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int start = 0, mid = 0;</a:t>
            </a:r>
          </a:p>
          <a:p>
            <a:r>
              <a:rPr lang="en-US" b="1" dirty="0"/>
              <a:t>    int pivot = 1;</a:t>
            </a:r>
          </a:p>
          <a:p>
            <a:r>
              <a:rPr lang="en-US" b="1" dirty="0"/>
              <a:t>    while( mid &lt;= end 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if ( arr1[ mid ] &lt; pivot 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swap( arr1, start, mid );</a:t>
            </a:r>
          </a:p>
          <a:p>
            <a:r>
              <a:rPr lang="en-US" b="1" dirty="0"/>
              <a:t>            ++start, ++mid;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    else if ( arr1[ mid ] &gt; pivot 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swap( arr1, mid, end );</a:t>
            </a:r>
          </a:p>
          <a:p>
            <a:r>
              <a:rPr lang="en-US" b="1" dirty="0"/>
              <a:t>            --end;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    else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++mid;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404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1477328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11.6:</a:t>
            </a:r>
            <a:r>
              <a:rPr lang="en-US" kern="1200" spc="-220" dirty="0"/>
              <a:t> Write a C Program to find the Binary Representation of an Integer using Bitwise Operators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3B4214-EBDE-41E0-A325-92B94DCB9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" y="2209800"/>
            <a:ext cx="790813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en-US" sz="2200" b="1" dirty="0">
                <a:solidFill>
                  <a:srgbClr val="333333"/>
                </a:solidFill>
                <a:latin typeface="-apple-system"/>
              </a:rPr>
              <a:t>In this C program, we will read an integer (decimal) number, and print its Binary Value (Binary Representation).</a:t>
            </a:r>
          </a:p>
          <a:p>
            <a:pPr lvl="0" algn="just"/>
            <a:endParaRPr lang="en-US" altLang="en-US" sz="2200" b="1" dirty="0">
              <a:solidFill>
                <a:srgbClr val="333333"/>
              </a:solidFill>
              <a:latin typeface="-apple-system"/>
            </a:endParaRPr>
          </a:p>
          <a:p>
            <a:pPr lvl="0" algn="just"/>
            <a:r>
              <a:rPr lang="en-US" altLang="en-US" sz="2200" b="1" dirty="0">
                <a:solidFill>
                  <a:srgbClr val="333333"/>
                </a:solidFill>
                <a:latin typeface="-apple-system"/>
              </a:rPr>
              <a:t>In this program, we are finding the Binary values of 16 bits numbers. The logic is very simple – we have to just traverse each bit using the Bitwise AND operator. To traverse each bit – we will run loop from 15 to 0 </a:t>
            </a:r>
            <a:r>
              <a:rPr lang="en-US" altLang="en-US" sz="2200" b="1" i="1" dirty="0">
                <a:solidFill>
                  <a:srgbClr val="333333"/>
                </a:solidFill>
                <a:latin typeface="-apple-system"/>
              </a:rPr>
              <a:t>(we are doing this to print the Binary representation in a proper format)</a:t>
            </a:r>
            <a:r>
              <a:rPr lang="en-US" altLang="en-US" sz="2200" b="1" dirty="0">
                <a:solidFill>
                  <a:srgbClr val="333333"/>
                </a:solidFill>
                <a:latin typeface="-apple-system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FEF1EB-06BB-4963-B6BC-2ECC5E3955D6}"/>
              </a:ext>
            </a:extLst>
          </p:cNvPr>
          <p:cNvSpPr/>
          <p:nvPr/>
        </p:nvSpPr>
        <p:spPr>
          <a:xfrm>
            <a:off x="854868" y="5154614"/>
            <a:ext cx="7908132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Enter an Integer Number : 13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The Binary Value of 13 is = 0000000000001101</a:t>
            </a:r>
          </a:p>
        </p:txBody>
      </p:sp>
    </p:spTree>
    <p:extLst>
      <p:ext uri="{BB962C8B-B14F-4D97-AF65-F5344CB8AC3E}">
        <p14:creationId xmlns:p14="http://schemas.microsoft.com/office/powerpoint/2010/main" val="318316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CA5575-936D-40A3-B34E-4DC883D0B6CE}"/>
              </a:ext>
            </a:extLst>
          </p:cNvPr>
          <p:cNvSpPr/>
          <p:nvPr/>
        </p:nvSpPr>
        <p:spPr>
          <a:xfrm>
            <a:off x="228600" y="117693"/>
            <a:ext cx="8686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/>
              <a:t>void </a:t>
            </a:r>
            <a:r>
              <a:rPr lang="en-US" b="1" dirty="0" err="1"/>
              <a:t>getBinary</a:t>
            </a:r>
            <a:r>
              <a:rPr lang="en-US" b="1" dirty="0"/>
              <a:t>( int );</a:t>
            </a:r>
          </a:p>
          <a:p>
            <a:r>
              <a:rPr lang="en-US" b="1" dirty="0"/>
              <a:t>int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int num = 0;</a:t>
            </a:r>
          </a:p>
          <a:p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("Enter an Integer Number : ");</a:t>
            </a:r>
          </a:p>
          <a:p>
            <a:r>
              <a:rPr lang="en-US" b="1" dirty="0"/>
              <a:t>	</a:t>
            </a:r>
            <a:r>
              <a:rPr lang="en-US" b="1" dirty="0" err="1"/>
              <a:t>scanf</a:t>
            </a:r>
            <a:r>
              <a:rPr lang="en-US" b="1" dirty="0"/>
              <a:t>("%d", &amp;num );</a:t>
            </a:r>
          </a:p>
          <a:p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("\</a:t>
            </a:r>
            <a:r>
              <a:rPr lang="en-US" b="1" dirty="0" err="1"/>
              <a:t>nThe</a:t>
            </a:r>
            <a:r>
              <a:rPr lang="en-US" b="1" dirty="0"/>
              <a:t> Binary Value of %d is = ", num );</a:t>
            </a:r>
          </a:p>
          <a:p>
            <a:r>
              <a:rPr lang="en-US" b="1" dirty="0"/>
              <a:t>	</a:t>
            </a:r>
            <a:r>
              <a:rPr lang="en-US" b="1" dirty="0" err="1"/>
              <a:t>getBinary</a:t>
            </a:r>
            <a:r>
              <a:rPr lang="en-US" b="1" dirty="0"/>
              <a:t>( num );</a:t>
            </a:r>
          </a:p>
          <a:p>
            <a:r>
              <a:rPr lang="en-US" b="1" dirty="0"/>
              <a:t>	return 0;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void </a:t>
            </a:r>
            <a:r>
              <a:rPr lang="en-US" b="1" dirty="0" err="1"/>
              <a:t>getBinary</a:t>
            </a:r>
            <a:r>
              <a:rPr lang="en-US" b="1" dirty="0"/>
              <a:t>( int n ) /* Function Definition : </a:t>
            </a:r>
            <a:r>
              <a:rPr lang="en-US" b="1" dirty="0" err="1"/>
              <a:t>getBinary</a:t>
            </a:r>
            <a:r>
              <a:rPr lang="en-US" b="1" dirty="0"/>
              <a:t>() */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	int loop;</a:t>
            </a:r>
          </a:p>
          <a:p>
            <a:r>
              <a:rPr lang="en-US" b="1" dirty="0"/>
              <a:t>	/* loop = 15, for representing a 16 bits value, 15th bit to 0th bit */</a:t>
            </a:r>
          </a:p>
          <a:p>
            <a:r>
              <a:rPr lang="en-US" b="1" dirty="0"/>
              <a:t>	for( loop = 31; loop &gt;= 0; loop-- )</a:t>
            </a:r>
          </a:p>
          <a:p>
            <a:r>
              <a:rPr lang="en-US" b="1" dirty="0"/>
              <a:t>	{</a:t>
            </a:r>
          </a:p>
          <a:p>
            <a:r>
              <a:rPr lang="en-US" b="1" dirty="0"/>
              <a:t>		if( ( 1 &lt;&lt; loop ) &amp; n )</a:t>
            </a:r>
          </a:p>
          <a:p>
            <a:r>
              <a:rPr lang="en-US" b="1" dirty="0"/>
              <a:t>			</a:t>
            </a:r>
            <a:r>
              <a:rPr lang="en-US" b="1" dirty="0" err="1"/>
              <a:t>printf</a:t>
            </a:r>
            <a:r>
              <a:rPr lang="en-US" b="1" dirty="0"/>
              <a:t>("1");</a:t>
            </a:r>
          </a:p>
          <a:p>
            <a:r>
              <a:rPr lang="en-US" b="1" dirty="0"/>
              <a:t>		else</a:t>
            </a:r>
          </a:p>
          <a:p>
            <a:r>
              <a:rPr lang="en-US" b="1" dirty="0"/>
              <a:t>			</a:t>
            </a:r>
            <a:r>
              <a:rPr lang="en-US" b="1" dirty="0" err="1"/>
              <a:t>printf</a:t>
            </a:r>
            <a:r>
              <a:rPr lang="en-US" b="1" dirty="0"/>
              <a:t>("0");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991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1477328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11.7:</a:t>
            </a:r>
            <a:r>
              <a:rPr lang="en-US" kern="1200" spc="-220" dirty="0"/>
              <a:t> Write a C Program to Compare the Contents of Two Files (their names should be passed as Command-Line Arguments)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E572A-EC3D-4E00-8523-CD756B305A66}"/>
              </a:ext>
            </a:extLst>
          </p:cNvPr>
          <p:cNvSpPr/>
          <p:nvPr/>
        </p:nvSpPr>
        <p:spPr>
          <a:xfrm>
            <a:off x="152400" y="2057400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/>
              <a:t>int main( int </a:t>
            </a:r>
            <a:r>
              <a:rPr lang="en-US" b="1" dirty="0" err="1"/>
              <a:t>argc</a:t>
            </a:r>
            <a:r>
              <a:rPr lang="en-US" b="1" dirty="0"/>
              <a:t>, char *</a:t>
            </a:r>
            <a:r>
              <a:rPr lang="en-US" b="1" dirty="0" err="1"/>
              <a:t>argv</a:t>
            </a:r>
            <a:r>
              <a:rPr lang="en-US" b="1" dirty="0"/>
              <a:t>[] 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FILE *fp1, *fp2; int cnt1 = 0, cnt2 = 0, </a:t>
            </a:r>
            <a:r>
              <a:rPr lang="en-US" b="1" dirty="0" err="1"/>
              <a:t>flg</a:t>
            </a:r>
            <a:r>
              <a:rPr lang="en-US" b="1" dirty="0"/>
              <a:t> = 0;</a:t>
            </a:r>
          </a:p>
          <a:p>
            <a:endParaRPr lang="en-US" b="1" dirty="0"/>
          </a:p>
          <a:p>
            <a:r>
              <a:rPr lang="en-US" b="1" dirty="0"/>
              <a:t>    if( </a:t>
            </a:r>
            <a:r>
              <a:rPr lang="en-US" b="1" dirty="0" err="1"/>
              <a:t>argc</a:t>
            </a:r>
            <a:r>
              <a:rPr lang="en-US" b="1" dirty="0"/>
              <a:t> &lt; 3 )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("Insufficient Arguments!!!\n");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("Please use \"program-name file-name1 file-name2\" format.\n");</a:t>
            </a:r>
          </a:p>
          <a:p>
            <a:r>
              <a:rPr lang="en-US" b="1" dirty="0"/>
              <a:t>        return -1;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fp1 = </a:t>
            </a:r>
            <a:r>
              <a:rPr lang="en-US" b="1" dirty="0" err="1"/>
              <a:t>fopen</a:t>
            </a:r>
            <a:r>
              <a:rPr lang="en-US" b="1" dirty="0"/>
              <a:t>( </a:t>
            </a:r>
            <a:r>
              <a:rPr lang="en-US" b="1" dirty="0" err="1"/>
              <a:t>argv</a:t>
            </a:r>
            <a:r>
              <a:rPr lang="en-US" b="1" dirty="0"/>
              <a:t>[ 1 ], "r" );</a:t>
            </a:r>
          </a:p>
          <a:p>
            <a:r>
              <a:rPr lang="en-US" b="1" dirty="0"/>
              <a:t>    if( fp1 == NULL )</a:t>
            </a:r>
          </a:p>
          <a:p>
            <a:r>
              <a:rPr lang="en-US" b="1" dirty="0"/>
              <a:t>    { </a:t>
            </a:r>
            <a:r>
              <a:rPr lang="en-US" b="1" dirty="0" err="1"/>
              <a:t>printf</a:t>
            </a:r>
            <a:r>
              <a:rPr lang="en-US" b="1" dirty="0"/>
              <a:t>("\</a:t>
            </a:r>
            <a:r>
              <a:rPr lang="en-US" b="1" dirty="0" err="1"/>
              <a:t>n%s</a:t>
            </a:r>
            <a:r>
              <a:rPr lang="en-US" b="1" dirty="0"/>
              <a:t> could not be opened.\n", </a:t>
            </a:r>
            <a:r>
              <a:rPr lang="en-US" b="1" dirty="0" err="1"/>
              <a:t>argv</a:t>
            </a:r>
            <a:r>
              <a:rPr lang="en-US" b="1" dirty="0"/>
              <a:t>[ 1 ] ); return -1; }</a:t>
            </a:r>
          </a:p>
          <a:p>
            <a:r>
              <a:rPr lang="en-US" b="1" dirty="0"/>
              <a:t>    fp2 = </a:t>
            </a:r>
            <a:r>
              <a:rPr lang="en-US" b="1" dirty="0" err="1"/>
              <a:t>fopen</a:t>
            </a:r>
            <a:r>
              <a:rPr lang="en-US" b="1" dirty="0"/>
              <a:t>( </a:t>
            </a:r>
            <a:r>
              <a:rPr lang="en-US" b="1" dirty="0" err="1"/>
              <a:t>argv</a:t>
            </a:r>
            <a:r>
              <a:rPr lang="en-US" b="1" dirty="0"/>
              <a:t>[ 2 ], "r" );</a:t>
            </a:r>
          </a:p>
          <a:p>
            <a:r>
              <a:rPr lang="en-US" b="1" dirty="0"/>
              <a:t>    if( fp2 == NULL )</a:t>
            </a:r>
          </a:p>
          <a:p>
            <a:r>
              <a:rPr lang="en-US" b="1" dirty="0"/>
              <a:t>    { </a:t>
            </a:r>
            <a:r>
              <a:rPr lang="en-US" b="1" dirty="0" err="1"/>
              <a:t>printf</a:t>
            </a:r>
            <a:r>
              <a:rPr lang="en-US" b="1" dirty="0"/>
              <a:t>("\</a:t>
            </a:r>
            <a:r>
              <a:rPr lang="en-US" b="1" dirty="0" err="1"/>
              <a:t>n%s</a:t>
            </a:r>
            <a:r>
              <a:rPr lang="en-US" b="1" dirty="0"/>
              <a:t> could not be opened.\n",</a:t>
            </a:r>
            <a:r>
              <a:rPr lang="en-US" b="1" dirty="0" err="1"/>
              <a:t>argv</a:t>
            </a:r>
            <a:r>
              <a:rPr lang="en-US" b="1" dirty="0"/>
              <a:t>[ 2 ] ); return -1; }</a:t>
            </a:r>
          </a:p>
        </p:txBody>
      </p:sp>
    </p:spTree>
    <p:extLst>
      <p:ext uri="{BB962C8B-B14F-4D97-AF65-F5344CB8AC3E}">
        <p14:creationId xmlns:p14="http://schemas.microsoft.com/office/powerpoint/2010/main" val="952120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BE572A-EC3D-4E00-8523-CD756B305A66}"/>
              </a:ext>
            </a:extLst>
          </p:cNvPr>
          <p:cNvSpPr/>
          <p:nvPr/>
        </p:nvSpPr>
        <p:spPr>
          <a:xfrm>
            <a:off x="152400" y="98107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   // Move the file pointer to the end, and get the total number of bytes per file</a:t>
            </a:r>
          </a:p>
          <a:p>
            <a:r>
              <a:rPr lang="en-US" b="1" dirty="0"/>
              <a:t>    </a:t>
            </a:r>
            <a:r>
              <a:rPr lang="en-US" b="1" dirty="0" err="1"/>
              <a:t>fseek</a:t>
            </a:r>
            <a:r>
              <a:rPr lang="en-US" b="1" dirty="0"/>
              <a:t>( fp1, 0, SEEK_END ); cnt1 = </a:t>
            </a:r>
            <a:r>
              <a:rPr lang="en-US" b="1" dirty="0" err="1"/>
              <a:t>ftell</a:t>
            </a:r>
            <a:r>
              <a:rPr lang="en-US" b="1" dirty="0"/>
              <a:t>( fp1 );</a:t>
            </a:r>
          </a:p>
          <a:p>
            <a:r>
              <a:rPr lang="en-US" b="1" dirty="0"/>
              <a:t>    </a:t>
            </a:r>
            <a:r>
              <a:rPr lang="en-US" b="1" dirty="0" err="1"/>
              <a:t>fseek</a:t>
            </a:r>
            <a:r>
              <a:rPr lang="en-US" b="1" dirty="0"/>
              <a:t>( fp2, 0, SEEK_END ); cnt2 = </a:t>
            </a:r>
            <a:r>
              <a:rPr lang="en-US" b="1" dirty="0" err="1"/>
              <a:t>ftell</a:t>
            </a:r>
            <a:r>
              <a:rPr lang="en-US" b="1" dirty="0"/>
              <a:t>( fp2 );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    // Check if the total number of bytes (of both files) are equal</a:t>
            </a:r>
          </a:p>
          <a:p>
            <a:r>
              <a:rPr lang="en-US" b="1" dirty="0"/>
              <a:t>    if( cnt1 != cnt2 ) { </a:t>
            </a:r>
            <a:r>
              <a:rPr lang="en-US" b="1" dirty="0" err="1"/>
              <a:t>printf</a:t>
            </a:r>
            <a:r>
              <a:rPr lang="en-US" b="1" dirty="0"/>
              <a:t>("\</a:t>
            </a:r>
            <a:r>
              <a:rPr lang="en-US" b="1" dirty="0" err="1"/>
              <a:t>nThe</a:t>
            </a:r>
            <a:r>
              <a:rPr lang="en-US" b="1" dirty="0"/>
              <a:t> contents of both files are not the same.\n"); }</a:t>
            </a:r>
          </a:p>
          <a:p>
            <a:r>
              <a:rPr lang="en-US" b="1" dirty="0"/>
              <a:t>    else </a:t>
            </a:r>
            <a:r>
              <a:rPr lang="en-US" b="1" dirty="0">
                <a:solidFill>
                  <a:srgbClr val="0070C0"/>
                </a:solidFill>
              </a:rPr>
              <a:t>// Check if the contents of both files are the same</a:t>
            </a:r>
            <a:endParaRPr lang="en-US" b="1" dirty="0"/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</a:t>
            </a:r>
            <a:r>
              <a:rPr lang="en-US" b="1" dirty="0" err="1"/>
              <a:t>fseek</a:t>
            </a:r>
            <a:r>
              <a:rPr lang="en-US" b="1" dirty="0"/>
              <a:t>( fp1, 0, SEEK_SET );</a:t>
            </a:r>
          </a:p>
          <a:p>
            <a:r>
              <a:rPr lang="en-US" b="1" dirty="0"/>
              <a:t>        </a:t>
            </a:r>
            <a:r>
              <a:rPr lang="en-US" b="1" dirty="0" err="1"/>
              <a:t>fseek</a:t>
            </a:r>
            <a:r>
              <a:rPr lang="en-US" b="1" dirty="0"/>
              <a:t>( fp2, 0, SEEK_SET );</a:t>
            </a:r>
          </a:p>
          <a:p>
            <a:r>
              <a:rPr lang="en-US" b="1" dirty="0"/>
              <a:t>        while( ! </a:t>
            </a:r>
            <a:r>
              <a:rPr lang="en-US" b="1" dirty="0" err="1"/>
              <a:t>feof</a:t>
            </a:r>
            <a:r>
              <a:rPr lang="en-US" b="1" dirty="0"/>
              <a:t>( fp1 ) )</a:t>
            </a:r>
          </a:p>
          <a:p>
            <a:r>
              <a:rPr lang="en-US" b="1" dirty="0"/>
              <a:t>        {</a:t>
            </a:r>
          </a:p>
          <a:p>
            <a:r>
              <a:rPr lang="en-US" b="1" dirty="0"/>
              <a:t>                if( </a:t>
            </a:r>
            <a:r>
              <a:rPr lang="en-US" b="1" dirty="0" err="1"/>
              <a:t>fgetc</a:t>
            </a:r>
            <a:r>
              <a:rPr lang="en-US" b="1" dirty="0"/>
              <a:t>( fp1 ) != </a:t>
            </a:r>
            <a:r>
              <a:rPr lang="en-US" b="1" dirty="0" err="1"/>
              <a:t>fgetc</a:t>
            </a:r>
            <a:r>
              <a:rPr lang="en-US" b="1" dirty="0"/>
              <a:t>( fp2 ) )</a:t>
            </a:r>
          </a:p>
          <a:p>
            <a:r>
              <a:rPr lang="en-US" b="1" dirty="0"/>
              <a:t>                {</a:t>
            </a:r>
          </a:p>
          <a:p>
            <a:r>
              <a:rPr lang="en-US" b="1" dirty="0"/>
              <a:t>                    </a:t>
            </a:r>
            <a:r>
              <a:rPr lang="en-US" b="1" dirty="0" err="1"/>
              <a:t>flg</a:t>
            </a:r>
            <a:r>
              <a:rPr lang="en-US" b="1" dirty="0"/>
              <a:t> = 1;</a:t>
            </a:r>
          </a:p>
          <a:p>
            <a:r>
              <a:rPr lang="en-US" b="1" dirty="0"/>
              <a:t>                    break;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}</a:t>
            </a:r>
          </a:p>
          <a:p>
            <a:r>
              <a:rPr lang="en-US" b="1" dirty="0"/>
              <a:t>        if( </a:t>
            </a:r>
            <a:r>
              <a:rPr lang="en-US" b="1" dirty="0" err="1"/>
              <a:t>flg</a:t>
            </a:r>
            <a:r>
              <a:rPr lang="en-US" b="1" dirty="0"/>
              <a:t> )   </a:t>
            </a:r>
            <a:r>
              <a:rPr lang="en-US" b="1" dirty="0" err="1"/>
              <a:t>printf</a:t>
            </a:r>
            <a:r>
              <a:rPr lang="en-US" b="1" dirty="0"/>
              <a:t>("\</a:t>
            </a:r>
            <a:r>
              <a:rPr lang="en-US" b="1" dirty="0" err="1"/>
              <a:t>nThe</a:t>
            </a:r>
            <a:r>
              <a:rPr lang="en-US" b="1" dirty="0"/>
              <a:t> contents of both files are not the same.\n");</a:t>
            </a:r>
          </a:p>
          <a:p>
            <a:r>
              <a:rPr lang="en-US" b="1" dirty="0"/>
              <a:t>        else        </a:t>
            </a:r>
            <a:r>
              <a:rPr lang="en-US" b="1" dirty="0" err="1"/>
              <a:t>printf</a:t>
            </a:r>
            <a:r>
              <a:rPr lang="en-US" b="1" dirty="0"/>
              <a:t>("\</a:t>
            </a:r>
            <a:r>
              <a:rPr lang="en-US" b="1" dirty="0" err="1"/>
              <a:t>nThe</a:t>
            </a:r>
            <a:r>
              <a:rPr lang="en-US" b="1" dirty="0"/>
              <a:t> contents of both files are the same.\n");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</a:t>
            </a:r>
            <a:r>
              <a:rPr lang="en-US" b="1" dirty="0" err="1"/>
              <a:t>fclose</a:t>
            </a:r>
            <a:r>
              <a:rPr lang="en-US" b="1" dirty="0"/>
              <a:t>( fp1 ); </a:t>
            </a:r>
            <a:r>
              <a:rPr lang="en-US" b="1" dirty="0" err="1"/>
              <a:t>fclose</a:t>
            </a:r>
            <a:r>
              <a:rPr lang="en-US" b="1" dirty="0"/>
              <a:t>( fp2 );</a:t>
            </a:r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02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984885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11.8:</a:t>
            </a:r>
            <a:r>
              <a:rPr lang="en-US" kern="1200" spc="-220" dirty="0"/>
              <a:t> Write a C Program to Read and Print a Student’s Details using a Structure Pointer.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E572A-EC3D-4E00-8523-CD756B305A66}"/>
              </a:ext>
            </a:extLst>
          </p:cNvPr>
          <p:cNvSpPr/>
          <p:nvPr/>
        </p:nvSpPr>
        <p:spPr>
          <a:xfrm>
            <a:off x="152400" y="1502688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/>
              <a:t>struct student{</a:t>
            </a:r>
          </a:p>
          <a:p>
            <a:r>
              <a:rPr lang="en-US" b="1" dirty="0"/>
              <a:t>    char name[30];</a:t>
            </a:r>
          </a:p>
          <a:p>
            <a:r>
              <a:rPr lang="en-US" b="1" dirty="0"/>
              <a:t>    int id;</a:t>
            </a:r>
          </a:p>
          <a:p>
            <a:r>
              <a:rPr lang="en-US" b="1" dirty="0"/>
              <a:t>    float perc;</a:t>
            </a:r>
          </a:p>
          <a:p>
            <a:r>
              <a:rPr lang="en-US" b="1" dirty="0"/>
              <a:t>};</a:t>
            </a:r>
          </a:p>
          <a:p>
            <a:r>
              <a:rPr lang="en-US" b="1" dirty="0"/>
              <a:t>int main()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struct student  std; </a:t>
            </a:r>
            <a:r>
              <a:rPr lang="en-US" b="1" dirty="0">
                <a:solidFill>
                  <a:srgbClr val="0070C0"/>
                </a:solidFill>
              </a:rPr>
              <a:t>// Structure Variable</a:t>
            </a:r>
          </a:p>
          <a:p>
            <a:r>
              <a:rPr lang="en-US" b="1" dirty="0"/>
              <a:t>    struct student  *</a:t>
            </a:r>
            <a:r>
              <a:rPr lang="en-US" b="1" dirty="0" err="1"/>
              <a:t>ptr</a:t>
            </a:r>
            <a:r>
              <a:rPr lang="en-US" b="1" dirty="0"/>
              <a:t>; </a:t>
            </a:r>
            <a:r>
              <a:rPr lang="en-US" b="1" dirty="0">
                <a:solidFill>
                  <a:srgbClr val="0070C0"/>
                </a:solidFill>
              </a:rPr>
              <a:t>// Pointer to a Student Structure</a:t>
            </a:r>
          </a:p>
          <a:p>
            <a:r>
              <a:rPr lang="en-US" b="1" dirty="0"/>
              <a:t>    </a:t>
            </a:r>
            <a:r>
              <a:rPr lang="en-US" b="1" dirty="0" err="1"/>
              <a:t>ptr</a:t>
            </a:r>
            <a:r>
              <a:rPr lang="en-US" b="1" dirty="0"/>
              <a:t> = &amp;std; </a:t>
            </a:r>
            <a:r>
              <a:rPr lang="en-US" b="1" dirty="0">
                <a:solidFill>
                  <a:srgbClr val="0070C0"/>
                </a:solidFill>
              </a:rPr>
              <a:t>// Assigning a value to the Pointer (the Address of a Structure Variable)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("Enter the Details of a Student: ");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("\</a:t>
            </a:r>
            <a:r>
              <a:rPr lang="en-US" b="1" dirty="0" err="1"/>
              <a:t>nName</a:t>
            </a:r>
            <a:r>
              <a:rPr lang="en-US" b="1" dirty="0"/>
              <a:t>? :");	gets( </a:t>
            </a:r>
            <a:r>
              <a:rPr lang="en-US" b="1" dirty="0" err="1"/>
              <a:t>ptr</a:t>
            </a:r>
            <a:r>
              <a:rPr lang="en-US" b="1" dirty="0"/>
              <a:t>-&gt;name );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("ID No.? :");	</a:t>
            </a:r>
            <a:r>
              <a:rPr lang="en-US" b="1" dirty="0" err="1"/>
              <a:t>scanf</a:t>
            </a:r>
            <a:r>
              <a:rPr lang="en-US" b="1" dirty="0"/>
              <a:t>("%d", &amp;</a:t>
            </a:r>
            <a:r>
              <a:rPr lang="en-US" b="1" dirty="0" err="1"/>
              <a:t>ptr</a:t>
            </a:r>
            <a:r>
              <a:rPr lang="en-US" b="1" dirty="0"/>
              <a:t>-&gt;id );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("Percentage? :");	</a:t>
            </a:r>
            <a:r>
              <a:rPr lang="en-US" b="1" dirty="0" err="1"/>
              <a:t>scanf</a:t>
            </a:r>
            <a:r>
              <a:rPr lang="en-US" b="1" dirty="0"/>
              <a:t>("%f", &amp;</a:t>
            </a:r>
            <a:r>
              <a:rPr lang="en-US" b="1" dirty="0" err="1"/>
              <a:t>ptr</a:t>
            </a:r>
            <a:r>
              <a:rPr lang="en-US" b="1" dirty="0"/>
              <a:t>-&gt;perc );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("\</a:t>
            </a:r>
            <a:r>
              <a:rPr lang="en-US" b="1" dirty="0" err="1"/>
              <a:t>nThe</a:t>
            </a:r>
            <a:r>
              <a:rPr lang="en-US" b="1" dirty="0"/>
              <a:t> Entered details are: \n");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("Name: %s\</a:t>
            </a:r>
            <a:r>
              <a:rPr lang="en-US" b="1" dirty="0" err="1"/>
              <a:t>nID</a:t>
            </a:r>
            <a:r>
              <a:rPr lang="en-US" b="1" dirty="0"/>
              <a:t>. No: %d \</a:t>
            </a:r>
            <a:r>
              <a:rPr lang="en-US" b="1" dirty="0" err="1"/>
              <a:t>nPercentage</a:t>
            </a:r>
            <a:r>
              <a:rPr lang="en-US" b="1" dirty="0"/>
              <a:t>: %.02f\n", </a:t>
            </a:r>
            <a:r>
              <a:rPr lang="en-US" b="1" dirty="0" err="1"/>
              <a:t>ptr</a:t>
            </a:r>
            <a:r>
              <a:rPr lang="en-US" b="1" dirty="0"/>
              <a:t>-&gt;name, </a:t>
            </a:r>
            <a:r>
              <a:rPr lang="en-US" b="1" dirty="0" err="1"/>
              <a:t>ptr</a:t>
            </a:r>
            <a:r>
              <a:rPr lang="en-US" b="1" dirty="0"/>
              <a:t>-&gt;id, </a:t>
            </a:r>
            <a:r>
              <a:rPr lang="en-US" b="1" dirty="0" err="1"/>
              <a:t>ptr</a:t>
            </a:r>
            <a:r>
              <a:rPr lang="en-US" b="1" dirty="0"/>
              <a:t>-&gt;perc );</a:t>
            </a:r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12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90446"/>
            <a:ext cx="9143999" cy="677108"/>
          </a:xfrm>
        </p:spPr>
        <p:txBody>
          <a:bodyPr/>
          <a:lstStyle/>
          <a:p>
            <a:pPr algn="ctr" eaLnBrk="1" hangingPunct="1"/>
            <a:r>
              <a:rPr lang="en-AU" sz="4400" spc="-305" dirty="0"/>
              <a:t>Thanks! .. </a:t>
            </a:r>
            <a:r>
              <a:rPr lang="en-AU" sz="4400" i="1" spc="-305" dirty="0"/>
              <a:t>Questions?</a:t>
            </a:r>
            <a:endParaRPr lang="en-US" sz="4400" i="1" spc="-305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9503D4-1937-41D4-9837-2B0A4D47E0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325"/>
              </a:lnSpc>
            </a:pPr>
            <a:fld id="{81D60167-4931-47E6-BA6A-407CBD079E47}" type="slidenum">
              <a:rPr lang="en-US" spc="-5" smtClean="0"/>
              <a:t>26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704881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4775" y="2122358"/>
            <a:ext cx="5486400" cy="261328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000" kern="1200" spc="-220" dirty="0">
                <a:solidFill>
                  <a:schemeClr val="bg1"/>
                </a:solidFill>
              </a:rPr>
              <a:t>Revision</a:t>
            </a:r>
            <a:r>
              <a:rPr lang="en-US" sz="6000" b="0" i="1" kern="1200" spc="-220" dirty="0">
                <a:solidFill>
                  <a:schemeClr val="bg1"/>
                </a:solidFill>
              </a:rPr>
              <a:t> .. </a:t>
            </a:r>
            <a:r>
              <a:rPr lang="en-US" sz="6000" kern="1200" spc="-220" dirty="0">
                <a:solidFill>
                  <a:srgbClr val="FFC000"/>
                </a:solidFill>
              </a:rPr>
              <a:t>Solved Examples [ 3 ]</a:t>
            </a:r>
            <a:endParaRPr lang="en-US" sz="6000" i="1" u="sng" kern="1200" spc="-305" dirty="0">
              <a:solidFill>
                <a:srgbClr val="FFC000"/>
              </a:solidFill>
              <a:latin typeface="+mj-lt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0B87-7327-43B3-99FC-ECD436EABB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400415" y="6462281"/>
            <a:ext cx="219709" cy="177800"/>
          </a:xfrm>
        </p:spPr>
        <p:txBody>
          <a:bodyPr/>
          <a:lstStyle/>
          <a:p>
            <a:pPr marL="25400">
              <a:lnSpc>
                <a:spcPts val="1325"/>
              </a:lnSpc>
            </a:pPr>
            <a:fld id="{81D60167-4931-47E6-BA6A-407CBD079E47}" type="slidenum">
              <a:rPr lang="en-US" spc="-5" smtClean="0"/>
              <a:t>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769049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984885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11.1:</a:t>
            </a:r>
            <a:r>
              <a:rPr lang="en-US" kern="1200" spc="-220" dirty="0"/>
              <a:t> Write a C Program to Calculate .. Permutation (</a:t>
            </a:r>
            <a:r>
              <a:rPr lang="en-US" kern="1200" spc="-220" baseline="30000" dirty="0" err="1"/>
              <a:t>n</a:t>
            </a:r>
            <a:r>
              <a:rPr lang="en-US" kern="1200" spc="-220" dirty="0" err="1"/>
              <a:t>P</a:t>
            </a:r>
            <a:r>
              <a:rPr lang="en-US" kern="1200" spc="-220" baseline="-25000" dirty="0" err="1"/>
              <a:t>r</a:t>
            </a:r>
            <a:r>
              <a:rPr lang="en-US" kern="1200" spc="-220" dirty="0"/>
              <a:t>)</a:t>
            </a:r>
            <a:r>
              <a:rPr lang="en-US" b="0" kern="1200" spc="-220" dirty="0"/>
              <a:t> .. and .. </a:t>
            </a:r>
            <a:r>
              <a:rPr lang="en-US" kern="1200" spc="-220" dirty="0"/>
              <a:t>Combination (</a:t>
            </a:r>
            <a:r>
              <a:rPr lang="en-US" kern="1200" spc="-220" baseline="30000" dirty="0" err="1"/>
              <a:t>n</a:t>
            </a:r>
            <a:r>
              <a:rPr lang="en-US" kern="1200" spc="-220" dirty="0" err="1"/>
              <a:t>C</a:t>
            </a:r>
            <a:r>
              <a:rPr lang="en-US" kern="1200" spc="-220" baseline="-25000" dirty="0" err="1"/>
              <a:t>r</a:t>
            </a:r>
            <a:r>
              <a:rPr lang="en-US" kern="1200" spc="-220" dirty="0"/>
              <a:t>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2E9ABC7-F09C-475A-AF6A-1421C251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7" y="1983462"/>
            <a:ext cx="7908133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3000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n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C</a:t>
            </a:r>
            <a:r>
              <a:rPr kumimoji="0" lang="en-US" altLang="en-US" sz="2200" b="1" i="0" u="none" strike="noStrike" cap="none" normalizeH="0" baseline="-25000" dirty="0" err="1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r</a:t>
            </a:r>
            <a:r>
              <a:rPr kumimoji="0" lang="en-US" altLang="en-US" sz="2200" b="1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MathJax_Math-italic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and </a:t>
            </a:r>
            <a:r>
              <a:rPr kumimoji="0" lang="en-US" altLang="en-US" sz="2200" b="1" i="0" u="none" strike="noStrike" cap="none" normalizeH="0" baseline="30000" dirty="0" err="1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n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P</a:t>
            </a:r>
            <a:r>
              <a:rPr kumimoji="0" lang="en-US" altLang="en-US" sz="2200" b="1" i="0" u="none" strike="noStrike" cap="none" normalizeH="0" baseline="-25000" dirty="0" err="1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 are statistical quantities regarding possible subsets of a set of objects, and they are defined as: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lang="en-US" altLang="en-US" sz="2200" b="1" baseline="30000" dirty="0" err="1">
                <a:solidFill>
                  <a:srgbClr val="C00000"/>
                </a:solidFill>
                <a:latin typeface="-apple-system"/>
              </a:rPr>
              <a:t>n</a:t>
            </a:r>
            <a:r>
              <a:rPr lang="en-US" altLang="en-US" sz="2200" b="1" dirty="0" err="1">
                <a:solidFill>
                  <a:srgbClr val="C00000"/>
                </a:solidFill>
                <a:latin typeface="-apple-system"/>
              </a:rPr>
              <a:t>P</a:t>
            </a:r>
            <a:r>
              <a:rPr lang="en-US" altLang="en-US" sz="2200" b="1" baseline="-25000" dirty="0" err="1">
                <a:solidFill>
                  <a:srgbClr val="C00000"/>
                </a:solidFill>
                <a:latin typeface="-apple-system"/>
              </a:rPr>
              <a:t>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(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) =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! / (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−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)!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lvl="0" algn="ctr"/>
            <a:r>
              <a:rPr lang="en-US" altLang="en-US" sz="2200" b="1" baseline="30000" dirty="0" err="1">
                <a:solidFill>
                  <a:srgbClr val="C00000"/>
                </a:solidFill>
                <a:latin typeface="MathJax_Math-italic"/>
              </a:rPr>
              <a:t>n</a:t>
            </a:r>
            <a:r>
              <a:rPr lang="en-US" altLang="en-US" sz="2200" b="1" dirty="0" err="1">
                <a:solidFill>
                  <a:srgbClr val="C00000"/>
                </a:solidFill>
                <a:latin typeface="MathJax_Math-italic"/>
              </a:rPr>
              <a:t>C</a:t>
            </a:r>
            <a:r>
              <a:rPr lang="en-US" altLang="en-US" sz="2200" b="1" baseline="-25000" dirty="0" err="1">
                <a:solidFill>
                  <a:srgbClr val="C00000"/>
                </a:solidFill>
                <a:latin typeface="MathJax_Math-italic"/>
              </a:rPr>
              <a:t>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(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) = </a:t>
            </a:r>
            <a:r>
              <a:rPr lang="en-US" altLang="en-US" sz="2200" b="1" baseline="30000" dirty="0" err="1">
                <a:solidFill>
                  <a:srgbClr val="C00000"/>
                </a:solidFill>
                <a:latin typeface="-apple-system"/>
              </a:rPr>
              <a:t>n</a:t>
            </a:r>
            <a:r>
              <a:rPr lang="en-US" altLang="en-US" sz="2200" b="1" dirty="0" err="1">
                <a:solidFill>
                  <a:srgbClr val="C00000"/>
                </a:solidFill>
                <a:latin typeface="-apple-system"/>
              </a:rPr>
              <a:t>P</a:t>
            </a:r>
            <a:r>
              <a:rPr lang="en-US" altLang="en-US" sz="2200" b="1" baseline="-25000" dirty="0" err="1">
                <a:solidFill>
                  <a:srgbClr val="C00000"/>
                </a:solidFill>
                <a:latin typeface="-apple-system"/>
              </a:rPr>
              <a:t>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(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) /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! =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! / (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! (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−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th-italic"/>
              </a:rPr>
              <a:t>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MathJax_Main"/>
              </a:rPr>
              <a:t>)! 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lvl="0" algn="just"/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-apple-system"/>
            </a:endParaRPr>
          </a:p>
          <a:p>
            <a:pPr lvl="0" algn="just"/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Using sets to help define them:</a:t>
            </a: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US" altLang="en-US" sz="2200" baseline="30000" dirty="0" err="1">
                <a:solidFill>
                  <a:srgbClr val="333333"/>
                </a:solidFill>
                <a:latin typeface="-apple-system"/>
              </a:rPr>
              <a:t>n</a:t>
            </a:r>
            <a:r>
              <a:rPr lang="en-US" altLang="en-US" sz="2200" dirty="0" err="1">
                <a:solidFill>
                  <a:srgbClr val="333333"/>
                </a:solidFill>
                <a:latin typeface="-apple-system"/>
              </a:rPr>
              <a:t>P</a:t>
            </a:r>
            <a:r>
              <a:rPr lang="en-US" altLang="en-US" sz="2200" baseline="-25000" dirty="0" err="1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en-US" sz="2200" baseline="-25000" dirty="0">
                <a:solidFill>
                  <a:srgbClr val="333333"/>
                </a:solidFill>
                <a:latin typeface="-apple-system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is the formula to find permutations of n objects taking r at a time. This answers the question of how many possible groups of r objects from a set of n objects. And, ..</a:t>
            </a:r>
          </a:p>
          <a:p>
            <a:pPr marL="342900" lvl="0" indent="-342900" algn="just">
              <a:buFont typeface="Courier New" panose="02070309020205020404" pitchFamily="49" charset="0"/>
              <a:buChar char="o"/>
            </a:pPr>
            <a:r>
              <a:rPr lang="en-US" altLang="en-US" sz="2200" baseline="30000" dirty="0" err="1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2200" dirty="0" err="1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2200" baseline="-25000" dirty="0" err="1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2200" baseline="-25000" dirty="0">
                <a:solidFill>
                  <a:srgbClr val="333333"/>
                </a:solidFill>
                <a:latin typeface="MathJax_Math-italic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is the formula to find the 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unique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permutations, otherwise known as combinations, of n objects taking r at a time. This answers the question of how many unique possible groups of r objects can be made from n objects.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622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984885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11.1:</a:t>
            </a:r>
            <a:r>
              <a:rPr lang="en-US" kern="1200" spc="-220" dirty="0"/>
              <a:t> Write a C Program to Calculate .. Permutation (</a:t>
            </a:r>
            <a:r>
              <a:rPr lang="en-US" kern="1200" spc="-220" baseline="30000" dirty="0" err="1"/>
              <a:t>n</a:t>
            </a:r>
            <a:r>
              <a:rPr lang="en-US" kern="1200" spc="-220" dirty="0" err="1"/>
              <a:t>P</a:t>
            </a:r>
            <a:r>
              <a:rPr lang="en-US" kern="1200" spc="-220" baseline="-25000" dirty="0" err="1"/>
              <a:t>r</a:t>
            </a:r>
            <a:r>
              <a:rPr lang="en-US" kern="1200" spc="-220" dirty="0"/>
              <a:t>)</a:t>
            </a:r>
            <a:r>
              <a:rPr lang="en-US" b="0" kern="1200" spc="-220" dirty="0"/>
              <a:t> .. and .. </a:t>
            </a:r>
            <a:r>
              <a:rPr lang="en-US" kern="1200" spc="-220" dirty="0"/>
              <a:t>Combination (</a:t>
            </a:r>
            <a:r>
              <a:rPr lang="en-US" kern="1200" spc="-220" baseline="30000" dirty="0" err="1"/>
              <a:t>n</a:t>
            </a:r>
            <a:r>
              <a:rPr lang="en-US" kern="1200" spc="-220" dirty="0" err="1"/>
              <a:t>C</a:t>
            </a:r>
            <a:r>
              <a:rPr lang="en-US" kern="1200" spc="-220" baseline="-25000" dirty="0" err="1"/>
              <a:t>r</a:t>
            </a:r>
            <a:r>
              <a:rPr lang="en-US" kern="1200" spc="-220" dirty="0"/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3B4214-EBDE-41E0-A325-92B94DCB9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" y="1857375"/>
            <a:ext cx="7908132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solidFill>
                  <a:srgbClr val="333333"/>
                </a:solidFill>
                <a:latin typeface="-apple-system"/>
              </a:rPr>
              <a:t>Example:</a:t>
            </a:r>
            <a:r>
              <a:rPr lang="en-US" altLang="en-US" sz="2200" dirty="0">
                <a:solidFill>
                  <a:srgbClr val="333333"/>
                </a:solidFill>
                <a:latin typeface="-apple-system"/>
              </a:rPr>
              <a:t> Take the set { 1, 2, 3, 4} and find all combinations and </a:t>
            </a:r>
            <a:r>
              <a:rPr lang="en-US" altLang="en-US" sz="2200" b="1" dirty="0">
                <a:solidFill>
                  <a:srgbClr val="C00000"/>
                </a:solidFill>
                <a:latin typeface="-apple-system"/>
              </a:rPr>
              <a:t>permutations</a:t>
            </a:r>
            <a:r>
              <a:rPr lang="en-US" altLang="en-US" sz="2200" dirty="0">
                <a:solidFill>
                  <a:srgbClr val="333333"/>
                </a:solidFill>
                <a:latin typeface="-apple-system"/>
              </a:rPr>
              <a:t> taking 2 at a time: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333333"/>
              </a:solidFill>
              <a:latin typeface="-apple-system"/>
            </a:endParaRPr>
          </a:p>
          <a:p>
            <a:pPr lvl="0" algn="just"/>
            <a:r>
              <a:rPr lang="en-US" altLang="en-US" sz="2200" dirty="0">
                <a:solidFill>
                  <a:srgbClr val="333333"/>
                </a:solidFill>
                <a:latin typeface="-apple-system"/>
              </a:rPr>
              <a:t>We can make this set of sets making every possible combination of the 4 objects in the set taking 2 at a time (</a:t>
            </a:r>
            <a:r>
              <a:rPr lang="en-US" sz="2200" dirty="0">
                <a:solidFill>
                  <a:srgbClr val="333333"/>
                </a:solidFill>
                <a:latin typeface="-apple-system"/>
              </a:rPr>
              <a:t>we aren't allowed to reuse an object once we've use it</a:t>
            </a:r>
            <a:r>
              <a:rPr lang="en-US" altLang="en-US" sz="2200" dirty="0">
                <a:solidFill>
                  <a:srgbClr val="333333"/>
                </a:solidFill>
                <a:latin typeface="-apple-system"/>
              </a:rPr>
              <a:t>):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------- 	{2, 1} 	{3, 1} 	{4, 1}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{1, 2} 	------- 	{3, 2} 	{4, 2}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{1, 3} 	{2, 3} 	------- 	{4, 3}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{1, 4} 	{2, 4} 	{3, 4} 	-------</a:t>
            </a:r>
          </a:p>
          <a:p>
            <a:pPr lvl="0" algn="just"/>
            <a:endParaRPr lang="en-US" altLang="en-US" sz="2200" dirty="0">
              <a:solidFill>
                <a:srgbClr val="333333"/>
              </a:solidFill>
              <a:latin typeface="-apple-system"/>
            </a:endParaRPr>
          </a:p>
          <a:p>
            <a:pPr lvl="0" algn="just"/>
            <a:r>
              <a:rPr lang="en-US" altLang="en-US" sz="2200" dirty="0">
                <a:solidFill>
                  <a:srgbClr val="333333"/>
                </a:solidFill>
                <a:latin typeface="-apple-system"/>
              </a:rPr>
              <a:t>This result of 12 sets is the calculation of </a:t>
            </a:r>
            <a:r>
              <a:rPr lang="en-US" altLang="en-US" sz="2200" baseline="300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altLang="en-US" sz="2200" baseline="30000" dirty="0" err="1">
                <a:solidFill>
                  <a:srgbClr val="333333"/>
                </a:solidFill>
                <a:latin typeface="-apple-system"/>
              </a:rPr>
              <a:t>n</a:t>
            </a:r>
            <a:r>
              <a:rPr lang="en-US" altLang="en-US" sz="2200" dirty="0" err="1">
                <a:solidFill>
                  <a:srgbClr val="333333"/>
                </a:solidFill>
                <a:latin typeface="-apple-system"/>
              </a:rPr>
              <a:t>P</a:t>
            </a:r>
            <a:r>
              <a:rPr lang="en-US" altLang="en-US" sz="2200" baseline="-25000" dirty="0" err="1">
                <a:solidFill>
                  <a:srgbClr val="333333"/>
                </a:solidFill>
                <a:latin typeface="-apple-system"/>
              </a:rPr>
              <a:t>r</a:t>
            </a:r>
            <a:r>
              <a:rPr lang="en-US" altLang="en-US" sz="2200" dirty="0">
                <a:solidFill>
                  <a:srgbClr val="333333"/>
                </a:solidFill>
                <a:latin typeface="-apple-system"/>
              </a:rPr>
              <a:t>( 4, 2), the total number of permutations of 4 objects taking 2 at a time. We can confirm that the formula produces 12:</a:t>
            </a:r>
          </a:p>
          <a:p>
            <a:pPr lvl="0" algn="ctr"/>
            <a:r>
              <a:rPr lang="en-US" altLang="en-US" sz="2200" b="1" baseline="30000" dirty="0" err="1">
                <a:solidFill>
                  <a:srgbClr val="C00000"/>
                </a:solidFill>
                <a:latin typeface="-apple-system"/>
              </a:rPr>
              <a:t>n</a:t>
            </a:r>
            <a:r>
              <a:rPr lang="en-US" altLang="en-US" sz="2200" b="1" dirty="0" err="1">
                <a:solidFill>
                  <a:srgbClr val="C00000"/>
                </a:solidFill>
                <a:latin typeface="-apple-system"/>
              </a:rPr>
              <a:t>P</a:t>
            </a:r>
            <a:r>
              <a:rPr lang="en-US" altLang="en-US" sz="2200" b="1" baseline="-25000" dirty="0" err="1">
                <a:solidFill>
                  <a:srgbClr val="C00000"/>
                </a:solidFill>
                <a:latin typeface="-apple-system"/>
              </a:rPr>
              <a:t>r</a:t>
            </a:r>
            <a:r>
              <a:rPr lang="en-US" altLang="en-US" sz="2200" b="1" dirty="0">
                <a:solidFill>
                  <a:srgbClr val="C00000"/>
                </a:solidFill>
                <a:latin typeface="-apple-system"/>
              </a:rPr>
              <a:t>( 4, 2) = 4! / ( 4 − 2 )! = ( 4 ∗ 3 ∗ 2 ∗ 1 ) / ( 2 ∗ 1 ) = 24 / 2 = 12</a:t>
            </a:r>
          </a:p>
        </p:txBody>
      </p:sp>
    </p:spTree>
    <p:extLst>
      <p:ext uri="{BB962C8B-B14F-4D97-AF65-F5344CB8AC3E}">
        <p14:creationId xmlns:p14="http://schemas.microsoft.com/office/powerpoint/2010/main" val="29268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984885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11.1:</a:t>
            </a:r>
            <a:r>
              <a:rPr lang="en-US" kern="1200" spc="-220" dirty="0"/>
              <a:t> Write a C Program to Calculate .. Permutation (</a:t>
            </a:r>
            <a:r>
              <a:rPr lang="en-US" kern="1200" spc="-220" baseline="30000" dirty="0" err="1"/>
              <a:t>n</a:t>
            </a:r>
            <a:r>
              <a:rPr lang="en-US" kern="1200" spc="-220" dirty="0" err="1"/>
              <a:t>P</a:t>
            </a:r>
            <a:r>
              <a:rPr lang="en-US" kern="1200" spc="-220" baseline="-25000" dirty="0" err="1"/>
              <a:t>r</a:t>
            </a:r>
            <a:r>
              <a:rPr lang="en-US" kern="1200" spc="-220" dirty="0"/>
              <a:t>)</a:t>
            </a:r>
            <a:r>
              <a:rPr lang="en-US" b="0" kern="1200" spc="-220" dirty="0"/>
              <a:t> .. and .. </a:t>
            </a:r>
            <a:r>
              <a:rPr lang="en-US" kern="1200" spc="-220" dirty="0"/>
              <a:t>Combination (</a:t>
            </a:r>
            <a:r>
              <a:rPr lang="en-US" kern="1200" spc="-220" baseline="30000" dirty="0" err="1"/>
              <a:t>n</a:t>
            </a:r>
            <a:r>
              <a:rPr lang="en-US" kern="1200" spc="-220" dirty="0" err="1"/>
              <a:t>C</a:t>
            </a:r>
            <a:r>
              <a:rPr lang="en-US" kern="1200" spc="-220" baseline="-25000" dirty="0" err="1"/>
              <a:t>r</a:t>
            </a:r>
            <a:r>
              <a:rPr lang="en-US" kern="1200" spc="-220" dirty="0"/>
              <a:t>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3B4214-EBDE-41E0-A325-92B94DCB9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" y="1857374"/>
            <a:ext cx="7908132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solidFill>
                  <a:srgbClr val="333333"/>
                </a:solidFill>
                <a:latin typeface="-apple-system"/>
              </a:rPr>
              <a:t>Example:</a:t>
            </a:r>
            <a:r>
              <a:rPr lang="en-US" altLang="en-US" sz="2200" dirty="0">
                <a:solidFill>
                  <a:srgbClr val="333333"/>
                </a:solidFill>
                <a:latin typeface="-apple-system"/>
              </a:rPr>
              <a:t> Take the set { 1, 2, 3, 4} and find all </a:t>
            </a:r>
            <a:r>
              <a:rPr lang="en-US" altLang="en-US" sz="2200" b="1" dirty="0">
                <a:solidFill>
                  <a:srgbClr val="C00000"/>
                </a:solidFill>
                <a:latin typeface="-apple-system"/>
              </a:rPr>
              <a:t>combinations</a:t>
            </a:r>
            <a:r>
              <a:rPr lang="en-US" altLang="en-US" sz="2200" dirty="0">
                <a:solidFill>
                  <a:srgbClr val="333333"/>
                </a:solidFill>
                <a:latin typeface="-apple-system"/>
              </a:rPr>
              <a:t> and permutations taking 2 at a time: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333333"/>
              </a:solidFill>
              <a:latin typeface="-apple-system"/>
            </a:endParaRPr>
          </a:p>
          <a:p>
            <a:pPr algn="just"/>
            <a:r>
              <a:rPr lang="en-US" altLang="en-US" sz="2200" dirty="0">
                <a:solidFill>
                  <a:srgbClr val="333333"/>
                </a:solidFill>
                <a:latin typeface="-apple-system"/>
              </a:rPr>
              <a:t>Now, if we want to look at unique sets, then { 1, 2} = { 2, 1}  and likewise for all sets with the same numbers in them. Or, for this case, we can remove half of the grid we've created. </a:t>
            </a:r>
          </a:p>
          <a:p>
            <a:pPr lvl="0" algn="just"/>
            <a:endParaRPr lang="en-US" altLang="en-US" sz="2200" dirty="0">
              <a:solidFill>
                <a:srgbClr val="333333"/>
              </a:solidFill>
              <a:latin typeface="-apple-system"/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------- 	{2, 1} 	{3, 1} 	{4, 1}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------- 	------- 	{3, 2} 	{4, 2}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------- 	 ------- 	------- 	{4, 3}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------- 	 ------- 	 ------- 	-------</a:t>
            </a:r>
          </a:p>
          <a:p>
            <a:pPr lvl="0" algn="just"/>
            <a:endParaRPr lang="en-US" altLang="en-US" sz="2200" dirty="0">
              <a:solidFill>
                <a:srgbClr val="333333"/>
              </a:solidFill>
              <a:latin typeface="-apple-system"/>
            </a:endParaRPr>
          </a:p>
          <a:p>
            <a:pPr lvl="0" algn="just"/>
            <a:r>
              <a:rPr lang="en-US" altLang="en-US" sz="2200" dirty="0">
                <a:solidFill>
                  <a:srgbClr val="333333"/>
                </a:solidFill>
                <a:latin typeface="-apple-system"/>
              </a:rPr>
              <a:t>This leaves us with 6 unique groups, and we can confirm with the </a:t>
            </a:r>
            <a:r>
              <a:rPr lang="en-US" altLang="en-US" sz="2200" baseline="30000" dirty="0" err="1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en-US" altLang="en-US" sz="2200" dirty="0" err="1">
                <a:solidFill>
                  <a:srgbClr val="333333"/>
                </a:solidFill>
                <a:latin typeface="MathJax_Math-italic"/>
              </a:rPr>
              <a:t>C</a:t>
            </a:r>
            <a:r>
              <a:rPr lang="en-US" altLang="en-US" sz="2200" baseline="-25000" dirty="0" err="1">
                <a:solidFill>
                  <a:srgbClr val="333333"/>
                </a:solidFill>
                <a:latin typeface="MathJax_Math-italic"/>
              </a:rPr>
              <a:t>r</a:t>
            </a:r>
            <a:r>
              <a:rPr lang="en-US" altLang="en-US" sz="2200" baseline="-25000" dirty="0">
                <a:solidFill>
                  <a:srgbClr val="333333"/>
                </a:solidFill>
                <a:latin typeface="MathJax_Math-italic"/>
              </a:rPr>
              <a:t> </a:t>
            </a:r>
            <a:r>
              <a:rPr lang="en-US" altLang="en-US" sz="2200" dirty="0">
                <a:solidFill>
                  <a:srgbClr val="333333"/>
                </a:solidFill>
                <a:latin typeface="-apple-system"/>
              </a:rPr>
              <a:t>formula that we get 6:</a:t>
            </a:r>
          </a:p>
          <a:p>
            <a:pPr lvl="0" algn="ctr"/>
            <a:r>
              <a:rPr lang="en-US" altLang="en-US" sz="2200" b="1" baseline="30000" dirty="0" err="1">
                <a:solidFill>
                  <a:srgbClr val="C00000"/>
                </a:solidFill>
                <a:latin typeface="MathJax_Math-italic"/>
              </a:rPr>
              <a:t>n</a:t>
            </a:r>
            <a:r>
              <a:rPr lang="en-US" altLang="en-US" sz="2200" b="1" dirty="0" err="1">
                <a:solidFill>
                  <a:srgbClr val="C00000"/>
                </a:solidFill>
                <a:latin typeface="MathJax_Math-italic"/>
              </a:rPr>
              <a:t>C</a:t>
            </a:r>
            <a:r>
              <a:rPr lang="en-US" altLang="en-US" sz="2200" b="1" baseline="-25000" dirty="0" err="1">
                <a:solidFill>
                  <a:srgbClr val="C00000"/>
                </a:solidFill>
                <a:latin typeface="MathJax_Math-italic"/>
              </a:rPr>
              <a:t>r</a:t>
            </a:r>
            <a:r>
              <a:rPr lang="en-US" altLang="en-US" sz="2200" b="1" dirty="0">
                <a:solidFill>
                  <a:srgbClr val="C00000"/>
                </a:solidFill>
                <a:latin typeface="-apple-system"/>
              </a:rPr>
              <a:t>( 4, 2) = </a:t>
            </a:r>
            <a:r>
              <a:rPr lang="en-US" altLang="en-US" sz="2200" b="1" baseline="30000" dirty="0" err="1">
                <a:solidFill>
                  <a:srgbClr val="C00000"/>
                </a:solidFill>
                <a:latin typeface="MathJax_Math-italic"/>
              </a:rPr>
              <a:t>n</a:t>
            </a:r>
            <a:r>
              <a:rPr lang="en-US" altLang="en-US" sz="2200" b="1" dirty="0" err="1">
                <a:solidFill>
                  <a:srgbClr val="C00000"/>
                </a:solidFill>
                <a:latin typeface="MathJax_Math-italic"/>
              </a:rPr>
              <a:t>P</a:t>
            </a:r>
            <a:r>
              <a:rPr lang="en-US" altLang="en-US" sz="2200" b="1" baseline="-25000" dirty="0" err="1">
                <a:solidFill>
                  <a:srgbClr val="C00000"/>
                </a:solidFill>
                <a:latin typeface="MathJax_Math-italic"/>
              </a:rPr>
              <a:t>r</a:t>
            </a:r>
            <a:r>
              <a:rPr lang="en-US" altLang="en-US" sz="2200" b="1" dirty="0">
                <a:solidFill>
                  <a:srgbClr val="C00000"/>
                </a:solidFill>
                <a:latin typeface="-apple-system"/>
              </a:rPr>
              <a:t>( 4, 2) / r! = 12 / ( 2 ∗ 1 ) = 12 / 2 = 6</a:t>
            </a:r>
          </a:p>
        </p:txBody>
      </p:sp>
    </p:spTree>
    <p:extLst>
      <p:ext uri="{BB962C8B-B14F-4D97-AF65-F5344CB8AC3E}">
        <p14:creationId xmlns:p14="http://schemas.microsoft.com/office/powerpoint/2010/main" val="89757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19A74-1AFB-439D-B239-BD0D7F03ACC3}"/>
              </a:ext>
            </a:extLst>
          </p:cNvPr>
          <p:cNvSpPr/>
          <p:nvPr/>
        </p:nvSpPr>
        <p:spPr>
          <a:xfrm>
            <a:off x="152400" y="1502688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#include&lt;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374D81"/>
                </a:solidFill>
              </a:rPr>
              <a:t>// Function Prototype Declarations</a:t>
            </a:r>
          </a:p>
          <a:p>
            <a:r>
              <a:rPr lang="en-US" b="1" dirty="0"/>
              <a:t>long factorial( int );</a:t>
            </a:r>
          </a:p>
          <a:p>
            <a:r>
              <a:rPr lang="en-US" b="1" dirty="0"/>
              <a:t>long </a:t>
            </a:r>
            <a:r>
              <a:rPr lang="en-US" b="1" dirty="0" err="1"/>
              <a:t>find_npr</a:t>
            </a:r>
            <a:r>
              <a:rPr lang="en-US" b="1" dirty="0"/>
              <a:t>( int, int );</a:t>
            </a:r>
          </a:p>
          <a:p>
            <a:r>
              <a:rPr lang="en-US" b="1" dirty="0"/>
              <a:t>long </a:t>
            </a:r>
            <a:r>
              <a:rPr lang="en-US" b="1" dirty="0" err="1"/>
              <a:t>find_ncr</a:t>
            </a:r>
            <a:r>
              <a:rPr lang="en-US" b="1" dirty="0"/>
              <a:t>( int, int );</a:t>
            </a:r>
          </a:p>
          <a:p>
            <a:endParaRPr lang="en-US" b="1" dirty="0"/>
          </a:p>
          <a:p>
            <a:r>
              <a:rPr lang="en-US" b="1" dirty="0"/>
              <a:t>int main() {</a:t>
            </a:r>
          </a:p>
          <a:p>
            <a:r>
              <a:rPr lang="en-US" b="1" dirty="0"/>
              <a:t>    int n, r;</a:t>
            </a:r>
          </a:p>
          <a:p>
            <a:r>
              <a:rPr lang="en-US" b="1" dirty="0"/>
              <a:t>    long </a:t>
            </a:r>
            <a:r>
              <a:rPr lang="en-US" b="1" dirty="0" err="1"/>
              <a:t>npr</a:t>
            </a:r>
            <a:r>
              <a:rPr lang="en-US" b="1" dirty="0"/>
              <a:t>, </a:t>
            </a:r>
            <a:r>
              <a:rPr lang="en-US" b="1" dirty="0" err="1"/>
              <a:t>ncr</a:t>
            </a:r>
            <a:r>
              <a:rPr lang="en-US" b="1" dirty="0"/>
              <a:t>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("Enter the value of n and r respectively: \n");</a:t>
            </a:r>
          </a:p>
          <a:p>
            <a:r>
              <a:rPr lang="en-US" b="1" dirty="0"/>
              <a:t>    </a:t>
            </a:r>
            <a:r>
              <a:rPr lang="en-US" b="1" dirty="0" err="1"/>
              <a:t>scanf</a:t>
            </a:r>
            <a:r>
              <a:rPr lang="en-US" b="1" dirty="0"/>
              <a:t>("%</a:t>
            </a:r>
            <a:r>
              <a:rPr lang="en-US" b="1" dirty="0" err="1"/>
              <a:t>d%d</a:t>
            </a:r>
            <a:r>
              <a:rPr lang="en-US" b="1" dirty="0"/>
              <a:t>", &amp;n, &amp;r);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374D81"/>
                </a:solidFill>
              </a:rPr>
              <a:t>// Function Calls</a:t>
            </a:r>
          </a:p>
          <a:p>
            <a:r>
              <a:rPr lang="en-US" b="1" dirty="0"/>
              <a:t>    </a:t>
            </a:r>
            <a:r>
              <a:rPr lang="en-US" b="1" dirty="0" err="1"/>
              <a:t>npr</a:t>
            </a:r>
            <a:r>
              <a:rPr lang="en-US" b="1" dirty="0"/>
              <a:t> = </a:t>
            </a:r>
            <a:r>
              <a:rPr lang="en-US" b="1" dirty="0" err="1"/>
              <a:t>find_npr</a:t>
            </a:r>
            <a:r>
              <a:rPr lang="en-US" b="1" dirty="0"/>
              <a:t>( n, r );</a:t>
            </a:r>
          </a:p>
          <a:p>
            <a:r>
              <a:rPr lang="en-US" b="1" dirty="0"/>
              <a:t>    </a:t>
            </a:r>
            <a:r>
              <a:rPr lang="en-US" b="1" dirty="0" err="1"/>
              <a:t>ncr</a:t>
            </a:r>
            <a:r>
              <a:rPr lang="en-US" b="1" dirty="0"/>
              <a:t> = </a:t>
            </a:r>
            <a:r>
              <a:rPr lang="en-US" b="1" dirty="0" err="1"/>
              <a:t>find_ncr</a:t>
            </a:r>
            <a:r>
              <a:rPr lang="en-US" b="1" dirty="0"/>
              <a:t>( n, r ); 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("\n\t %</a:t>
            </a:r>
            <a:r>
              <a:rPr lang="en-US" b="1" dirty="0" err="1"/>
              <a:t>dC%d</a:t>
            </a:r>
            <a:r>
              <a:rPr lang="en-US" b="1" dirty="0"/>
              <a:t> = %</a:t>
            </a:r>
            <a:r>
              <a:rPr lang="en-US" b="1" dirty="0" err="1"/>
              <a:t>ld</a:t>
            </a:r>
            <a:r>
              <a:rPr lang="en-US" b="1" dirty="0"/>
              <a:t>\n", n, r, </a:t>
            </a:r>
            <a:r>
              <a:rPr lang="en-US" b="1" dirty="0" err="1"/>
              <a:t>ncr</a:t>
            </a:r>
            <a:r>
              <a:rPr lang="en-US" b="1" dirty="0"/>
              <a:t> );</a:t>
            </a:r>
          </a:p>
          <a:p>
            <a:r>
              <a:rPr lang="en-US" b="1" dirty="0"/>
              <a:t>    </a:t>
            </a:r>
            <a:r>
              <a:rPr lang="en-US" b="1" dirty="0" err="1"/>
              <a:t>printf</a:t>
            </a:r>
            <a:r>
              <a:rPr lang="en-US" b="1" dirty="0"/>
              <a:t>("\n\t %</a:t>
            </a:r>
            <a:r>
              <a:rPr lang="en-US" b="1" dirty="0" err="1"/>
              <a:t>dP%d</a:t>
            </a:r>
            <a:r>
              <a:rPr lang="en-US" b="1" dirty="0"/>
              <a:t> = %</a:t>
            </a:r>
            <a:r>
              <a:rPr lang="en-US" b="1" dirty="0" err="1"/>
              <a:t>ld</a:t>
            </a:r>
            <a:r>
              <a:rPr lang="en-US" b="1" dirty="0"/>
              <a:t>\n", n, r, </a:t>
            </a:r>
            <a:r>
              <a:rPr lang="en-US" b="1" dirty="0" err="1"/>
              <a:t>npr</a:t>
            </a:r>
            <a:r>
              <a:rPr lang="en-US" b="1" dirty="0"/>
              <a:t> );</a:t>
            </a:r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984885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11.1:</a:t>
            </a:r>
            <a:r>
              <a:rPr lang="en-US" kern="1200" spc="-220" dirty="0"/>
              <a:t> Write a C Program to Calculate .. Permutation (</a:t>
            </a:r>
            <a:r>
              <a:rPr lang="en-US" kern="1200" spc="-220" baseline="30000" dirty="0" err="1"/>
              <a:t>n</a:t>
            </a:r>
            <a:r>
              <a:rPr lang="en-US" kern="1200" spc="-220" dirty="0" err="1"/>
              <a:t>P</a:t>
            </a:r>
            <a:r>
              <a:rPr lang="en-US" kern="1200" spc="-220" baseline="-25000" dirty="0" err="1"/>
              <a:t>r</a:t>
            </a:r>
            <a:r>
              <a:rPr lang="en-US" kern="1200" spc="-220" dirty="0"/>
              <a:t>)</a:t>
            </a:r>
            <a:r>
              <a:rPr lang="en-US" b="0" kern="1200" spc="-220" dirty="0"/>
              <a:t> .. and .. </a:t>
            </a:r>
            <a:r>
              <a:rPr lang="en-US" kern="1200" spc="-220" dirty="0"/>
              <a:t>Combination (</a:t>
            </a:r>
            <a:r>
              <a:rPr lang="en-US" kern="1200" spc="-220" baseline="30000" dirty="0" err="1"/>
              <a:t>n</a:t>
            </a:r>
            <a:r>
              <a:rPr lang="en-US" kern="1200" spc="-220" dirty="0" err="1"/>
              <a:t>C</a:t>
            </a:r>
            <a:r>
              <a:rPr lang="en-US" kern="1200" spc="-220" baseline="-25000" dirty="0" err="1"/>
              <a:t>r</a:t>
            </a:r>
            <a:r>
              <a:rPr lang="en-US" kern="1200" spc="-220" dirty="0"/>
              <a:t>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ECE805-DC13-447B-B06B-AAD29B437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83584"/>
            <a:ext cx="51816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Arial Unicode MS" panose="020B0604020202020204" pitchFamily="34" charset="-128"/>
              </a:rPr>
              <a:t>Enter the values of n and r respectively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Arial Unicode MS" panose="020B0604020202020204" pitchFamily="34" charset="-128"/>
              </a:rPr>
              <a:t>4 2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chemeClr val="bg1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Arial Unicode MS" panose="020B0604020202020204" pitchFamily="34" charset="-128"/>
              </a:rPr>
              <a:t>	4C2 = 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Arial Unicode MS" panose="020B0604020202020204" pitchFamily="34" charset="-128"/>
              </a:rPr>
              <a:t>	4P2 = 12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8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19A74-1AFB-439D-B239-BD0D7F03ACC3}"/>
              </a:ext>
            </a:extLst>
          </p:cNvPr>
          <p:cNvSpPr/>
          <p:nvPr/>
        </p:nvSpPr>
        <p:spPr>
          <a:xfrm>
            <a:off x="152400" y="152400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74D81"/>
                </a:solidFill>
              </a:rPr>
              <a:t>// Function for Calculating </a:t>
            </a:r>
            <a:r>
              <a:rPr lang="en-US" b="1" dirty="0" err="1">
                <a:solidFill>
                  <a:srgbClr val="374D81"/>
                </a:solidFill>
              </a:rPr>
              <a:t>nCr</a:t>
            </a:r>
            <a:endParaRPr lang="en-US" b="1" dirty="0">
              <a:solidFill>
                <a:srgbClr val="374D81"/>
              </a:solidFill>
            </a:endParaRPr>
          </a:p>
          <a:p>
            <a:r>
              <a:rPr lang="en-US" b="1" dirty="0"/>
              <a:t>long </a:t>
            </a:r>
            <a:r>
              <a:rPr lang="en-US" b="1" dirty="0" err="1"/>
              <a:t>find_ncr</a:t>
            </a:r>
            <a:r>
              <a:rPr lang="en-US" b="1" dirty="0"/>
              <a:t>( int a, int b 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return ( factorial( a ) / ( factorial( b ) * factorial( a - b ) ) 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374D81"/>
                </a:solidFill>
              </a:rPr>
              <a:t>// Function for Calculating </a:t>
            </a:r>
            <a:r>
              <a:rPr lang="en-US" b="1" dirty="0" err="1">
                <a:solidFill>
                  <a:srgbClr val="374D81"/>
                </a:solidFill>
              </a:rPr>
              <a:t>nPr</a:t>
            </a:r>
            <a:endParaRPr lang="en-US" b="1" dirty="0">
              <a:solidFill>
                <a:srgbClr val="374D81"/>
              </a:solidFill>
            </a:endParaRPr>
          </a:p>
          <a:p>
            <a:r>
              <a:rPr lang="en-US" b="1" dirty="0"/>
              <a:t>long </a:t>
            </a:r>
            <a:r>
              <a:rPr lang="en-US" b="1" dirty="0" err="1"/>
              <a:t>find_npr</a:t>
            </a:r>
            <a:r>
              <a:rPr lang="en-US" b="1" dirty="0"/>
              <a:t>( int a, int b 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return ( factorial( a ) / factorial( a - b ) 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374D81"/>
                </a:solidFill>
              </a:rPr>
              <a:t>// Recursive Function for Calculating the Factorial</a:t>
            </a:r>
          </a:p>
          <a:p>
            <a:r>
              <a:rPr lang="en-US" b="1" dirty="0"/>
              <a:t>long factorial( int c 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if( c == 1 || c == 0 )</a:t>
            </a:r>
          </a:p>
          <a:p>
            <a:r>
              <a:rPr lang="en-US" b="1" dirty="0"/>
              <a:t>        return 1;</a:t>
            </a:r>
          </a:p>
          <a:p>
            <a:r>
              <a:rPr lang="en-US" b="1" dirty="0"/>
              <a:t>    else</a:t>
            </a:r>
          </a:p>
          <a:p>
            <a:r>
              <a:rPr lang="en-US" b="1" dirty="0"/>
              <a:t>        return c * factorial( c - 1 );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853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D5848A-8BC7-4861-8335-1CEBED2B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8" y="589597"/>
            <a:ext cx="7908132" cy="984885"/>
          </a:xfrm>
        </p:spPr>
        <p:txBody>
          <a:bodyPr/>
          <a:lstStyle/>
          <a:p>
            <a:r>
              <a:rPr lang="en-US" kern="1200" spc="-220" dirty="0">
                <a:solidFill>
                  <a:srgbClr val="C00000"/>
                </a:solidFill>
              </a:rPr>
              <a:t>11.2:</a:t>
            </a:r>
            <a:r>
              <a:rPr lang="en-US" kern="1200" spc="-220" dirty="0"/>
              <a:t> Write a C Program to find the Transpose of a given Matrix.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1F9B13-BFBA-4C62-8E9E-03B3F64886B5}"/>
              </a:ext>
            </a:extLst>
          </p:cNvPr>
          <p:cNvSpPr/>
          <p:nvPr/>
        </p:nvSpPr>
        <p:spPr>
          <a:xfrm>
            <a:off x="854868" y="2057400"/>
            <a:ext cx="7908132" cy="1563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333333"/>
                </a:solidFill>
                <a:latin typeface="-apple-system"/>
              </a:rPr>
              <a:t>In linear algebra, the transpose of a matrix is an operator which flips a matrix over its diagonal, that is, it switches the row and column indices of the matrix by producing another matrix denoted as A</a:t>
            </a:r>
            <a:r>
              <a:rPr lang="en-US" sz="2200" baseline="30000" dirty="0">
                <a:solidFill>
                  <a:srgbClr val="333333"/>
                </a:solidFill>
                <a:latin typeface="-apple-system"/>
              </a:rPr>
              <a:t>T</a:t>
            </a:r>
            <a:r>
              <a:rPr lang="en-US" sz="2200" dirty="0">
                <a:solidFill>
                  <a:srgbClr val="333333"/>
                </a:solidFill>
                <a:latin typeface="-apple-system"/>
              </a:rPr>
              <a:t> ..</a:t>
            </a:r>
          </a:p>
        </p:txBody>
      </p:sp>
      <p:pic>
        <p:nvPicPr>
          <p:cNvPr id="5124" name="Picture 4" descr="How to transpose a matrix in Java? Example Tutorial | Java67">
            <a:extLst>
              <a:ext uri="{FF2B5EF4-FFF2-40B4-BE49-F238E27FC236}">
                <a16:creationId xmlns:a16="http://schemas.microsoft.com/office/drawing/2014/main" id="{E650340B-D55A-4302-9C3D-CAE32256F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44240"/>
            <a:ext cx="640080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96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54C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6335</TotalTime>
  <Words>3682</Words>
  <Application>Microsoft Office PowerPoint</Application>
  <PresentationFormat>On-screen Show (4:3)</PresentationFormat>
  <Paragraphs>371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Arial Unicode MS</vt:lpstr>
      <vt:lpstr>Calibri</vt:lpstr>
      <vt:lpstr>Courier New</vt:lpstr>
      <vt:lpstr>MathJax_Main</vt:lpstr>
      <vt:lpstr>MathJax_Math-italic</vt:lpstr>
      <vt:lpstr>Office Theme</vt:lpstr>
      <vt:lpstr>PowerPoint Presentation</vt:lpstr>
      <vt:lpstr>Outline</vt:lpstr>
      <vt:lpstr>Revision .. Solved Examples [ 3 ]</vt:lpstr>
      <vt:lpstr>11.1: Write a C Program to Calculate .. Permutation (nPr) .. and .. Combination (nCr)</vt:lpstr>
      <vt:lpstr>11.1: Write a C Program to Calculate .. Permutation (nPr) .. and .. Combination (nCr)</vt:lpstr>
      <vt:lpstr>11.1: Write a C Program to Calculate .. Permutation (nPr) .. and .. Combination (nCr)</vt:lpstr>
      <vt:lpstr>11.1: Write a C Program to Calculate .. Permutation (nPr) .. and .. Combination (nCr)</vt:lpstr>
      <vt:lpstr>PowerPoint Presentation</vt:lpstr>
      <vt:lpstr>11.2: Write a C Program to find the Transpose of a given Matrix.</vt:lpstr>
      <vt:lpstr>11.2: Write a C Program to find the Transpose of a given Matrix.</vt:lpstr>
      <vt:lpstr>PowerPoint Presentation</vt:lpstr>
      <vt:lpstr>PowerPoint Presentation</vt:lpstr>
      <vt:lpstr>11.3: In regards to Command-Line Arguments .. What is the output of the following C Program for each of the given cases:</vt:lpstr>
      <vt:lpstr>PowerPoint Presentation</vt:lpstr>
      <vt:lpstr>11.4: Write a C Program to Check whether an array is a subset of another array ..</vt:lpstr>
      <vt:lpstr>PowerPoint Presentation</vt:lpstr>
      <vt:lpstr>PowerPoint Presentation</vt:lpstr>
      <vt:lpstr>11.5: Write a C Program to sort an array of 0s, 1s and 2s ..</vt:lpstr>
      <vt:lpstr>PowerPoint Presentation</vt:lpstr>
      <vt:lpstr>PowerPoint Presentation</vt:lpstr>
      <vt:lpstr>11.6: Write a C Program to find the Binary Representation of an Integer using Bitwise Operators</vt:lpstr>
      <vt:lpstr>PowerPoint Presentation</vt:lpstr>
      <vt:lpstr>11.7: Write a C Program to Compare the Contents of Two Files (their names should be passed as Command-Line Arguments)</vt:lpstr>
      <vt:lpstr>PowerPoint Presentation</vt:lpstr>
      <vt:lpstr>11.8: Write a C Program to Read and Print a Student’s Details using a Structure Pointer.</vt:lpstr>
      <vt:lpstr>Thanks! ..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Amr.Ghoneim</dc:creator>
  <cp:lastModifiedBy>Mohammed El-Said</cp:lastModifiedBy>
  <cp:revision>292</cp:revision>
  <dcterms:created xsi:type="dcterms:W3CDTF">2019-09-22T16:56:44Z</dcterms:created>
  <dcterms:modified xsi:type="dcterms:W3CDTF">2021-05-22T01:33:54Z</dcterms:modified>
</cp:coreProperties>
</file>