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9" r:id="rId5"/>
    <p:sldId id="263" r:id="rId6"/>
    <p:sldId id="264" r:id="rId7"/>
    <p:sldId id="265" r:id="rId8"/>
    <p:sldId id="266" r:id="rId9"/>
    <p:sldId id="270" r:id="rId10"/>
    <p:sldId id="267" r:id="rId11"/>
    <p:sldId id="268" r:id="rId12"/>
    <p:sldId id="273" r:id="rId13"/>
    <p:sldId id="271" r:id="rId14"/>
    <p:sldId id="272" r:id="rId15"/>
    <p:sldId id="274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8F6C-361E-AAD5-709D-4ADD59794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B838C-63F8-6E16-437D-3C7568CA9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EED7D-545A-3653-A9F9-7D5A8CBE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FD2D-9E51-4330-9D30-7BB4E9F3D4F0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F3CA8-66CB-9959-FF97-14534447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EEA18-12BA-00D6-3C42-654B5456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97F-A755-4B1C-9442-BA93C57A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3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41D9-06CB-4D6C-FCC1-62ECC112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6E8F5-D948-22AE-F90B-A5BC81B24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CBD6F-D11E-88D5-E7BE-B24A0F58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FD2D-9E51-4330-9D30-7BB4E9F3D4F0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8C94-3870-D7B6-BEA1-F7D13E3C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573F-725F-A1C7-E0CA-4FDB41C6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97F-A755-4B1C-9442-BA93C57A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5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85515-9470-90A7-5ED8-3B6990AB1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189BB-36CC-3565-73BA-183CAAFBA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0522B-6ED8-6069-6BC1-C6570574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FD2D-9E51-4330-9D30-7BB4E9F3D4F0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CE2C5-43EC-BCF7-67AF-ACE97C27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A60BE-E253-FCCC-0769-0EFD60DC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97F-A755-4B1C-9442-BA93C57A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299F-5425-D92B-18CF-969A8739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023D-86AB-BE98-09AC-F8D34503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71EF0-AC9A-40A4-ADA3-D7187663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FD2D-9E51-4330-9D30-7BB4E9F3D4F0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7E218-7E2C-DC96-D618-F07FF40E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7ACD4-F925-C879-01A8-82853CCF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97F-A755-4B1C-9442-BA93C57A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5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AB9D-A1E4-4D12-98C8-3F8394C0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2059F-4406-CFDC-BA21-09A95A137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AA0A6-F192-CD3A-DB37-8C0F6B55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FD2D-9E51-4330-9D30-7BB4E9F3D4F0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6A4B7-3BDF-541C-1C49-CF2021DE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8E569-51DE-1472-4FE9-634B7FDA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97F-A755-4B1C-9442-BA93C57A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3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22CA-175A-27F1-E671-8C431FC7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E123-F036-FA0F-3279-9A0100E7E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92750-0742-8AE3-5CC9-5AA97714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4D87D-3679-59D8-EDD9-E97DC20A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FD2D-9E51-4330-9D30-7BB4E9F3D4F0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7484B-20B3-C322-EF59-8CEF01FE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81E15-BD82-C7A0-F20A-F8B82005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97F-A755-4B1C-9442-BA93C57A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7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EB09-4DED-15FD-1A87-DDA4622B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9F572-ACF9-FB04-311C-38683D2FE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567BE-BBD9-2C13-4B73-DD8CF93AB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FFDAC-9B52-E636-CE07-1C0FECD36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EDD1C-8AFE-1146-0AB9-7BEA34C15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36FEB-4971-0DDC-F53E-B918397A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FD2D-9E51-4330-9D30-7BB4E9F3D4F0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819A3-18A8-82DC-8691-22EE3A15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D3C85-30A6-93CB-5C80-7E2E0DC3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97F-A755-4B1C-9442-BA93C57A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0029-9475-0A98-AC0D-7825F737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0C76C-A63B-0343-DD97-0E74312A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FD2D-9E51-4330-9D30-7BB4E9F3D4F0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788CA-420F-3357-AFF7-7274E6EF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5AFC8-4A5B-6C51-65D7-60E36FFB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97F-A755-4B1C-9442-BA93C57A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A0331-E964-689D-D8D7-1C97A077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FD2D-9E51-4330-9D30-7BB4E9F3D4F0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D8575-73F9-2911-DD07-9DD697D9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DBCBC-02A5-A5A7-DD16-1B76CB2E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97F-A755-4B1C-9442-BA93C57A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7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FC2A-0341-AF66-19E4-F8BCE2E0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C13D-1797-5A58-9FB2-9FA8842C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A4741-4993-FE94-01B2-D17451CC2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79AE7-3A33-30DC-02E8-8E5C0699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FD2D-9E51-4330-9D30-7BB4E9F3D4F0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7EA27-C117-026A-89F0-611EE6CC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AC380-8546-70F0-6A4F-0FBD8948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97F-A755-4B1C-9442-BA93C57A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5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E0B0-0F09-6753-405F-F476EBC37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07F20-A5FF-A36F-7005-68B26B9BA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AA097-74C4-1F9D-3C6D-0D49BD33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CBCE6-5061-9C57-ACF3-1C853572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FD2D-9E51-4330-9D30-7BB4E9F3D4F0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41B4B-427F-D127-D49C-02E65C11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EECA4-F034-1E4C-D9CC-71231D22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A97F-A755-4B1C-9442-BA93C57A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7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90C86-6A32-E624-2589-F480B839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8A8CB-37B8-4D8D-869D-941022423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85B95-55D2-4381-7CF6-A5E6CD8B1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DFD2D-9E51-4330-9D30-7BB4E9F3D4F0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C47C2-7D4C-F459-9BDC-5ABED3CB7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EB63-EFD9-6B93-272C-F72663EE9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CA97F-A755-4B1C-9442-BA93C57A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8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mart-home-house-technology-multimedia-tablet-control-wallpaper-ecjzj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dafruit/29974884777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www.ctrl.blog/entry/fluxfonts-for-windows.html" TargetMode="External"/><Relationship Id="rId3" Type="http://schemas.openxmlformats.org/officeDocument/2006/relationships/hyperlink" Target="https://www.flickr.com/photos/adafruit/29974884777" TargetMode="External"/><Relationship Id="rId7" Type="http://schemas.openxmlformats.org/officeDocument/2006/relationships/hyperlink" Target="https://embarcados.com.br/projeto-iot/" TargetMode="External"/><Relationship Id="rId12" Type="http://schemas.openxmlformats.org/officeDocument/2006/relationships/image" Target="../media/image9.jpeg"/><Relationship Id="rId2" Type="http://schemas.openxmlformats.org/officeDocument/2006/relationships/image" Target="../media/image4.jpeg"/><Relationship Id="rId16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indibit.de/raspberry-pi-oled-display-128x64-mit-python-ansteuern-i2c/" TargetMode="External"/><Relationship Id="rId5" Type="http://schemas.openxmlformats.org/officeDocument/2006/relationships/hyperlink" Target="https://www.pngall.com/temperature-png/download/15685" TargetMode="External"/><Relationship Id="rId15" Type="http://schemas.openxmlformats.org/officeDocument/2006/relationships/hyperlink" Target="https://creativecommons.org/licenses/by-nc/3.0/" TargetMode="External"/><Relationship Id="rId10" Type="http://schemas.openxmlformats.org/officeDocument/2006/relationships/image" Target="../media/image8.jpeg"/><Relationship Id="rId4" Type="http://schemas.openxmlformats.org/officeDocument/2006/relationships/image" Target="../media/image5.png"/><Relationship Id="rId9" Type="http://schemas.openxmlformats.org/officeDocument/2006/relationships/hyperlink" Target="https://www.limsforum.com/rfid-functionality-in-your-labware-lims/94937/" TargetMode="External"/><Relationship Id="rId1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parkfun/16309307220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os and Cons of Getting IPTV Subscription - 2021 Guide - Timeslifestyle">
            <a:extLst>
              <a:ext uri="{FF2B5EF4-FFF2-40B4-BE49-F238E27FC236}">
                <a16:creationId xmlns:a16="http://schemas.microsoft.com/office/drawing/2014/main" id="{1EC54E8A-2C22-B3B6-EBD0-0F76E42AD7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7" r="-1" b="10902"/>
          <a:stretch/>
        </p:blipFill>
        <p:spPr bwMode="auto">
          <a:xfrm>
            <a:off x="20" y="-20954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FF5998-3A12-0B65-51EB-983DA0809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GB" sz="6600" b="1" dirty="0">
                <a:solidFill>
                  <a:srgbClr val="FFFFFF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Smart Home Project </a:t>
            </a:r>
            <a:endParaRPr lang="en-US" sz="6600" b="1" dirty="0">
              <a:solidFill>
                <a:srgbClr val="FFFFFF"/>
              </a:solidFill>
              <a:latin typeface="Agency FB" panose="020B0503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105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59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AI Will Fuel the Financial-Services Revolution. Here's What to Know ...">
            <a:extLst>
              <a:ext uri="{FF2B5EF4-FFF2-40B4-BE49-F238E27FC236}">
                <a16:creationId xmlns:a16="http://schemas.microsoft.com/office/drawing/2014/main" id="{FCD8732D-BE32-4E35-7AF6-403CF7159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2C8EA9-9EFA-704B-DBA3-5D06A9E7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RFID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45CB-F692-4981-AA3A-738C4B3F4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3200" dirty="0"/>
              <a:t>Radio Frequency Identification </a:t>
            </a:r>
          </a:p>
          <a:p>
            <a:r>
              <a:rPr lang="en-GB" sz="3200" dirty="0"/>
              <a:t>Allowing Accessing The System Features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0240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bout Us – National Inquiry Agency">
            <a:extLst>
              <a:ext uri="{FF2B5EF4-FFF2-40B4-BE49-F238E27FC236}">
                <a16:creationId xmlns:a16="http://schemas.microsoft.com/office/drawing/2014/main" id="{99E4AE9A-D20A-1B7F-9E03-1CF43A6AD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66747F-4AB4-DC7F-CAD2-15972EA5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5" y="2980067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Internal EEPROM </a:t>
            </a:r>
            <a:b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endParaRPr lang="en-US" sz="115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936EB-46AE-5623-10C2-B4822A97F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5103817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3200" dirty="0"/>
              <a:t>To Store The ID Of The RFID At The First Time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6985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toothbrush&#10;&#10;Description automatically generated">
            <a:extLst>
              <a:ext uri="{FF2B5EF4-FFF2-40B4-BE49-F238E27FC236}">
                <a16:creationId xmlns:a16="http://schemas.microsoft.com/office/drawing/2014/main" id="{35FD9A14-C117-0277-4DA4-6404C1DC2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3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B73504-88C4-5CBC-83BF-FF00461E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88" y="253109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Temperature Sensor </a:t>
            </a:r>
            <a:br>
              <a:rPr lang="en-US" sz="9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endParaRPr lang="en-US" sz="98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652D-3F59-2256-0B8E-EB0643C6F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88" y="5094926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3200" dirty="0"/>
              <a:t>Adjust The Home’s Temperature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8431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utomation is not the death of support agents - discover why">
            <a:extLst>
              <a:ext uri="{FF2B5EF4-FFF2-40B4-BE49-F238E27FC236}">
                <a16:creationId xmlns:a16="http://schemas.microsoft.com/office/drawing/2014/main" id="{206FA176-419A-E8DD-FA1E-1D4484F8B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F03CB4-0028-D1FA-22AF-C2E97695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2618117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Servo Motor </a:t>
            </a:r>
            <a:b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endParaRPr lang="en-US" sz="115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0612F-6A8C-076D-2E7C-D54FAFBAA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4800465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3200" dirty="0"/>
              <a:t>Open The Door When The ID Is Matched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5280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2E3A4-0CB0-1BE9-41D6-3DC019B7AF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8007" b="8941"/>
          <a:stretch/>
        </p:blipFill>
        <p:spPr>
          <a:xfrm>
            <a:off x="20" y="-951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C7F8EC-6472-378A-CD14-6C687A8D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494809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06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Ultrasonic Sensors </a:t>
            </a:r>
            <a:br>
              <a:rPr lang="en-US" sz="106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endParaRPr lang="en-US" sz="106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1F16-402D-B3CB-28A4-D05A799CA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4860935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3200" dirty="0"/>
              <a:t>Turning Lights On/Off Based On Number Of People 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ACD5F-F1B0-D05A-69BC-7B238F94FC76}"/>
              </a:ext>
            </a:extLst>
          </p:cNvPr>
          <p:cNvSpPr txBox="1"/>
          <p:nvPr/>
        </p:nvSpPr>
        <p:spPr>
          <a:xfrm>
            <a:off x="9751909" y="6656924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lickr.com/photos/adafruit/2997488477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094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e Internet of Things: The basics explained">
            <a:extLst>
              <a:ext uri="{FF2B5EF4-FFF2-40B4-BE49-F238E27FC236}">
                <a16:creationId xmlns:a16="http://schemas.microsoft.com/office/drawing/2014/main" id="{30754E91-EE81-6868-B9FC-6235ECD12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BB16E-EB02-1114-3460-95852616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039" y="1646565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B37E8-2DAE-845A-4436-390A7FBE6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039" y="5211434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echnologies Allow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evices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xchange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1624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e Internet of Things: The basics explained">
            <a:extLst>
              <a:ext uri="{FF2B5EF4-FFF2-40B4-BE49-F238E27FC236}">
                <a16:creationId xmlns:a16="http://schemas.microsoft.com/office/drawing/2014/main" id="{30754E91-EE81-6868-B9FC-6235ECD12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BB16E-EB02-1114-3460-95852616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83" y="2262821"/>
            <a:ext cx="10261600" cy="16039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B37E8-2DAE-845A-4436-390A7FBE6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5" name="Picture 6" descr="MQTT – What Is It? And How Can You Use It? – Norwegian Creations">
            <a:extLst>
              <a:ext uri="{FF2B5EF4-FFF2-40B4-BE49-F238E27FC236}">
                <a16:creationId xmlns:a16="http://schemas.microsoft.com/office/drawing/2014/main" id="{FD9FD0B8-D20D-E594-FF4C-B74927910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5908" y="3968410"/>
            <a:ext cx="5918200" cy="278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069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e Internet of Things: The basics explained">
            <a:extLst>
              <a:ext uri="{FF2B5EF4-FFF2-40B4-BE49-F238E27FC236}">
                <a16:creationId xmlns:a16="http://schemas.microsoft.com/office/drawing/2014/main" id="{30754E91-EE81-6868-B9FC-6235ECD12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BB16E-EB02-1114-3460-95852616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53" y="251457"/>
            <a:ext cx="10261600" cy="16039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IOT system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6FC7333-E709-871E-7771-7ADD2A2B2839}"/>
              </a:ext>
            </a:extLst>
          </p:cNvPr>
          <p:cNvSpPr/>
          <p:nvPr/>
        </p:nvSpPr>
        <p:spPr>
          <a:xfrm>
            <a:off x="4141324" y="1855446"/>
            <a:ext cx="3245485" cy="760730"/>
          </a:xfrm>
          <a:prstGeom prst="flowChartTerminator">
            <a:avLst/>
          </a:prstGeom>
          <a:solidFill>
            <a:schemeClr val="tx1"/>
          </a:solidFill>
          <a:ln w="63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connect to Wi-Fi network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483D94-B00A-9652-1E1E-052FCCDC262A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764067" y="2616176"/>
            <a:ext cx="0" cy="41090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FBDD79BE-81C2-5BB2-0340-5F8CE58A10B4}"/>
              </a:ext>
            </a:extLst>
          </p:cNvPr>
          <p:cNvSpPr/>
          <p:nvPr/>
        </p:nvSpPr>
        <p:spPr>
          <a:xfrm>
            <a:off x="4141324" y="3027077"/>
            <a:ext cx="3245485" cy="760730"/>
          </a:xfrm>
          <a:prstGeom prst="flowChartTerminator">
            <a:avLst/>
          </a:prstGeom>
          <a:solidFill>
            <a:schemeClr val="tx1"/>
          </a:solidFill>
          <a:ln w="63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Send connect packet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8E4D24-10DD-A093-3911-56B0AEDFB0E1}"/>
              </a:ext>
            </a:extLst>
          </p:cNvPr>
          <p:cNvCxnSpPr/>
          <p:nvPr/>
        </p:nvCxnSpPr>
        <p:spPr>
          <a:xfrm>
            <a:off x="5763749" y="3787807"/>
            <a:ext cx="635" cy="3956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35B97904-0EA2-0358-57C9-CEFAC950AC93}"/>
              </a:ext>
            </a:extLst>
          </p:cNvPr>
          <p:cNvSpPr/>
          <p:nvPr/>
        </p:nvSpPr>
        <p:spPr>
          <a:xfrm>
            <a:off x="4147039" y="4183412"/>
            <a:ext cx="3245485" cy="760730"/>
          </a:xfrm>
          <a:prstGeom prst="flowChartTerminator">
            <a:avLst/>
          </a:prstGeom>
          <a:solidFill>
            <a:schemeClr val="tx1"/>
          </a:solidFill>
          <a:ln w="63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Send publish packet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390845-F66B-605F-2649-65057BE4A9C4}"/>
              </a:ext>
            </a:extLst>
          </p:cNvPr>
          <p:cNvCxnSpPr/>
          <p:nvPr/>
        </p:nvCxnSpPr>
        <p:spPr>
          <a:xfrm>
            <a:off x="5768829" y="4944142"/>
            <a:ext cx="635" cy="3956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DEF18E7D-BD7C-249B-74ED-9C7E1DE9A6AA}"/>
              </a:ext>
            </a:extLst>
          </p:cNvPr>
          <p:cNvSpPr/>
          <p:nvPr/>
        </p:nvSpPr>
        <p:spPr>
          <a:xfrm>
            <a:off x="3873354" y="5339747"/>
            <a:ext cx="3792855" cy="760730"/>
          </a:xfrm>
          <a:prstGeom prst="flowChartTerminator">
            <a:avLst/>
          </a:prstGeom>
          <a:solidFill>
            <a:schemeClr val="tx1"/>
          </a:solidFill>
          <a:ln w="63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Send Subscribe packet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B69A1F-02D4-1AB6-5B4F-1E14EF392A1D}"/>
              </a:ext>
            </a:extLst>
          </p:cNvPr>
          <p:cNvCxnSpPr/>
          <p:nvPr/>
        </p:nvCxnSpPr>
        <p:spPr>
          <a:xfrm>
            <a:off x="5768194" y="6100477"/>
            <a:ext cx="635" cy="3956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489481-C301-D8AD-7451-732598113AA2}"/>
              </a:ext>
            </a:extLst>
          </p:cNvPr>
          <p:cNvCxnSpPr/>
          <p:nvPr/>
        </p:nvCxnSpPr>
        <p:spPr>
          <a:xfrm flipV="1">
            <a:off x="5763749" y="6496082"/>
            <a:ext cx="2769235" cy="101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D9917A-AA60-E2F2-F2E2-CF668D8308DC}"/>
              </a:ext>
            </a:extLst>
          </p:cNvPr>
          <p:cNvCxnSpPr>
            <a:cxnSpLocks/>
          </p:cNvCxnSpPr>
          <p:nvPr/>
        </p:nvCxnSpPr>
        <p:spPr>
          <a:xfrm>
            <a:off x="8532984" y="3407442"/>
            <a:ext cx="0" cy="30886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95B5BB-52EF-9061-1F9F-AF8920B2C8A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386809" y="3407442"/>
            <a:ext cx="114046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76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21" name="Rectangle 133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6" name="Picture 4" descr="Pyxisone – A company to keep your most important treasure safe while ...">
            <a:extLst>
              <a:ext uri="{FF2B5EF4-FFF2-40B4-BE49-F238E27FC236}">
                <a16:creationId xmlns:a16="http://schemas.microsoft.com/office/drawing/2014/main" id="{A57D92D7-0737-F662-6193-024DA34F8E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6" t="9091" r="15508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3" name="Rectangle 133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1704749-51C8-EBA6-F11C-907D2283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 </a:t>
            </a:r>
          </a:p>
        </p:txBody>
      </p:sp>
      <p:sp>
        <p:nvSpPr>
          <p:cNvPr id="13325" name="Rectangle 133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327" name="Rectangle 133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359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2" name="Rectangle 110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os and Cons of Getting IPTV Subscription - 2021 Guide - Timeslifestyle">
            <a:extLst>
              <a:ext uri="{FF2B5EF4-FFF2-40B4-BE49-F238E27FC236}">
                <a16:creationId xmlns:a16="http://schemas.microsoft.com/office/drawing/2014/main" id="{1EC54E8A-2C22-B3B6-EBD0-0F76E42AD7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8" r="22119" b="369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4" name="Rectangle 110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F5998-3A12-0B65-51EB-983DA0809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1334842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3700" b="1" u="sng" dirty="0">
                <a:latin typeface="Agency FB" panose="020B0503020202020204" pitchFamily="34" charset="0"/>
                <a:cs typeface="Aharoni" panose="020B0604020202020204" pitchFamily="2" charset="-79"/>
              </a:rPr>
              <a:t>Team members:</a:t>
            </a:r>
            <a:br>
              <a:rPr lang="en-GB" sz="3700" b="1" u="sng" dirty="0">
                <a:latin typeface="Agency FB" panose="020B0503020202020204" pitchFamily="34" charset="0"/>
                <a:cs typeface="Aharoni" panose="020B0604020202020204" pitchFamily="2" charset="-79"/>
              </a:rPr>
            </a:br>
            <a:r>
              <a:rPr lang="en-GB" sz="3700" dirty="0">
                <a:latin typeface="Agency FB" panose="020B0503020202020204" pitchFamily="34" charset="0"/>
                <a:cs typeface="Aharoni" panose="020B0604020202020204" pitchFamily="2" charset="-79"/>
              </a:rPr>
              <a:t>Andrew </a:t>
            </a:r>
            <a:r>
              <a:rPr lang="en-GB" sz="3700" dirty="0" err="1">
                <a:latin typeface="Agency FB" panose="020B0503020202020204" pitchFamily="34" charset="0"/>
                <a:cs typeface="Aharoni" panose="020B0604020202020204" pitchFamily="2" charset="-79"/>
              </a:rPr>
              <a:t>Amgad</a:t>
            </a:r>
            <a:br>
              <a:rPr lang="en-GB" sz="3700" dirty="0">
                <a:latin typeface="Agency FB" panose="020B0503020202020204" pitchFamily="34" charset="0"/>
                <a:cs typeface="Aharoni" panose="020B0604020202020204" pitchFamily="2" charset="-79"/>
              </a:rPr>
            </a:br>
            <a:r>
              <a:rPr lang="en-GB" sz="3700" dirty="0" err="1">
                <a:latin typeface="Agency FB" panose="020B0503020202020204" pitchFamily="34" charset="0"/>
                <a:cs typeface="Aharoni" panose="020B0604020202020204" pitchFamily="2" charset="-79"/>
              </a:rPr>
              <a:t>Baraa</a:t>
            </a:r>
            <a:r>
              <a:rPr lang="en-GB" sz="3700" dirty="0">
                <a:latin typeface="Agency FB" panose="020B0503020202020204" pitchFamily="34" charset="0"/>
                <a:cs typeface="Aharoni" panose="020B0604020202020204" pitchFamily="2" charset="-79"/>
              </a:rPr>
              <a:t> Ahmed </a:t>
            </a:r>
            <a:br>
              <a:rPr lang="en-GB" sz="3700" dirty="0">
                <a:latin typeface="Agency FB" panose="020B0503020202020204" pitchFamily="34" charset="0"/>
                <a:cs typeface="Aharoni" panose="020B0604020202020204" pitchFamily="2" charset="-79"/>
              </a:rPr>
            </a:br>
            <a:r>
              <a:rPr lang="en-GB" sz="3700" dirty="0">
                <a:latin typeface="Agency FB" panose="020B0503020202020204" pitchFamily="34" charset="0"/>
                <a:cs typeface="Aharoni" panose="020B0604020202020204" pitchFamily="2" charset="-79"/>
              </a:rPr>
              <a:t>Merna Saeed </a:t>
            </a:r>
            <a:br>
              <a:rPr lang="en-GB" sz="3700" dirty="0">
                <a:latin typeface="Agency FB" panose="020B0503020202020204" pitchFamily="34" charset="0"/>
                <a:cs typeface="Aharoni" panose="020B0604020202020204" pitchFamily="2" charset="-79"/>
              </a:rPr>
            </a:br>
            <a:r>
              <a:rPr lang="en-GB" sz="3700" dirty="0" err="1">
                <a:latin typeface="Agency FB" panose="020B0503020202020204" pitchFamily="34" charset="0"/>
                <a:cs typeface="Aharoni" panose="020B0604020202020204" pitchFamily="2" charset="-79"/>
              </a:rPr>
              <a:t>Sondos</a:t>
            </a:r>
            <a:r>
              <a:rPr lang="en-GB" sz="3700" dirty="0">
                <a:latin typeface="Agency FB" panose="020B0503020202020204" pitchFamily="34" charset="0"/>
                <a:cs typeface="Aharoni" panose="020B0604020202020204" pitchFamily="2" charset="-79"/>
              </a:rPr>
              <a:t> Ahmed</a:t>
            </a:r>
            <a:br>
              <a:rPr lang="en-GB" sz="3700" dirty="0">
                <a:latin typeface="Agency FB" panose="020B0503020202020204" pitchFamily="34" charset="0"/>
                <a:cs typeface="Aharoni" panose="020B0604020202020204" pitchFamily="2" charset="-79"/>
              </a:rPr>
            </a:br>
            <a:r>
              <a:rPr lang="en-GB" sz="3700" dirty="0">
                <a:latin typeface="Agency FB" panose="020B0503020202020204" pitchFamily="34" charset="0"/>
                <a:cs typeface="Aharoni" panose="020B0604020202020204" pitchFamily="2" charset="-79"/>
              </a:rPr>
              <a:t>Yasmin Gamal  </a:t>
            </a:r>
            <a:endParaRPr lang="en-US" sz="3700" dirty="0">
              <a:latin typeface="Agency FB" panose="020B0503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1111" name="Rectangle 110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12" name="Rectangle 110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305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4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7DF77-B390-87A6-8592-BD815668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0A5C-ADF4-43BF-41CC-13D12E1E7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146400"/>
            <a:ext cx="4394200" cy="24543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Smart homes allow you to have greater home security and control of your energy use, all while automating things like adjusting  temperature, turning lights on and off etc..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2050" name="Picture 2" descr="MegaLife — Интернет провайдер в Калмыкии">
            <a:extLst>
              <a:ext uri="{FF2B5EF4-FFF2-40B4-BE49-F238E27FC236}">
                <a16:creationId xmlns:a16="http://schemas.microsoft.com/office/drawing/2014/main" id="{B5676C13-42C8-69AB-31DC-7B23CD6E9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3" r="17986" b="1"/>
          <a:stretch/>
        </p:blipFill>
        <p:spPr bwMode="auto"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noFill/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9" name="Freeform: Shape 2058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189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9258E24-F161-1743-039A-9E494CD789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8018" b="8952"/>
          <a:stretch/>
        </p:blipFill>
        <p:spPr>
          <a:xfrm>
            <a:off x="20" y="-208529"/>
            <a:ext cx="12191980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EE63DB-2E1F-EE0D-D30B-32F9C54B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en-US" sz="3600" dirty="0"/>
              <a:t>The Device 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AB5C8-19AE-23F7-3F84-439DA0630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419097"/>
          </a:xfrm>
        </p:spPr>
        <p:txBody>
          <a:bodyPr anchor="t">
            <a:normAutofit fontScale="85000" lnSpcReduction="20000"/>
          </a:bodyPr>
          <a:lstStyle/>
          <a:p>
            <a:r>
              <a:rPr lang="en-GB" sz="1900" dirty="0"/>
              <a:t>Fingerprint Sensor </a:t>
            </a:r>
          </a:p>
          <a:p>
            <a:r>
              <a:rPr lang="en-GB" sz="1900" dirty="0"/>
              <a:t>OLED </a:t>
            </a:r>
          </a:p>
          <a:p>
            <a:r>
              <a:rPr lang="en-GB" sz="1900" dirty="0"/>
              <a:t>RFID Sensor </a:t>
            </a:r>
          </a:p>
          <a:p>
            <a:r>
              <a:rPr lang="en-GB" sz="1900" dirty="0"/>
              <a:t>Internal EEPROM </a:t>
            </a:r>
          </a:p>
          <a:p>
            <a:r>
              <a:rPr lang="en-GB" sz="1900" dirty="0"/>
              <a:t>Servo Motor </a:t>
            </a:r>
          </a:p>
          <a:p>
            <a:r>
              <a:rPr lang="en-GB" sz="1900" dirty="0"/>
              <a:t>Ultrasonic Sensors </a:t>
            </a:r>
          </a:p>
          <a:p>
            <a:r>
              <a:rPr lang="en-GB" sz="1900" dirty="0"/>
              <a:t>Temperature Sensor </a:t>
            </a:r>
          </a:p>
          <a:p>
            <a:r>
              <a:rPr lang="en-GB" sz="1900" dirty="0"/>
              <a:t>IOT</a:t>
            </a:r>
          </a:p>
          <a:p>
            <a:endParaRPr lang="en-US" sz="13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6532A6B-3314-669B-D95D-5FB7458582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12" b="12"/>
          <a:stretch/>
        </p:blipFill>
        <p:spPr>
          <a:xfrm>
            <a:off x="571420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 descr="Graphical user interface&#10;&#10;Description automatically generated">
            <a:extLst>
              <a:ext uri="{FF2B5EF4-FFF2-40B4-BE49-F238E27FC236}">
                <a16:creationId xmlns:a16="http://schemas.microsoft.com/office/drawing/2014/main" id="{7CF8DEE7-7CAE-DC85-6CE8-E6371AE8C36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1837" r="5605" b="-1"/>
          <a:stretch/>
        </p:blipFill>
        <p:spPr>
          <a:xfrm>
            <a:off x="5886020" y="271533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8" name="Picture 7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64E790E4-4097-EAB1-FBD6-D70112888C3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29848" r="23644" b="1"/>
          <a:stretch/>
        </p:blipFill>
        <p:spPr>
          <a:xfrm>
            <a:off x="8297674" y="-104773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025C0C-6ADB-FC45-5879-BA8F31DAA48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r="5" b="20201"/>
          <a:stretch/>
        </p:blipFill>
        <p:spPr>
          <a:xfrm>
            <a:off x="1818614" y="4769536"/>
            <a:ext cx="3950208" cy="2088462"/>
          </a:xfrm>
          <a:custGeom>
            <a:avLst/>
            <a:gdLst/>
            <a:ahLst/>
            <a:cxnLst/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jellyfish in the dark&#10;&#10;Description automatically generated with medium confidence">
            <a:extLst>
              <a:ext uri="{FF2B5EF4-FFF2-40B4-BE49-F238E27FC236}">
                <a16:creationId xmlns:a16="http://schemas.microsoft.com/office/drawing/2014/main" id="{B89011A5-8866-3253-9DCE-9037925471E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 l="16709" r="17709" b="4"/>
          <a:stretch/>
        </p:blipFill>
        <p:spPr>
          <a:xfrm>
            <a:off x="9013088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223A51-3E0B-4E1D-ACF1-AEF6CB793B39}"/>
              </a:ext>
            </a:extLst>
          </p:cNvPr>
          <p:cNvSpPr txBox="1"/>
          <p:nvPr/>
        </p:nvSpPr>
        <p:spPr>
          <a:xfrm>
            <a:off x="4966552" y="6870700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9" tooltip="https://www.limsforum.com/rfid-functionality-in-your-labware-lims/94937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8B29EB-3547-9ED2-874C-99EBB66523F8}"/>
              </a:ext>
            </a:extLst>
          </p:cNvPr>
          <p:cNvSpPr txBox="1"/>
          <p:nvPr/>
        </p:nvSpPr>
        <p:spPr>
          <a:xfrm>
            <a:off x="7419343" y="6870700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www.pngall.com/temperature-png/download/1568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5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643251-410F-A20E-A4AD-FDA35AA6EF3D}"/>
              </a:ext>
            </a:extLst>
          </p:cNvPr>
          <p:cNvSpPr txBox="1"/>
          <p:nvPr/>
        </p:nvSpPr>
        <p:spPr>
          <a:xfrm>
            <a:off x="9751909" y="6656924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lickr.com/photos/adafruit/2997488477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60C57-C736-2F7B-8F1C-35DBC69CDBE2}"/>
              </a:ext>
            </a:extLst>
          </p:cNvPr>
          <p:cNvSpPr txBox="1"/>
          <p:nvPr/>
        </p:nvSpPr>
        <p:spPr>
          <a:xfrm>
            <a:off x="9751909" y="6870700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11" tooltip="https://indibit.de/raspberry-pi-oled-display-128x64-mit-python-ansteuern-i2c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2090B2-0271-2656-24D6-753ECAB0263B}"/>
              </a:ext>
            </a:extLst>
          </p:cNvPr>
          <p:cNvSpPr txBox="1"/>
          <p:nvPr/>
        </p:nvSpPr>
        <p:spPr>
          <a:xfrm>
            <a:off x="2646810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7" tooltip="https://embarcados.com.br/projeto-io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363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Rectangle 41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Reach Drivers with Truck Driver Recruiting Software ⋆ Driver DNA Hiring ...">
            <a:extLst>
              <a:ext uri="{FF2B5EF4-FFF2-40B4-BE49-F238E27FC236}">
                <a16:creationId xmlns:a16="http://schemas.microsoft.com/office/drawing/2014/main" id="{E7699515-132A-06DA-0617-7FA5EB60D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1" r="6328"/>
          <a:stretch/>
        </p:blipFill>
        <p:spPr bwMode="auto">
          <a:xfrm>
            <a:off x="20" y="65981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7" name="Flowchart: Terminator 4096">
            <a:extLst>
              <a:ext uri="{FF2B5EF4-FFF2-40B4-BE49-F238E27FC236}">
                <a16:creationId xmlns:a16="http://schemas.microsoft.com/office/drawing/2014/main" id="{6BE675B8-77E6-B4A3-30E9-0649870232C4}"/>
              </a:ext>
            </a:extLst>
          </p:cNvPr>
          <p:cNvSpPr/>
          <p:nvPr/>
        </p:nvSpPr>
        <p:spPr>
          <a:xfrm>
            <a:off x="4469827" y="62623"/>
            <a:ext cx="3245485" cy="760730"/>
          </a:xfrm>
          <a:prstGeom prst="flowChartTerminator">
            <a:avLst/>
          </a:prstGeom>
          <a:solidFill>
            <a:srgbClr val="000000"/>
          </a:solidFill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Turn on the system</a:t>
            </a:r>
          </a:p>
        </p:txBody>
      </p:sp>
      <p:cxnSp>
        <p:nvCxnSpPr>
          <p:cNvPr id="4098" name="Straight Arrow Connector 4097">
            <a:extLst>
              <a:ext uri="{FF2B5EF4-FFF2-40B4-BE49-F238E27FC236}">
                <a16:creationId xmlns:a16="http://schemas.microsoft.com/office/drawing/2014/main" id="{592629E2-3548-C9D0-6A1B-6AD21C69A6E2}"/>
              </a:ext>
            </a:extLst>
          </p:cNvPr>
          <p:cNvCxnSpPr>
            <a:stCxn id="4097" idx="2"/>
          </p:cNvCxnSpPr>
          <p:nvPr/>
        </p:nvCxnSpPr>
        <p:spPr>
          <a:xfrm>
            <a:off x="6092887" y="823353"/>
            <a:ext cx="0" cy="61912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4099" name="Flowchart: Terminator 4098">
            <a:extLst>
              <a:ext uri="{FF2B5EF4-FFF2-40B4-BE49-F238E27FC236}">
                <a16:creationId xmlns:a16="http://schemas.microsoft.com/office/drawing/2014/main" id="{C40D1B48-766E-844B-2839-2FFCA2FD2E77}"/>
              </a:ext>
            </a:extLst>
          </p:cNvPr>
          <p:cNvSpPr/>
          <p:nvPr/>
        </p:nvSpPr>
        <p:spPr>
          <a:xfrm>
            <a:off x="4472441" y="3195405"/>
            <a:ext cx="3245485" cy="760730"/>
          </a:xfrm>
          <a:prstGeom prst="flowChartTerminator">
            <a:avLst/>
          </a:prstGeom>
          <a:solidFill>
            <a:srgbClr val="000000"/>
          </a:solidFill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Put Your Fingerprint</a:t>
            </a:r>
          </a:p>
        </p:txBody>
      </p:sp>
      <p:sp>
        <p:nvSpPr>
          <p:cNvPr id="4101" name="Diamond 4100">
            <a:extLst>
              <a:ext uri="{FF2B5EF4-FFF2-40B4-BE49-F238E27FC236}">
                <a16:creationId xmlns:a16="http://schemas.microsoft.com/office/drawing/2014/main" id="{6DA07B40-9855-177A-D0D5-9F9AC96A2EC7}"/>
              </a:ext>
            </a:extLst>
          </p:cNvPr>
          <p:cNvSpPr/>
          <p:nvPr/>
        </p:nvSpPr>
        <p:spPr>
          <a:xfrm>
            <a:off x="5400992" y="4374027"/>
            <a:ext cx="1390015" cy="1360170"/>
          </a:xfrm>
          <a:prstGeom prst="diamond">
            <a:avLst/>
          </a:prstGeom>
          <a:solidFill>
            <a:srgbClr val="000000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Matched</a:t>
            </a:r>
          </a:p>
        </p:txBody>
      </p:sp>
      <p:cxnSp>
        <p:nvCxnSpPr>
          <p:cNvPr id="4103" name="Straight Arrow Connector 4102">
            <a:extLst>
              <a:ext uri="{FF2B5EF4-FFF2-40B4-BE49-F238E27FC236}">
                <a16:creationId xmlns:a16="http://schemas.microsoft.com/office/drawing/2014/main" id="{140381F2-B77E-8622-66D7-E83878728413}"/>
              </a:ext>
            </a:extLst>
          </p:cNvPr>
          <p:cNvCxnSpPr>
            <a:cxnSpLocks/>
          </p:cNvCxnSpPr>
          <p:nvPr/>
        </p:nvCxnSpPr>
        <p:spPr>
          <a:xfrm>
            <a:off x="6095184" y="3992901"/>
            <a:ext cx="635" cy="39560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4104" name="Straight Connector 4103">
            <a:extLst>
              <a:ext uri="{FF2B5EF4-FFF2-40B4-BE49-F238E27FC236}">
                <a16:creationId xmlns:a16="http://schemas.microsoft.com/office/drawing/2014/main" id="{4A8E5D4B-DEDF-94DE-2BBB-4E14E800FBBD}"/>
              </a:ext>
            </a:extLst>
          </p:cNvPr>
          <p:cNvCxnSpPr>
            <a:cxnSpLocks/>
          </p:cNvCxnSpPr>
          <p:nvPr/>
        </p:nvCxnSpPr>
        <p:spPr>
          <a:xfrm flipV="1">
            <a:off x="6791007" y="5042810"/>
            <a:ext cx="2155190" cy="2095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C4D2070B-5610-24A2-031A-8F64F92AA12F}"/>
              </a:ext>
            </a:extLst>
          </p:cNvPr>
          <p:cNvCxnSpPr/>
          <p:nvPr/>
        </p:nvCxnSpPr>
        <p:spPr>
          <a:xfrm>
            <a:off x="3458527" y="5021806"/>
            <a:ext cx="1942465" cy="2095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108" name="Straight Connector 4107">
            <a:extLst>
              <a:ext uri="{FF2B5EF4-FFF2-40B4-BE49-F238E27FC236}">
                <a16:creationId xmlns:a16="http://schemas.microsoft.com/office/drawing/2014/main" id="{AE8D27DD-C67D-2966-C1C1-052C7F8ED5D2}"/>
              </a:ext>
            </a:extLst>
          </p:cNvPr>
          <p:cNvCxnSpPr/>
          <p:nvPr/>
        </p:nvCxnSpPr>
        <p:spPr>
          <a:xfrm flipV="1">
            <a:off x="8941434" y="3591517"/>
            <a:ext cx="9525" cy="146177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F8F7DC94-6A4D-493E-97F0-7203F50933DA}"/>
              </a:ext>
            </a:extLst>
          </p:cNvPr>
          <p:cNvCxnSpPr/>
          <p:nvPr/>
        </p:nvCxnSpPr>
        <p:spPr>
          <a:xfrm flipH="1">
            <a:off x="7724139" y="3581583"/>
            <a:ext cx="1217295" cy="889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4117" name="Flowchart: Terminator 4116">
            <a:extLst>
              <a:ext uri="{FF2B5EF4-FFF2-40B4-BE49-F238E27FC236}">
                <a16:creationId xmlns:a16="http://schemas.microsoft.com/office/drawing/2014/main" id="{F170DA85-9438-27EC-0267-6A041FCBB0E7}"/>
              </a:ext>
            </a:extLst>
          </p:cNvPr>
          <p:cNvSpPr/>
          <p:nvPr/>
        </p:nvSpPr>
        <p:spPr>
          <a:xfrm>
            <a:off x="1764347" y="5837039"/>
            <a:ext cx="3245485" cy="760730"/>
          </a:xfrm>
          <a:prstGeom prst="flowChartTerminator">
            <a:avLst/>
          </a:prstGeom>
          <a:solidFill>
            <a:srgbClr val="000000"/>
          </a:solidFill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Go To RFID Part</a:t>
            </a:r>
          </a:p>
        </p:txBody>
      </p:sp>
      <p:sp>
        <p:nvSpPr>
          <p:cNvPr id="4118" name="Text Box 18">
            <a:extLst>
              <a:ext uri="{FF2B5EF4-FFF2-40B4-BE49-F238E27FC236}">
                <a16:creationId xmlns:a16="http://schemas.microsoft.com/office/drawing/2014/main" id="{CCDA43A0-5786-EA1B-0A12-A9306B1E9009}"/>
              </a:ext>
            </a:extLst>
          </p:cNvPr>
          <p:cNvSpPr txBox="1"/>
          <p:nvPr/>
        </p:nvSpPr>
        <p:spPr>
          <a:xfrm>
            <a:off x="7541010" y="4691603"/>
            <a:ext cx="525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GB" dirty="0">
                <a:latin typeface="Arial"/>
                <a:ea typeface="SimSun"/>
              </a:rPr>
              <a:t>NO</a:t>
            </a:r>
          </a:p>
        </p:txBody>
      </p:sp>
      <p:sp>
        <p:nvSpPr>
          <p:cNvPr id="4119" name="Text Box 19">
            <a:extLst>
              <a:ext uri="{FF2B5EF4-FFF2-40B4-BE49-F238E27FC236}">
                <a16:creationId xmlns:a16="http://schemas.microsoft.com/office/drawing/2014/main" id="{937A8CC0-BAB8-7269-9837-35DEF5998F90}"/>
              </a:ext>
            </a:extLst>
          </p:cNvPr>
          <p:cNvSpPr txBox="1"/>
          <p:nvPr/>
        </p:nvSpPr>
        <p:spPr>
          <a:xfrm>
            <a:off x="3967807" y="4660734"/>
            <a:ext cx="561051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GB" dirty="0">
                <a:latin typeface="Arial"/>
                <a:ea typeface="SimSun"/>
              </a:rPr>
              <a:t>Yes</a:t>
            </a:r>
          </a:p>
        </p:txBody>
      </p:sp>
      <p:cxnSp>
        <p:nvCxnSpPr>
          <p:cNvPr id="4128" name="Straight Arrow Connector 4127">
            <a:extLst>
              <a:ext uri="{FF2B5EF4-FFF2-40B4-BE49-F238E27FC236}">
                <a16:creationId xmlns:a16="http://schemas.microsoft.com/office/drawing/2014/main" id="{64AD5B3E-F8FB-C4E1-8F96-43AB561FD0A3}"/>
              </a:ext>
            </a:extLst>
          </p:cNvPr>
          <p:cNvCxnSpPr>
            <a:cxnSpLocks/>
          </p:cNvCxnSpPr>
          <p:nvPr/>
        </p:nvCxnSpPr>
        <p:spPr>
          <a:xfrm>
            <a:off x="3458527" y="5008883"/>
            <a:ext cx="0" cy="7815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4130" name="Flowchart: Terminator 4129">
            <a:extLst>
              <a:ext uri="{FF2B5EF4-FFF2-40B4-BE49-F238E27FC236}">
                <a16:creationId xmlns:a16="http://schemas.microsoft.com/office/drawing/2014/main" id="{D7EA5253-50C1-29AC-F13E-D3C4BB139F34}"/>
              </a:ext>
            </a:extLst>
          </p:cNvPr>
          <p:cNvSpPr/>
          <p:nvPr/>
        </p:nvSpPr>
        <p:spPr>
          <a:xfrm>
            <a:off x="4528858" y="1616214"/>
            <a:ext cx="3245485" cy="760730"/>
          </a:xfrm>
          <a:prstGeom prst="flowChartTerminator">
            <a:avLst/>
          </a:prstGeom>
          <a:solidFill>
            <a:srgbClr val="000000"/>
          </a:solidFill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Turn on the system</a:t>
            </a:r>
          </a:p>
        </p:txBody>
      </p:sp>
      <p:cxnSp>
        <p:nvCxnSpPr>
          <p:cNvPr id="4131" name="Straight Arrow Connector 4130">
            <a:extLst>
              <a:ext uri="{FF2B5EF4-FFF2-40B4-BE49-F238E27FC236}">
                <a16:creationId xmlns:a16="http://schemas.microsoft.com/office/drawing/2014/main" id="{ECA36191-B6E9-8709-F202-966FAE0B3F9F}"/>
              </a:ext>
            </a:extLst>
          </p:cNvPr>
          <p:cNvCxnSpPr>
            <a:cxnSpLocks/>
            <a:endCxn id="4099" idx="0"/>
          </p:cNvCxnSpPr>
          <p:nvPr/>
        </p:nvCxnSpPr>
        <p:spPr>
          <a:xfrm>
            <a:off x="6092569" y="2388087"/>
            <a:ext cx="2615" cy="8073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4133" name="Straight Arrow Connector 4132">
            <a:extLst>
              <a:ext uri="{FF2B5EF4-FFF2-40B4-BE49-F238E27FC236}">
                <a16:creationId xmlns:a16="http://schemas.microsoft.com/office/drawing/2014/main" id="{FC809EC8-787E-CEB7-4853-B7886643DF71}"/>
              </a:ext>
            </a:extLst>
          </p:cNvPr>
          <p:cNvCxnSpPr/>
          <p:nvPr/>
        </p:nvCxnSpPr>
        <p:spPr>
          <a:xfrm flipH="1">
            <a:off x="7724139" y="3580948"/>
            <a:ext cx="1217295" cy="889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20334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Rectangle 41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Reach Drivers with Truck Driver Recruiting Software ⋆ Driver DNA Hiring ...">
            <a:extLst>
              <a:ext uri="{FF2B5EF4-FFF2-40B4-BE49-F238E27FC236}">
                <a16:creationId xmlns:a16="http://schemas.microsoft.com/office/drawing/2014/main" id="{E7699515-132A-06DA-0617-7FA5EB60D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1" r="6328"/>
          <a:stretch/>
        </p:blipFill>
        <p:spPr bwMode="auto">
          <a:xfrm>
            <a:off x="0" y="-16901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2FF0AA85-79A3-E193-E156-612E224318EF}"/>
              </a:ext>
            </a:extLst>
          </p:cNvPr>
          <p:cNvSpPr/>
          <p:nvPr/>
        </p:nvSpPr>
        <p:spPr>
          <a:xfrm>
            <a:off x="4381182" y="540971"/>
            <a:ext cx="3245485" cy="760730"/>
          </a:xfrm>
          <a:prstGeom prst="flowChartTerminator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     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RFID First Read 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B9B5A5-9FFE-4B8C-90F5-7020E8689BFE}"/>
              </a:ext>
            </a:extLst>
          </p:cNvPr>
          <p:cNvCxnSpPr>
            <a:stCxn id="16" idx="2"/>
          </p:cNvCxnSpPr>
          <p:nvPr/>
        </p:nvCxnSpPr>
        <p:spPr>
          <a:xfrm>
            <a:off x="6004242" y="1301701"/>
            <a:ext cx="0" cy="61912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251C1172-2163-FE61-824C-6720F6204EC5}"/>
              </a:ext>
            </a:extLst>
          </p:cNvPr>
          <p:cNvSpPr/>
          <p:nvPr/>
        </p:nvSpPr>
        <p:spPr>
          <a:xfrm>
            <a:off x="4371340" y="1917236"/>
            <a:ext cx="3245485" cy="760730"/>
          </a:xfrm>
          <a:prstGeom prst="flowChartTerminator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     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RFID Check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87E5C970-A405-B988-3851-92CEAD4E2BAE}"/>
              </a:ext>
            </a:extLst>
          </p:cNvPr>
          <p:cNvSpPr/>
          <p:nvPr/>
        </p:nvSpPr>
        <p:spPr>
          <a:xfrm>
            <a:off x="5297450" y="3092645"/>
            <a:ext cx="1390015" cy="1360170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Matched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6576A-C094-E39F-79AF-C856317E13F7}"/>
              </a:ext>
            </a:extLst>
          </p:cNvPr>
          <p:cNvCxnSpPr>
            <a:cxnSpLocks/>
          </p:cNvCxnSpPr>
          <p:nvPr/>
        </p:nvCxnSpPr>
        <p:spPr>
          <a:xfrm>
            <a:off x="5992225" y="2677966"/>
            <a:ext cx="635" cy="39560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A98F07-12E1-AA53-6D6B-F890D37EF0E1}"/>
              </a:ext>
            </a:extLst>
          </p:cNvPr>
          <p:cNvCxnSpPr>
            <a:cxnSpLocks/>
          </p:cNvCxnSpPr>
          <p:nvPr/>
        </p:nvCxnSpPr>
        <p:spPr>
          <a:xfrm flipV="1">
            <a:off x="6672092" y="3751775"/>
            <a:ext cx="2155190" cy="2095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369C4A-D473-B60A-B688-AD3CF1E12C38}"/>
              </a:ext>
            </a:extLst>
          </p:cNvPr>
          <p:cNvCxnSpPr/>
          <p:nvPr/>
        </p:nvCxnSpPr>
        <p:spPr>
          <a:xfrm>
            <a:off x="3354985" y="3762252"/>
            <a:ext cx="1942465" cy="2095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57837B-D155-C4E4-14AC-B005BCF60CE4}"/>
              </a:ext>
            </a:extLst>
          </p:cNvPr>
          <p:cNvCxnSpPr/>
          <p:nvPr/>
        </p:nvCxnSpPr>
        <p:spPr>
          <a:xfrm flipV="1">
            <a:off x="8827282" y="2285902"/>
            <a:ext cx="9525" cy="146177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0C4A93-EF76-D944-5C8B-DB9A22526CEC}"/>
              </a:ext>
            </a:extLst>
          </p:cNvPr>
          <p:cNvCxnSpPr/>
          <p:nvPr/>
        </p:nvCxnSpPr>
        <p:spPr>
          <a:xfrm flipH="1">
            <a:off x="7616825" y="2288711"/>
            <a:ext cx="1217295" cy="889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58FB1313-4DAA-CE1A-DB82-7439DEC470A5}"/>
              </a:ext>
            </a:extLst>
          </p:cNvPr>
          <p:cNvSpPr/>
          <p:nvPr/>
        </p:nvSpPr>
        <p:spPr>
          <a:xfrm>
            <a:off x="1732242" y="5363308"/>
            <a:ext cx="3245485" cy="760730"/>
          </a:xfrm>
          <a:prstGeom prst="flowChartTerminator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         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Start system</a:t>
            </a:r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14B0BBA1-30C8-12B9-09A8-F033F311C7AB}"/>
              </a:ext>
            </a:extLst>
          </p:cNvPr>
          <p:cNvSpPr txBox="1"/>
          <p:nvPr/>
        </p:nvSpPr>
        <p:spPr>
          <a:xfrm>
            <a:off x="7372142" y="3388460"/>
            <a:ext cx="52578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spAutoFit/>
          </a:bodyPr>
          <a:lstStyle/>
          <a:p>
            <a:r>
              <a:rPr lang="en-US" altLang="en-GB" dirty="0">
                <a:latin typeface="Arial"/>
                <a:ea typeface="SimSun"/>
              </a:rPr>
              <a:t>NO</a:t>
            </a:r>
          </a:p>
        </p:txBody>
      </p:sp>
      <p:sp>
        <p:nvSpPr>
          <p:cNvPr id="29" name="Text Box 19">
            <a:extLst>
              <a:ext uri="{FF2B5EF4-FFF2-40B4-BE49-F238E27FC236}">
                <a16:creationId xmlns:a16="http://schemas.microsoft.com/office/drawing/2014/main" id="{333C3B34-1758-490B-08A5-CBA5D5DDE026}"/>
              </a:ext>
            </a:extLst>
          </p:cNvPr>
          <p:cNvSpPr txBox="1"/>
          <p:nvPr/>
        </p:nvSpPr>
        <p:spPr>
          <a:xfrm>
            <a:off x="3910048" y="3384013"/>
            <a:ext cx="5610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>
            <a:spAutoFit/>
          </a:bodyPr>
          <a:lstStyle/>
          <a:p>
            <a:r>
              <a:rPr lang="en-US" altLang="en-GB" dirty="0">
                <a:latin typeface="Arial"/>
                <a:ea typeface="SimSun"/>
              </a:rPr>
              <a:t>Yes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A62CE-814B-902F-C562-2FDEAD010965}"/>
              </a:ext>
            </a:extLst>
          </p:cNvPr>
          <p:cNvCxnSpPr>
            <a:cxnSpLocks/>
          </p:cNvCxnSpPr>
          <p:nvPr/>
        </p:nvCxnSpPr>
        <p:spPr>
          <a:xfrm>
            <a:off x="3355436" y="3762252"/>
            <a:ext cx="0" cy="160105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28503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each Drivers with Truck Driver Recruiting Software ⋆ Driver DNA Hiring ...">
            <a:extLst>
              <a:ext uri="{FF2B5EF4-FFF2-40B4-BE49-F238E27FC236}">
                <a16:creationId xmlns:a16="http://schemas.microsoft.com/office/drawing/2014/main" id="{E0E4D606-18D0-33B5-3D80-AB0214F91C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r="632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CCBF82E5-A41E-0779-1993-9E5F007BF3FD}"/>
              </a:ext>
            </a:extLst>
          </p:cNvPr>
          <p:cNvSpPr/>
          <p:nvPr/>
        </p:nvSpPr>
        <p:spPr>
          <a:xfrm>
            <a:off x="4380865" y="1521460"/>
            <a:ext cx="3245485" cy="760730"/>
          </a:xfrm>
          <a:prstGeom prst="flowChartTerminator">
            <a:avLst/>
          </a:prstGeom>
          <a:solidFill>
            <a:schemeClr val="tx1"/>
          </a:solidFill>
          <a:ln w="63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RFID Read Matched 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BFD9E5-92AA-8287-5F53-D8799206D971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5998845" y="2282190"/>
            <a:ext cx="5080" cy="365760"/>
          </a:xfrm>
          <a:prstGeom prst="straightConnector1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7AB545E6-C934-0453-BB7F-92385BB2D96C}"/>
              </a:ext>
            </a:extLst>
          </p:cNvPr>
          <p:cNvSpPr/>
          <p:nvPr/>
        </p:nvSpPr>
        <p:spPr>
          <a:xfrm>
            <a:off x="4375785" y="2647950"/>
            <a:ext cx="3245485" cy="760730"/>
          </a:xfrm>
          <a:prstGeom prst="flowChartTerminator">
            <a:avLst/>
          </a:prstGeom>
          <a:solidFill>
            <a:schemeClr val="tx1"/>
          </a:solidFill>
          <a:ln w="63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Open Door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EFF136-0CF6-AF97-4EED-2FE8D8B779DC}"/>
              </a:ext>
            </a:extLst>
          </p:cNvPr>
          <p:cNvCxnSpPr/>
          <p:nvPr/>
        </p:nvCxnSpPr>
        <p:spPr>
          <a:xfrm>
            <a:off x="5998210" y="3408680"/>
            <a:ext cx="635" cy="395605"/>
          </a:xfrm>
          <a:prstGeom prst="straightConnector1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AE53CDC5-CCD5-5783-57CF-CF2BF0B75797}"/>
              </a:ext>
            </a:extLst>
          </p:cNvPr>
          <p:cNvSpPr/>
          <p:nvPr/>
        </p:nvSpPr>
        <p:spPr>
          <a:xfrm>
            <a:off x="4381500" y="3804285"/>
            <a:ext cx="3245485" cy="760730"/>
          </a:xfrm>
          <a:prstGeom prst="flowChartTerminator">
            <a:avLst/>
          </a:prstGeom>
          <a:solidFill>
            <a:schemeClr val="tx1"/>
          </a:solidFill>
          <a:ln w="63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Open Leds With Ultarsonic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AE0885-C178-0517-DA34-E9FFDDAA0FE0}"/>
              </a:ext>
            </a:extLst>
          </p:cNvPr>
          <p:cNvCxnSpPr/>
          <p:nvPr/>
        </p:nvCxnSpPr>
        <p:spPr>
          <a:xfrm>
            <a:off x="6003290" y="4565015"/>
            <a:ext cx="635" cy="395605"/>
          </a:xfrm>
          <a:prstGeom prst="straightConnector1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7F200008-AEBC-D256-371C-05EED23A0F50}"/>
              </a:ext>
            </a:extLst>
          </p:cNvPr>
          <p:cNvSpPr/>
          <p:nvPr/>
        </p:nvSpPr>
        <p:spPr>
          <a:xfrm>
            <a:off x="4107815" y="4960620"/>
            <a:ext cx="3792855" cy="760730"/>
          </a:xfrm>
          <a:prstGeom prst="flowChartTerminator">
            <a:avLst/>
          </a:prstGeom>
          <a:solidFill>
            <a:schemeClr val="tx1"/>
          </a:solidFill>
          <a:ln w="63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Adjust The Home’s Temprature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    Then Send It Using IOT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870B1F-8B0A-B25C-3258-ECE4D3C6457E}"/>
              </a:ext>
            </a:extLst>
          </p:cNvPr>
          <p:cNvCxnSpPr/>
          <p:nvPr/>
        </p:nvCxnSpPr>
        <p:spPr>
          <a:xfrm>
            <a:off x="6002655" y="5721350"/>
            <a:ext cx="635" cy="395605"/>
          </a:xfrm>
          <a:prstGeom prst="straightConnector1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10A0C1-AFF9-7A88-ED22-CA00BC6B06BF}"/>
              </a:ext>
            </a:extLst>
          </p:cNvPr>
          <p:cNvCxnSpPr/>
          <p:nvPr/>
        </p:nvCxnSpPr>
        <p:spPr>
          <a:xfrm flipV="1">
            <a:off x="5998210" y="6116955"/>
            <a:ext cx="2769235" cy="1016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BE02AD-8A5B-AD05-C024-3A787B3F12A9}"/>
              </a:ext>
            </a:extLst>
          </p:cNvPr>
          <p:cNvCxnSpPr/>
          <p:nvPr/>
        </p:nvCxnSpPr>
        <p:spPr>
          <a:xfrm flipH="1">
            <a:off x="8767445" y="1886585"/>
            <a:ext cx="15875" cy="423037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92E585-2F49-BFB2-3ED2-2C46C0A5FD1B}"/>
              </a:ext>
            </a:extLst>
          </p:cNvPr>
          <p:cNvCxnSpPr>
            <a:endCxn id="17" idx="3"/>
          </p:cNvCxnSpPr>
          <p:nvPr/>
        </p:nvCxnSpPr>
        <p:spPr>
          <a:xfrm flipH="1">
            <a:off x="7626350" y="1886585"/>
            <a:ext cx="1146810" cy="15240"/>
          </a:xfrm>
          <a:prstGeom prst="straightConnector1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7816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A34AAB-33B2-34E6-DB17-A5E7AA6C42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541" b="111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DA64C1-18BE-98B8-BC46-FAB8D38F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OLED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5BB6FD2-645B-396C-01C9-93084D961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3200" dirty="0"/>
              <a:t>Organic Light Emitting Diode </a:t>
            </a:r>
          </a:p>
          <a:p>
            <a:r>
              <a:rPr lang="en-GB" sz="3200" dirty="0"/>
              <a:t>Used For Displaying The System’s State 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EBE9EC-A3B7-681C-2847-C32BDD486F30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lickr.com/photos/sparkfun/163093072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460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ach Drivers with Truck Driver Recruiting Software ⋆ Driver DNA Hiring ...">
            <a:extLst>
              <a:ext uri="{FF2B5EF4-FFF2-40B4-BE49-F238E27FC236}">
                <a16:creationId xmlns:a16="http://schemas.microsoft.com/office/drawing/2014/main" id="{E5220C4C-9FF5-6188-BF48-FD05ED28D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0" b="912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2C8EA9-9EFA-704B-DBA3-5D06A9E7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FINGERPRINT </a:t>
            </a:r>
            <a:endParaRPr lang="en-US" sz="115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45CB-F692-4981-AA3A-738C4B3F4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Used For Logging The System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3089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298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Agency FB</vt:lpstr>
      <vt:lpstr>-apple-system</vt:lpstr>
      <vt:lpstr>Arial</vt:lpstr>
      <vt:lpstr>Calibri</vt:lpstr>
      <vt:lpstr>Calibri Light</vt:lpstr>
      <vt:lpstr>Office Theme</vt:lpstr>
      <vt:lpstr>Smart Home Project </vt:lpstr>
      <vt:lpstr>Team members: Andrew Amgad Baraa Ahmed  Merna Saeed  Sondos Ahmed Yasmin Gamal  </vt:lpstr>
      <vt:lpstr> Introduction</vt:lpstr>
      <vt:lpstr>The Device Components </vt:lpstr>
      <vt:lpstr>PowerPoint Presentation</vt:lpstr>
      <vt:lpstr>PowerPoint Presentation</vt:lpstr>
      <vt:lpstr>PowerPoint Presentation</vt:lpstr>
      <vt:lpstr>OLED</vt:lpstr>
      <vt:lpstr>FINGERPRINT </vt:lpstr>
      <vt:lpstr>RFID </vt:lpstr>
      <vt:lpstr>Internal EEPROM  </vt:lpstr>
      <vt:lpstr>Temperature Sensor  </vt:lpstr>
      <vt:lpstr>Servo Motor  </vt:lpstr>
      <vt:lpstr>Ultrasonic Sensors  </vt:lpstr>
      <vt:lpstr>IOT</vt:lpstr>
      <vt:lpstr>MQTT</vt:lpstr>
      <vt:lpstr>IOT system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Project </dc:title>
  <dc:creator>merna saeed</dc:creator>
  <cp:lastModifiedBy>merna saeed</cp:lastModifiedBy>
  <cp:revision>10</cp:revision>
  <dcterms:created xsi:type="dcterms:W3CDTF">2023-03-22T06:35:58Z</dcterms:created>
  <dcterms:modified xsi:type="dcterms:W3CDTF">2023-03-22T08:56:51Z</dcterms:modified>
</cp:coreProperties>
</file>