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sldIdLst>
    <p:sldId id="276" r:id="rId2"/>
    <p:sldId id="285" r:id="rId3"/>
    <p:sldId id="277" r:id="rId4"/>
    <p:sldId id="291" r:id="rId5"/>
    <p:sldId id="294" r:id="rId6"/>
    <p:sldId id="295" r:id="rId7"/>
    <p:sldId id="296" r:id="rId8"/>
    <p:sldId id="292" r:id="rId9"/>
    <p:sldId id="297" r:id="rId10"/>
    <p:sldId id="293" r:id="rId11"/>
    <p:sldId id="298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508" autoAdjust="0"/>
  </p:normalViewPr>
  <p:slideViewPr>
    <p:cSldViewPr snapToGrid="0">
      <p:cViewPr varScale="1">
        <p:scale>
          <a:sx n="71" d="100"/>
          <a:sy n="71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7EE1E-DFE0-4D89-8228-BF5947D30FF3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ED5DE-04AA-49E3-A1FB-C3F5A3651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6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The practice of creating wireframes, which are low-fidelity, simplified representations of a user interface.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Wireframes serve as a visual guide that outlines the basic structure and layout of a digital product, such as a website or mobile app, without getting into detailed design elements like colors, typography, or images.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ED5DE-04AA-49E3-A1FB-C3F5A36515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wireframing</a:t>
            </a:r>
            <a:r>
              <a:rPr lang="en-US" dirty="0" smtClean="0"/>
              <a:t> is an iterative process, and it's essential to involve stakeholders and gather feedback throughout the process to ensure the final product meets user needs and business objectives.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ED5DE-04AA-49E3-A1FB-C3F5A36515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4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ED5DE-04AA-49E3-A1FB-C3F5A36515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5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3328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algn="ctr"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584987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algn="ctr"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953538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algn="ctr"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US" sz="8000" kern="0" dirty="0">
                <a:solidFill>
                  <a:prstClr val="white"/>
                </a:solidFill>
                <a:effectLst/>
                <a:latin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8000" kern="0" dirty="0">
                <a:solidFill>
                  <a:prstClr val="white"/>
                </a:solidFill>
                <a:effectLst/>
                <a:latin typeface="Arial"/>
                <a:cs typeface="Arial"/>
                <a:sym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438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algn="ctr"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870063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algn="ctr"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879889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algn="ctr"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22392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algn="ctr"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792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algn="ctr"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38097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01">
  <p:cSld name="Title_0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5"/>
          <p:cNvSpPr>
            <a:spLocks noGrp="1"/>
          </p:cNvSpPr>
          <p:nvPr>
            <p:ph type="pic" idx="2"/>
          </p:nvPr>
        </p:nvSpPr>
        <p:spPr>
          <a:xfrm>
            <a:off x="-1" y="0"/>
            <a:ext cx="667656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65"/>
          <p:cNvSpPr txBox="1">
            <a:spLocks noGrp="1"/>
          </p:cNvSpPr>
          <p:nvPr>
            <p:ph type="ctrTitle"/>
          </p:nvPr>
        </p:nvSpPr>
        <p:spPr>
          <a:xfrm>
            <a:off x="7274144" y="1291772"/>
            <a:ext cx="4379976" cy="361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5"/>
          <p:cNvSpPr txBox="1">
            <a:spLocks noGrp="1"/>
          </p:cNvSpPr>
          <p:nvPr>
            <p:ph type="subTitle" idx="1"/>
          </p:nvPr>
        </p:nvSpPr>
        <p:spPr>
          <a:xfrm>
            <a:off x="7389079" y="5392401"/>
            <a:ext cx="4178808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606E"/>
              </a:buClr>
              <a:buSzPts val="1800"/>
              <a:buNone/>
              <a:defRPr sz="1800">
                <a:solidFill>
                  <a:srgbClr val="B2606E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910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1_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66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5878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86536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03">
  <p:cSld name="Title_0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0"/>
          <p:cNvSpPr>
            <a:spLocks noGrp="1"/>
          </p:cNvSpPr>
          <p:nvPr>
            <p:ph type="pic" idx="2"/>
          </p:nvPr>
        </p:nvSpPr>
        <p:spPr>
          <a:xfrm>
            <a:off x="-2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70"/>
          <p:cNvSpPr txBox="1">
            <a:spLocks noGrp="1"/>
          </p:cNvSpPr>
          <p:nvPr>
            <p:ph type="ctrTitle"/>
          </p:nvPr>
        </p:nvSpPr>
        <p:spPr>
          <a:xfrm>
            <a:off x="316020" y="2404234"/>
            <a:ext cx="5330038" cy="174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1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0"/>
          <p:cNvSpPr txBox="1">
            <a:spLocks noGrp="1"/>
          </p:cNvSpPr>
          <p:nvPr>
            <p:ph type="subTitle" idx="1"/>
          </p:nvPr>
        </p:nvSpPr>
        <p:spPr>
          <a:xfrm>
            <a:off x="453180" y="4553291"/>
            <a:ext cx="504951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5325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1690687"/>
            <a:ext cx="11326284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400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1690687"/>
            <a:ext cx="11326284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7635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1690687"/>
            <a:ext cx="11326284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3364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1690687"/>
            <a:ext cx="11326284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838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1690687"/>
            <a:ext cx="11326284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24089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1690687"/>
            <a:ext cx="11326284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919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1690687"/>
            <a:ext cx="11326284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5651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1690687"/>
            <a:ext cx="11326284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1148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1690687"/>
            <a:ext cx="11326284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00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745509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1690687"/>
            <a:ext cx="11326284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2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1690687"/>
            <a:ext cx="11326284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34382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1690687"/>
            <a:ext cx="11326284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10936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1690687"/>
            <a:ext cx="11326284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881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0820" y="1620000"/>
            <a:ext cx="5326613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231" rtl="0" eaLnBrk="1" latinLnBrk="0" hangingPunct="1">
              <a:spcBef>
                <a:spcPts val="1928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869" y="1620000"/>
            <a:ext cx="5326613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3870" y="504000"/>
            <a:ext cx="11183564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04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0820" y="1620000"/>
            <a:ext cx="5326613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3869" y="1620000"/>
            <a:ext cx="5326613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3870" y="504000"/>
            <a:ext cx="11183564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51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7316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3449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3/31/2024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9381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algn="ctr"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1664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3022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algn="ctr"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318705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Arial"/>
                <a:cs typeface="Arial"/>
                <a:sym typeface="Arial"/>
              </a:rPr>
              <a:pPr algn="ctr">
                <a:buClr>
                  <a:srgbClr val="000000"/>
                </a:buClr>
                <a:buFont typeface="Arial"/>
                <a:buNone/>
              </a:pPr>
              <a:t>‹#›</a:t>
            </a:fld>
            <a:endParaRPr lang="en-US" kern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391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4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F0D6B-5916-13A2-88A1-677B5E9F0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37189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0" i="0" u="none" strike="noStrike" baseline="0" dirty="0">
                <a:latin typeface="Calibri" panose="020F0502020204030204" pitchFamily="34" charset="0"/>
              </a:rPr>
              <a:t>1302493</a:t>
            </a:r>
            <a:br>
              <a:rPr lang="en-US" sz="3200" b="0" i="0" u="none" strike="noStrike" baseline="0" dirty="0">
                <a:latin typeface="Calibri" panose="020F0502020204030204" pitchFamily="34" charset="0"/>
              </a:rPr>
            </a:br>
            <a:r>
              <a:rPr lang="en-US" sz="3200" b="0" i="0" u="none" strike="noStrike" baseline="0" dirty="0">
                <a:latin typeface="Calibri" panose="020F0502020204030204" pitchFamily="34" charset="0"/>
              </a:rPr>
              <a:t>Software Development and Documentation</a:t>
            </a:r>
            <a:br>
              <a:rPr lang="en-US" sz="3200" b="0" i="0" u="none" strike="noStrike" baseline="0" dirty="0">
                <a:latin typeface="Calibri" panose="020F0502020204030204" pitchFamily="34" charset="0"/>
              </a:rPr>
            </a:br>
            <a:r>
              <a:rPr lang="en-US" sz="3200" b="0" i="0" u="none" strike="noStrike" baseline="0" dirty="0">
                <a:latin typeface="Calibri" panose="020F0502020204030204" pitchFamily="34" charset="0"/>
              </a:rPr>
              <a:t/>
            </a:r>
            <a:br>
              <a:rPr lang="en-US" sz="3200" b="0" i="0" u="none" strike="noStrike" baseline="0" dirty="0">
                <a:latin typeface="Calibri" panose="020F0502020204030204" pitchFamily="34" charset="0"/>
              </a:rPr>
            </a:br>
            <a:r>
              <a:rPr lang="en-US" sz="3200" b="0" i="0" u="none" strike="noStrike" baseline="0" dirty="0">
                <a:latin typeface="Calibri" panose="020F0502020204030204" pitchFamily="34" charset="0"/>
              </a:rPr>
              <a:t/>
            </a:r>
            <a:br>
              <a:rPr lang="en-US" sz="3200" b="0" i="0" u="none" strike="noStrike" baseline="0" dirty="0">
                <a:latin typeface="Calibri" panose="020F0502020204030204" pitchFamily="34" charset="0"/>
              </a:rPr>
            </a:br>
            <a:r>
              <a:rPr lang="en-US" sz="3200" b="0" i="0" u="none" strike="noStrike" baseline="0" dirty="0">
                <a:latin typeface="Calibri" panose="020F0502020204030204" pitchFamily="34" charset="0"/>
              </a:rPr>
              <a:t/>
            </a:r>
            <a:br>
              <a:rPr lang="en-US" sz="3200" b="0" i="0" u="none" strike="noStrike" baseline="0" dirty="0">
                <a:latin typeface="Calibri" panose="020F0502020204030204" pitchFamily="34" charset="0"/>
              </a:rPr>
            </a:br>
            <a:r>
              <a:rPr lang="en-US" sz="2400" dirty="0" err="1">
                <a:latin typeface="Calibri" panose="020F0502020204030204" pitchFamily="34" charset="0"/>
              </a:rPr>
              <a:t>Documentation</a:t>
            </a:r>
            <a:r>
              <a:rPr lang="en-US" sz="2400" dirty="0">
                <a:latin typeface="Calibri" panose="020F0502020204030204" pitchFamily="34" charset="0"/>
              </a:rPr>
              <a:t> in the </a:t>
            </a:r>
            <a:r>
              <a:rPr lang="en-US" sz="2400" dirty="0" smtClean="0">
                <a:latin typeface="Calibri" panose="020F0502020204030204" pitchFamily="34" charset="0"/>
              </a:rPr>
              <a:t> Design </a:t>
            </a:r>
            <a:r>
              <a:rPr lang="en-US" sz="2400" dirty="0">
                <a:latin typeface="Calibri" panose="020F0502020204030204" pitchFamily="34" charset="0"/>
              </a:rPr>
              <a:t>Phase</a:t>
            </a:r>
            <a:r>
              <a:rPr lang="en-US" sz="2000" dirty="0">
                <a:latin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Dr. </a:t>
            </a:r>
            <a:r>
              <a:rPr lang="en-US" sz="2400" dirty="0" err="1">
                <a:latin typeface="Calibri" panose="020F0502020204030204" pitchFamily="34" charset="0"/>
              </a:rPr>
              <a:t>Sharefa</a:t>
            </a:r>
            <a:r>
              <a:rPr lang="en-US" sz="2400" dirty="0">
                <a:latin typeface="Calibri" panose="020F0502020204030204" pitchFamily="34" charset="0"/>
              </a:rPr>
              <a:t> Murad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9448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7BD604-0D7A-0999-0667-D498CB52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Prototyping: </a:t>
            </a:r>
            <a:r>
              <a:rPr lang="en-US" b="1" dirty="0">
                <a:latin typeface="Söhne"/>
              </a:rPr>
              <a:t>Interactive </a:t>
            </a:r>
            <a:r>
              <a:rPr lang="en-US" b="1" i="0" dirty="0">
                <a:effectLst/>
                <a:latin typeface="Söhne"/>
              </a:rPr>
              <a:t>User Experience Preview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930BF8-C531-7858-FB00-B29C7F1B1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Introduce prototypes as interactive representations of the user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Explain that prototypes allow users to interact with the design, providing a sense of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Highlight the value of 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Söhne"/>
              </a:rPr>
              <a:t>prototypes</a:t>
            </a:r>
            <a:br>
              <a:rPr lang="en-US" sz="2400" b="0" i="0" dirty="0" smtClean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2400" b="0" i="0" dirty="0" smtClean="0">
                <a:solidFill>
                  <a:schemeClr val="tx1"/>
                </a:solidFill>
                <a:effectLst/>
                <a:latin typeface="Söhne"/>
              </a:rPr>
              <a:t>in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user testing and feedback 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lang="en-US" sz="2400" b="0" i="0" dirty="0" smtClean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2400" b="0" i="0" dirty="0" smtClean="0">
                <a:solidFill>
                  <a:schemeClr val="tx1"/>
                </a:solidFill>
                <a:effectLst/>
                <a:latin typeface="Söhne"/>
              </a:rPr>
              <a:t>collection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170" name="Picture 2" descr="Plan your digital projects with a collaborative wireframing software.">
            <a:extLst>
              <a:ext uri="{FF2B5EF4-FFF2-40B4-BE49-F238E27FC236}">
                <a16:creationId xmlns:a16="http://schemas.microsoft.com/office/drawing/2014/main" xmlns="" id="{3977B1BF-8DF6-944C-19B9-7585F237C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0" t="15378" r="17411" b="9053"/>
          <a:stretch/>
        </p:blipFill>
        <p:spPr bwMode="auto">
          <a:xfrm>
            <a:off x="6654201" y="2777706"/>
            <a:ext cx="5466754" cy="39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655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Söhne"/>
              </a:rPr>
              <a:t>Prototyping </a:t>
            </a:r>
            <a:r>
              <a:rPr lang="en-US" sz="4800" b="1" dirty="0">
                <a:latin typeface="Söhne"/>
              </a:rPr>
              <a:t>Tools</a:t>
            </a:r>
            <a:endParaRPr lang="en-US" sz="4800" b="1" dirty="0">
              <a:latin typeface="Söhn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409252"/>
            <a:ext cx="10233800" cy="52282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Principle</a:t>
            </a:r>
            <a:r>
              <a:rPr lang="en-US" dirty="0">
                <a:solidFill>
                  <a:schemeClr val="tx1"/>
                </a:solidFill>
              </a:rPr>
              <a:t>: Principle is a </a:t>
            </a:r>
            <a:r>
              <a:rPr lang="en-US" dirty="0" err="1">
                <a:solidFill>
                  <a:schemeClr val="tx1"/>
                </a:solidFill>
              </a:rPr>
              <a:t>macOS</a:t>
            </a:r>
            <a:r>
              <a:rPr lang="en-US" dirty="0">
                <a:solidFill>
                  <a:schemeClr val="tx1"/>
                </a:solidFill>
              </a:rPr>
              <a:t> application for designing interactive prototypes with animations and transitions. It offers an intuitive timeline-based interface for creating complex interactions.</a:t>
            </a:r>
          </a:p>
          <a:p>
            <a:r>
              <a:rPr lang="en-US" b="1" dirty="0">
                <a:solidFill>
                  <a:schemeClr val="tx1"/>
                </a:solidFill>
              </a:rPr>
              <a:t>Origami Studio</a:t>
            </a:r>
            <a:r>
              <a:rPr lang="en-US" dirty="0">
                <a:solidFill>
                  <a:schemeClr val="tx1"/>
                </a:solidFill>
              </a:rPr>
              <a:t>: Origami Studio is a prototyping tool developed by Facebook that allows you to create interactive prototypes with animations and gestures. It's suitable for designing mobile app prototypes.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Balsamiq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Balsamiq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dirty="0" err="1">
                <a:solidFill>
                  <a:schemeClr val="tx1"/>
                </a:solidFill>
              </a:rPr>
              <a:t>wireframing</a:t>
            </a:r>
            <a:r>
              <a:rPr lang="en-US" dirty="0">
                <a:solidFill>
                  <a:schemeClr val="tx1"/>
                </a:solidFill>
              </a:rPr>
              <a:t> and prototyping tool that focuses on simplicity and rapid prototyping. It's suitable for creating low-fidelity prototypes with a sketch-like appearance.</a:t>
            </a:r>
          </a:p>
          <a:p>
            <a:r>
              <a:rPr lang="en-US" b="1" dirty="0">
                <a:solidFill>
                  <a:schemeClr val="tx1"/>
                </a:solidFill>
              </a:rPr>
              <a:t>Marvel</a:t>
            </a:r>
            <a:r>
              <a:rPr lang="en-US" dirty="0">
                <a:solidFill>
                  <a:schemeClr val="tx1"/>
                </a:solidFill>
              </a:rPr>
              <a:t>: Marvel is a prototyping tool that offers features for designing, prototyping, and user testing. It's known for its simplicity and ease of use, making it suitable for rapid prototyping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Proto.io</a:t>
            </a:r>
            <a:r>
              <a:rPr lang="en-US" dirty="0">
                <a:solidFill>
                  <a:schemeClr val="tx1"/>
                </a:solidFill>
              </a:rPr>
              <a:t>: Proto.io is a user-friendly prototyping tool that allows you to create interactive prototypes without writing any code. It offers a wide range of UI components, animations, and gestures.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EE6C886-8E35-D6CA-3806-E7BC90CB7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187E54F6-9A13-B139-7419-600A4C43C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wireframe and mockups using Draw.io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Specifies </a:t>
            </a:r>
            <a:r>
              <a:rPr lang="en-US" dirty="0"/>
              <a:t>the construction details of the system, each system component’s interaction with other components and external systems, and the interface that allows end users to operate the system and its functions</a:t>
            </a:r>
          </a:p>
        </p:txBody>
      </p:sp>
    </p:spTree>
    <p:extLst>
      <p:ext uri="{BB962C8B-B14F-4D97-AF65-F5344CB8AC3E}">
        <p14:creationId xmlns:p14="http://schemas.microsoft.com/office/powerpoint/2010/main" val="11571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050989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Data Design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Data Models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ERD </a:t>
            </a:r>
          </a:p>
          <a:p>
            <a:r>
              <a:rPr lang="en-GB" dirty="0">
                <a:solidFill>
                  <a:schemeClr val="tx1"/>
                </a:solidFill>
              </a:rPr>
              <a:t>UI Design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Site Map/ App Map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Wireframe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Mock-up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Prototype</a:t>
            </a:r>
          </a:p>
          <a:p>
            <a:r>
              <a:rPr lang="en-GB" dirty="0">
                <a:solidFill>
                  <a:schemeClr val="tx1"/>
                </a:solidFill>
              </a:rPr>
              <a:t>Architectural Design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Medium and Low-Level UML Diagrams</a:t>
            </a:r>
          </a:p>
        </p:txBody>
      </p:sp>
    </p:spTree>
    <p:extLst>
      <p:ext uri="{BB962C8B-B14F-4D97-AF65-F5344CB8AC3E}">
        <p14:creationId xmlns:p14="http://schemas.microsoft.com/office/powerpoint/2010/main" val="2029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15B168-ABE7-4F78-BDD5-0FC053F3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Wireframing: The Blueprint of UI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57CA09-07C4-1E7C-D4E8-40354C01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Wireframing as the initial step in UI design.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Wireframes are low-fidelity, simplified representations of the user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Wireframes focus on structure and layout, helping to visualize the content's placement.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UI Mockups &amp; UX Wireframe Templates | Moqups">
            <a:extLst>
              <a:ext uri="{FF2B5EF4-FFF2-40B4-BE49-F238E27FC236}">
                <a16:creationId xmlns:a16="http://schemas.microsoft.com/office/drawing/2014/main" xmlns="" id="{DB2528C6-44B2-2F35-0310-CB941EA98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1" t="12798" r="703"/>
          <a:stretch/>
        </p:blipFill>
        <p:spPr bwMode="auto">
          <a:xfrm>
            <a:off x="7081135" y="3705225"/>
            <a:ext cx="4825115" cy="3030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791"/>
            <a:ext cx="10515600" cy="1325563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dirty="0" err="1" smtClean="0"/>
              <a:t>Wireframing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75018"/>
            <a:ext cx="10233800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Define Goals and </a:t>
            </a:r>
            <a:r>
              <a:rPr lang="en-US" dirty="0" smtClean="0">
                <a:solidFill>
                  <a:schemeClr val="tx1"/>
                </a:solidFill>
              </a:rPr>
              <a:t>Requirements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Research and Gather </a:t>
            </a:r>
            <a:r>
              <a:rPr lang="en-US" dirty="0" smtClean="0">
                <a:solidFill>
                  <a:schemeClr val="tx1"/>
                </a:solidFill>
              </a:rPr>
              <a:t>Information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Identify Key </a:t>
            </a:r>
            <a:r>
              <a:rPr lang="en-US" dirty="0" smtClean="0">
                <a:solidFill>
                  <a:schemeClr val="tx1"/>
                </a:solidFill>
              </a:rPr>
              <a:t>Elements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Sketch Initial </a:t>
            </a:r>
            <a:r>
              <a:rPr lang="en-US" dirty="0" smtClean="0">
                <a:solidFill>
                  <a:schemeClr val="tx1"/>
                </a:solidFill>
              </a:rPr>
              <a:t>Ideas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Create Digital </a:t>
            </a:r>
            <a:r>
              <a:rPr lang="en-US" dirty="0" smtClean="0">
                <a:solidFill>
                  <a:schemeClr val="tx1"/>
                </a:solidFill>
              </a:rPr>
              <a:t>Wireframes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Establish Hierarchy and </a:t>
            </a:r>
            <a:r>
              <a:rPr lang="en-US" dirty="0" smtClean="0">
                <a:solidFill>
                  <a:schemeClr val="tx1"/>
                </a:solidFill>
              </a:rPr>
              <a:t>Flow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Iterate and </a:t>
            </a:r>
            <a:r>
              <a:rPr lang="en-US" dirty="0" smtClean="0">
                <a:solidFill>
                  <a:schemeClr val="tx1"/>
                </a:solidFill>
              </a:rPr>
              <a:t>Refine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Annotate and </a:t>
            </a:r>
            <a:r>
              <a:rPr lang="en-US" dirty="0" smtClean="0">
                <a:solidFill>
                  <a:schemeClr val="tx1"/>
                </a:solidFill>
              </a:rPr>
              <a:t>Document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Test the Wireframe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Handoff to Design and </a:t>
            </a:r>
            <a:r>
              <a:rPr lang="en-US" dirty="0" smtClean="0">
                <a:solidFill>
                  <a:schemeClr val="tx1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7425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204"/>
            <a:ext cx="10515600" cy="1325563"/>
          </a:xfrm>
        </p:spPr>
        <p:txBody>
          <a:bodyPr/>
          <a:lstStyle/>
          <a:p>
            <a:r>
              <a:rPr lang="en-US" dirty="0" smtClean="0"/>
              <a:t>Tools for </a:t>
            </a:r>
            <a:r>
              <a:rPr lang="en-US" dirty="0">
                <a:solidFill>
                  <a:schemeClr val="tx1"/>
                </a:solidFill>
              </a:rPr>
              <a:t>Digital 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086522"/>
            <a:ext cx="10233800" cy="5637007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Sketch</a:t>
            </a:r>
            <a:r>
              <a:rPr lang="en-US" sz="2600" dirty="0">
                <a:solidFill>
                  <a:schemeClr val="tx1"/>
                </a:solidFill>
              </a:rPr>
              <a:t>: Sketch is a powerful digital design tool primarily used for UI and UX design. It offers a wide range of features, including symbols and reusable components, making it suitable for </a:t>
            </a:r>
            <a:r>
              <a:rPr lang="en-US" sz="2600" dirty="0" err="1">
                <a:solidFill>
                  <a:schemeClr val="tx1"/>
                </a:solidFill>
              </a:rPr>
              <a:t>wireframing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Adobe XD</a:t>
            </a:r>
            <a:r>
              <a:rPr lang="en-US" sz="2600" dirty="0">
                <a:solidFill>
                  <a:schemeClr val="tx1"/>
                </a:solidFill>
              </a:rPr>
              <a:t>: Adobe XD is a vector-based design tool that allows you to create wireframes, prototypes, and designs in one application. It offers features like interactive prototypes and real-time collaboration.</a:t>
            </a:r>
          </a:p>
          <a:p>
            <a:r>
              <a:rPr lang="en-US" sz="2600" b="1" dirty="0" err="1">
                <a:solidFill>
                  <a:schemeClr val="tx1"/>
                </a:solidFill>
              </a:rPr>
              <a:t>Figma</a:t>
            </a:r>
            <a:r>
              <a:rPr lang="en-US" sz="2600" dirty="0">
                <a:solidFill>
                  <a:schemeClr val="tx1"/>
                </a:solidFill>
              </a:rPr>
              <a:t>: </a:t>
            </a:r>
            <a:r>
              <a:rPr lang="en-US" sz="2600" dirty="0" err="1">
                <a:solidFill>
                  <a:schemeClr val="tx1"/>
                </a:solidFill>
              </a:rPr>
              <a:t>Figma</a:t>
            </a:r>
            <a:r>
              <a:rPr lang="en-US" sz="2600" dirty="0">
                <a:solidFill>
                  <a:schemeClr val="tx1"/>
                </a:solidFill>
              </a:rPr>
              <a:t> is a cloud-based design tool that enables real-time collaboration among team members. It's suitable for </a:t>
            </a:r>
            <a:r>
              <a:rPr lang="en-US" sz="2600" dirty="0" err="1">
                <a:solidFill>
                  <a:schemeClr val="tx1"/>
                </a:solidFill>
              </a:rPr>
              <a:t>wireframing</a:t>
            </a:r>
            <a:r>
              <a:rPr lang="en-US" sz="2600" dirty="0">
                <a:solidFill>
                  <a:schemeClr val="tx1"/>
                </a:solidFill>
              </a:rPr>
              <a:t>, prototyping, and design systems.</a:t>
            </a:r>
          </a:p>
          <a:p>
            <a:r>
              <a:rPr lang="en-US" sz="2600" b="1" dirty="0" err="1">
                <a:solidFill>
                  <a:schemeClr val="tx1"/>
                </a:solidFill>
              </a:rPr>
              <a:t>Balsamiq</a:t>
            </a:r>
            <a:r>
              <a:rPr lang="en-US" sz="2600" dirty="0">
                <a:solidFill>
                  <a:schemeClr val="tx1"/>
                </a:solidFill>
              </a:rPr>
              <a:t>: </a:t>
            </a:r>
            <a:r>
              <a:rPr lang="en-US" sz="2600" dirty="0" err="1">
                <a:solidFill>
                  <a:schemeClr val="tx1"/>
                </a:solidFill>
              </a:rPr>
              <a:t>Balsamiq</a:t>
            </a:r>
            <a:r>
              <a:rPr lang="en-US" sz="2600" dirty="0">
                <a:solidFill>
                  <a:schemeClr val="tx1"/>
                </a:solidFill>
              </a:rPr>
              <a:t> is a user-friendly </a:t>
            </a:r>
            <a:r>
              <a:rPr lang="en-US" sz="2600" dirty="0" err="1">
                <a:solidFill>
                  <a:schemeClr val="tx1"/>
                </a:solidFill>
              </a:rPr>
              <a:t>wireframing</a:t>
            </a:r>
            <a:r>
              <a:rPr lang="en-US" sz="2600" dirty="0">
                <a:solidFill>
                  <a:schemeClr val="tx1"/>
                </a:solidFill>
              </a:rPr>
              <a:t> tool that focuses on simplicity and rapid </a:t>
            </a:r>
            <a:r>
              <a:rPr lang="en-US" sz="2600" dirty="0" err="1">
                <a:solidFill>
                  <a:schemeClr val="tx1"/>
                </a:solidFill>
              </a:rPr>
              <a:t>wireframing</a:t>
            </a:r>
            <a:r>
              <a:rPr lang="en-US" sz="2600" dirty="0">
                <a:solidFill>
                  <a:schemeClr val="tx1"/>
                </a:solidFill>
              </a:rPr>
              <a:t>. It offers a library of pre-built UI components and sketch-style wireframes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Axure</a:t>
            </a:r>
            <a:r>
              <a:rPr lang="en-US" sz="2400" b="1" dirty="0">
                <a:solidFill>
                  <a:schemeClr val="tx1"/>
                </a:solidFill>
              </a:rPr>
              <a:t> RP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Axure</a:t>
            </a:r>
            <a:r>
              <a:rPr lang="en-US" sz="2400" dirty="0">
                <a:solidFill>
                  <a:schemeClr val="tx1"/>
                </a:solidFill>
              </a:rPr>
              <a:t> RP is a comprehensive prototyping tool that allows you to create wireframes, prototypes, and specifications. It offers advanced interactions and dynamic content capabilities.</a:t>
            </a:r>
          </a:p>
          <a:p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49"/>
            <a:ext cx="10515600" cy="1216249"/>
          </a:xfrm>
        </p:spPr>
        <p:txBody>
          <a:bodyPr/>
          <a:lstStyle/>
          <a:p>
            <a:r>
              <a:rPr lang="en-US" dirty="0"/>
              <a:t>Tools for </a:t>
            </a:r>
            <a:r>
              <a:rPr lang="en-US" dirty="0">
                <a:solidFill>
                  <a:schemeClr val="tx1"/>
                </a:solidFill>
              </a:rPr>
              <a:t>Digital 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402"/>
            <a:ext cx="10618694" cy="4789227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Moqups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Moqups</a:t>
            </a:r>
            <a:r>
              <a:rPr lang="en-US" sz="2400" dirty="0">
                <a:solidFill>
                  <a:schemeClr val="tx1"/>
                </a:solidFill>
              </a:rPr>
              <a:t> is an online </a:t>
            </a:r>
            <a:r>
              <a:rPr lang="en-US" sz="2400" dirty="0" err="1">
                <a:solidFill>
                  <a:schemeClr val="tx1"/>
                </a:solidFill>
              </a:rPr>
              <a:t>wireframing</a:t>
            </a:r>
            <a:r>
              <a:rPr lang="en-US" sz="2400" dirty="0">
                <a:solidFill>
                  <a:schemeClr val="tx1"/>
                </a:solidFill>
              </a:rPr>
              <a:t> and mockup tool with a simple drag-and-drop interface. It offers a wide range of pre-built templates and UI components.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InVision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InVision</a:t>
            </a:r>
            <a:r>
              <a:rPr lang="en-US" sz="2400" dirty="0">
                <a:solidFill>
                  <a:schemeClr val="tx1"/>
                </a:solidFill>
              </a:rPr>
              <a:t> is primarily known for its prototyping capabilities but also offers basic </a:t>
            </a:r>
            <a:r>
              <a:rPr lang="en-US" sz="2400" dirty="0" err="1">
                <a:solidFill>
                  <a:schemeClr val="tx1"/>
                </a:solidFill>
              </a:rPr>
              <a:t>wireframing</a:t>
            </a:r>
            <a:r>
              <a:rPr lang="en-US" sz="2400" dirty="0">
                <a:solidFill>
                  <a:schemeClr val="tx1"/>
                </a:solidFill>
              </a:rPr>
              <a:t> tools. It allows you to create interactive prototypes and gather feedback from stakeholders.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Wireframe.cc</a:t>
            </a:r>
            <a:r>
              <a:rPr lang="en-US" sz="2400" dirty="0">
                <a:solidFill>
                  <a:schemeClr val="tx1"/>
                </a:solidFill>
              </a:rPr>
              <a:t>: Wireframe.cc is a minimalistic online </a:t>
            </a:r>
            <a:r>
              <a:rPr lang="en-US" sz="2400" dirty="0" err="1">
                <a:solidFill>
                  <a:schemeClr val="tx1"/>
                </a:solidFill>
              </a:rPr>
              <a:t>wireframing</a:t>
            </a:r>
            <a:r>
              <a:rPr lang="en-US" sz="2400" dirty="0">
                <a:solidFill>
                  <a:schemeClr val="tx1"/>
                </a:solidFill>
              </a:rPr>
              <a:t> tool that focuses on simplicity and speed. It's suitable for creating quick wireframes without distractions.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Lucidchart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Lucidchart</a:t>
            </a:r>
            <a:r>
              <a:rPr lang="en-US" sz="2400" dirty="0">
                <a:solidFill>
                  <a:schemeClr val="tx1"/>
                </a:solidFill>
              </a:rPr>
              <a:t> is a versatile diagramming tool that can be used for </a:t>
            </a:r>
            <a:r>
              <a:rPr lang="en-US" sz="2400" dirty="0" err="1">
                <a:solidFill>
                  <a:schemeClr val="tx1"/>
                </a:solidFill>
              </a:rPr>
              <a:t>wireframing</a:t>
            </a:r>
            <a:r>
              <a:rPr lang="en-US" sz="2400" dirty="0">
                <a:solidFill>
                  <a:schemeClr val="tx1"/>
                </a:solidFill>
              </a:rPr>
              <a:t>, flowcharts, and other visualizations. It offers collaboration features and integrations with other tools.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Pen and Paper</a:t>
            </a:r>
            <a:r>
              <a:rPr lang="en-US" sz="2400" dirty="0">
                <a:solidFill>
                  <a:schemeClr val="tx1"/>
                </a:solidFill>
              </a:rPr>
              <a:t>: Sometimes, a simple pen and paper can be the most effective </a:t>
            </a:r>
            <a:r>
              <a:rPr lang="en-US" sz="2400" dirty="0" err="1">
                <a:solidFill>
                  <a:schemeClr val="tx1"/>
                </a:solidFill>
              </a:rPr>
              <a:t>wireframing</a:t>
            </a:r>
            <a:r>
              <a:rPr lang="en-US" sz="2400" dirty="0">
                <a:solidFill>
                  <a:schemeClr val="tx1"/>
                </a:solidFill>
              </a:rPr>
              <a:t> tool, especially for quick sketches and brainstorming sessions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17601-100F-A64C-8FC8-B1455D52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Mockups: Bringing UI Design to Life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1880A6-51CF-5222-D709-BEBBADF6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Mockups as more detailed visual representations of the user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Mockups add color, typography, and basic visual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 use of mockups is to showcase the design’s details and overall look and feel.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148" name="Picture 4" descr="14 Best UI Design Tools and Software You Need in 2023">
            <a:extLst>
              <a:ext uri="{FF2B5EF4-FFF2-40B4-BE49-F238E27FC236}">
                <a16:creationId xmlns:a16="http://schemas.microsoft.com/office/drawing/2014/main" xmlns="" id="{BFA1D200-17F1-53ED-0972-956B0A296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3211134"/>
            <a:ext cx="6621291" cy="33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1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Mockups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957537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Mockups are static representations or visualizations of a design, typically used to showcase the appearance and layout of a digital product, such as a website, mobile app, or software interface. Mockups provide a more detailed and realistic depiction compared to wireframes, as they include visual elements such as colors, typography, and imagery.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They </a:t>
            </a:r>
            <a:r>
              <a:rPr lang="en-US" dirty="0">
                <a:solidFill>
                  <a:schemeClr val="tx1"/>
                </a:solidFill>
              </a:rPr>
              <a:t>help stakeholders, clients, and team members visualize the final product and provide feedback on its aesthetics and overall design direction.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Mockups </a:t>
            </a:r>
            <a:r>
              <a:rPr lang="en-US" dirty="0">
                <a:solidFill>
                  <a:schemeClr val="tx1"/>
                </a:solidFill>
              </a:rPr>
              <a:t>can be created using graphic design software, prototyping tools, or even by hand sketching. They play a crucial role in the design process, allowing designers to iterate and refine the visual aspects of a project before proceeding to the development stage.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8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920</Words>
  <Application>Microsoft Office PowerPoint</Application>
  <PresentationFormat>Widescreen</PresentationFormat>
  <Paragraphs>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Söhne</vt:lpstr>
      <vt:lpstr>Depth</vt:lpstr>
      <vt:lpstr>1302493 Software Development and Documentation    Documentation in the  Design Phase  Dr. Sharefa Murad  2023/2024</vt:lpstr>
      <vt:lpstr>System Design Document</vt:lpstr>
      <vt:lpstr>Design</vt:lpstr>
      <vt:lpstr>Wireframing: The Blueprint of UI Design</vt:lpstr>
      <vt:lpstr>How to Wireframing:</vt:lpstr>
      <vt:lpstr>Tools for Digital Wireframes</vt:lpstr>
      <vt:lpstr>Tools for Digital Wireframes</vt:lpstr>
      <vt:lpstr>Mockups: Bringing UI Design to Life</vt:lpstr>
      <vt:lpstr>Mockups</vt:lpstr>
      <vt:lpstr>Prototyping: Interactive User Experience Preview</vt:lpstr>
      <vt:lpstr>Prototyping Tools</vt:lpstr>
      <vt:lpstr>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Software Documentation?</dc:title>
  <dc:creator>Sharefa Murad</dc:creator>
  <cp:lastModifiedBy>Sharefa Murad</cp:lastModifiedBy>
  <cp:revision>44</cp:revision>
  <dcterms:created xsi:type="dcterms:W3CDTF">2024-03-10T08:27:22Z</dcterms:created>
  <dcterms:modified xsi:type="dcterms:W3CDTF">2024-03-31T10:37:19Z</dcterms:modified>
</cp:coreProperties>
</file>