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handoutMasterIdLst>
    <p:handoutMasterId r:id="rId22"/>
  </p:handoutMasterIdLst>
  <p:sldIdLst>
    <p:sldId id="256" r:id="rId5"/>
    <p:sldId id="259" r:id="rId6"/>
    <p:sldId id="270" r:id="rId7"/>
    <p:sldId id="271" r:id="rId8"/>
    <p:sldId id="262" r:id="rId9"/>
    <p:sldId id="263" r:id="rId10"/>
    <p:sldId id="264" r:id="rId11"/>
    <p:sldId id="265" r:id="rId12"/>
    <p:sldId id="273" r:id="rId13"/>
    <p:sldId id="274" r:id="rId14"/>
    <p:sldId id="275" r:id="rId15"/>
    <p:sldId id="266" r:id="rId16"/>
    <p:sldId id="267" r:id="rId17"/>
    <p:sldId id="268" r:id="rId18"/>
    <p:sldId id="269"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Basic knowledge of python programming.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Basic knowledge of linear algebra and matrices.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Basic knowledge of calculus(differentiation and integration).</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Basic knowledge of python programming.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Basic knowledge of linear algebra and matrices.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Basic knowledge of calculus(differentiation and integration).</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6/17/2020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6/17/2020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6/17/2020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6/17/2020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6/17/2020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6/17/2020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400" dirty="0">
                <a:solidFill>
                  <a:schemeClr val="bg1"/>
                </a:solidFill>
              </a:rPr>
              <a:t>Introduction to machine learning</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ctr"/>
            <a:r>
              <a:rPr lang="en-US" sz="2400" dirty="0">
                <a:solidFill>
                  <a:srgbClr val="7CEBFF"/>
                </a:solidFill>
              </a:rPr>
              <a:t>Week 1</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C436-E4E3-4116-A709-CC92ABB1D69D}"/>
              </a:ext>
            </a:extLst>
          </p:cNvPr>
          <p:cNvSpPr>
            <a:spLocks noGrp="1"/>
          </p:cNvSpPr>
          <p:nvPr>
            <p:ph type="title"/>
          </p:nvPr>
        </p:nvSpPr>
        <p:spPr/>
        <p:txBody>
          <a:bodyPr/>
          <a:lstStyle/>
          <a:p>
            <a:r>
              <a:rPr lang="en-US" dirty="0"/>
              <a:t>Supervised learning Problems</a:t>
            </a:r>
          </a:p>
        </p:txBody>
      </p:sp>
      <p:sp>
        <p:nvSpPr>
          <p:cNvPr id="3" name="Text Placeholder 2">
            <a:extLst>
              <a:ext uri="{FF2B5EF4-FFF2-40B4-BE49-F238E27FC236}">
                <a16:creationId xmlns:a16="http://schemas.microsoft.com/office/drawing/2014/main" id="{EADBB1E2-8374-486E-9C76-BBEC64B5FF86}"/>
              </a:ext>
            </a:extLst>
          </p:cNvPr>
          <p:cNvSpPr>
            <a:spLocks noGrp="1"/>
          </p:cNvSpPr>
          <p:nvPr>
            <p:ph type="body" idx="1"/>
          </p:nvPr>
        </p:nvSpPr>
        <p:spPr/>
        <p:txBody>
          <a:bodyPr/>
          <a:lstStyle/>
          <a:p>
            <a:pPr algn="ctr"/>
            <a:r>
              <a:rPr lang="en-US" sz="3200" dirty="0"/>
              <a:t>Regression Problems</a:t>
            </a:r>
          </a:p>
        </p:txBody>
      </p:sp>
      <p:sp>
        <p:nvSpPr>
          <p:cNvPr id="4" name="Content Placeholder 3">
            <a:extLst>
              <a:ext uri="{FF2B5EF4-FFF2-40B4-BE49-F238E27FC236}">
                <a16:creationId xmlns:a16="http://schemas.microsoft.com/office/drawing/2014/main" id="{FB6077F6-3241-4133-A7C2-C2BE6AA5D22C}"/>
              </a:ext>
            </a:extLst>
          </p:cNvPr>
          <p:cNvSpPr>
            <a:spLocks noGrp="1"/>
          </p:cNvSpPr>
          <p:nvPr>
            <p:ph sz="half" idx="2"/>
          </p:nvPr>
        </p:nvSpPr>
        <p:spPr/>
        <p:txBody>
          <a:bodyPr/>
          <a:lstStyle/>
          <a:p>
            <a:r>
              <a:rPr lang="en-US" dirty="0"/>
              <a:t>Assume you have a dataset of houses which contains the area of each house, number of rooms and the price of each house.</a:t>
            </a:r>
          </a:p>
          <a:p>
            <a:r>
              <a:rPr lang="en-US" dirty="0"/>
              <a:t>You want to predict the price of the house depending on the area and the number of rooms, that will be by finding the best straight line or curve to fit the points and get the minimum error.</a:t>
            </a:r>
          </a:p>
        </p:txBody>
      </p:sp>
      <p:sp>
        <p:nvSpPr>
          <p:cNvPr id="5" name="Text Placeholder 4">
            <a:extLst>
              <a:ext uri="{FF2B5EF4-FFF2-40B4-BE49-F238E27FC236}">
                <a16:creationId xmlns:a16="http://schemas.microsoft.com/office/drawing/2014/main" id="{387E6F04-C4AF-4A86-9934-F92006485956}"/>
              </a:ext>
            </a:extLst>
          </p:cNvPr>
          <p:cNvSpPr>
            <a:spLocks noGrp="1"/>
          </p:cNvSpPr>
          <p:nvPr>
            <p:ph type="body" sz="quarter" idx="3"/>
          </p:nvPr>
        </p:nvSpPr>
        <p:spPr/>
        <p:txBody>
          <a:bodyPr/>
          <a:lstStyle/>
          <a:p>
            <a:pPr algn="ctr"/>
            <a:r>
              <a:rPr lang="en-US" sz="3200" dirty="0"/>
              <a:t>Classification Problems</a:t>
            </a:r>
          </a:p>
        </p:txBody>
      </p:sp>
      <p:sp>
        <p:nvSpPr>
          <p:cNvPr id="6" name="Content Placeholder 5">
            <a:extLst>
              <a:ext uri="{FF2B5EF4-FFF2-40B4-BE49-F238E27FC236}">
                <a16:creationId xmlns:a16="http://schemas.microsoft.com/office/drawing/2014/main" id="{8A07D6D5-14F1-4C0D-87E7-9B427B317FD6}"/>
              </a:ext>
            </a:extLst>
          </p:cNvPr>
          <p:cNvSpPr>
            <a:spLocks noGrp="1"/>
          </p:cNvSpPr>
          <p:nvPr>
            <p:ph sz="quarter" idx="4"/>
          </p:nvPr>
        </p:nvSpPr>
        <p:spPr/>
        <p:txBody>
          <a:bodyPr/>
          <a:lstStyle/>
          <a:p>
            <a:r>
              <a:rPr lang="en-US" dirty="0"/>
              <a:t>Assume you have a dataset which is an image dataset of numbers from 0 to 9 and you want to predict another image and classify the number and recognize it. This is a classification problem</a:t>
            </a:r>
          </a:p>
        </p:txBody>
      </p:sp>
    </p:spTree>
    <p:extLst>
      <p:ext uri="{BB962C8B-B14F-4D97-AF65-F5344CB8AC3E}">
        <p14:creationId xmlns:p14="http://schemas.microsoft.com/office/powerpoint/2010/main" val="412381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C436-E4E3-4116-A709-CC92ABB1D69D}"/>
              </a:ext>
            </a:extLst>
          </p:cNvPr>
          <p:cNvSpPr>
            <a:spLocks noGrp="1"/>
          </p:cNvSpPr>
          <p:nvPr>
            <p:ph type="title"/>
          </p:nvPr>
        </p:nvSpPr>
        <p:spPr/>
        <p:txBody>
          <a:bodyPr/>
          <a:lstStyle/>
          <a:p>
            <a:r>
              <a:rPr lang="en-US" dirty="0"/>
              <a:t>Supervised learning algorithms</a:t>
            </a:r>
          </a:p>
        </p:txBody>
      </p:sp>
      <p:sp>
        <p:nvSpPr>
          <p:cNvPr id="3" name="Text Placeholder 2">
            <a:extLst>
              <a:ext uri="{FF2B5EF4-FFF2-40B4-BE49-F238E27FC236}">
                <a16:creationId xmlns:a16="http://schemas.microsoft.com/office/drawing/2014/main" id="{EADBB1E2-8374-486E-9C76-BBEC64B5FF86}"/>
              </a:ext>
            </a:extLst>
          </p:cNvPr>
          <p:cNvSpPr>
            <a:spLocks noGrp="1"/>
          </p:cNvSpPr>
          <p:nvPr>
            <p:ph type="body" idx="1"/>
          </p:nvPr>
        </p:nvSpPr>
        <p:spPr/>
        <p:txBody>
          <a:bodyPr/>
          <a:lstStyle/>
          <a:p>
            <a:pPr algn="ctr"/>
            <a:r>
              <a:rPr lang="en-US" sz="3200" dirty="0"/>
              <a:t>Regression Algorithms</a:t>
            </a:r>
          </a:p>
        </p:txBody>
      </p:sp>
      <p:sp>
        <p:nvSpPr>
          <p:cNvPr id="4" name="Content Placeholder 3">
            <a:extLst>
              <a:ext uri="{FF2B5EF4-FFF2-40B4-BE49-F238E27FC236}">
                <a16:creationId xmlns:a16="http://schemas.microsoft.com/office/drawing/2014/main" id="{FB6077F6-3241-4133-A7C2-C2BE6AA5D22C}"/>
              </a:ext>
            </a:extLst>
          </p:cNvPr>
          <p:cNvSpPr>
            <a:spLocks noGrp="1"/>
          </p:cNvSpPr>
          <p:nvPr>
            <p:ph sz="half" idx="2"/>
          </p:nvPr>
        </p:nvSpPr>
        <p:spPr/>
        <p:txBody>
          <a:bodyPr/>
          <a:lstStyle/>
          <a:p>
            <a:r>
              <a:rPr lang="en-US" dirty="0"/>
              <a:t>Regression (To find the best curve to fit a dataset)</a:t>
            </a:r>
          </a:p>
        </p:txBody>
      </p:sp>
      <p:sp>
        <p:nvSpPr>
          <p:cNvPr id="5" name="Text Placeholder 4">
            <a:extLst>
              <a:ext uri="{FF2B5EF4-FFF2-40B4-BE49-F238E27FC236}">
                <a16:creationId xmlns:a16="http://schemas.microsoft.com/office/drawing/2014/main" id="{387E6F04-C4AF-4A86-9934-F92006485956}"/>
              </a:ext>
            </a:extLst>
          </p:cNvPr>
          <p:cNvSpPr>
            <a:spLocks noGrp="1"/>
          </p:cNvSpPr>
          <p:nvPr>
            <p:ph type="body" sz="quarter" idx="3"/>
          </p:nvPr>
        </p:nvSpPr>
        <p:spPr/>
        <p:txBody>
          <a:bodyPr/>
          <a:lstStyle/>
          <a:p>
            <a:pPr algn="ctr"/>
            <a:r>
              <a:rPr lang="en-US" sz="3200" dirty="0"/>
              <a:t>Classification Algorithms</a:t>
            </a:r>
          </a:p>
        </p:txBody>
      </p:sp>
      <p:sp>
        <p:nvSpPr>
          <p:cNvPr id="6" name="Content Placeholder 5">
            <a:extLst>
              <a:ext uri="{FF2B5EF4-FFF2-40B4-BE49-F238E27FC236}">
                <a16:creationId xmlns:a16="http://schemas.microsoft.com/office/drawing/2014/main" id="{8A07D6D5-14F1-4C0D-87E7-9B427B317FD6}"/>
              </a:ext>
            </a:extLst>
          </p:cNvPr>
          <p:cNvSpPr>
            <a:spLocks noGrp="1"/>
          </p:cNvSpPr>
          <p:nvPr>
            <p:ph sz="quarter" idx="4"/>
          </p:nvPr>
        </p:nvSpPr>
        <p:spPr/>
        <p:txBody>
          <a:bodyPr/>
          <a:lstStyle/>
          <a:p>
            <a:r>
              <a:rPr lang="en-US" dirty="0"/>
              <a:t>Nearest Neighbor Algorithm</a:t>
            </a:r>
          </a:p>
          <a:p>
            <a:r>
              <a:rPr lang="en-US" dirty="0"/>
              <a:t>Logistic Regression</a:t>
            </a:r>
          </a:p>
          <a:p>
            <a:r>
              <a:rPr lang="en-US" dirty="0"/>
              <a:t>Naïve Bayes</a:t>
            </a:r>
          </a:p>
          <a:p>
            <a:r>
              <a:rPr lang="en-US" dirty="0"/>
              <a:t>Decision Trees</a:t>
            </a:r>
          </a:p>
          <a:p>
            <a:r>
              <a:rPr lang="en-US" dirty="0"/>
              <a:t>Random Forest</a:t>
            </a:r>
          </a:p>
          <a:p>
            <a:r>
              <a:rPr lang="en-US" dirty="0"/>
              <a:t>Support Vector Machines</a:t>
            </a:r>
          </a:p>
        </p:txBody>
      </p:sp>
    </p:spTree>
    <p:extLst>
      <p:ext uri="{BB962C8B-B14F-4D97-AF65-F5344CB8AC3E}">
        <p14:creationId xmlns:p14="http://schemas.microsoft.com/office/powerpoint/2010/main" val="275564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ED47-A8AF-483C-AD52-9CB8F8F96CA8}"/>
              </a:ext>
            </a:extLst>
          </p:cNvPr>
          <p:cNvSpPr>
            <a:spLocks noGrp="1"/>
          </p:cNvSpPr>
          <p:nvPr>
            <p:ph type="ctrTitle"/>
          </p:nvPr>
        </p:nvSpPr>
        <p:spPr/>
        <p:txBody>
          <a:bodyPr>
            <a:normAutofit fontScale="90000"/>
          </a:bodyPr>
          <a:lstStyle/>
          <a:p>
            <a:pPr algn="ctr"/>
            <a:r>
              <a:rPr lang="en-US" sz="6000" dirty="0"/>
              <a:t>Nearest neighbor algorithm</a:t>
            </a:r>
          </a:p>
        </p:txBody>
      </p:sp>
      <p:sp>
        <p:nvSpPr>
          <p:cNvPr id="3" name="Subtitle 2">
            <a:extLst>
              <a:ext uri="{FF2B5EF4-FFF2-40B4-BE49-F238E27FC236}">
                <a16:creationId xmlns:a16="http://schemas.microsoft.com/office/drawing/2014/main" id="{6AC8B55B-A804-4A06-901F-18D29A121561}"/>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66821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379-4B63-4BFC-8313-EC26F541E0F1}"/>
              </a:ext>
            </a:extLst>
          </p:cNvPr>
          <p:cNvSpPr>
            <a:spLocks noGrp="1"/>
          </p:cNvSpPr>
          <p:nvPr>
            <p:ph type="title"/>
          </p:nvPr>
        </p:nvSpPr>
        <p:spPr/>
        <p:txBody>
          <a:bodyPr>
            <a:normAutofit/>
          </a:bodyPr>
          <a:lstStyle/>
          <a:p>
            <a:r>
              <a:rPr lang="en-US" sz="4800" dirty="0"/>
              <a:t>Nearest neighbor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12867-C2A6-4C00-A5EB-582F3B740D1C}"/>
                  </a:ext>
                </a:extLst>
              </p:cNvPr>
              <p:cNvSpPr>
                <a:spLocks noGrp="1"/>
              </p:cNvSpPr>
              <p:nvPr>
                <p:ph idx="1"/>
              </p:nvPr>
            </p:nvSpPr>
            <p:spPr/>
            <p:txBody>
              <a:bodyPr/>
              <a:lstStyle/>
              <a:p>
                <a:r>
                  <a:rPr lang="en-US" dirty="0"/>
                  <a:t>This is a classification algorithm.</a:t>
                </a:r>
              </a:p>
              <a:p>
                <a:r>
                  <a:rPr lang="en-US" dirty="0"/>
                  <a:t>Assume that you want to predict if a person</a:t>
                </a:r>
              </a:p>
              <a:p>
                <a:pPr marL="0" indent="0">
                  <a:buNone/>
                </a:pPr>
                <a:r>
                  <a:rPr lang="en-US" dirty="0"/>
                  <a:t> is infected with COVID-19 or not depending on two features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a:p>
              <a:p>
                <a:r>
                  <a:rPr lang="en-US" dirty="0"/>
                  <a:t>A is a person, you know about him his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 and you want to predict whether he is infected or not.</a:t>
                </a:r>
              </a:p>
              <a:p>
                <a:r>
                  <a:rPr lang="en-US" dirty="0"/>
                  <a:t>On the figure x symbol represents infected and o symbol for being not infected.</a:t>
                </a:r>
              </a:p>
              <a:p>
                <a:r>
                  <a:rPr lang="en-US" dirty="0"/>
                  <a:t>The way the algorithm work is to calculate the distance between the input feature A and each data sample, then find the nearest label to A.</a:t>
                </a:r>
              </a:p>
            </p:txBody>
          </p:sp>
        </mc:Choice>
        <mc:Fallback xmlns="">
          <p:sp>
            <p:nvSpPr>
              <p:cNvPr id="3" name="Content Placeholder 2">
                <a:extLst>
                  <a:ext uri="{FF2B5EF4-FFF2-40B4-BE49-F238E27FC236}">
                    <a16:creationId xmlns:a16="http://schemas.microsoft.com/office/drawing/2014/main" id="{65F12867-C2A6-4C00-A5EB-582F3B740D1C}"/>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62E0986-18A9-4B1A-B25C-FF4900F9B7A6}"/>
              </a:ext>
            </a:extLst>
          </p:cNvPr>
          <p:cNvCxnSpPr/>
          <p:nvPr/>
        </p:nvCxnSpPr>
        <p:spPr>
          <a:xfrm flipV="1">
            <a:off x="8291383" y="1865870"/>
            <a:ext cx="0" cy="18040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AE163AA3-7168-48C4-BF70-D1BCDF75074A}"/>
              </a:ext>
            </a:extLst>
          </p:cNvPr>
          <p:cNvSpPr txBox="1"/>
          <p:nvPr/>
        </p:nvSpPr>
        <p:spPr>
          <a:xfrm>
            <a:off x="9527059" y="1812492"/>
            <a:ext cx="284200" cy="369332"/>
          </a:xfrm>
          <a:prstGeom prst="rect">
            <a:avLst/>
          </a:prstGeom>
          <a:noFill/>
        </p:spPr>
        <p:txBody>
          <a:bodyPr wrap="square" rtlCol="0">
            <a:spAutoFit/>
          </a:bodyPr>
          <a:lstStyle/>
          <a:p>
            <a:r>
              <a:rPr lang="en-US" dirty="0"/>
              <a:t>x</a:t>
            </a:r>
          </a:p>
        </p:txBody>
      </p:sp>
      <p:grpSp>
        <p:nvGrpSpPr>
          <p:cNvPr id="28" name="Group 27">
            <a:extLst>
              <a:ext uri="{FF2B5EF4-FFF2-40B4-BE49-F238E27FC236}">
                <a16:creationId xmlns:a16="http://schemas.microsoft.com/office/drawing/2014/main" id="{D1F397C7-FC38-487E-9300-8EF01EF241A6}"/>
              </a:ext>
            </a:extLst>
          </p:cNvPr>
          <p:cNvGrpSpPr/>
          <p:nvPr/>
        </p:nvGrpSpPr>
        <p:grpSpPr>
          <a:xfrm>
            <a:off x="7504671" y="1995830"/>
            <a:ext cx="3900615" cy="2043459"/>
            <a:chOff x="7504671" y="1995830"/>
            <a:chExt cx="3900615" cy="2043459"/>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A1F6C3-7073-4694-9879-B0366D626509}"/>
                    </a:ext>
                  </a:extLst>
                </p:cNvPr>
                <p:cNvSpPr txBox="1"/>
                <p:nvPr/>
              </p:nvSpPr>
              <p:spPr>
                <a:xfrm>
                  <a:off x="9354065" y="3669957"/>
                  <a:ext cx="1099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79A1F6C3-7073-4694-9879-B0366D626509}"/>
                    </a:ext>
                  </a:extLst>
                </p:cNvPr>
                <p:cNvSpPr txBox="1">
                  <a:spLocks noRot="1" noChangeAspect="1" noMove="1" noResize="1" noEditPoints="1" noAdjustHandles="1" noChangeArrowheads="1" noChangeShapeType="1" noTextEdit="1"/>
                </p:cNvSpPr>
                <p:nvPr/>
              </p:nvSpPr>
              <p:spPr>
                <a:xfrm>
                  <a:off x="9354065" y="3669957"/>
                  <a:ext cx="1099748" cy="369332"/>
                </a:xfrm>
                <a:prstGeom prst="rect">
                  <a:avLst/>
                </a:prstGeom>
                <a:blipFill>
                  <a:blip r:embed="rId3"/>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6D5A48BE-5611-4655-8BDB-4F88193D481A}"/>
                </a:ext>
              </a:extLst>
            </p:cNvPr>
            <p:cNvGrpSpPr/>
            <p:nvPr/>
          </p:nvGrpSpPr>
          <p:grpSpPr>
            <a:xfrm>
              <a:off x="7504671" y="1995830"/>
              <a:ext cx="3900615" cy="1682175"/>
              <a:chOff x="7504671" y="1995830"/>
              <a:chExt cx="3900615" cy="1682175"/>
            </a:xfrm>
          </p:grpSpPr>
          <p:cxnSp>
            <p:nvCxnSpPr>
              <p:cNvPr id="5" name="Straight Arrow Connector 4">
                <a:extLst>
                  <a:ext uri="{FF2B5EF4-FFF2-40B4-BE49-F238E27FC236}">
                    <a16:creationId xmlns:a16="http://schemas.microsoft.com/office/drawing/2014/main" id="{03AC31F7-DD68-4B0A-8571-3F393931FEA3}"/>
                  </a:ext>
                </a:extLst>
              </p:cNvPr>
              <p:cNvCxnSpPr/>
              <p:nvPr/>
            </p:nvCxnSpPr>
            <p:spPr>
              <a:xfrm>
                <a:off x="8291384" y="3669957"/>
                <a:ext cx="31139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51A31-701C-4518-80DF-E7C782140883}"/>
                      </a:ext>
                    </a:extLst>
                  </p:cNvPr>
                  <p:cNvSpPr txBox="1"/>
                  <p:nvPr/>
                </p:nvSpPr>
                <p:spPr>
                  <a:xfrm>
                    <a:off x="7504671" y="2583247"/>
                    <a:ext cx="1099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44951A31-701C-4518-80DF-E7C782140883}"/>
                      </a:ext>
                    </a:extLst>
                  </p:cNvPr>
                  <p:cNvSpPr txBox="1">
                    <a:spLocks noRot="1" noChangeAspect="1" noMove="1" noResize="1" noEditPoints="1" noAdjustHandles="1" noChangeArrowheads="1" noChangeShapeType="1" noTextEdit="1"/>
                  </p:cNvSpPr>
                  <p:nvPr/>
                </p:nvSpPr>
                <p:spPr>
                  <a:xfrm>
                    <a:off x="7504671" y="2583247"/>
                    <a:ext cx="1099748" cy="369332"/>
                  </a:xfrm>
                  <a:prstGeom prst="rect">
                    <a:avLst/>
                  </a:prstGeom>
                  <a:blipFill>
                    <a:blip r:embed="rId4"/>
                    <a:stretch>
                      <a:fillRect b="-1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24AAD7F-FF94-45B1-BDA4-EE445C91F335}"/>
                  </a:ext>
                </a:extLst>
              </p:cNvPr>
              <p:cNvSpPr txBox="1"/>
              <p:nvPr/>
            </p:nvSpPr>
            <p:spPr>
              <a:xfrm>
                <a:off x="9527059" y="2180496"/>
                <a:ext cx="28420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0098F922-15CC-4B78-A347-22C369401945}"/>
                  </a:ext>
                </a:extLst>
              </p:cNvPr>
              <p:cNvSpPr txBox="1"/>
              <p:nvPr/>
            </p:nvSpPr>
            <p:spPr>
              <a:xfrm>
                <a:off x="9771104" y="2433334"/>
                <a:ext cx="28420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82772C3-8CDE-4E92-B24F-7CF97706F332}"/>
                  </a:ext>
                </a:extLst>
              </p:cNvPr>
              <p:cNvSpPr txBox="1"/>
              <p:nvPr/>
            </p:nvSpPr>
            <p:spPr>
              <a:xfrm>
                <a:off x="10015148" y="2377617"/>
                <a:ext cx="28420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B2DE78EB-3819-4900-BBB7-011DE740D84D}"/>
                  </a:ext>
                </a:extLst>
              </p:cNvPr>
              <p:cNvSpPr txBox="1"/>
              <p:nvPr/>
            </p:nvSpPr>
            <p:spPr>
              <a:xfrm>
                <a:off x="10002791" y="1995830"/>
                <a:ext cx="28420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47D0DF82-24ED-4A20-A1FD-0AB7981AF48F}"/>
                  </a:ext>
                </a:extLst>
              </p:cNvPr>
              <p:cNvSpPr txBox="1"/>
              <p:nvPr/>
            </p:nvSpPr>
            <p:spPr>
              <a:xfrm>
                <a:off x="10399028" y="2772571"/>
                <a:ext cx="28420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D079729F-9151-42BD-967C-0C2E3803F14E}"/>
                  </a:ext>
                </a:extLst>
              </p:cNvPr>
              <p:cNvSpPr txBox="1"/>
              <p:nvPr/>
            </p:nvSpPr>
            <p:spPr>
              <a:xfrm>
                <a:off x="10336423" y="2381365"/>
                <a:ext cx="28420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B11DABC8-44DF-4765-9270-940141774F33}"/>
                  </a:ext>
                </a:extLst>
              </p:cNvPr>
              <p:cNvSpPr txBox="1"/>
              <p:nvPr/>
            </p:nvSpPr>
            <p:spPr>
              <a:xfrm>
                <a:off x="8911481" y="2682314"/>
                <a:ext cx="284200" cy="369332"/>
              </a:xfrm>
              <a:prstGeom prst="rect">
                <a:avLst/>
              </a:prstGeom>
              <a:noFill/>
            </p:spPr>
            <p:txBody>
              <a:bodyPr wrap="square" rtlCol="0">
                <a:spAutoFit/>
              </a:bodyPr>
              <a:lstStyle/>
              <a:p>
                <a:r>
                  <a:rPr lang="en-US" dirty="0"/>
                  <a:t>o</a:t>
                </a:r>
              </a:p>
            </p:txBody>
          </p:sp>
          <p:sp>
            <p:nvSpPr>
              <p:cNvPr id="18" name="TextBox 17">
                <a:extLst>
                  <a:ext uri="{FF2B5EF4-FFF2-40B4-BE49-F238E27FC236}">
                    <a16:creationId xmlns:a16="http://schemas.microsoft.com/office/drawing/2014/main" id="{1004AC86-18D2-4290-8C13-97C7587B231D}"/>
                  </a:ext>
                </a:extLst>
              </p:cNvPr>
              <p:cNvSpPr txBox="1"/>
              <p:nvPr/>
            </p:nvSpPr>
            <p:spPr>
              <a:xfrm>
                <a:off x="9063881" y="2834714"/>
                <a:ext cx="284200" cy="369332"/>
              </a:xfrm>
              <a:prstGeom prst="rect">
                <a:avLst/>
              </a:prstGeom>
              <a:noFill/>
            </p:spPr>
            <p:txBody>
              <a:bodyPr wrap="square" rtlCol="0">
                <a:spAutoFit/>
              </a:bodyPr>
              <a:lstStyle/>
              <a:p>
                <a:r>
                  <a:rPr lang="en-US" dirty="0"/>
                  <a:t>o</a:t>
                </a:r>
              </a:p>
            </p:txBody>
          </p:sp>
          <p:sp>
            <p:nvSpPr>
              <p:cNvPr id="19" name="TextBox 18">
                <a:extLst>
                  <a:ext uri="{FF2B5EF4-FFF2-40B4-BE49-F238E27FC236}">
                    <a16:creationId xmlns:a16="http://schemas.microsoft.com/office/drawing/2014/main" id="{8E35D549-0365-4114-8D62-91A4F72C9853}"/>
                  </a:ext>
                </a:extLst>
              </p:cNvPr>
              <p:cNvSpPr txBox="1"/>
              <p:nvPr/>
            </p:nvSpPr>
            <p:spPr>
              <a:xfrm>
                <a:off x="9050797" y="3059668"/>
                <a:ext cx="284200" cy="369332"/>
              </a:xfrm>
              <a:prstGeom prst="rect">
                <a:avLst/>
              </a:prstGeom>
              <a:noFill/>
            </p:spPr>
            <p:txBody>
              <a:bodyPr wrap="square" rtlCol="0">
                <a:spAutoFit/>
              </a:bodyPr>
              <a:lstStyle/>
              <a:p>
                <a:r>
                  <a:rPr lang="en-US" dirty="0"/>
                  <a:t>o</a:t>
                </a:r>
              </a:p>
            </p:txBody>
          </p:sp>
          <p:sp>
            <p:nvSpPr>
              <p:cNvPr id="20" name="TextBox 19">
                <a:extLst>
                  <a:ext uri="{FF2B5EF4-FFF2-40B4-BE49-F238E27FC236}">
                    <a16:creationId xmlns:a16="http://schemas.microsoft.com/office/drawing/2014/main" id="{C222E907-2A04-450A-9EA8-455457003CE6}"/>
                  </a:ext>
                </a:extLst>
              </p:cNvPr>
              <p:cNvSpPr txBox="1"/>
              <p:nvPr/>
            </p:nvSpPr>
            <p:spPr>
              <a:xfrm>
                <a:off x="8590206" y="2559122"/>
                <a:ext cx="284200" cy="369332"/>
              </a:xfrm>
              <a:prstGeom prst="rect">
                <a:avLst/>
              </a:prstGeom>
              <a:noFill/>
            </p:spPr>
            <p:txBody>
              <a:bodyPr wrap="square" rtlCol="0">
                <a:spAutoFit/>
              </a:bodyPr>
              <a:lstStyle/>
              <a:p>
                <a:r>
                  <a:rPr lang="en-US" dirty="0"/>
                  <a:t>o</a:t>
                </a:r>
              </a:p>
            </p:txBody>
          </p:sp>
          <p:sp>
            <p:nvSpPr>
              <p:cNvPr id="21" name="TextBox 20">
                <a:extLst>
                  <a:ext uri="{FF2B5EF4-FFF2-40B4-BE49-F238E27FC236}">
                    <a16:creationId xmlns:a16="http://schemas.microsoft.com/office/drawing/2014/main" id="{A60D9017-4117-423A-A3EC-B76837060AC3}"/>
                  </a:ext>
                </a:extLst>
              </p:cNvPr>
              <p:cNvSpPr txBox="1"/>
              <p:nvPr/>
            </p:nvSpPr>
            <p:spPr>
              <a:xfrm>
                <a:off x="9361165" y="3023787"/>
                <a:ext cx="284200" cy="369332"/>
              </a:xfrm>
              <a:prstGeom prst="rect">
                <a:avLst/>
              </a:prstGeom>
              <a:noFill/>
            </p:spPr>
            <p:txBody>
              <a:bodyPr wrap="square" rtlCol="0">
                <a:spAutoFit/>
              </a:bodyPr>
              <a:lstStyle/>
              <a:p>
                <a:r>
                  <a:rPr lang="en-US" dirty="0"/>
                  <a:t>o</a:t>
                </a:r>
              </a:p>
            </p:txBody>
          </p:sp>
          <p:sp>
            <p:nvSpPr>
              <p:cNvPr id="22" name="TextBox 21">
                <a:extLst>
                  <a:ext uri="{FF2B5EF4-FFF2-40B4-BE49-F238E27FC236}">
                    <a16:creationId xmlns:a16="http://schemas.microsoft.com/office/drawing/2014/main" id="{39A05DD3-5557-4DB7-A1C6-C00879470A57}"/>
                  </a:ext>
                </a:extLst>
              </p:cNvPr>
              <p:cNvSpPr txBox="1"/>
              <p:nvPr/>
            </p:nvSpPr>
            <p:spPr>
              <a:xfrm>
                <a:off x="8642531" y="2802666"/>
                <a:ext cx="284200" cy="369332"/>
              </a:xfrm>
              <a:prstGeom prst="rect">
                <a:avLst/>
              </a:prstGeom>
              <a:noFill/>
            </p:spPr>
            <p:txBody>
              <a:bodyPr wrap="square" rtlCol="0">
                <a:spAutoFit/>
              </a:bodyPr>
              <a:lstStyle/>
              <a:p>
                <a:r>
                  <a:rPr lang="en-US" dirty="0"/>
                  <a:t>o</a:t>
                </a:r>
              </a:p>
            </p:txBody>
          </p:sp>
          <p:sp>
            <p:nvSpPr>
              <p:cNvPr id="23" name="TextBox 22">
                <a:extLst>
                  <a:ext uri="{FF2B5EF4-FFF2-40B4-BE49-F238E27FC236}">
                    <a16:creationId xmlns:a16="http://schemas.microsoft.com/office/drawing/2014/main" id="{67BE2C6D-5B6C-484F-BDFE-70DCE2982D88}"/>
                  </a:ext>
                </a:extLst>
              </p:cNvPr>
              <p:cNvSpPr txBox="1"/>
              <p:nvPr/>
            </p:nvSpPr>
            <p:spPr>
              <a:xfrm>
                <a:off x="8411866" y="2171914"/>
                <a:ext cx="284200" cy="369332"/>
              </a:xfrm>
              <a:prstGeom prst="rect">
                <a:avLst/>
              </a:prstGeom>
              <a:noFill/>
            </p:spPr>
            <p:txBody>
              <a:bodyPr wrap="square" rtlCol="0">
                <a:spAutoFit/>
              </a:bodyPr>
              <a:lstStyle/>
              <a:p>
                <a:r>
                  <a:rPr lang="en-US" dirty="0"/>
                  <a:t>o</a:t>
                </a:r>
              </a:p>
            </p:txBody>
          </p:sp>
          <p:sp>
            <p:nvSpPr>
              <p:cNvPr id="24" name="TextBox 23">
                <a:extLst>
                  <a:ext uri="{FF2B5EF4-FFF2-40B4-BE49-F238E27FC236}">
                    <a16:creationId xmlns:a16="http://schemas.microsoft.com/office/drawing/2014/main" id="{7717EC3A-6681-4B0B-9FB3-9E68506E1EDA}"/>
                  </a:ext>
                </a:extLst>
              </p:cNvPr>
              <p:cNvSpPr txBox="1"/>
              <p:nvPr/>
            </p:nvSpPr>
            <p:spPr>
              <a:xfrm>
                <a:off x="9343250" y="3308673"/>
                <a:ext cx="284200" cy="369332"/>
              </a:xfrm>
              <a:prstGeom prst="rect">
                <a:avLst/>
              </a:prstGeom>
              <a:noFill/>
            </p:spPr>
            <p:txBody>
              <a:bodyPr wrap="square" rtlCol="0">
                <a:spAutoFit/>
              </a:bodyPr>
              <a:lstStyle/>
              <a:p>
                <a:r>
                  <a:rPr lang="en-US" dirty="0"/>
                  <a:t>o</a:t>
                </a:r>
              </a:p>
            </p:txBody>
          </p:sp>
          <p:sp>
            <p:nvSpPr>
              <p:cNvPr id="25" name="TextBox 24">
                <a:extLst>
                  <a:ext uri="{FF2B5EF4-FFF2-40B4-BE49-F238E27FC236}">
                    <a16:creationId xmlns:a16="http://schemas.microsoft.com/office/drawing/2014/main" id="{9144503A-4AFA-4801-850C-8C78A456D3DD}"/>
                  </a:ext>
                </a:extLst>
              </p:cNvPr>
              <p:cNvSpPr txBox="1"/>
              <p:nvPr/>
            </p:nvSpPr>
            <p:spPr>
              <a:xfrm>
                <a:off x="10092793" y="2641466"/>
                <a:ext cx="284200" cy="369332"/>
              </a:xfrm>
              <a:prstGeom prst="rect">
                <a:avLst/>
              </a:prstGeom>
              <a:noFill/>
            </p:spPr>
            <p:txBody>
              <a:bodyPr wrap="square" rtlCol="0">
                <a:spAutoFit/>
              </a:bodyPr>
              <a:lstStyle/>
              <a:p>
                <a:r>
                  <a:rPr lang="en-US" dirty="0">
                    <a:solidFill>
                      <a:srgbClr val="FF0000"/>
                    </a:solidFill>
                  </a:rPr>
                  <a:t>A </a:t>
                </a:r>
              </a:p>
            </p:txBody>
          </p:sp>
          <p:sp>
            <p:nvSpPr>
              <p:cNvPr id="26" name="Oval 25">
                <a:extLst>
                  <a:ext uri="{FF2B5EF4-FFF2-40B4-BE49-F238E27FC236}">
                    <a16:creationId xmlns:a16="http://schemas.microsoft.com/office/drawing/2014/main" id="{B3B193F1-ABC1-425C-9A54-FEC0478D5B78}"/>
                  </a:ext>
                </a:extLst>
              </p:cNvPr>
              <p:cNvSpPr/>
              <p:nvPr/>
            </p:nvSpPr>
            <p:spPr>
              <a:xfrm>
                <a:off x="10399028" y="2743788"/>
                <a:ext cx="104209" cy="9092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8639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379-4B63-4BFC-8313-EC26F541E0F1}"/>
              </a:ext>
            </a:extLst>
          </p:cNvPr>
          <p:cNvSpPr>
            <a:spLocks noGrp="1"/>
          </p:cNvSpPr>
          <p:nvPr>
            <p:ph type="title"/>
          </p:nvPr>
        </p:nvSpPr>
        <p:spPr/>
        <p:txBody>
          <a:bodyPr>
            <a:normAutofit fontScale="90000"/>
          </a:bodyPr>
          <a:lstStyle/>
          <a:p>
            <a:r>
              <a:rPr lang="en-US" sz="4800" dirty="0"/>
              <a:t>Nearest neighbor algorithm(CONT.)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12867-C2A6-4C00-A5EB-582F3B740D1C}"/>
                  </a:ext>
                </a:extLst>
              </p:cNvPr>
              <p:cNvSpPr>
                <a:spLocks noGrp="1"/>
              </p:cNvSpPr>
              <p:nvPr>
                <p:ph idx="1"/>
              </p:nvPr>
            </p:nvSpPr>
            <p:spPr/>
            <p:txBody>
              <a:bodyPr>
                <a:normAutofit/>
              </a:bodyPr>
              <a:lstStyle/>
              <a:p>
                <a:r>
                  <a:rPr lang="en-US" sz="3200" b="1" dirty="0"/>
                  <a:t>Euclidean Distance:</a:t>
                </a:r>
              </a:p>
              <a:p>
                <a:pPr marL="0" indent="0">
                  <a:buNone/>
                </a:pPr>
                <a:r>
                  <a:rPr lang="en-US" dirty="0"/>
                  <a:t>Assume that you have two vectors x and z, both of them are n-dimensional</a:t>
                </a:r>
              </a:p>
              <a:p>
                <a:pPr marL="0" indent="0">
                  <a:buNone/>
                </a:pPr>
                <a:r>
                  <a:rPr lang="en-US" dirty="0"/>
                  <a:t> vector, then the Euclidean distance is: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a:p>
                <a:pPr marL="0" indent="0">
                  <a:buNone/>
                </a:pPr>
                <a:r>
                  <a:rPr lang="en-US" dirty="0"/>
                  <a:t>We can also use </a:t>
                </a: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e>
                            </m:d>
                          </m:e>
                        </m:d>
                      </m:e>
                      <m:sup>
                        <m:r>
                          <a:rPr lang="en-US" b="0" i="1" smtClean="0">
                            <a:latin typeface="Cambria Math" panose="02040503050406030204" pitchFamily="18" charset="0"/>
                          </a:rPr>
                          <m:t>2</m:t>
                        </m:r>
                      </m:sup>
                    </m:sSup>
                  </m:oMath>
                </a14:m>
                <a:r>
                  <a:rPr lang="en-US" dirty="0"/>
                  <a:t> instead of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e>
                        </m:d>
                      </m:e>
                    </m:d>
                  </m:oMath>
                </a14:m>
                <a:r>
                  <a:rPr lang="en-US" dirty="0"/>
                  <a:t> to get rid of the square root.</a:t>
                </a:r>
              </a:p>
            </p:txBody>
          </p:sp>
        </mc:Choice>
        <mc:Fallback xmlns="">
          <p:sp>
            <p:nvSpPr>
              <p:cNvPr id="3" name="Content Placeholder 2">
                <a:extLst>
                  <a:ext uri="{FF2B5EF4-FFF2-40B4-BE49-F238E27FC236}">
                    <a16:creationId xmlns:a16="http://schemas.microsoft.com/office/drawing/2014/main" id="{65F12867-C2A6-4C00-A5EB-582F3B740D1C}"/>
                  </a:ext>
                </a:extLst>
              </p:cNvPr>
              <p:cNvSpPr>
                <a:spLocks noGrp="1" noRot="1" noChangeAspect="1" noMove="1" noResize="1" noEditPoints="1" noAdjustHandles="1" noChangeArrowheads="1" noChangeShapeType="1" noTextEdit="1"/>
              </p:cNvSpPr>
              <p:nvPr>
                <p:ph idx="1"/>
              </p:nvPr>
            </p:nvSpPr>
            <p:spPr>
              <a:blipFill>
                <a:blip r:embed="rId2"/>
                <a:stretch>
                  <a:fillRect l="-939"/>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62E0986-18A9-4B1A-B25C-FF4900F9B7A6}"/>
              </a:ext>
            </a:extLst>
          </p:cNvPr>
          <p:cNvCxnSpPr/>
          <p:nvPr/>
        </p:nvCxnSpPr>
        <p:spPr>
          <a:xfrm flipV="1">
            <a:off x="8291383" y="1865870"/>
            <a:ext cx="0" cy="18040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AE163AA3-7168-48C4-BF70-D1BCDF75074A}"/>
              </a:ext>
            </a:extLst>
          </p:cNvPr>
          <p:cNvSpPr txBox="1"/>
          <p:nvPr/>
        </p:nvSpPr>
        <p:spPr>
          <a:xfrm>
            <a:off x="9527059" y="1812492"/>
            <a:ext cx="284200" cy="369332"/>
          </a:xfrm>
          <a:prstGeom prst="rect">
            <a:avLst/>
          </a:prstGeom>
          <a:noFill/>
        </p:spPr>
        <p:txBody>
          <a:bodyPr wrap="square" rtlCol="0">
            <a:spAutoFit/>
          </a:bodyPr>
          <a:lstStyle/>
          <a:p>
            <a:r>
              <a:rPr lang="en-US" dirty="0"/>
              <a:t>x</a:t>
            </a:r>
          </a:p>
        </p:txBody>
      </p:sp>
      <p:grpSp>
        <p:nvGrpSpPr>
          <p:cNvPr id="28" name="Group 27">
            <a:extLst>
              <a:ext uri="{FF2B5EF4-FFF2-40B4-BE49-F238E27FC236}">
                <a16:creationId xmlns:a16="http://schemas.microsoft.com/office/drawing/2014/main" id="{D1F397C7-FC38-487E-9300-8EF01EF241A6}"/>
              </a:ext>
            </a:extLst>
          </p:cNvPr>
          <p:cNvGrpSpPr/>
          <p:nvPr/>
        </p:nvGrpSpPr>
        <p:grpSpPr>
          <a:xfrm>
            <a:off x="7504671" y="1995830"/>
            <a:ext cx="3900615" cy="2043459"/>
            <a:chOff x="7504671" y="1995830"/>
            <a:chExt cx="3900615" cy="2043459"/>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A1F6C3-7073-4694-9879-B0366D626509}"/>
                    </a:ext>
                  </a:extLst>
                </p:cNvPr>
                <p:cNvSpPr txBox="1"/>
                <p:nvPr/>
              </p:nvSpPr>
              <p:spPr>
                <a:xfrm>
                  <a:off x="9354065" y="3669957"/>
                  <a:ext cx="1099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79A1F6C3-7073-4694-9879-B0366D626509}"/>
                    </a:ext>
                  </a:extLst>
                </p:cNvPr>
                <p:cNvSpPr txBox="1">
                  <a:spLocks noRot="1" noChangeAspect="1" noMove="1" noResize="1" noEditPoints="1" noAdjustHandles="1" noChangeArrowheads="1" noChangeShapeType="1" noTextEdit="1"/>
                </p:cNvSpPr>
                <p:nvPr/>
              </p:nvSpPr>
              <p:spPr>
                <a:xfrm>
                  <a:off x="9354065" y="3669957"/>
                  <a:ext cx="1099748" cy="369332"/>
                </a:xfrm>
                <a:prstGeom prst="rect">
                  <a:avLst/>
                </a:prstGeom>
                <a:blipFill>
                  <a:blip r:embed="rId3"/>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6D5A48BE-5611-4655-8BDB-4F88193D481A}"/>
                </a:ext>
              </a:extLst>
            </p:cNvPr>
            <p:cNvGrpSpPr/>
            <p:nvPr/>
          </p:nvGrpSpPr>
          <p:grpSpPr>
            <a:xfrm>
              <a:off x="7504671" y="1995830"/>
              <a:ext cx="3900615" cy="1682175"/>
              <a:chOff x="7504671" y="1995830"/>
              <a:chExt cx="3900615" cy="1682175"/>
            </a:xfrm>
          </p:grpSpPr>
          <p:cxnSp>
            <p:nvCxnSpPr>
              <p:cNvPr id="5" name="Straight Arrow Connector 4">
                <a:extLst>
                  <a:ext uri="{FF2B5EF4-FFF2-40B4-BE49-F238E27FC236}">
                    <a16:creationId xmlns:a16="http://schemas.microsoft.com/office/drawing/2014/main" id="{03AC31F7-DD68-4B0A-8571-3F393931FEA3}"/>
                  </a:ext>
                </a:extLst>
              </p:cNvPr>
              <p:cNvCxnSpPr/>
              <p:nvPr/>
            </p:nvCxnSpPr>
            <p:spPr>
              <a:xfrm>
                <a:off x="8291384" y="3669957"/>
                <a:ext cx="31139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51A31-701C-4518-80DF-E7C782140883}"/>
                      </a:ext>
                    </a:extLst>
                  </p:cNvPr>
                  <p:cNvSpPr txBox="1"/>
                  <p:nvPr/>
                </p:nvSpPr>
                <p:spPr>
                  <a:xfrm>
                    <a:off x="7504671" y="2583247"/>
                    <a:ext cx="1099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44951A31-701C-4518-80DF-E7C782140883}"/>
                      </a:ext>
                    </a:extLst>
                  </p:cNvPr>
                  <p:cNvSpPr txBox="1">
                    <a:spLocks noRot="1" noChangeAspect="1" noMove="1" noResize="1" noEditPoints="1" noAdjustHandles="1" noChangeArrowheads="1" noChangeShapeType="1" noTextEdit="1"/>
                  </p:cNvSpPr>
                  <p:nvPr/>
                </p:nvSpPr>
                <p:spPr>
                  <a:xfrm>
                    <a:off x="7504671" y="2583247"/>
                    <a:ext cx="1099748" cy="369332"/>
                  </a:xfrm>
                  <a:prstGeom prst="rect">
                    <a:avLst/>
                  </a:prstGeom>
                  <a:blipFill>
                    <a:blip r:embed="rId4"/>
                    <a:stretch>
                      <a:fillRect b="-1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24AAD7F-FF94-45B1-BDA4-EE445C91F335}"/>
                  </a:ext>
                </a:extLst>
              </p:cNvPr>
              <p:cNvSpPr txBox="1"/>
              <p:nvPr/>
            </p:nvSpPr>
            <p:spPr>
              <a:xfrm>
                <a:off x="9527059" y="2180496"/>
                <a:ext cx="28420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0098F922-15CC-4B78-A347-22C369401945}"/>
                  </a:ext>
                </a:extLst>
              </p:cNvPr>
              <p:cNvSpPr txBox="1"/>
              <p:nvPr/>
            </p:nvSpPr>
            <p:spPr>
              <a:xfrm>
                <a:off x="9771104" y="2433334"/>
                <a:ext cx="28420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82772C3-8CDE-4E92-B24F-7CF97706F332}"/>
                  </a:ext>
                </a:extLst>
              </p:cNvPr>
              <p:cNvSpPr txBox="1"/>
              <p:nvPr/>
            </p:nvSpPr>
            <p:spPr>
              <a:xfrm>
                <a:off x="10015148" y="2377617"/>
                <a:ext cx="28420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B2DE78EB-3819-4900-BBB7-011DE740D84D}"/>
                  </a:ext>
                </a:extLst>
              </p:cNvPr>
              <p:cNvSpPr txBox="1"/>
              <p:nvPr/>
            </p:nvSpPr>
            <p:spPr>
              <a:xfrm>
                <a:off x="10002791" y="1995830"/>
                <a:ext cx="28420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47D0DF82-24ED-4A20-A1FD-0AB7981AF48F}"/>
                  </a:ext>
                </a:extLst>
              </p:cNvPr>
              <p:cNvSpPr txBox="1"/>
              <p:nvPr/>
            </p:nvSpPr>
            <p:spPr>
              <a:xfrm>
                <a:off x="10399028" y="2772571"/>
                <a:ext cx="28420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D079729F-9151-42BD-967C-0C2E3803F14E}"/>
                  </a:ext>
                </a:extLst>
              </p:cNvPr>
              <p:cNvSpPr txBox="1"/>
              <p:nvPr/>
            </p:nvSpPr>
            <p:spPr>
              <a:xfrm>
                <a:off x="10336423" y="2381365"/>
                <a:ext cx="28420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B11DABC8-44DF-4765-9270-940141774F33}"/>
                  </a:ext>
                </a:extLst>
              </p:cNvPr>
              <p:cNvSpPr txBox="1"/>
              <p:nvPr/>
            </p:nvSpPr>
            <p:spPr>
              <a:xfrm>
                <a:off x="8911481" y="2682314"/>
                <a:ext cx="284200" cy="369332"/>
              </a:xfrm>
              <a:prstGeom prst="rect">
                <a:avLst/>
              </a:prstGeom>
              <a:noFill/>
            </p:spPr>
            <p:txBody>
              <a:bodyPr wrap="square" rtlCol="0">
                <a:spAutoFit/>
              </a:bodyPr>
              <a:lstStyle/>
              <a:p>
                <a:r>
                  <a:rPr lang="en-US" dirty="0"/>
                  <a:t>o</a:t>
                </a:r>
              </a:p>
            </p:txBody>
          </p:sp>
          <p:sp>
            <p:nvSpPr>
              <p:cNvPr id="18" name="TextBox 17">
                <a:extLst>
                  <a:ext uri="{FF2B5EF4-FFF2-40B4-BE49-F238E27FC236}">
                    <a16:creationId xmlns:a16="http://schemas.microsoft.com/office/drawing/2014/main" id="{1004AC86-18D2-4290-8C13-97C7587B231D}"/>
                  </a:ext>
                </a:extLst>
              </p:cNvPr>
              <p:cNvSpPr txBox="1"/>
              <p:nvPr/>
            </p:nvSpPr>
            <p:spPr>
              <a:xfrm>
                <a:off x="9063881" y="2834714"/>
                <a:ext cx="284200" cy="369332"/>
              </a:xfrm>
              <a:prstGeom prst="rect">
                <a:avLst/>
              </a:prstGeom>
              <a:noFill/>
            </p:spPr>
            <p:txBody>
              <a:bodyPr wrap="square" rtlCol="0">
                <a:spAutoFit/>
              </a:bodyPr>
              <a:lstStyle/>
              <a:p>
                <a:r>
                  <a:rPr lang="en-US" dirty="0"/>
                  <a:t>o</a:t>
                </a:r>
              </a:p>
            </p:txBody>
          </p:sp>
          <p:sp>
            <p:nvSpPr>
              <p:cNvPr id="19" name="TextBox 18">
                <a:extLst>
                  <a:ext uri="{FF2B5EF4-FFF2-40B4-BE49-F238E27FC236}">
                    <a16:creationId xmlns:a16="http://schemas.microsoft.com/office/drawing/2014/main" id="{8E35D549-0365-4114-8D62-91A4F72C9853}"/>
                  </a:ext>
                </a:extLst>
              </p:cNvPr>
              <p:cNvSpPr txBox="1"/>
              <p:nvPr/>
            </p:nvSpPr>
            <p:spPr>
              <a:xfrm>
                <a:off x="9050797" y="3059668"/>
                <a:ext cx="284200" cy="369332"/>
              </a:xfrm>
              <a:prstGeom prst="rect">
                <a:avLst/>
              </a:prstGeom>
              <a:noFill/>
            </p:spPr>
            <p:txBody>
              <a:bodyPr wrap="square" rtlCol="0">
                <a:spAutoFit/>
              </a:bodyPr>
              <a:lstStyle/>
              <a:p>
                <a:r>
                  <a:rPr lang="en-US" dirty="0"/>
                  <a:t>o</a:t>
                </a:r>
              </a:p>
            </p:txBody>
          </p:sp>
          <p:sp>
            <p:nvSpPr>
              <p:cNvPr id="20" name="TextBox 19">
                <a:extLst>
                  <a:ext uri="{FF2B5EF4-FFF2-40B4-BE49-F238E27FC236}">
                    <a16:creationId xmlns:a16="http://schemas.microsoft.com/office/drawing/2014/main" id="{C222E907-2A04-450A-9EA8-455457003CE6}"/>
                  </a:ext>
                </a:extLst>
              </p:cNvPr>
              <p:cNvSpPr txBox="1"/>
              <p:nvPr/>
            </p:nvSpPr>
            <p:spPr>
              <a:xfrm>
                <a:off x="8590206" y="2559122"/>
                <a:ext cx="284200" cy="369332"/>
              </a:xfrm>
              <a:prstGeom prst="rect">
                <a:avLst/>
              </a:prstGeom>
              <a:noFill/>
            </p:spPr>
            <p:txBody>
              <a:bodyPr wrap="square" rtlCol="0">
                <a:spAutoFit/>
              </a:bodyPr>
              <a:lstStyle/>
              <a:p>
                <a:r>
                  <a:rPr lang="en-US" dirty="0"/>
                  <a:t>o</a:t>
                </a:r>
              </a:p>
            </p:txBody>
          </p:sp>
          <p:sp>
            <p:nvSpPr>
              <p:cNvPr id="21" name="TextBox 20">
                <a:extLst>
                  <a:ext uri="{FF2B5EF4-FFF2-40B4-BE49-F238E27FC236}">
                    <a16:creationId xmlns:a16="http://schemas.microsoft.com/office/drawing/2014/main" id="{A60D9017-4117-423A-A3EC-B76837060AC3}"/>
                  </a:ext>
                </a:extLst>
              </p:cNvPr>
              <p:cNvSpPr txBox="1"/>
              <p:nvPr/>
            </p:nvSpPr>
            <p:spPr>
              <a:xfrm>
                <a:off x="9361165" y="3023787"/>
                <a:ext cx="284200" cy="369332"/>
              </a:xfrm>
              <a:prstGeom prst="rect">
                <a:avLst/>
              </a:prstGeom>
              <a:noFill/>
            </p:spPr>
            <p:txBody>
              <a:bodyPr wrap="square" rtlCol="0">
                <a:spAutoFit/>
              </a:bodyPr>
              <a:lstStyle/>
              <a:p>
                <a:r>
                  <a:rPr lang="en-US" dirty="0"/>
                  <a:t>o</a:t>
                </a:r>
              </a:p>
            </p:txBody>
          </p:sp>
          <p:sp>
            <p:nvSpPr>
              <p:cNvPr id="22" name="TextBox 21">
                <a:extLst>
                  <a:ext uri="{FF2B5EF4-FFF2-40B4-BE49-F238E27FC236}">
                    <a16:creationId xmlns:a16="http://schemas.microsoft.com/office/drawing/2014/main" id="{39A05DD3-5557-4DB7-A1C6-C00879470A57}"/>
                  </a:ext>
                </a:extLst>
              </p:cNvPr>
              <p:cNvSpPr txBox="1"/>
              <p:nvPr/>
            </p:nvSpPr>
            <p:spPr>
              <a:xfrm>
                <a:off x="8642531" y="2802666"/>
                <a:ext cx="284200" cy="369332"/>
              </a:xfrm>
              <a:prstGeom prst="rect">
                <a:avLst/>
              </a:prstGeom>
              <a:noFill/>
            </p:spPr>
            <p:txBody>
              <a:bodyPr wrap="square" rtlCol="0">
                <a:spAutoFit/>
              </a:bodyPr>
              <a:lstStyle/>
              <a:p>
                <a:r>
                  <a:rPr lang="en-US" dirty="0"/>
                  <a:t>o</a:t>
                </a:r>
              </a:p>
            </p:txBody>
          </p:sp>
          <p:sp>
            <p:nvSpPr>
              <p:cNvPr id="23" name="TextBox 22">
                <a:extLst>
                  <a:ext uri="{FF2B5EF4-FFF2-40B4-BE49-F238E27FC236}">
                    <a16:creationId xmlns:a16="http://schemas.microsoft.com/office/drawing/2014/main" id="{67BE2C6D-5B6C-484F-BDFE-70DCE2982D88}"/>
                  </a:ext>
                </a:extLst>
              </p:cNvPr>
              <p:cNvSpPr txBox="1"/>
              <p:nvPr/>
            </p:nvSpPr>
            <p:spPr>
              <a:xfrm>
                <a:off x="8411866" y="2171914"/>
                <a:ext cx="284200" cy="369332"/>
              </a:xfrm>
              <a:prstGeom prst="rect">
                <a:avLst/>
              </a:prstGeom>
              <a:noFill/>
            </p:spPr>
            <p:txBody>
              <a:bodyPr wrap="square" rtlCol="0">
                <a:spAutoFit/>
              </a:bodyPr>
              <a:lstStyle/>
              <a:p>
                <a:r>
                  <a:rPr lang="en-US" dirty="0"/>
                  <a:t>o</a:t>
                </a:r>
              </a:p>
            </p:txBody>
          </p:sp>
          <p:sp>
            <p:nvSpPr>
              <p:cNvPr id="24" name="TextBox 23">
                <a:extLst>
                  <a:ext uri="{FF2B5EF4-FFF2-40B4-BE49-F238E27FC236}">
                    <a16:creationId xmlns:a16="http://schemas.microsoft.com/office/drawing/2014/main" id="{7717EC3A-6681-4B0B-9FB3-9E68506E1EDA}"/>
                  </a:ext>
                </a:extLst>
              </p:cNvPr>
              <p:cNvSpPr txBox="1"/>
              <p:nvPr/>
            </p:nvSpPr>
            <p:spPr>
              <a:xfrm>
                <a:off x="9343250" y="3308673"/>
                <a:ext cx="284200" cy="369332"/>
              </a:xfrm>
              <a:prstGeom prst="rect">
                <a:avLst/>
              </a:prstGeom>
              <a:noFill/>
            </p:spPr>
            <p:txBody>
              <a:bodyPr wrap="square" rtlCol="0">
                <a:spAutoFit/>
              </a:bodyPr>
              <a:lstStyle/>
              <a:p>
                <a:r>
                  <a:rPr lang="en-US" dirty="0"/>
                  <a:t>o</a:t>
                </a:r>
              </a:p>
            </p:txBody>
          </p:sp>
          <p:sp>
            <p:nvSpPr>
              <p:cNvPr id="25" name="TextBox 24">
                <a:extLst>
                  <a:ext uri="{FF2B5EF4-FFF2-40B4-BE49-F238E27FC236}">
                    <a16:creationId xmlns:a16="http://schemas.microsoft.com/office/drawing/2014/main" id="{9144503A-4AFA-4801-850C-8C78A456D3DD}"/>
                  </a:ext>
                </a:extLst>
              </p:cNvPr>
              <p:cNvSpPr txBox="1"/>
              <p:nvPr/>
            </p:nvSpPr>
            <p:spPr>
              <a:xfrm>
                <a:off x="10092793" y="2641466"/>
                <a:ext cx="284200" cy="369332"/>
              </a:xfrm>
              <a:prstGeom prst="rect">
                <a:avLst/>
              </a:prstGeom>
              <a:noFill/>
            </p:spPr>
            <p:txBody>
              <a:bodyPr wrap="square" rtlCol="0">
                <a:spAutoFit/>
              </a:bodyPr>
              <a:lstStyle/>
              <a:p>
                <a:r>
                  <a:rPr lang="en-US" dirty="0">
                    <a:solidFill>
                      <a:srgbClr val="FF0000"/>
                    </a:solidFill>
                  </a:rPr>
                  <a:t>A </a:t>
                </a:r>
              </a:p>
            </p:txBody>
          </p:sp>
          <p:sp>
            <p:nvSpPr>
              <p:cNvPr id="26" name="Oval 25">
                <a:extLst>
                  <a:ext uri="{FF2B5EF4-FFF2-40B4-BE49-F238E27FC236}">
                    <a16:creationId xmlns:a16="http://schemas.microsoft.com/office/drawing/2014/main" id="{B3B193F1-ABC1-425C-9A54-FEC0478D5B78}"/>
                  </a:ext>
                </a:extLst>
              </p:cNvPr>
              <p:cNvSpPr/>
              <p:nvPr/>
            </p:nvSpPr>
            <p:spPr>
              <a:xfrm>
                <a:off x="10399028" y="2743788"/>
                <a:ext cx="104209" cy="9092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7571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379-4B63-4BFC-8313-EC26F541E0F1}"/>
              </a:ext>
            </a:extLst>
          </p:cNvPr>
          <p:cNvSpPr>
            <a:spLocks noGrp="1"/>
          </p:cNvSpPr>
          <p:nvPr>
            <p:ph type="title"/>
          </p:nvPr>
        </p:nvSpPr>
        <p:spPr/>
        <p:txBody>
          <a:bodyPr>
            <a:normAutofit fontScale="90000"/>
          </a:bodyPr>
          <a:lstStyle/>
          <a:p>
            <a:r>
              <a:rPr lang="en-US" sz="4800" dirty="0"/>
              <a:t>K Nearest neighbor algorithm(KNN)</a:t>
            </a:r>
          </a:p>
        </p:txBody>
      </p:sp>
      <p:sp>
        <p:nvSpPr>
          <p:cNvPr id="3" name="Content Placeholder 2">
            <a:extLst>
              <a:ext uri="{FF2B5EF4-FFF2-40B4-BE49-F238E27FC236}">
                <a16:creationId xmlns:a16="http://schemas.microsoft.com/office/drawing/2014/main" id="{65F12867-C2A6-4C00-A5EB-582F3B740D1C}"/>
              </a:ext>
            </a:extLst>
          </p:cNvPr>
          <p:cNvSpPr>
            <a:spLocks noGrp="1"/>
          </p:cNvSpPr>
          <p:nvPr>
            <p:ph idx="1"/>
          </p:nvPr>
        </p:nvSpPr>
        <p:spPr/>
        <p:txBody>
          <a:bodyPr>
            <a:normAutofit/>
          </a:bodyPr>
          <a:lstStyle/>
          <a:p>
            <a:r>
              <a:rPr lang="en-US" dirty="0"/>
              <a:t>This is an enhancement to the algorithm of nearest neighbor.</a:t>
            </a:r>
          </a:p>
          <a:p>
            <a:r>
              <a:rPr lang="en-US" dirty="0"/>
              <a:t>Instead of getting the nearest data sample label to the input that </a:t>
            </a:r>
          </a:p>
          <a:p>
            <a:pPr marL="0" indent="0">
              <a:buNone/>
            </a:pPr>
            <a:r>
              <a:rPr lang="en-US" dirty="0"/>
              <a:t>I want to predict. We sort the list of distances, then get the first k elements of </a:t>
            </a:r>
          </a:p>
          <a:p>
            <a:pPr marL="0" indent="0">
              <a:buNone/>
            </a:pPr>
            <a:r>
              <a:rPr lang="en-US" dirty="0"/>
              <a:t>The list, then we get the most occurred label in the new list.</a:t>
            </a:r>
          </a:p>
          <a:p>
            <a:pPr marL="0" indent="0">
              <a:buNone/>
            </a:pPr>
            <a:endParaRPr lang="en-US" dirty="0"/>
          </a:p>
          <a:p>
            <a:pPr marL="0" indent="0">
              <a:buNone/>
            </a:pPr>
            <a:endParaRPr lang="en-US" dirty="0"/>
          </a:p>
          <a:p>
            <a:pPr marL="0" indent="0">
              <a:buNone/>
            </a:pPr>
            <a:endParaRPr lang="en-US" dirty="0"/>
          </a:p>
        </p:txBody>
      </p:sp>
      <p:cxnSp>
        <p:nvCxnSpPr>
          <p:cNvPr id="7" name="Straight Arrow Connector 6">
            <a:extLst>
              <a:ext uri="{FF2B5EF4-FFF2-40B4-BE49-F238E27FC236}">
                <a16:creationId xmlns:a16="http://schemas.microsoft.com/office/drawing/2014/main" id="{862E0986-18A9-4B1A-B25C-FF4900F9B7A6}"/>
              </a:ext>
            </a:extLst>
          </p:cNvPr>
          <p:cNvCxnSpPr/>
          <p:nvPr/>
        </p:nvCxnSpPr>
        <p:spPr>
          <a:xfrm flipV="1">
            <a:off x="8291383" y="1865870"/>
            <a:ext cx="0" cy="18040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AE163AA3-7168-48C4-BF70-D1BCDF75074A}"/>
              </a:ext>
            </a:extLst>
          </p:cNvPr>
          <p:cNvSpPr txBox="1"/>
          <p:nvPr/>
        </p:nvSpPr>
        <p:spPr>
          <a:xfrm>
            <a:off x="9527059" y="1812492"/>
            <a:ext cx="284200" cy="369332"/>
          </a:xfrm>
          <a:prstGeom prst="rect">
            <a:avLst/>
          </a:prstGeom>
          <a:noFill/>
        </p:spPr>
        <p:txBody>
          <a:bodyPr wrap="square" rtlCol="0">
            <a:spAutoFit/>
          </a:bodyPr>
          <a:lstStyle/>
          <a:p>
            <a:r>
              <a:rPr lang="en-US" dirty="0"/>
              <a:t>x</a:t>
            </a:r>
          </a:p>
        </p:txBody>
      </p:sp>
      <p:grpSp>
        <p:nvGrpSpPr>
          <p:cNvPr id="28" name="Group 27">
            <a:extLst>
              <a:ext uri="{FF2B5EF4-FFF2-40B4-BE49-F238E27FC236}">
                <a16:creationId xmlns:a16="http://schemas.microsoft.com/office/drawing/2014/main" id="{D1F397C7-FC38-487E-9300-8EF01EF241A6}"/>
              </a:ext>
            </a:extLst>
          </p:cNvPr>
          <p:cNvGrpSpPr/>
          <p:nvPr/>
        </p:nvGrpSpPr>
        <p:grpSpPr>
          <a:xfrm>
            <a:off x="7504671" y="1995830"/>
            <a:ext cx="3900615" cy="2043459"/>
            <a:chOff x="7504671" y="1995830"/>
            <a:chExt cx="3900615" cy="2043459"/>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A1F6C3-7073-4694-9879-B0366D626509}"/>
                    </a:ext>
                  </a:extLst>
                </p:cNvPr>
                <p:cNvSpPr txBox="1"/>
                <p:nvPr/>
              </p:nvSpPr>
              <p:spPr>
                <a:xfrm>
                  <a:off x="9354065" y="3669957"/>
                  <a:ext cx="1099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79A1F6C3-7073-4694-9879-B0366D626509}"/>
                    </a:ext>
                  </a:extLst>
                </p:cNvPr>
                <p:cNvSpPr txBox="1">
                  <a:spLocks noRot="1" noChangeAspect="1" noMove="1" noResize="1" noEditPoints="1" noAdjustHandles="1" noChangeArrowheads="1" noChangeShapeType="1" noTextEdit="1"/>
                </p:cNvSpPr>
                <p:nvPr/>
              </p:nvSpPr>
              <p:spPr>
                <a:xfrm>
                  <a:off x="9354065" y="3669957"/>
                  <a:ext cx="1099748" cy="369332"/>
                </a:xfrm>
                <a:prstGeom prst="rect">
                  <a:avLst/>
                </a:prstGeom>
                <a:blipFill>
                  <a:blip r:embed="rId2"/>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6D5A48BE-5611-4655-8BDB-4F88193D481A}"/>
                </a:ext>
              </a:extLst>
            </p:cNvPr>
            <p:cNvGrpSpPr/>
            <p:nvPr/>
          </p:nvGrpSpPr>
          <p:grpSpPr>
            <a:xfrm>
              <a:off x="7504671" y="1995830"/>
              <a:ext cx="3900615" cy="1682175"/>
              <a:chOff x="7504671" y="1995830"/>
              <a:chExt cx="3900615" cy="1682175"/>
            </a:xfrm>
          </p:grpSpPr>
          <p:cxnSp>
            <p:nvCxnSpPr>
              <p:cNvPr id="5" name="Straight Arrow Connector 4">
                <a:extLst>
                  <a:ext uri="{FF2B5EF4-FFF2-40B4-BE49-F238E27FC236}">
                    <a16:creationId xmlns:a16="http://schemas.microsoft.com/office/drawing/2014/main" id="{03AC31F7-DD68-4B0A-8571-3F393931FEA3}"/>
                  </a:ext>
                </a:extLst>
              </p:cNvPr>
              <p:cNvCxnSpPr/>
              <p:nvPr/>
            </p:nvCxnSpPr>
            <p:spPr>
              <a:xfrm>
                <a:off x="8291384" y="3669957"/>
                <a:ext cx="31139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51A31-701C-4518-80DF-E7C782140883}"/>
                      </a:ext>
                    </a:extLst>
                  </p:cNvPr>
                  <p:cNvSpPr txBox="1"/>
                  <p:nvPr/>
                </p:nvSpPr>
                <p:spPr>
                  <a:xfrm>
                    <a:off x="7504671" y="2583247"/>
                    <a:ext cx="1099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44951A31-701C-4518-80DF-E7C782140883}"/>
                      </a:ext>
                    </a:extLst>
                  </p:cNvPr>
                  <p:cNvSpPr txBox="1">
                    <a:spLocks noRot="1" noChangeAspect="1" noMove="1" noResize="1" noEditPoints="1" noAdjustHandles="1" noChangeArrowheads="1" noChangeShapeType="1" noTextEdit="1"/>
                  </p:cNvSpPr>
                  <p:nvPr/>
                </p:nvSpPr>
                <p:spPr>
                  <a:xfrm>
                    <a:off x="7504671" y="2583247"/>
                    <a:ext cx="1099748" cy="369332"/>
                  </a:xfrm>
                  <a:prstGeom prst="rect">
                    <a:avLst/>
                  </a:prstGeom>
                  <a:blipFill>
                    <a:blip r:embed="rId3"/>
                    <a:stretch>
                      <a:fillRect b="-1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24AAD7F-FF94-45B1-BDA4-EE445C91F335}"/>
                  </a:ext>
                </a:extLst>
              </p:cNvPr>
              <p:cNvSpPr txBox="1"/>
              <p:nvPr/>
            </p:nvSpPr>
            <p:spPr>
              <a:xfrm>
                <a:off x="9527059" y="2180496"/>
                <a:ext cx="28420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0098F922-15CC-4B78-A347-22C369401945}"/>
                  </a:ext>
                </a:extLst>
              </p:cNvPr>
              <p:cNvSpPr txBox="1"/>
              <p:nvPr/>
            </p:nvSpPr>
            <p:spPr>
              <a:xfrm>
                <a:off x="9771104" y="2433334"/>
                <a:ext cx="284200"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B82772C3-8CDE-4E92-B24F-7CF97706F332}"/>
                  </a:ext>
                </a:extLst>
              </p:cNvPr>
              <p:cNvSpPr txBox="1"/>
              <p:nvPr/>
            </p:nvSpPr>
            <p:spPr>
              <a:xfrm>
                <a:off x="10015148" y="2377617"/>
                <a:ext cx="284200" cy="3693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B2DE78EB-3819-4900-BBB7-011DE740D84D}"/>
                  </a:ext>
                </a:extLst>
              </p:cNvPr>
              <p:cNvSpPr txBox="1"/>
              <p:nvPr/>
            </p:nvSpPr>
            <p:spPr>
              <a:xfrm>
                <a:off x="10002791" y="1995830"/>
                <a:ext cx="284200"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47D0DF82-24ED-4A20-A1FD-0AB7981AF48F}"/>
                  </a:ext>
                </a:extLst>
              </p:cNvPr>
              <p:cNvSpPr txBox="1"/>
              <p:nvPr/>
            </p:nvSpPr>
            <p:spPr>
              <a:xfrm>
                <a:off x="10399028" y="2772571"/>
                <a:ext cx="284200"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D079729F-9151-42BD-967C-0C2E3803F14E}"/>
                  </a:ext>
                </a:extLst>
              </p:cNvPr>
              <p:cNvSpPr txBox="1"/>
              <p:nvPr/>
            </p:nvSpPr>
            <p:spPr>
              <a:xfrm>
                <a:off x="10336423" y="2381365"/>
                <a:ext cx="284200"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B11DABC8-44DF-4765-9270-940141774F33}"/>
                  </a:ext>
                </a:extLst>
              </p:cNvPr>
              <p:cNvSpPr txBox="1"/>
              <p:nvPr/>
            </p:nvSpPr>
            <p:spPr>
              <a:xfrm>
                <a:off x="8911481" y="2682314"/>
                <a:ext cx="284200" cy="369332"/>
              </a:xfrm>
              <a:prstGeom prst="rect">
                <a:avLst/>
              </a:prstGeom>
              <a:noFill/>
            </p:spPr>
            <p:txBody>
              <a:bodyPr wrap="square" rtlCol="0">
                <a:spAutoFit/>
              </a:bodyPr>
              <a:lstStyle/>
              <a:p>
                <a:r>
                  <a:rPr lang="en-US" dirty="0"/>
                  <a:t>o</a:t>
                </a:r>
              </a:p>
            </p:txBody>
          </p:sp>
          <p:sp>
            <p:nvSpPr>
              <p:cNvPr id="18" name="TextBox 17">
                <a:extLst>
                  <a:ext uri="{FF2B5EF4-FFF2-40B4-BE49-F238E27FC236}">
                    <a16:creationId xmlns:a16="http://schemas.microsoft.com/office/drawing/2014/main" id="{1004AC86-18D2-4290-8C13-97C7587B231D}"/>
                  </a:ext>
                </a:extLst>
              </p:cNvPr>
              <p:cNvSpPr txBox="1"/>
              <p:nvPr/>
            </p:nvSpPr>
            <p:spPr>
              <a:xfrm>
                <a:off x="9063881" y="2834714"/>
                <a:ext cx="284200" cy="369332"/>
              </a:xfrm>
              <a:prstGeom prst="rect">
                <a:avLst/>
              </a:prstGeom>
              <a:noFill/>
            </p:spPr>
            <p:txBody>
              <a:bodyPr wrap="square" rtlCol="0">
                <a:spAutoFit/>
              </a:bodyPr>
              <a:lstStyle/>
              <a:p>
                <a:r>
                  <a:rPr lang="en-US" dirty="0"/>
                  <a:t>o</a:t>
                </a:r>
              </a:p>
            </p:txBody>
          </p:sp>
          <p:sp>
            <p:nvSpPr>
              <p:cNvPr id="19" name="TextBox 18">
                <a:extLst>
                  <a:ext uri="{FF2B5EF4-FFF2-40B4-BE49-F238E27FC236}">
                    <a16:creationId xmlns:a16="http://schemas.microsoft.com/office/drawing/2014/main" id="{8E35D549-0365-4114-8D62-91A4F72C9853}"/>
                  </a:ext>
                </a:extLst>
              </p:cNvPr>
              <p:cNvSpPr txBox="1"/>
              <p:nvPr/>
            </p:nvSpPr>
            <p:spPr>
              <a:xfrm>
                <a:off x="9050797" y="3059668"/>
                <a:ext cx="284200" cy="369332"/>
              </a:xfrm>
              <a:prstGeom prst="rect">
                <a:avLst/>
              </a:prstGeom>
              <a:noFill/>
            </p:spPr>
            <p:txBody>
              <a:bodyPr wrap="square" rtlCol="0">
                <a:spAutoFit/>
              </a:bodyPr>
              <a:lstStyle/>
              <a:p>
                <a:r>
                  <a:rPr lang="en-US" dirty="0"/>
                  <a:t>o</a:t>
                </a:r>
              </a:p>
            </p:txBody>
          </p:sp>
          <p:sp>
            <p:nvSpPr>
              <p:cNvPr id="20" name="TextBox 19">
                <a:extLst>
                  <a:ext uri="{FF2B5EF4-FFF2-40B4-BE49-F238E27FC236}">
                    <a16:creationId xmlns:a16="http://schemas.microsoft.com/office/drawing/2014/main" id="{C222E907-2A04-450A-9EA8-455457003CE6}"/>
                  </a:ext>
                </a:extLst>
              </p:cNvPr>
              <p:cNvSpPr txBox="1"/>
              <p:nvPr/>
            </p:nvSpPr>
            <p:spPr>
              <a:xfrm>
                <a:off x="8590206" y="2559122"/>
                <a:ext cx="284200" cy="369332"/>
              </a:xfrm>
              <a:prstGeom prst="rect">
                <a:avLst/>
              </a:prstGeom>
              <a:noFill/>
            </p:spPr>
            <p:txBody>
              <a:bodyPr wrap="square" rtlCol="0">
                <a:spAutoFit/>
              </a:bodyPr>
              <a:lstStyle/>
              <a:p>
                <a:r>
                  <a:rPr lang="en-US" dirty="0"/>
                  <a:t>o</a:t>
                </a:r>
              </a:p>
            </p:txBody>
          </p:sp>
          <p:sp>
            <p:nvSpPr>
              <p:cNvPr id="21" name="TextBox 20">
                <a:extLst>
                  <a:ext uri="{FF2B5EF4-FFF2-40B4-BE49-F238E27FC236}">
                    <a16:creationId xmlns:a16="http://schemas.microsoft.com/office/drawing/2014/main" id="{A60D9017-4117-423A-A3EC-B76837060AC3}"/>
                  </a:ext>
                </a:extLst>
              </p:cNvPr>
              <p:cNvSpPr txBox="1"/>
              <p:nvPr/>
            </p:nvSpPr>
            <p:spPr>
              <a:xfrm>
                <a:off x="9361165" y="3023787"/>
                <a:ext cx="284200" cy="369332"/>
              </a:xfrm>
              <a:prstGeom prst="rect">
                <a:avLst/>
              </a:prstGeom>
              <a:noFill/>
            </p:spPr>
            <p:txBody>
              <a:bodyPr wrap="square" rtlCol="0">
                <a:spAutoFit/>
              </a:bodyPr>
              <a:lstStyle/>
              <a:p>
                <a:r>
                  <a:rPr lang="en-US" dirty="0"/>
                  <a:t>o</a:t>
                </a:r>
              </a:p>
            </p:txBody>
          </p:sp>
          <p:sp>
            <p:nvSpPr>
              <p:cNvPr id="22" name="TextBox 21">
                <a:extLst>
                  <a:ext uri="{FF2B5EF4-FFF2-40B4-BE49-F238E27FC236}">
                    <a16:creationId xmlns:a16="http://schemas.microsoft.com/office/drawing/2014/main" id="{39A05DD3-5557-4DB7-A1C6-C00879470A57}"/>
                  </a:ext>
                </a:extLst>
              </p:cNvPr>
              <p:cNvSpPr txBox="1"/>
              <p:nvPr/>
            </p:nvSpPr>
            <p:spPr>
              <a:xfrm>
                <a:off x="8642531" y="2802666"/>
                <a:ext cx="284200" cy="369332"/>
              </a:xfrm>
              <a:prstGeom prst="rect">
                <a:avLst/>
              </a:prstGeom>
              <a:noFill/>
            </p:spPr>
            <p:txBody>
              <a:bodyPr wrap="square" rtlCol="0">
                <a:spAutoFit/>
              </a:bodyPr>
              <a:lstStyle/>
              <a:p>
                <a:r>
                  <a:rPr lang="en-US" dirty="0"/>
                  <a:t>o</a:t>
                </a:r>
              </a:p>
            </p:txBody>
          </p:sp>
          <p:sp>
            <p:nvSpPr>
              <p:cNvPr id="23" name="TextBox 22">
                <a:extLst>
                  <a:ext uri="{FF2B5EF4-FFF2-40B4-BE49-F238E27FC236}">
                    <a16:creationId xmlns:a16="http://schemas.microsoft.com/office/drawing/2014/main" id="{67BE2C6D-5B6C-484F-BDFE-70DCE2982D88}"/>
                  </a:ext>
                </a:extLst>
              </p:cNvPr>
              <p:cNvSpPr txBox="1"/>
              <p:nvPr/>
            </p:nvSpPr>
            <p:spPr>
              <a:xfrm>
                <a:off x="8411866" y="2171914"/>
                <a:ext cx="284200" cy="369332"/>
              </a:xfrm>
              <a:prstGeom prst="rect">
                <a:avLst/>
              </a:prstGeom>
              <a:noFill/>
            </p:spPr>
            <p:txBody>
              <a:bodyPr wrap="square" rtlCol="0">
                <a:spAutoFit/>
              </a:bodyPr>
              <a:lstStyle/>
              <a:p>
                <a:r>
                  <a:rPr lang="en-US" dirty="0"/>
                  <a:t>o</a:t>
                </a:r>
              </a:p>
            </p:txBody>
          </p:sp>
          <p:sp>
            <p:nvSpPr>
              <p:cNvPr id="24" name="TextBox 23">
                <a:extLst>
                  <a:ext uri="{FF2B5EF4-FFF2-40B4-BE49-F238E27FC236}">
                    <a16:creationId xmlns:a16="http://schemas.microsoft.com/office/drawing/2014/main" id="{7717EC3A-6681-4B0B-9FB3-9E68506E1EDA}"/>
                  </a:ext>
                </a:extLst>
              </p:cNvPr>
              <p:cNvSpPr txBox="1"/>
              <p:nvPr/>
            </p:nvSpPr>
            <p:spPr>
              <a:xfrm>
                <a:off x="9343250" y="3308673"/>
                <a:ext cx="284200" cy="369332"/>
              </a:xfrm>
              <a:prstGeom prst="rect">
                <a:avLst/>
              </a:prstGeom>
              <a:noFill/>
            </p:spPr>
            <p:txBody>
              <a:bodyPr wrap="square" rtlCol="0">
                <a:spAutoFit/>
              </a:bodyPr>
              <a:lstStyle/>
              <a:p>
                <a:r>
                  <a:rPr lang="en-US" dirty="0"/>
                  <a:t>o</a:t>
                </a:r>
              </a:p>
            </p:txBody>
          </p:sp>
          <p:sp>
            <p:nvSpPr>
              <p:cNvPr id="25" name="TextBox 24">
                <a:extLst>
                  <a:ext uri="{FF2B5EF4-FFF2-40B4-BE49-F238E27FC236}">
                    <a16:creationId xmlns:a16="http://schemas.microsoft.com/office/drawing/2014/main" id="{9144503A-4AFA-4801-850C-8C78A456D3DD}"/>
                  </a:ext>
                </a:extLst>
              </p:cNvPr>
              <p:cNvSpPr txBox="1"/>
              <p:nvPr/>
            </p:nvSpPr>
            <p:spPr>
              <a:xfrm>
                <a:off x="10092793" y="2641466"/>
                <a:ext cx="284200" cy="369332"/>
              </a:xfrm>
              <a:prstGeom prst="rect">
                <a:avLst/>
              </a:prstGeom>
              <a:noFill/>
            </p:spPr>
            <p:txBody>
              <a:bodyPr wrap="square" rtlCol="0">
                <a:spAutoFit/>
              </a:bodyPr>
              <a:lstStyle/>
              <a:p>
                <a:r>
                  <a:rPr lang="en-US" dirty="0">
                    <a:solidFill>
                      <a:srgbClr val="FF0000"/>
                    </a:solidFill>
                  </a:rPr>
                  <a:t>A </a:t>
                </a:r>
              </a:p>
            </p:txBody>
          </p:sp>
          <p:sp>
            <p:nvSpPr>
              <p:cNvPr id="26" name="Oval 25">
                <a:extLst>
                  <a:ext uri="{FF2B5EF4-FFF2-40B4-BE49-F238E27FC236}">
                    <a16:creationId xmlns:a16="http://schemas.microsoft.com/office/drawing/2014/main" id="{B3B193F1-ABC1-425C-9A54-FEC0478D5B78}"/>
                  </a:ext>
                </a:extLst>
              </p:cNvPr>
              <p:cNvSpPr/>
              <p:nvPr/>
            </p:nvSpPr>
            <p:spPr>
              <a:xfrm>
                <a:off x="10399028" y="2743788"/>
                <a:ext cx="104209" cy="9092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5769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fontScale="90000"/>
          </a:bodyPr>
          <a:lstStyle/>
          <a:p>
            <a:pPr algn="ctr"/>
            <a:r>
              <a:rPr lang="en-US" sz="5400" dirty="0"/>
              <a:t>Course prerequisites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695553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3441-95F7-461B-8983-91AD9B17C263}"/>
              </a:ext>
            </a:extLst>
          </p:cNvPr>
          <p:cNvSpPr>
            <a:spLocks noGrp="1"/>
          </p:cNvSpPr>
          <p:nvPr>
            <p:ph type="title"/>
          </p:nvPr>
        </p:nvSpPr>
        <p:spPr/>
        <p:txBody>
          <a:bodyPr>
            <a:normAutofit/>
          </a:bodyPr>
          <a:lstStyle/>
          <a:p>
            <a:r>
              <a:rPr lang="en-US" sz="4800" dirty="0"/>
              <a:t>Course content (In ML)</a:t>
            </a:r>
          </a:p>
        </p:txBody>
      </p:sp>
      <p:graphicFrame>
        <p:nvGraphicFramePr>
          <p:cNvPr id="4" name="Table 4">
            <a:extLst>
              <a:ext uri="{FF2B5EF4-FFF2-40B4-BE49-F238E27FC236}">
                <a16:creationId xmlns:a16="http://schemas.microsoft.com/office/drawing/2014/main" id="{6BBEC72D-FC4F-43BA-8D21-77A9E30153BF}"/>
              </a:ext>
            </a:extLst>
          </p:cNvPr>
          <p:cNvGraphicFramePr>
            <a:graphicFrameLocks noGrp="1"/>
          </p:cNvGraphicFramePr>
          <p:nvPr>
            <p:ph idx="1"/>
            <p:extLst>
              <p:ext uri="{D42A27DB-BD31-4B8C-83A1-F6EECF244321}">
                <p14:modId xmlns:p14="http://schemas.microsoft.com/office/powerpoint/2010/main" val="2666409843"/>
              </p:ext>
            </p:extLst>
          </p:nvPr>
        </p:nvGraphicFramePr>
        <p:xfrm>
          <a:off x="581025" y="2181224"/>
          <a:ext cx="11029950" cy="4011982"/>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770862110"/>
                    </a:ext>
                  </a:extLst>
                </a:gridCol>
                <a:gridCol w="3676650">
                  <a:extLst>
                    <a:ext uri="{9D8B030D-6E8A-4147-A177-3AD203B41FA5}">
                      <a16:colId xmlns:a16="http://schemas.microsoft.com/office/drawing/2014/main" val="3837302017"/>
                    </a:ext>
                  </a:extLst>
                </a:gridCol>
                <a:gridCol w="3676650">
                  <a:extLst>
                    <a:ext uri="{9D8B030D-6E8A-4147-A177-3AD203B41FA5}">
                      <a16:colId xmlns:a16="http://schemas.microsoft.com/office/drawing/2014/main" val="264432447"/>
                    </a:ext>
                  </a:extLst>
                </a:gridCol>
              </a:tblGrid>
              <a:tr h="500192">
                <a:tc>
                  <a:txBody>
                    <a:bodyPr/>
                    <a:lstStyle/>
                    <a:p>
                      <a:pPr algn="ctr"/>
                      <a:r>
                        <a:rPr lang="en-US" dirty="0"/>
                        <a:t>Month 1</a:t>
                      </a:r>
                    </a:p>
                  </a:txBody>
                  <a:tcPr/>
                </a:tc>
                <a:tc>
                  <a:txBody>
                    <a:bodyPr/>
                    <a:lstStyle/>
                    <a:p>
                      <a:pPr algn="ctr"/>
                      <a:r>
                        <a:rPr lang="en-US" dirty="0"/>
                        <a:t>Month 2</a:t>
                      </a:r>
                    </a:p>
                  </a:txBody>
                  <a:tcPr/>
                </a:tc>
                <a:tc>
                  <a:txBody>
                    <a:bodyPr/>
                    <a:lstStyle/>
                    <a:p>
                      <a:pPr algn="ctr"/>
                      <a:r>
                        <a:rPr lang="en-US" dirty="0"/>
                        <a:t>Month 3</a:t>
                      </a:r>
                    </a:p>
                  </a:txBody>
                  <a:tcPr/>
                </a:tc>
                <a:extLst>
                  <a:ext uri="{0D108BD9-81ED-4DB2-BD59-A6C34878D82A}">
                    <a16:rowId xmlns:a16="http://schemas.microsoft.com/office/drawing/2014/main" val="4209278125"/>
                  </a:ext>
                </a:extLst>
              </a:tr>
              <a:tr h="3511790">
                <a:tc>
                  <a:txBody>
                    <a:bodyPr/>
                    <a:lstStyle/>
                    <a:p>
                      <a:pPr marL="342900" indent="-342900">
                        <a:buFont typeface="+mj-lt"/>
                        <a:buAutoNum type="arabicPeriod"/>
                      </a:pPr>
                      <a:r>
                        <a:rPr lang="en-US" dirty="0"/>
                        <a:t>Nearest Neighbor Algorithm.</a:t>
                      </a:r>
                    </a:p>
                    <a:p>
                      <a:pPr marL="342900" indent="-342900">
                        <a:buFont typeface="+mj-lt"/>
                        <a:buAutoNum type="arabicPeriod"/>
                      </a:pPr>
                      <a:r>
                        <a:rPr lang="en-US" dirty="0"/>
                        <a:t>Linear Regression.</a:t>
                      </a:r>
                    </a:p>
                    <a:p>
                      <a:pPr marL="342900" indent="-342900">
                        <a:buFont typeface="+mj-lt"/>
                        <a:buAutoNum type="arabicPeriod"/>
                      </a:pPr>
                      <a:r>
                        <a:rPr lang="en-US" dirty="0"/>
                        <a:t>Logistic Regression.</a:t>
                      </a:r>
                    </a:p>
                    <a:p>
                      <a:pPr marL="342900" indent="-342900">
                        <a:buFont typeface="+mj-lt"/>
                        <a:buAutoNum type="arabicPeriod"/>
                      </a:pPr>
                      <a:r>
                        <a:rPr lang="en-US" dirty="0"/>
                        <a:t>Data Visualization and Data Cleaning.</a:t>
                      </a:r>
                    </a:p>
                  </a:txBody>
                  <a:tcPr/>
                </a:tc>
                <a:tc>
                  <a:txBody>
                    <a:bodyPr/>
                    <a:lstStyle/>
                    <a:p>
                      <a:r>
                        <a:rPr lang="en-US" dirty="0"/>
                        <a:t>1.	Random Forest and Decision Trees.</a:t>
                      </a:r>
                    </a:p>
                    <a:p>
                      <a:r>
                        <a:rPr lang="en-US" dirty="0"/>
                        <a:t>2.	Naïve Bayes.</a:t>
                      </a:r>
                    </a:p>
                    <a:p>
                      <a:r>
                        <a:rPr lang="en-US" dirty="0"/>
                        <a:t>3.	Support Vector Machines.</a:t>
                      </a:r>
                    </a:p>
                    <a:p>
                      <a:r>
                        <a:rPr lang="en-US" dirty="0"/>
                        <a:t>4.	Clustering, Introduction to Recommender systems.</a:t>
                      </a:r>
                    </a:p>
                    <a:p>
                      <a:endParaRPr lang="en-US" dirty="0"/>
                    </a:p>
                  </a:txBody>
                  <a:tcPr/>
                </a:tc>
                <a:tc>
                  <a:txBody>
                    <a:bodyPr/>
                    <a:lstStyle/>
                    <a:p>
                      <a:r>
                        <a:rPr lang="en-US" dirty="0"/>
                        <a:t>1.	Introduction to Neural Networks (Another approach of Linear and logistic regression, Neural Networks Structure, Back propagation, optimization).</a:t>
                      </a:r>
                    </a:p>
                    <a:p>
                      <a:r>
                        <a:rPr lang="en-US" dirty="0"/>
                        <a:t>2.	Course Project.</a:t>
                      </a:r>
                    </a:p>
                    <a:p>
                      <a:endParaRPr lang="en-US" dirty="0"/>
                    </a:p>
                  </a:txBody>
                  <a:tcPr/>
                </a:tc>
                <a:extLst>
                  <a:ext uri="{0D108BD9-81ED-4DB2-BD59-A6C34878D82A}">
                    <a16:rowId xmlns:a16="http://schemas.microsoft.com/office/drawing/2014/main" val="4138057486"/>
                  </a:ext>
                </a:extLst>
              </a:tr>
            </a:tbl>
          </a:graphicData>
        </a:graphic>
      </p:graphicFrame>
    </p:spTree>
    <p:extLst>
      <p:ext uri="{BB962C8B-B14F-4D97-AF65-F5344CB8AC3E}">
        <p14:creationId xmlns:p14="http://schemas.microsoft.com/office/powerpoint/2010/main" val="263393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3441-95F7-461B-8983-91AD9B17C263}"/>
              </a:ext>
            </a:extLst>
          </p:cNvPr>
          <p:cNvSpPr>
            <a:spLocks noGrp="1"/>
          </p:cNvSpPr>
          <p:nvPr>
            <p:ph type="title"/>
          </p:nvPr>
        </p:nvSpPr>
        <p:spPr/>
        <p:txBody>
          <a:bodyPr>
            <a:normAutofit/>
          </a:bodyPr>
          <a:lstStyle/>
          <a:p>
            <a:r>
              <a:rPr lang="en-US" sz="4800" dirty="0"/>
              <a:t>Course objectives</a:t>
            </a:r>
          </a:p>
        </p:txBody>
      </p:sp>
      <p:sp>
        <p:nvSpPr>
          <p:cNvPr id="3" name="Content Placeholder 2">
            <a:extLst>
              <a:ext uri="{FF2B5EF4-FFF2-40B4-BE49-F238E27FC236}">
                <a16:creationId xmlns:a16="http://schemas.microsoft.com/office/drawing/2014/main" id="{5FDBF059-776D-48C2-A7B3-2FF7C199F487}"/>
              </a:ext>
            </a:extLst>
          </p:cNvPr>
          <p:cNvSpPr>
            <a:spLocks noGrp="1"/>
          </p:cNvSpPr>
          <p:nvPr>
            <p:ph idx="1"/>
          </p:nvPr>
        </p:nvSpPr>
        <p:spPr>
          <a:xfrm>
            <a:off x="581192" y="2001796"/>
            <a:ext cx="11029615" cy="3857004"/>
          </a:xfrm>
        </p:spPr>
        <p:txBody>
          <a:bodyPr>
            <a:normAutofit/>
          </a:bodyPr>
          <a:lstStyle/>
          <a:p>
            <a:pPr marL="0" indent="0">
              <a:buNone/>
            </a:pPr>
            <a:r>
              <a:rPr lang="en-US" sz="2400" dirty="0"/>
              <a:t>  </a:t>
            </a:r>
          </a:p>
        </p:txBody>
      </p:sp>
      <p:pic>
        <p:nvPicPr>
          <p:cNvPr id="4" name="Picture 3">
            <a:extLst>
              <a:ext uri="{FF2B5EF4-FFF2-40B4-BE49-F238E27FC236}">
                <a16:creationId xmlns:a16="http://schemas.microsoft.com/office/drawing/2014/main" id="{ECF6C91D-EA45-4E22-BE01-B92E866ECEF7}"/>
              </a:ext>
            </a:extLst>
          </p:cNvPr>
          <p:cNvPicPr>
            <a:picLocks noChangeAspect="1"/>
          </p:cNvPicPr>
          <p:nvPr/>
        </p:nvPicPr>
        <p:blipFill>
          <a:blip r:embed="rId2"/>
          <a:stretch>
            <a:fillRect/>
          </a:stretch>
        </p:blipFill>
        <p:spPr>
          <a:xfrm>
            <a:off x="469558" y="2001796"/>
            <a:ext cx="11141250" cy="4411361"/>
          </a:xfrm>
          <a:prstGeom prst="rect">
            <a:avLst/>
          </a:prstGeom>
        </p:spPr>
      </p:pic>
    </p:spTree>
    <p:extLst>
      <p:ext uri="{BB962C8B-B14F-4D97-AF65-F5344CB8AC3E}">
        <p14:creationId xmlns:p14="http://schemas.microsoft.com/office/powerpoint/2010/main" val="102983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F8F0-50C3-44F5-8984-FE984980A92F}"/>
              </a:ext>
            </a:extLst>
          </p:cNvPr>
          <p:cNvSpPr>
            <a:spLocks noGrp="1"/>
          </p:cNvSpPr>
          <p:nvPr>
            <p:ph type="ctrTitle"/>
          </p:nvPr>
        </p:nvSpPr>
        <p:spPr>
          <a:xfrm>
            <a:off x="581191" y="1502345"/>
            <a:ext cx="10993549" cy="1475013"/>
          </a:xfrm>
        </p:spPr>
        <p:txBody>
          <a:bodyPr>
            <a:normAutofit fontScale="90000"/>
          </a:bodyPr>
          <a:lstStyle/>
          <a:p>
            <a:pPr algn="ctr"/>
            <a:r>
              <a:rPr lang="en-US" sz="6000" dirty="0"/>
              <a:t>What is machine learning ?</a:t>
            </a:r>
          </a:p>
        </p:txBody>
      </p:sp>
      <p:sp>
        <p:nvSpPr>
          <p:cNvPr id="3" name="Subtitle 2">
            <a:extLst>
              <a:ext uri="{FF2B5EF4-FFF2-40B4-BE49-F238E27FC236}">
                <a16:creationId xmlns:a16="http://schemas.microsoft.com/office/drawing/2014/main" id="{4659932E-8972-444B-9EDC-653AC685273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8097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3441-95F7-461B-8983-91AD9B17C263}"/>
              </a:ext>
            </a:extLst>
          </p:cNvPr>
          <p:cNvSpPr>
            <a:spLocks noGrp="1"/>
          </p:cNvSpPr>
          <p:nvPr>
            <p:ph type="title"/>
          </p:nvPr>
        </p:nvSpPr>
        <p:spPr/>
        <p:txBody>
          <a:bodyPr>
            <a:normAutofit/>
          </a:bodyPr>
          <a:lstStyle/>
          <a:p>
            <a:r>
              <a:rPr lang="en-US" sz="4800" dirty="0"/>
              <a:t>What is machine learning ?</a:t>
            </a:r>
          </a:p>
        </p:txBody>
      </p:sp>
      <p:sp>
        <p:nvSpPr>
          <p:cNvPr id="3" name="Content Placeholder 2">
            <a:extLst>
              <a:ext uri="{FF2B5EF4-FFF2-40B4-BE49-F238E27FC236}">
                <a16:creationId xmlns:a16="http://schemas.microsoft.com/office/drawing/2014/main" id="{5FDBF059-776D-48C2-A7B3-2FF7C199F487}"/>
              </a:ext>
            </a:extLst>
          </p:cNvPr>
          <p:cNvSpPr>
            <a:spLocks noGrp="1"/>
          </p:cNvSpPr>
          <p:nvPr>
            <p:ph idx="1"/>
          </p:nvPr>
        </p:nvSpPr>
        <p:spPr>
          <a:xfrm>
            <a:off x="581192" y="2001796"/>
            <a:ext cx="11029615" cy="3857004"/>
          </a:xfrm>
        </p:spPr>
        <p:txBody>
          <a:bodyPr>
            <a:normAutofit/>
          </a:bodyPr>
          <a:lstStyle/>
          <a:p>
            <a:r>
              <a:rPr lang="en-US" sz="2000" dirty="0"/>
              <a:t>Arthur Samuel (1959). Machine Learning: Field of study that gives computers the ability to learn without being explicitly programmed.</a:t>
            </a:r>
          </a:p>
          <a:p>
            <a:r>
              <a:rPr lang="en-US" sz="2000" dirty="0"/>
              <a:t>Tom Mitchell (1998) Well-posed Learning Problem: A computer program is said to learn from experience E with respect to some task T and some performance measure P, if its performance on T, as measured by P, improves with experience E. (So What does that mean ?)</a:t>
            </a:r>
          </a:p>
          <a:p>
            <a:endParaRPr lang="en-US" sz="2400" dirty="0"/>
          </a:p>
        </p:txBody>
      </p:sp>
    </p:spTree>
    <p:extLst>
      <p:ext uri="{BB962C8B-B14F-4D97-AF65-F5344CB8AC3E}">
        <p14:creationId xmlns:p14="http://schemas.microsoft.com/office/powerpoint/2010/main" val="330171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3441-95F7-461B-8983-91AD9B17C263}"/>
              </a:ext>
            </a:extLst>
          </p:cNvPr>
          <p:cNvSpPr>
            <a:spLocks noGrp="1"/>
          </p:cNvSpPr>
          <p:nvPr>
            <p:ph type="title"/>
          </p:nvPr>
        </p:nvSpPr>
        <p:spPr/>
        <p:txBody>
          <a:bodyPr>
            <a:normAutofit fontScale="90000"/>
          </a:bodyPr>
          <a:lstStyle/>
          <a:p>
            <a:r>
              <a:rPr lang="en-US" sz="4800" dirty="0"/>
              <a:t>What is machine learning ? (Cont.)</a:t>
            </a:r>
          </a:p>
        </p:txBody>
      </p:sp>
      <p:sp>
        <p:nvSpPr>
          <p:cNvPr id="3" name="Content Placeholder 2">
            <a:extLst>
              <a:ext uri="{FF2B5EF4-FFF2-40B4-BE49-F238E27FC236}">
                <a16:creationId xmlns:a16="http://schemas.microsoft.com/office/drawing/2014/main" id="{5FDBF059-776D-48C2-A7B3-2FF7C199F487}"/>
              </a:ext>
            </a:extLst>
          </p:cNvPr>
          <p:cNvSpPr>
            <a:spLocks noGrp="1"/>
          </p:cNvSpPr>
          <p:nvPr>
            <p:ph idx="1"/>
          </p:nvPr>
        </p:nvSpPr>
        <p:spPr>
          <a:xfrm>
            <a:off x="581192" y="2001796"/>
            <a:ext cx="11029615" cy="3857004"/>
          </a:xfrm>
        </p:spPr>
        <p:txBody>
          <a:bodyPr>
            <a:normAutofit/>
          </a:bodyPr>
          <a:lstStyle/>
          <a:p>
            <a:r>
              <a:rPr lang="en-US" sz="2000" dirty="0"/>
              <a:t>Suppose you have a program to detect if an email is marked as a spam or not</a:t>
            </a:r>
          </a:p>
          <a:p>
            <a:r>
              <a:rPr lang="en-US" sz="2000" dirty="0"/>
              <a:t>Task T: </a:t>
            </a:r>
            <a:r>
              <a:rPr lang="en-US" dirty="0"/>
              <a:t>Classifying emails as spam or not spam.</a:t>
            </a:r>
          </a:p>
          <a:p>
            <a:r>
              <a:rPr lang="en-US" sz="2000" dirty="0"/>
              <a:t>Experience E: </a:t>
            </a:r>
            <a:r>
              <a:rPr lang="en-US" dirty="0"/>
              <a:t>Watching you label emails as spam or not spam. (Learning)</a:t>
            </a:r>
          </a:p>
          <a:p>
            <a:r>
              <a:rPr lang="en-US" sz="2000" dirty="0"/>
              <a:t>Performance Measurement P:</a:t>
            </a:r>
            <a:r>
              <a:rPr lang="en-US" dirty="0"/>
              <a:t>The number (or fraction) of emails correctly classified as spam/not spam.</a:t>
            </a:r>
          </a:p>
          <a:p>
            <a:pPr marL="0" indent="0" algn="ctr">
              <a:buNone/>
            </a:pPr>
            <a:r>
              <a:rPr lang="en-US" sz="2800" dirty="0"/>
              <a:t>Any machine learning problem MUST have the above 3 components.</a:t>
            </a:r>
          </a:p>
          <a:p>
            <a:endParaRPr lang="en-US" sz="2400" dirty="0"/>
          </a:p>
        </p:txBody>
      </p:sp>
    </p:spTree>
    <p:extLst>
      <p:ext uri="{BB962C8B-B14F-4D97-AF65-F5344CB8AC3E}">
        <p14:creationId xmlns:p14="http://schemas.microsoft.com/office/powerpoint/2010/main" val="412221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3441-95F7-461B-8983-91AD9B17C263}"/>
              </a:ext>
            </a:extLst>
          </p:cNvPr>
          <p:cNvSpPr>
            <a:spLocks noGrp="1"/>
          </p:cNvSpPr>
          <p:nvPr>
            <p:ph type="title"/>
          </p:nvPr>
        </p:nvSpPr>
        <p:spPr/>
        <p:txBody>
          <a:bodyPr>
            <a:normAutofit fontScale="90000"/>
          </a:bodyPr>
          <a:lstStyle/>
          <a:p>
            <a:r>
              <a:rPr lang="en-US" sz="4800" dirty="0"/>
              <a:t>Examples of machine learning (ML)</a:t>
            </a:r>
          </a:p>
        </p:txBody>
      </p:sp>
      <p:sp>
        <p:nvSpPr>
          <p:cNvPr id="3" name="Content Placeholder 2">
            <a:extLst>
              <a:ext uri="{FF2B5EF4-FFF2-40B4-BE49-F238E27FC236}">
                <a16:creationId xmlns:a16="http://schemas.microsoft.com/office/drawing/2014/main" id="{5FDBF059-776D-48C2-A7B3-2FF7C199F487}"/>
              </a:ext>
            </a:extLst>
          </p:cNvPr>
          <p:cNvSpPr>
            <a:spLocks noGrp="1"/>
          </p:cNvSpPr>
          <p:nvPr>
            <p:ph idx="1"/>
          </p:nvPr>
        </p:nvSpPr>
        <p:spPr>
          <a:xfrm>
            <a:off x="581192" y="2001796"/>
            <a:ext cx="11029615" cy="3857004"/>
          </a:xfrm>
        </p:spPr>
        <p:txBody>
          <a:bodyPr>
            <a:normAutofit/>
          </a:bodyPr>
          <a:lstStyle/>
          <a:p>
            <a:r>
              <a:rPr lang="en-US" dirty="0"/>
              <a:t>Database mining</a:t>
            </a:r>
          </a:p>
          <a:p>
            <a:pPr marL="0" indent="0">
              <a:buNone/>
            </a:pPr>
            <a:r>
              <a:rPr lang="en-US" dirty="0"/>
              <a:t>	Large datasets from growth of automation/web.</a:t>
            </a:r>
          </a:p>
          <a:p>
            <a:pPr marL="0" indent="0">
              <a:buNone/>
            </a:pPr>
            <a:r>
              <a:rPr lang="en-US" dirty="0"/>
              <a:t>	E.g., Web click data, medical records, biology, engineering.</a:t>
            </a:r>
          </a:p>
          <a:p>
            <a:r>
              <a:rPr lang="en-US" dirty="0"/>
              <a:t>Applications can’t program by hand.</a:t>
            </a:r>
          </a:p>
          <a:p>
            <a:pPr marL="0" indent="0">
              <a:buNone/>
            </a:pPr>
            <a:r>
              <a:rPr lang="en-US" dirty="0"/>
              <a:t>	E.g., Autonomous helicopter, handwriting recognition, most of</a:t>
            </a:r>
          </a:p>
          <a:p>
            <a:pPr marL="0" indent="0">
              <a:buNone/>
            </a:pPr>
            <a:r>
              <a:rPr lang="en-US" dirty="0"/>
              <a:t>	Natural Language Processing (NLP), Computer Vision.</a:t>
            </a:r>
          </a:p>
          <a:p>
            <a:r>
              <a:rPr lang="en-US" dirty="0"/>
              <a:t>Self-customizing programs</a:t>
            </a:r>
          </a:p>
          <a:p>
            <a:pPr marL="0" indent="0">
              <a:buNone/>
            </a:pPr>
            <a:r>
              <a:rPr lang="en-US" dirty="0"/>
              <a:t>	E.g., Amazon, Netflix product recommendations, Facebook </a:t>
            </a:r>
            <a:r>
              <a:rPr lang="en-US"/>
              <a:t>posts recommendations.</a:t>
            </a:r>
            <a:endParaRPr lang="en-US" sz="2400" dirty="0"/>
          </a:p>
        </p:txBody>
      </p:sp>
    </p:spTree>
    <p:extLst>
      <p:ext uri="{BB962C8B-B14F-4D97-AF65-F5344CB8AC3E}">
        <p14:creationId xmlns:p14="http://schemas.microsoft.com/office/powerpoint/2010/main" val="190215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C436-E4E3-4116-A709-CC92ABB1D69D}"/>
              </a:ext>
            </a:extLst>
          </p:cNvPr>
          <p:cNvSpPr>
            <a:spLocks noGrp="1"/>
          </p:cNvSpPr>
          <p:nvPr>
            <p:ph type="title"/>
          </p:nvPr>
        </p:nvSpPr>
        <p:spPr/>
        <p:txBody>
          <a:bodyPr/>
          <a:lstStyle/>
          <a:p>
            <a:r>
              <a:rPr lang="en-US" dirty="0"/>
              <a:t>Machine learning problems</a:t>
            </a:r>
          </a:p>
        </p:txBody>
      </p:sp>
      <p:sp>
        <p:nvSpPr>
          <p:cNvPr id="3" name="Text Placeholder 2">
            <a:extLst>
              <a:ext uri="{FF2B5EF4-FFF2-40B4-BE49-F238E27FC236}">
                <a16:creationId xmlns:a16="http://schemas.microsoft.com/office/drawing/2014/main" id="{EADBB1E2-8374-486E-9C76-BBEC64B5FF86}"/>
              </a:ext>
            </a:extLst>
          </p:cNvPr>
          <p:cNvSpPr>
            <a:spLocks noGrp="1"/>
          </p:cNvSpPr>
          <p:nvPr>
            <p:ph type="body" idx="1"/>
          </p:nvPr>
        </p:nvSpPr>
        <p:spPr/>
        <p:txBody>
          <a:bodyPr/>
          <a:lstStyle/>
          <a:p>
            <a:pPr algn="ctr"/>
            <a:r>
              <a:rPr lang="en-US" sz="3200" dirty="0"/>
              <a:t>Supervised Learning </a:t>
            </a:r>
          </a:p>
        </p:txBody>
      </p:sp>
      <p:sp>
        <p:nvSpPr>
          <p:cNvPr id="4" name="Content Placeholder 3">
            <a:extLst>
              <a:ext uri="{FF2B5EF4-FFF2-40B4-BE49-F238E27FC236}">
                <a16:creationId xmlns:a16="http://schemas.microsoft.com/office/drawing/2014/main" id="{FB6077F6-3241-4133-A7C2-C2BE6AA5D22C}"/>
              </a:ext>
            </a:extLst>
          </p:cNvPr>
          <p:cNvSpPr>
            <a:spLocks noGrp="1"/>
          </p:cNvSpPr>
          <p:nvPr>
            <p:ph sz="half" idx="2"/>
          </p:nvPr>
        </p:nvSpPr>
        <p:spPr/>
        <p:txBody>
          <a:bodyPr/>
          <a:lstStyle/>
          <a:p>
            <a:r>
              <a:rPr lang="en-US" dirty="0"/>
              <a:t>The machine learning problem that have inputs (Features) and outputs (Targets). “Right answers given”.</a:t>
            </a:r>
          </a:p>
          <a:p>
            <a:r>
              <a:rPr lang="en-US" dirty="0"/>
              <a:t>Regression problems </a:t>
            </a:r>
          </a:p>
          <a:p>
            <a:r>
              <a:rPr lang="en-US" dirty="0"/>
              <a:t>Classification problems</a:t>
            </a:r>
          </a:p>
        </p:txBody>
      </p:sp>
      <p:sp>
        <p:nvSpPr>
          <p:cNvPr id="5" name="Text Placeholder 4">
            <a:extLst>
              <a:ext uri="{FF2B5EF4-FFF2-40B4-BE49-F238E27FC236}">
                <a16:creationId xmlns:a16="http://schemas.microsoft.com/office/drawing/2014/main" id="{387E6F04-C4AF-4A86-9934-F92006485956}"/>
              </a:ext>
            </a:extLst>
          </p:cNvPr>
          <p:cNvSpPr>
            <a:spLocks noGrp="1"/>
          </p:cNvSpPr>
          <p:nvPr>
            <p:ph type="body" sz="quarter" idx="3"/>
          </p:nvPr>
        </p:nvSpPr>
        <p:spPr/>
        <p:txBody>
          <a:bodyPr/>
          <a:lstStyle/>
          <a:p>
            <a:pPr algn="ctr"/>
            <a:r>
              <a:rPr lang="en-US" sz="3200" dirty="0"/>
              <a:t>Unsupervised Learning</a:t>
            </a:r>
          </a:p>
        </p:txBody>
      </p:sp>
      <p:sp>
        <p:nvSpPr>
          <p:cNvPr id="6" name="Content Placeholder 5">
            <a:extLst>
              <a:ext uri="{FF2B5EF4-FFF2-40B4-BE49-F238E27FC236}">
                <a16:creationId xmlns:a16="http://schemas.microsoft.com/office/drawing/2014/main" id="{8A07D6D5-14F1-4C0D-87E7-9B427B317FD6}"/>
              </a:ext>
            </a:extLst>
          </p:cNvPr>
          <p:cNvSpPr>
            <a:spLocks noGrp="1"/>
          </p:cNvSpPr>
          <p:nvPr>
            <p:ph sz="quarter" idx="4"/>
          </p:nvPr>
        </p:nvSpPr>
        <p:spPr/>
        <p:txBody>
          <a:bodyPr/>
          <a:lstStyle/>
          <a:p>
            <a:r>
              <a:rPr lang="en-US" dirty="0"/>
              <a:t>The machine learning that looks for previously undetected patterns in a data set with no pre-existing labels and with a minimum of human supervision.</a:t>
            </a:r>
          </a:p>
          <a:p>
            <a:r>
              <a:rPr lang="en-US" dirty="0"/>
              <a:t>Clustering and Recommender systems.</a:t>
            </a:r>
          </a:p>
        </p:txBody>
      </p:sp>
    </p:spTree>
    <p:extLst>
      <p:ext uri="{BB962C8B-B14F-4D97-AF65-F5344CB8AC3E}">
        <p14:creationId xmlns:p14="http://schemas.microsoft.com/office/powerpoint/2010/main" val="38684307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{3D06E342-F88F-4759-9693-3018CDD6F56B}tf33568355</Template>
  <TotalTime>0</TotalTime>
  <Words>861</Words>
  <Application>Microsoft Office PowerPoint</Application>
  <PresentationFormat>Widescreen</PresentationFormat>
  <Paragraphs>145</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Gill Sans MT</vt:lpstr>
      <vt:lpstr>Wingdings 2</vt:lpstr>
      <vt:lpstr>Dividend</vt:lpstr>
      <vt:lpstr>Introduction to machine learning</vt:lpstr>
      <vt:lpstr>Course prerequisites</vt:lpstr>
      <vt:lpstr>Course content (In ML)</vt:lpstr>
      <vt:lpstr>Course objectives</vt:lpstr>
      <vt:lpstr>What is machine learning ?</vt:lpstr>
      <vt:lpstr>What is machine learning ?</vt:lpstr>
      <vt:lpstr>What is machine learning ? (Cont.)</vt:lpstr>
      <vt:lpstr>Examples of machine learning (ML)</vt:lpstr>
      <vt:lpstr>Machine learning problems</vt:lpstr>
      <vt:lpstr>Supervised learning Problems</vt:lpstr>
      <vt:lpstr>Supervised learning algorithms</vt:lpstr>
      <vt:lpstr>Nearest neighbor algorithm</vt:lpstr>
      <vt:lpstr>Nearest neighbor algorithm</vt:lpstr>
      <vt:lpstr>Nearest neighbor algorithm(CONT.)</vt:lpstr>
      <vt:lpstr>K Nearest neighbor algorithm(KNN)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2020-06-11T18:26:42Z</dcterms:created>
  <dcterms:modified xsi:type="dcterms:W3CDTF">2020-06-17T20:48:05Z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