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317" r:id="rId5"/>
    <p:sldId id="307" r:id="rId6"/>
    <p:sldId id="308" r:id="rId7"/>
    <p:sldId id="278" r:id="rId8"/>
    <p:sldId id="309" r:id="rId9"/>
    <p:sldId id="263" r:id="rId10"/>
    <p:sldId id="310" r:id="rId11"/>
    <p:sldId id="314" r:id="rId12"/>
    <p:sldId id="311" r:id="rId13"/>
    <p:sldId id="319" r:id="rId14"/>
    <p:sldId id="318" r:id="rId15"/>
    <p:sldId id="30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5" autoAdjust="0"/>
  </p:normalViewPr>
  <p:slideViewPr>
    <p:cSldViewPr snapToGrid="0">
      <p:cViewPr varScale="1">
        <p:scale>
          <a:sx n="80" d="100"/>
          <a:sy n="80" d="100"/>
        </p:scale>
        <p:origin x="58" y="91"/>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5/12/2024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5/12/2024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2363342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3644090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a:t>Labor force – education </a:t>
            </a:r>
            <a:br>
              <a:rPr lang="en-US" dirty="0"/>
            </a:br>
            <a:r>
              <a:rPr lang="en-US" dirty="0"/>
              <a:t>effect</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a:xfrm>
            <a:off x="914400" y="0"/>
            <a:ext cx="10360152" cy="600075"/>
          </a:xfrm>
        </p:spPr>
        <p:txBody>
          <a:bodyPr/>
          <a:lstStyle/>
          <a:p>
            <a:r>
              <a:rPr lang="en-US" sz="3200" dirty="0"/>
              <a:t>Dashboards 2</a:t>
            </a:r>
            <a:endParaRPr lang="en-US" dirty="0"/>
          </a:p>
        </p:txBody>
      </p:sp>
      <p:pic>
        <p:nvPicPr>
          <p:cNvPr id="3" name="Picture 2">
            <a:extLst>
              <a:ext uri="{FF2B5EF4-FFF2-40B4-BE49-F238E27FC236}">
                <a16:creationId xmlns:a16="http://schemas.microsoft.com/office/drawing/2014/main" id="{CA53F428-3A2F-FFC5-8A2F-246D2D5D00EF}"/>
              </a:ext>
            </a:extLst>
          </p:cNvPr>
          <p:cNvPicPr>
            <a:picLocks noChangeAspect="1"/>
          </p:cNvPicPr>
          <p:nvPr/>
        </p:nvPicPr>
        <p:blipFill>
          <a:blip r:embed="rId3"/>
          <a:stretch>
            <a:fillRect/>
          </a:stretch>
        </p:blipFill>
        <p:spPr>
          <a:xfrm>
            <a:off x="1533914" y="765109"/>
            <a:ext cx="8694964" cy="5803641"/>
          </a:xfrm>
          <a:prstGeom prst="rect">
            <a:avLst/>
          </a:prstGeom>
        </p:spPr>
      </p:pic>
    </p:spTree>
    <p:extLst>
      <p:ext uri="{BB962C8B-B14F-4D97-AF65-F5344CB8AC3E}">
        <p14:creationId xmlns:p14="http://schemas.microsoft.com/office/powerpoint/2010/main" val="3654219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a:xfrm>
            <a:off x="914400" y="102638"/>
            <a:ext cx="10360152" cy="699796"/>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t>Story</a:t>
            </a:r>
            <a:endParaRPr lang="en-US" sz="3200" b="1" dirty="0">
              <a:latin typeface="+mn-lt"/>
              <a:cs typeface="Gill Sans Light" panose="020B0302020104020203" pitchFamily="34" charset="-79"/>
            </a:endParaRPr>
          </a:p>
        </p:txBody>
      </p:sp>
      <p:sp>
        <p:nvSpPr>
          <p:cNvPr id="12" name="Content Placeholder 11">
            <a:extLst>
              <a:ext uri="{FF2B5EF4-FFF2-40B4-BE49-F238E27FC236}">
                <a16:creationId xmlns:a16="http://schemas.microsoft.com/office/drawing/2014/main" id="{C6F2BA06-39BD-0413-D150-70F75EA6CC38}"/>
              </a:ext>
            </a:extLst>
          </p:cNvPr>
          <p:cNvSpPr>
            <a:spLocks noGrp="1"/>
          </p:cNvSpPr>
          <p:nvPr>
            <p:ph sz="quarter" idx="13"/>
          </p:nvPr>
        </p:nvSpPr>
        <p:spPr>
          <a:xfrm>
            <a:off x="687385" y="998375"/>
            <a:ext cx="10814181" cy="5673012"/>
          </a:xfrm>
        </p:spPr>
        <p:txBody>
          <a:bodyPr>
            <a:normAutofit fontScale="77500" lnSpcReduction="20000"/>
          </a:bodyPr>
          <a:lstStyle/>
          <a:p>
            <a:pPr marL="0" indent="0">
              <a:buNone/>
            </a:pPr>
            <a:endParaRPr lang="ar-EG" dirty="0"/>
          </a:p>
          <a:p>
            <a:pPr marL="0" indent="0">
              <a:buNone/>
            </a:pPr>
            <a:r>
              <a:rPr lang="en-US" sz="3200" b="1" dirty="0"/>
              <a:t>second dashboard</a:t>
            </a:r>
          </a:p>
          <a:p>
            <a:pPr marL="0" indent="0">
              <a:buNone/>
            </a:pPr>
            <a:endParaRPr lang="ar-EG" dirty="0"/>
          </a:p>
          <a:p>
            <a:pPr marL="0" indent="0">
              <a:buNone/>
            </a:pPr>
            <a:r>
              <a:rPr lang="en-US" sz="2200" b="1" dirty="0"/>
              <a:t>Chart 1: Labor Force Evolution in France (Every 5 Years)</a:t>
            </a:r>
          </a:p>
          <a:p>
            <a:pPr marL="0" indent="0">
              <a:buNone/>
            </a:pPr>
            <a:r>
              <a:rPr lang="en-US" sz="2200" b="1" dirty="0"/>
              <a:t>In France, the evolution of the labor force every five years reflects a steady growth. As the years progressed, so did the workforce, indicating sustained economic growth and stability.</a:t>
            </a:r>
          </a:p>
          <a:p>
            <a:pPr marL="0" indent="0">
              <a:buNone/>
            </a:pPr>
            <a:endParaRPr lang="en-US" sz="2200" b="1" dirty="0"/>
          </a:p>
          <a:p>
            <a:pPr marL="0" indent="0">
              <a:buNone/>
            </a:pPr>
            <a:r>
              <a:rPr lang="en-US" sz="2200" b="1" dirty="0"/>
              <a:t>Chart 2: Labor Force Evolution in the UK (Every 5 Years)</a:t>
            </a:r>
          </a:p>
          <a:p>
            <a:pPr marL="0" indent="0">
              <a:buNone/>
            </a:pPr>
            <a:r>
              <a:rPr lang="en-US" sz="2200" b="1" dirty="0"/>
              <a:t>Across the English Channel, the United Kingdom was also making strides in developing its workforce. Similar to France, the UK's labor force witnessed continuous growth over the past two decades, signaling economic stability and development.</a:t>
            </a:r>
          </a:p>
          <a:p>
            <a:pPr marL="0" indent="0">
              <a:buNone/>
            </a:pPr>
            <a:endParaRPr lang="en-US" sz="2200" b="1" dirty="0"/>
          </a:p>
          <a:p>
            <a:pPr marL="0" indent="0">
              <a:buNone/>
            </a:pPr>
            <a:r>
              <a:rPr lang="en-US" sz="2200" b="1" dirty="0"/>
              <a:t>Chart 3: Difference in Basic Education Labor Force between France and the UK</a:t>
            </a:r>
          </a:p>
          <a:p>
            <a:pPr marL="0" indent="0">
              <a:buNone/>
            </a:pPr>
            <a:r>
              <a:rPr lang="en-US" sz="2200" b="1" dirty="0"/>
              <a:t>Despite the continuous progress in both countries' labor forces, a gap emerged between France and the UK in terms of the basic education workforce. This underscores the need for sustained investments in basic education to ensure a qualified and skilled workforce.</a:t>
            </a:r>
          </a:p>
          <a:p>
            <a:pPr marL="0" indent="0">
              <a:buNone/>
            </a:pPr>
            <a:endParaRPr lang="en-US" sz="2200" b="1" dirty="0"/>
          </a:p>
          <a:p>
            <a:pPr marL="0" indent="0">
              <a:buNone/>
            </a:pPr>
            <a:r>
              <a:rPr lang="en-US" sz="2200" b="1" dirty="0"/>
              <a:t>Chart 4: Pupil-Teacher Ratio in Advanced Education Labor Force</a:t>
            </a:r>
          </a:p>
          <a:p>
            <a:pPr marL="0" indent="0">
              <a:buNone/>
            </a:pPr>
            <a:r>
              <a:rPr lang="en-US" sz="2200" b="1" dirty="0"/>
              <a:t>Examining the pupil-teacher ratio in the advanced education labor force, we see how it directly impacts the number of students in advanced education. The higher the ratio, the more students are engaged in advanced education, reflecting both France and the UK's commitment to developing a skilled and proficient workforce.</a:t>
            </a:r>
          </a:p>
        </p:txBody>
      </p:sp>
    </p:spTree>
    <p:extLst>
      <p:ext uri="{BB962C8B-B14F-4D97-AF65-F5344CB8AC3E}">
        <p14:creationId xmlns:p14="http://schemas.microsoft.com/office/powerpoint/2010/main" val="2918520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agenda</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673398735"/>
              </p:ext>
            </p:extLst>
          </p:nvPr>
        </p:nvGraphicFramePr>
        <p:xfrm>
          <a:off x="6869113" y="1143000"/>
          <a:ext cx="4190999" cy="3719821"/>
        </p:xfrm>
        <a:graphic>
          <a:graphicData uri="http://schemas.openxmlformats.org/drawingml/2006/table">
            <a:tbl>
              <a:tblPr firstRow="1" bandRow="1"/>
              <a:tblGrid>
                <a:gridCol w="4190999">
                  <a:extLst>
                    <a:ext uri="{9D8B030D-6E8A-4147-A177-3AD203B41FA5}">
                      <a16:colId xmlns:a16="http://schemas.microsoft.com/office/drawing/2014/main" val="1563570424"/>
                    </a:ext>
                  </a:extLst>
                </a:gridCol>
              </a:tblGrid>
              <a:tr h="7827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latin typeface="+mn-lt"/>
                          <a:cs typeface="Gill Sans Light" panose="020B0302020104020203" pitchFamily="34" charset="-79"/>
                        </a:rPr>
                        <a:t>INTRODUCTION</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79008">
                <a:tc>
                  <a:txBody>
                    <a:bodyPr/>
                    <a:lstStyle/>
                    <a:p>
                      <a:pPr algn="ctr"/>
                      <a:r>
                        <a:rPr lang="en-US" sz="2400" b="1" dirty="0"/>
                        <a:t>Join data sets </a:t>
                      </a:r>
                    </a:p>
                  </a:txBody>
                  <a:tcPr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98987">
                <a:tc>
                  <a:txBody>
                    <a:bodyPr/>
                    <a:lstStyle/>
                    <a:p>
                      <a:pPr algn="ctr"/>
                      <a:r>
                        <a:rPr lang="en-US" sz="2400" b="1" dirty="0"/>
                        <a:t>Calculation </a:t>
                      </a:r>
                    </a:p>
                  </a:txBody>
                  <a:tcPr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590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t>Story &amp; </a:t>
                      </a:r>
                      <a:r>
                        <a:rPr lang="en-US" sz="2400" b="1" dirty="0">
                          <a:latin typeface="+mn-lt"/>
                          <a:cs typeface="Gill Sans Light" panose="020B0302020104020203" pitchFamily="34" charset="-79"/>
                        </a:rPr>
                        <a:t>Dashboards</a:t>
                      </a:r>
                    </a:p>
                  </a:txBody>
                  <a:tcPr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14400" y="914400"/>
            <a:ext cx="5641848" cy="5029200"/>
          </a:xfrm>
        </p:spPr>
        <p:txBody>
          <a:bodyPr anchor="t"/>
          <a:lstStyle/>
          <a:p>
            <a:r>
              <a:rPr lang="en-US" dirty="0"/>
              <a:t>Introduction</a:t>
            </a:r>
            <a:br>
              <a:rPr lang="en-US" dirty="0"/>
            </a:br>
            <a:br>
              <a:rPr lang="en-US" dirty="0"/>
            </a:br>
            <a:r>
              <a:rPr lang="en-US" sz="2800" dirty="0"/>
              <a:t>Education and labor force statistics provide crucial insights into a nation's socio-economic landscape, reflecting both its human capital development and economic performance. In this analysis, we explore the relationship between education indicators and labor force characteristics in France and the United Kingdom.</a:t>
            </a:r>
          </a:p>
        </p:txBody>
      </p:sp>
      <p:pic>
        <p:nvPicPr>
          <p:cNvPr id="9" name="Picture Placeholder 8" descr="A computer and a phone with graphs and text&#10;&#10;Description automatically generated">
            <a:extLst>
              <a:ext uri="{FF2B5EF4-FFF2-40B4-BE49-F238E27FC236}">
                <a16:creationId xmlns:a16="http://schemas.microsoft.com/office/drawing/2014/main" id="{3EC40CE1-3FAD-418A-BD86-06AA782B1790}"/>
              </a:ext>
            </a:extLst>
          </p:cNvPr>
          <p:cNvPicPr>
            <a:picLocks noGrp="1" noChangeAspect="1"/>
          </p:cNvPicPr>
          <p:nvPr>
            <p:ph type="pic" idx="1"/>
          </p:nvPr>
        </p:nvPicPr>
        <p:blipFill>
          <a:blip r:embed="rId3"/>
          <a:srcRect l="21595" r="21595"/>
          <a:stretch>
            <a:fillRect/>
          </a:stretch>
        </p:blipFill>
        <p:spPr/>
      </p:pic>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5183393" y="2586819"/>
            <a:ext cx="5449824" cy="842181"/>
          </a:xfrm>
        </p:spPr>
        <p:txBody>
          <a:bodyPr anchor="b"/>
          <a:lstStyle/>
          <a:p>
            <a:pPr algn="ctr"/>
            <a:r>
              <a:rPr lang="en-US" sz="4800" b="1" dirty="0"/>
              <a:t>Join data sets </a:t>
            </a:r>
          </a:p>
        </p:txBody>
      </p:sp>
      <p:pic>
        <p:nvPicPr>
          <p:cNvPr id="9" name="Picture Placeholder 8" descr="A screenshot of a graph&#10;&#10;Description automatically generated">
            <a:extLst>
              <a:ext uri="{FF2B5EF4-FFF2-40B4-BE49-F238E27FC236}">
                <a16:creationId xmlns:a16="http://schemas.microsoft.com/office/drawing/2014/main" id="{87194F6E-7F45-D134-1203-6077B82A6835}"/>
              </a:ext>
            </a:extLst>
          </p:cNvPr>
          <p:cNvPicPr>
            <a:picLocks noGrp="1" noChangeAspect="1"/>
          </p:cNvPicPr>
          <p:nvPr>
            <p:ph type="pic" sz="quarter" idx="11"/>
          </p:nvPr>
        </p:nvPicPr>
        <p:blipFill>
          <a:blip r:embed="rId3"/>
          <a:srcRect l="28481" r="28481"/>
          <a:stretch>
            <a:fillRect/>
          </a:stretch>
        </p:blipFill>
        <p:spPr/>
      </p:pic>
      <p:pic>
        <p:nvPicPr>
          <p:cNvPr id="4" name="Picture 3">
            <a:extLst>
              <a:ext uri="{FF2B5EF4-FFF2-40B4-BE49-F238E27FC236}">
                <a16:creationId xmlns:a16="http://schemas.microsoft.com/office/drawing/2014/main" id="{886C3775-D43C-2B76-653C-BD61531E7971}"/>
              </a:ext>
            </a:extLst>
          </p:cNvPr>
          <p:cNvPicPr>
            <a:picLocks noChangeAspect="1"/>
          </p:cNvPicPr>
          <p:nvPr/>
        </p:nvPicPr>
        <p:blipFill>
          <a:blip r:embed="rId4"/>
          <a:stretch>
            <a:fillRect/>
          </a:stretch>
        </p:blipFill>
        <p:spPr>
          <a:xfrm>
            <a:off x="6627456" y="3559890"/>
            <a:ext cx="2781300" cy="1562100"/>
          </a:xfrm>
          <a:prstGeom prst="rect">
            <a:avLst/>
          </a:prstGeom>
        </p:spPr>
      </p:pic>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121298" y="247634"/>
            <a:ext cx="7150608" cy="956015"/>
          </a:xfrm>
        </p:spPr>
        <p:txBody>
          <a:bodyPr/>
          <a:lstStyle/>
          <a:p>
            <a:r>
              <a:rPr lang="en-US" dirty="0"/>
              <a:t>This merged dataset allows for a comprehensive analysis of the relationship between education and labor force characteristics in France and the United Kingdom over time.</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pic>
        <p:nvPicPr>
          <p:cNvPr id="4" name="Picture 3" descr="A screenshot of a computer&#10;&#10;Description automatically generated">
            <a:extLst>
              <a:ext uri="{FF2B5EF4-FFF2-40B4-BE49-F238E27FC236}">
                <a16:creationId xmlns:a16="http://schemas.microsoft.com/office/drawing/2014/main" id="{8C7BA030-8536-6A11-1AC1-D9A6CA34F217}"/>
              </a:ext>
            </a:extLst>
          </p:cNvPr>
          <p:cNvPicPr>
            <a:picLocks noChangeAspect="1"/>
          </p:cNvPicPr>
          <p:nvPr/>
        </p:nvPicPr>
        <p:blipFill>
          <a:blip r:embed="rId3"/>
          <a:stretch>
            <a:fillRect/>
          </a:stretch>
        </p:blipFill>
        <p:spPr>
          <a:xfrm>
            <a:off x="1912776" y="1203650"/>
            <a:ext cx="8332236" cy="4366830"/>
          </a:xfrm>
          <a:prstGeom prst="rect">
            <a:avLst/>
          </a:prstGeom>
        </p:spPr>
      </p:pic>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914400" y="914400"/>
            <a:ext cx="10360152" cy="2843784"/>
          </a:xfrm>
        </p:spPr>
        <p:txBody>
          <a:bodyPr anchor="b"/>
          <a:lstStyle/>
          <a:p>
            <a:r>
              <a:rPr lang="en-US" dirty="0"/>
              <a:t>calculations</a:t>
            </a:r>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2F3CEF66-C6D7-C765-24E7-1DCFB38FE51A}"/>
              </a:ext>
            </a:extLst>
          </p:cNvPr>
          <p:cNvSpPr>
            <a:spLocks noGrp="1"/>
          </p:cNvSpPr>
          <p:nvPr>
            <p:ph sz="quarter" idx="12"/>
          </p:nvPr>
        </p:nvSpPr>
        <p:spPr>
          <a:xfrm>
            <a:off x="176785" y="1399592"/>
            <a:ext cx="4049982" cy="1026367"/>
          </a:xfrm>
        </p:spPr>
        <p:txBody>
          <a:bodyPr>
            <a:normAutofit/>
          </a:bodyPr>
          <a:lstStyle/>
          <a:p>
            <a:r>
              <a:rPr lang="en-US" dirty="0"/>
              <a:t>I used tableau to create group of time so I can calculate the change over period of time for some indicators</a:t>
            </a:r>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pic>
        <p:nvPicPr>
          <p:cNvPr id="6" name="Picture 5">
            <a:extLst>
              <a:ext uri="{FF2B5EF4-FFF2-40B4-BE49-F238E27FC236}">
                <a16:creationId xmlns:a16="http://schemas.microsoft.com/office/drawing/2014/main" id="{5DB22751-9605-56A6-15AA-34A4476CE7CB}"/>
              </a:ext>
            </a:extLst>
          </p:cNvPr>
          <p:cNvPicPr>
            <a:picLocks noChangeAspect="1"/>
          </p:cNvPicPr>
          <p:nvPr/>
        </p:nvPicPr>
        <p:blipFill>
          <a:blip r:embed="rId3"/>
          <a:stretch>
            <a:fillRect/>
          </a:stretch>
        </p:blipFill>
        <p:spPr>
          <a:xfrm>
            <a:off x="176785" y="2510226"/>
            <a:ext cx="4049982" cy="2257425"/>
          </a:xfrm>
          <a:prstGeom prst="rect">
            <a:avLst/>
          </a:prstGeom>
        </p:spPr>
      </p:pic>
      <p:sp>
        <p:nvSpPr>
          <p:cNvPr id="7" name="Content Placeholder 16">
            <a:extLst>
              <a:ext uri="{FF2B5EF4-FFF2-40B4-BE49-F238E27FC236}">
                <a16:creationId xmlns:a16="http://schemas.microsoft.com/office/drawing/2014/main" id="{9AA69C13-F42B-4AA7-D31B-A68AE2BA926E}"/>
              </a:ext>
            </a:extLst>
          </p:cNvPr>
          <p:cNvSpPr txBox="1">
            <a:spLocks/>
          </p:cNvSpPr>
          <p:nvPr/>
        </p:nvSpPr>
        <p:spPr>
          <a:xfrm>
            <a:off x="5675625" y="1399592"/>
            <a:ext cx="4049982" cy="102636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2pPr>
            <a:lvl3pPr marL="6858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3pPr>
            <a:lvl4pPr marL="11430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4pPr>
            <a:lvl5pPr marL="16002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 also calculated the total labor force to use in in my calculation</a:t>
            </a:r>
          </a:p>
          <a:p>
            <a:endParaRPr lang="en-US" dirty="0"/>
          </a:p>
        </p:txBody>
      </p:sp>
      <p:pic>
        <p:nvPicPr>
          <p:cNvPr id="10" name="Picture 9">
            <a:extLst>
              <a:ext uri="{FF2B5EF4-FFF2-40B4-BE49-F238E27FC236}">
                <a16:creationId xmlns:a16="http://schemas.microsoft.com/office/drawing/2014/main" id="{7F6D73A5-4CF2-06A9-5D30-7EA589C18A29}"/>
              </a:ext>
            </a:extLst>
          </p:cNvPr>
          <p:cNvPicPr>
            <a:picLocks noChangeAspect="1"/>
          </p:cNvPicPr>
          <p:nvPr/>
        </p:nvPicPr>
        <p:blipFill>
          <a:blip r:embed="rId4"/>
          <a:stretch>
            <a:fillRect/>
          </a:stretch>
        </p:blipFill>
        <p:spPr>
          <a:xfrm>
            <a:off x="5177517" y="2510225"/>
            <a:ext cx="4338576" cy="2257425"/>
          </a:xfrm>
          <a:prstGeom prst="rect">
            <a:avLst/>
          </a:prstGeom>
        </p:spPr>
      </p:pic>
    </p:spTree>
    <p:extLst>
      <p:ext uri="{BB962C8B-B14F-4D97-AF65-F5344CB8AC3E}">
        <p14:creationId xmlns:p14="http://schemas.microsoft.com/office/powerpoint/2010/main" val="423010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a:xfrm>
            <a:off x="914400" y="0"/>
            <a:ext cx="10360152" cy="600075"/>
          </a:xfrm>
        </p:spPr>
        <p:txBody>
          <a:bodyPr/>
          <a:lstStyle/>
          <a:p>
            <a:r>
              <a:rPr lang="en-US" sz="3200" dirty="0"/>
              <a:t>Dashboards 1</a:t>
            </a:r>
            <a:endParaRPr lang="en-US" dirty="0"/>
          </a:p>
        </p:txBody>
      </p:sp>
      <p:pic>
        <p:nvPicPr>
          <p:cNvPr id="11" name="Picture 10">
            <a:extLst>
              <a:ext uri="{FF2B5EF4-FFF2-40B4-BE49-F238E27FC236}">
                <a16:creationId xmlns:a16="http://schemas.microsoft.com/office/drawing/2014/main" id="{DD81A5C1-4E8B-8322-ACB8-69B059EF47AF}"/>
              </a:ext>
            </a:extLst>
          </p:cNvPr>
          <p:cNvPicPr>
            <a:picLocks noChangeAspect="1"/>
          </p:cNvPicPr>
          <p:nvPr/>
        </p:nvPicPr>
        <p:blipFill>
          <a:blip r:embed="rId3"/>
          <a:stretch>
            <a:fillRect/>
          </a:stretch>
        </p:blipFill>
        <p:spPr>
          <a:xfrm>
            <a:off x="1758424" y="790575"/>
            <a:ext cx="8675152" cy="5667375"/>
          </a:xfrm>
          <a:prstGeom prst="rect">
            <a:avLst/>
          </a:prstGeom>
        </p:spPr>
      </p:pic>
    </p:spTree>
    <p:extLst>
      <p:ext uri="{BB962C8B-B14F-4D97-AF65-F5344CB8AC3E}">
        <p14:creationId xmlns:p14="http://schemas.microsoft.com/office/powerpoint/2010/main" val="4132147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t>Story</a:t>
            </a:r>
            <a:endParaRPr lang="en-US" sz="3200" b="1" dirty="0">
              <a:latin typeface="+mn-lt"/>
              <a:cs typeface="Gill Sans Light" panose="020B0302020104020203" pitchFamily="34" charset="-79"/>
            </a:endParaRPr>
          </a:p>
        </p:txBody>
      </p:sp>
      <p:sp>
        <p:nvSpPr>
          <p:cNvPr id="12" name="Content Placeholder 11">
            <a:extLst>
              <a:ext uri="{FF2B5EF4-FFF2-40B4-BE49-F238E27FC236}">
                <a16:creationId xmlns:a16="http://schemas.microsoft.com/office/drawing/2014/main" id="{C6F2BA06-39BD-0413-D150-70F75EA6CC38}"/>
              </a:ext>
            </a:extLst>
          </p:cNvPr>
          <p:cNvSpPr>
            <a:spLocks noGrp="1"/>
          </p:cNvSpPr>
          <p:nvPr>
            <p:ph sz="quarter" idx="13"/>
          </p:nvPr>
        </p:nvSpPr>
        <p:spPr>
          <a:xfrm>
            <a:off x="914398" y="2039111"/>
            <a:ext cx="10814181" cy="4566961"/>
          </a:xfrm>
        </p:spPr>
        <p:txBody>
          <a:bodyPr/>
          <a:lstStyle/>
          <a:p>
            <a:pPr marL="0" indent="0">
              <a:buNone/>
            </a:pPr>
            <a:r>
              <a:rPr lang="en-US" b="1" dirty="0"/>
              <a:t>First dashboard</a:t>
            </a:r>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r>
              <a:rPr lang="en-US" b="1" dirty="0"/>
              <a:t>France and the United Kingdom have made significant progress in reducing the number of children out of school from 2000 to 2019, but challenges remain in connecting education to the labor force.</a:t>
            </a:r>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r>
              <a:rPr lang="en-US" b="1" dirty="0"/>
              <a:t>While both nations increased the proportion of their labor force with advanced education, the unemployment increase during 2008-2013 due to Financial crisis in Europe.</a:t>
            </a:r>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r>
              <a:rPr lang="en-US" b="1" dirty="0"/>
              <a:t>France and the UK both experienced a steady increase in the proportion of the labor force with advanced education, but the gap between the two nations persisted, emphasizing the importance of investing in higher education and skill development for future economic </a:t>
            </a:r>
            <a:r>
              <a:rPr lang="en-US" dirty="0"/>
              <a:t>prosperity.</a:t>
            </a:r>
          </a:p>
        </p:txBody>
      </p:sp>
    </p:spTree>
    <p:extLst>
      <p:ext uri="{BB962C8B-B14F-4D97-AF65-F5344CB8AC3E}">
        <p14:creationId xmlns:p14="http://schemas.microsoft.com/office/powerpoint/2010/main" val="3748348926"/>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{71161E1B-A47E-4446-B9C0-C5A44408F780}tf11964407_win32</Template>
  <TotalTime>79</TotalTime>
  <Words>483</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Courier New</vt:lpstr>
      <vt:lpstr>Gill Sans Nova Light</vt:lpstr>
      <vt:lpstr>Sagona Book</vt:lpstr>
      <vt:lpstr>Custom</vt:lpstr>
      <vt:lpstr>Labor force – education  effect</vt:lpstr>
      <vt:lpstr>agenda</vt:lpstr>
      <vt:lpstr>Introduction  Education and labor force statistics provide crucial insights into a nation's socio-economic landscape, reflecting both its human capital development and economic performance. In this analysis, we explore the relationship between education indicators and labor force characteristics in France and the United Kingdom.</vt:lpstr>
      <vt:lpstr>Join data sets </vt:lpstr>
      <vt:lpstr>PowerPoint Presentation</vt:lpstr>
      <vt:lpstr>calculations</vt:lpstr>
      <vt:lpstr>PowerPoint Presentation</vt:lpstr>
      <vt:lpstr>Dashboards 1</vt:lpstr>
      <vt:lpstr>Story</vt:lpstr>
      <vt:lpstr>Dashboards 2</vt:lpstr>
      <vt:lpstr>Story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 force – education  effect</dc:title>
  <dc:creator>es-Yousefsaber2022</dc:creator>
  <cp:lastModifiedBy>es-Yousefsaber2022</cp:lastModifiedBy>
  <cp:revision>2</cp:revision>
  <dcterms:created xsi:type="dcterms:W3CDTF">2024-05-11T21:32:19Z</dcterms:created>
  <dcterms:modified xsi:type="dcterms:W3CDTF">2024-05-11T22:53:33Z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