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66" d="100"/>
          <a:sy n="66" d="100"/>
        </p:scale>
        <p:origin x="1330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47A6-B44A-4BCE-AACA-46A3BD1B04B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596D-2D96-4939-9246-1334E9CD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6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47A6-B44A-4BCE-AACA-46A3BD1B04B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596D-2D96-4939-9246-1334E9CD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47A6-B44A-4BCE-AACA-46A3BD1B04B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596D-2D96-4939-9246-1334E9CD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0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47A6-B44A-4BCE-AACA-46A3BD1B04B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596D-2D96-4939-9246-1334E9CD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9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47A6-B44A-4BCE-AACA-46A3BD1B04B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596D-2D96-4939-9246-1334E9CD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7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47A6-B44A-4BCE-AACA-46A3BD1B04B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596D-2D96-4939-9246-1334E9CD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1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47A6-B44A-4BCE-AACA-46A3BD1B04B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596D-2D96-4939-9246-1334E9CD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1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47A6-B44A-4BCE-AACA-46A3BD1B04B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596D-2D96-4939-9246-1334E9CD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0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47A6-B44A-4BCE-AACA-46A3BD1B04B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596D-2D96-4939-9246-1334E9CD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3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47A6-B44A-4BCE-AACA-46A3BD1B04B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596D-2D96-4939-9246-1334E9CD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6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47A6-B44A-4BCE-AACA-46A3BD1B04B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596D-2D96-4939-9246-1334E9CD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1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347A6-B44A-4BCE-AACA-46A3BD1B04BA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1596D-2D96-4939-9246-1334E9CD9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449507"/>
            <a:ext cx="9144000" cy="2387600"/>
          </a:xfrm>
        </p:spPr>
        <p:txBody>
          <a:bodyPr/>
          <a:lstStyle/>
          <a:p>
            <a:r>
              <a:rPr lang="en-US" dirty="0" smtClean="0"/>
              <a:t>Depth first search</a:t>
            </a:r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303099"/>
            <a:ext cx="9144000" cy="1655762"/>
          </a:xfrm>
        </p:spPr>
        <p:txBody>
          <a:bodyPr/>
          <a:lstStyle/>
          <a:p>
            <a:r>
              <a:rPr lang="en-US" dirty="0" smtClean="0"/>
              <a:t>DFS Algorithm</a:t>
            </a:r>
            <a:endParaRPr lang="ar-SA" dirty="0"/>
          </a:p>
          <a:p>
            <a:endParaRPr lang="ar-SA" dirty="0" smtClean="0"/>
          </a:p>
          <a:p>
            <a:endParaRPr lang="ar-SA" dirty="0"/>
          </a:p>
          <a:p>
            <a:endParaRPr lang="ar-SA" dirty="0" smtClean="0"/>
          </a:p>
          <a:p>
            <a:endParaRPr lang="ar-SA" dirty="0"/>
          </a:p>
          <a:p>
            <a:endParaRPr lang="ar-SA" dirty="0" smtClean="0"/>
          </a:p>
          <a:p>
            <a:endParaRPr lang="ar-SA" dirty="0"/>
          </a:p>
          <a:p>
            <a:endParaRPr lang="ar-SA" dirty="0" smtClean="0"/>
          </a:p>
          <a:p>
            <a:endParaRPr lang="ar-SA" dirty="0"/>
          </a:p>
          <a:p>
            <a:endParaRPr lang="ar-SA" dirty="0" smtClean="0"/>
          </a:p>
          <a:p>
            <a:endParaRPr lang="ar-SA" dirty="0"/>
          </a:p>
          <a:p>
            <a:endParaRPr lang="ar-S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4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DFS Algorithm Working Mechanism: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The </a:t>
            </a:r>
            <a:r>
              <a:rPr lang="en-US" b="1" dirty="0" smtClean="0"/>
              <a:t>Depth First Search (DFS)</a:t>
            </a:r>
            <a:r>
              <a:rPr lang="en-US" dirty="0" smtClean="0"/>
              <a:t> algorithm is used to explore all the nodes (vertices) in a graph or tree. The algorithm follows a </a:t>
            </a:r>
            <a:r>
              <a:rPr lang="en-US" b="1" dirty="0" smtClean="0"/>
              <a:t>depth-first strategy</a:t>
            </a:r>
            <a:r>
              <a:rPr lang="en-US" dirty="0" smtClean="0"/>
              <a:t>, meaning it goes as deep as possible in the graph before backtracking.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175846"/>
            <a:ext cx="10515600" cy="641840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 smtClean="0"/>
              <a:t>Main</a:t>
            </a:r>
            <a:r>
              <a:rPr lang="en-US" dirty="0" smtClean="0"/>
              <a:t> </a:t>
            </a:r>
            <a:r>
              <a:rPr lang="en-US" b="1" dirty="0" smtClean="0"/>
              <a:t>Steps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817686"/>
            <a:ext cx="10515600" cy="5359277"/>
          </a:xfrm>
        </p:spPr>
        <p:txBody>
          <a:bodyPr>
            <a:normAutofit fontScale="92500" lnSpcReduction="10000"/>
          </a:bodyPr>
          <a:lstStyle/>
          <a:p>
            <a:pPr marL="514350" indent="-514350" algn="l" rtl="0">
              <a:buAutoNum type="arabicPeriod"/>
            </a:pPr>
            <a:r>
              <a:rPr lang="en-US" b="1" dirty="0" smtClean="0"/>
              <a:t>Start from a given vertex</a:t>
            </a:r>
            <a:r>
              <a:rPr lang="en-US" dirty="0" smtClean="0"/>
              <a:t>: We begin by selecting a starting vertex (or node, in the case of a graph).</a:t>
            </a:r>
          </a:p>
          <a:p>
            <a:pPr marL="0" indent="0" algn="l" rtl="0">
              <a:buNone/>
            </a:pPr>
            <a:r>
              <a:rPr lang="en-US" b="1" dirty="0" smtClean="0"/>
              <a:t>2</a:t>
            </a:r>
            <a:r>
              <a:rPr lang="en-US" dirty="0" smtClean="0"/>
              <a:t>. </a:t>
            </a:r>
            <a:r>
              <a:rPr lang="en-US" b="1" dirty="0" smtClean="0"/>
              <a:t>Visit the vertex</a:t>
            </a:r>
            <a:r>
              <a:rPr lang="en-US" dirty="0" smtClean="0"/>
              <a:t>: The vertex we start from is marked as "visited", and then we proceed to the next step.</a:t>
            </a:r>
          </a:p>
          <a:p>
            <a:pPr marL="0" indent="0" algn="l" rtl="0">
              <a:buNone/>
            </a:pPr>
            <a:r>
              <a:rPr lang="en-US" b="1" dirty="0" smtClean="0"/>
              <a:t>3</a:t>
            </a:r>
            <a:r>
              <a:rPr lang="en-US" dirty="0" smtClean="0"/>
              <a:t>. </a:t>
            </a:r>
            <a:r>
              <a:rPr lang="en-US" b="1" dirty="0" smtClean="0"/>
              <a:t>Move to neighbors</a:t>
            </a:r>
            <a:r>
              <a:rPr lang="en-US" dirty="0" smtClean="0"/>
              <a:t>: From the current vertex we visit, we move to one of its unvisited neighbors (the vertices connected to it), and repeat the process.</a:t>
            </a:r>
          </a:p>
          <a:p>
            <a:pPr marL="0" indent="0" algn="l" rtl="0">
              <a:buNone/>
            </a:pPr>
            <a:r>
              <a:rPr lang="en-US" b="1" dirty="0" smtClean="0"/>
              <a:t>4</a:t>
            </a:r>
            <a:r>
              <a:rPr lang="en-US" dirty="0" smtClean="0"/>
              <a:t>. </a:t>
            </a:r>
            <a:r>
              <a:rPr lang="en-US" b="1" dirty="0" smtClean="0"/>
              <a:t>Depth-first exploration</a:t>
            </a:r>
            <a:r>
              <a:rPr lang="en-US" dirty="0" smtClean="0"/>
              <a:t>: If there are multiple neighbors (connected vertices), the algorithm first goes to one neighbor and continues exploring deeper.</a:t>
            </a:r>
          </a:p>
          <a:p>
            <a:pPr marL="0" indent="0" algn="l" rtl="0">
              <a:buNone/>
            </a:pPr>
            <a:r>
              <a:rPr lang="en-US" b="1" dirty="0" smtClean="0"/>
              <a:t>5</a:t>
            </a:r>
            <a:r>
              <a:rPr lang="en-US" dirty="0" smtClean="0"/>
              <a:t>. </a:t>
            </a:r>
            <a:r>
              <a:rPr lang="en-US" b="1" dirty="0" smtClean="0"/>
              <a:t>Backtrack to explore other paths</a:t>
            </a:r>
            <a:r>
              <a:rPr lang="en-US" dirty="0" smtClean="0"/>
              <a:t>: If we reach a vertex with no unvisited neighbors, we backtrack to the previous vertex and explore other neighbors.</a:t>
            </a:r>
          </a:p>
          <a:p>
            <a:pPr marL="0" indent="0" algn="l" rtl="0">
              <a:buNone/>
            </a:pPr>
            <a:r>
              <a:rPr lang="en-US" b="1" dirty="0" smtClean="0"/>
              <a:t>6</a:t>
            </a:r>
            <a:r>
              <a:rPr lang="en-US" dirty="0" smtClean="0"/>
              <a:t>. </a:t>
            </a:r>
            <a:r>
              <a:rPr lang="en-US" b="1" dirty="0" smtClean="0"/>
              <a:t>Repeat until all reachable vertices are explored</a:t>
            </a:r>
            <a:r>
              <a:rPr lang="en-US" dirty="0" smtClean="0"/>
              <a:t>: The process continues until all vertices in the graph that can be reached from the starting vertex are visited.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 smtClean="0"/>
              <a:t>Main</a:t>
            </a:r>
            <a:r>
              <a:rPr lang="en-US" dirty="0" smtClean="0"/>
              <a:t> </a:t>
            </a:r>
            <a:r>
              <a:rPr lang="en-US" b="1" dirty="0" smtClean="0"/>
              <a:t>Idea</a:t>
            </a:r>
            <a:r>
              <a:rPr lang="en-US" dirty="0" smtClean="0"/>
              <a:t> 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/>
          <a:lstStyle/>
          <a:p>
            <a:pPr algn="l" rtl="0"/>
            <a:r>
              <a:rPr lang="en-US" b="1" dirty="0" smtClean="0"/>
              <a:t>Using a Stack</a:t>
            </a:r>
            <a:r>
              <a:rPr lang="en-US" dirty="0" smtClean="0"/>
              <a:t>: The algorithm uses a stack to keep track of the vertices whose neighbors need to be explored after visiting others. The stack ensures that the algorithm follows a specific path until it needs to backtrack.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1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 smtClean="0"/>
              <a:t>Example</a:t>
            </a:r>
            <a:r>
              <a:rPr lang="en-US" dirty="0" smtClean="0"/>
              <a:t> </a:t>
            </a:r>
            <a:r>
              <a:rPr lang="en-US" b="1" dirty="0" smtClean="0"/>
              <a:t>Explanation:</a:t>
            </a: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0269414" y="1257300"/>
            <a:ext cx="1084385" cy="4919663"/>
          </a:xfrm>
        </p:spPr>
        <p:txBody>
          <a:bodyPr/>
          <a:lstStyle/>
          <a:p>
            <a:r>
              <a:rPr lang="en-AE" dirty="0" smtClean="0"/>
              <a:t> 0</a:t>
            </a:r>
          </a:p>
          <a:p>
            <a:r>
              <a:rPr lang="en-AE" dirty="0" smtClean="0"/>
              <a:t>   / \</a:t>
            </a:r>
          </a:p>
          <a:p>
            <a:r>
              <a:rPr lang="en-AE" dirty="0" smtClean="0"/>
              <a:t>  1   2</a:t>
            </a:r>
          </a:p>
          <a:p>
            <a:r>
              <a:rPr lang="en-AE" dirty="0" smtClean="0"/>
              <a:t> / \</a:t>
            </a:r>
          </a:p>
          <a:p>
            <a:r>
              <a:rPr lang="en-AE" dirty="0" smtClean="0"/>
              <a:t>3   4</a:t>
            </a:r>
            <a:endParaRPr lang="en-US" dirty="0"/>
          </a:p>
        </p:txBody>
      </p:sp>
      <p:sp>
        <p:nvSpPr>
          <p:cNvPr id="4" name="مستطيل 3"/>
          <p:cNvSpPr/>
          <p:nvPr/>
        </p:nvSpPr>
        <p:spPr>
          <a:xfrm>
            <a:off x="838200" y="1608965"/>
            <a:ext cx="71585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/>
              <a:t>When we start </a:t>
            </a:r>
            <a:r>
              <a:rPr lang="en-US" b="1" dirty="0" smtClean="0"/>
              <a:t>DFS from vertex 0</a:t>
            </a:r>
            <a:r>
              <a:rPr lang="en-US" dirty="0" smtClean="0"/>
              <a:t>:</a:t>
            </a:r>
          </a:p>
          <a:p>
            <a:pPr algn="l" rtl="0"/>
            <a:r>
              <a:rPr lang="en-US" b="1" dirty="0" smtClean="0"/>
              <a:t>1</a:t>
            </a:r>
            <a:r>
              <a:rPr lang="en-US" dirty="0" smtClean="0"/>
              <a:t>. Visit vertex 0. </a:t>
            </a:r>
          </a:p>
          <a:p>
            <a:pPr algn="l" rtl="0"/>
            <a:r>
              <a:rPr lang="en-US" b="1" dirty="0" smtClean="0"/>
              <a:t>2</a:t>
            </a:r>
            <a:r>
              <a:rPr lang="en-US" dirty="0" smtClean="0"/>
              <a:t>. Move to the first neighbor (vertex 1).</a:t>
            </a:r>
          </a:p>
          <a:p>
            <a:pPr algn="l" rtl="0"/>
            <a:r>
              <a:rPr lang="en-US" b="1" dirty="0" smtClean="0"/>
              <a:t>3</a:t>
            </a:r>
            <a:r>
              <a:rPr lang="en-US" dirty="0" smtClean="0"/>
              <a:t>. From vertex 1, move to the first neighbor (vertex 3). </a:t>
            </a:r>
          </a:p>
          <a:p>
            <a:pPr algn="l" rtl="0"/>
            <a:r>
              <a:rPr lang="en-US" b="1" dirty="0" smtClean="0"/>
              <a:t>4</a:t>
            </a:r>
            <a:r>
              <a:rPr lang="en-US" dirty="0" smtClean="0"/>
              <a:t>. From vertex 3, there are no unvisited neighbors, so we backtrack to vertex 1.</a:t>
            </a:r>
          </a:p>
          <a:p>
            <a:pPr algn="l" rtl="0"/>
            <a:r>
              <a:rPr lang="en-US" b="1" dirty="0" smtClean="0"/>
              <a:t>5</a:t>
            </a:r>
            <a:r>
              <a:rPr lang="en-US" dirty="0" smtClean="0"/>
              <a:t>. From vertex 1, move to the second neighbor (vertex 4) 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838199" y="361066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b="1" dirty="0" smtClean="0"/>
              <a:t>6</a:t>
            </a:r>
            <a:r>
              <a:rPr lang="en-US" dirty="0" smtClean="0"/>
              <a:t>. From vertex 4, there are no unvisited neighbors, so we backtrack to vertex 1, then backtrack to vertex 0.</a:t>
            </a:r>
          </a:p>
          <a:p>
            <a:pPr algn="l" rtl="0"/>
            <a:r>
              <a:rPr lang="en-US" b="1" dirty="0" smtClean="0"/>
              <a:t>7</a:t>
            </a:r>
            <a:r>
              <a:rPr lang="en-US" dirty="0" smtClean="0"/>
              <a:t>.  Now, move to the second neighbor of vertex 0 (vertex 2).</a:t>
            </a:r>
          </a:p>
          <a:p>
            <a:pPr algn="l" rtl="0"/>
            <a:r>
              <a:rPr lang="en-US" b="1" dirty="0" smtClean="0"/>
              <a:t>8</a:t>
            </a:r>
            <a:r>
              <a:rPr lang="en-US" dirty="0" smtClean="0"/>
              <a:t>. From vertex 2, there are no unvisited neighbors, so we finish.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The final DFS output will be : </a:t>
            </a:r>
            <a:r>
              <a:rPr lang="en-AE" dirty="0" smtClean="0"/>
              <a:t>0 1 3 4 2 .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2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802"/>
          </a:xfrm>
        </p:spPr>
        <p:txBody>
          <a:bodyPr/>
          <a:lstStyle/>
          <a:p>
            <a:pPr algn="l" rtl="0"/>
            <a:r>
              <a:rPr lang="en-US" b="1" dirty="0" smtClean="0"/>
              <a:t>Conclusion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052945"/>
            <a:ext cx="10515600" cy="5124018"/>
          </a:xfrm>
        </p:spPr>
        <p:txBody>
          <a:bodyPr/>
          <a:lstStyle/>
          <a:p>
            <a:pPr algn="l" rtl="0"/>
            <a:r>
              <a:rPr lang="en-US" b="1" dirty="0" smtClean="0"/>
              <a:t>1</a:t>
            </a:r>
            <a:r>
              <a:rPr lang="en-US" dirty="0" smtClean="0"/>
              <a:t>.</a:t>
            </a:r>
            <a:r>
              <a:rPr lang="en-US" b="1" dirty="0" smtClean="0"/>
              <a:t> DFS</a:t>
            </a:r>
            <a:r>
              <a:rPr lang="en-US" dirty="0" smtClean="0"/>
              <a:t> is a method for exploring a graph using a </a:t>
            </a:r>
            <a:r>
              <a:rPr lang="en-US" b="1" dirty="0" smtClean="0"/>
              <a:t>depth-first</a:t>
            </a:r>
            <a:r>
              <a:rPr lang="en-US" dirty="0" smtClean="0"/>
              <a:t> approach.</a:t>
            </a:r>
          </a:p>
          <a:p>
            <a:pPr algn="l" rtl="0"/>
            <a:r>
              <a:rPr lang="en-US" b="1" dirty="0" smtClean="0"/>
              <a:t>2</a:t>
            </a:r>
            <a:r>
              <a:rPr lang="en-US" dirty="0" smtClean="0"/>
              <a:t>. The stack is used to keep track of the vertices that need their neighbors explored.</a:t>
            </a:r>
          </a:p>
          <a:p>
            <a:pPr algn="l" rtl="0"/>
            <a:r>
              <a:rPr lang="en-US" b="1" dirty="0" smtClean="0"/>
              <a:t>3</a:t>
            </a:r>
            <a:r>
              <a:rPr lang="en-US" dirty="0" smtClean="0"/>
              <a:t>. The algorithm can be used to explore all connected vertices starting from a given vertex.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4509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483</Words>
  <Application>Microsoft Office PowerPoint</Application>
  <PresentationFormat>شاشة عريضة</PresentationFormat>
  <Paragraphs>43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نسق Office</vt:lpstr>
      <vt:lpstr>Depth first search</vt:lpstr>
      <vt:lpstr>DFS Algorithm Working Mechanism:</vt:lpstr>
      <vt:lpstr>Main Steps:</vt:lpstr>
      <vt:lpstr>Main Idea :</vt:lpstr>
      <vt:lpstr>Example Explanation:</vt:lpstr>
      <vt:lpstr>Conclusion: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first search</dc:title>
  <dc:creator>Maher</dc:creator>
  <cp:lastModifiedBy>Maher</cp:lastModifiedBy>
  <cp:revision>3</cp:revision>
  <dcterms:created xsi:type="dcterms:W3CDTF">2024-12-21T16:19:50Z</dcterms:created>
  <dcterms:modified xsi:type="dcterms:W3CDTF">2024-12-21T16:32:36Z</dcterms:modified>
</cp:coreProperties>
</file>