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sldIdLst>
    <p:sldId id="256" r:id="rId3"/>
    <p:sldId id="257" r:id="rId4"/>
    <p:sldId id="259" r:id="rId5"/>
    <p:sldId id="260" r:id="rId6"/>
    <p:sldId id="261" r:id="rId7"/>
    <p:sldId id="262" r:id="rId8"/>
    <p:sldId id="276" r:id="rId9"/>
    <p:sldId id="264" r:id="rId10"/>
    <p:sldId id="265" r:id="rId11"/>
    <p:sldId id="266" r:id="rId12"/>
    <p:sldId id="267" r:id="rId13"/>
    <p:sldId id="268" r:id="rId14"/>
    <p:sldId id="269" r:id="rId15"/>
    <p:sldId id="270" r:id="rId16"/>
    <p:sldId id="271" r:id="rId17"/>
    <p:sldId id="272" r:id="rId18"/>
    <p:sldId id="283"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94"/>
    <p:restoredTop sz="94671"/>
  </p:normalViewPr>
  <p:slideViewPr>
    <p:cSldViewPr snapToGrid="0" snapToObjects="1">
      <p:cViewPr varScale="1">
        <p:scale>
          <a:sx n="108" d="100"/>
          <a:sy n="108" d="100"/>
        </p:scale>
        <p:origin x="96"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444240"/>
            <a:ext cx="7722720" cy="2430360"/>
          </a:xfrm>
          <a:prstGeom prst="rect">
            <a:avLst/>
          </a:prstGeom>
          <a:noFill/>
          <a:ln w="0">
            <a:noFill/>
          </a:ln>
        </p:spPr>
        <p:txBody>
          <a:bodyPr lIns="91440" tIns="91440" rIns="91440" bIns="91440" anchor="b">
            <a:noAutofit/>
          </a:bodyPr>
          <a:lstStyle/>
          <a:p>
            <a:pPr indent="0">
              <a:buNone/>
            </a:pPr>
            <a:r>
              <a:rPr lang="fr-FR" sz="7700" b="0" u="none" strike="noStrike">
                <a:solidFill>
                  <a:schemeClr val="dk1"/>
                </a:solidFill>
                <a:effectLst/>
                <a:uFillTx/>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228600" y="766440"/>
            <a:ext cx="6203880" cy="2930040"/>
          </a:xfrm>
          <a:prstGeom prst="rect">
            <a:avLst/>
          </a:prstGeom>
          <a:noFill/>
          <a:ln w="0">
            <a:noFill/>
          </a:ln>
        </p:spPr>
        <p:txBody>
          <a:bodyPr lIns="91440" tIns="91440" rIns="91440" bIns="91440" anchor="b">
            <a:noAutofit/>
          </a:bodyPr>
          <a:lstStyle/>
          <a:p>
            <a:pPr indent="0">
              <a:buNone/>
            </a:pPr>
            <a:r>
              <a:rPr lang="fr-FR" sz="5200" b="0" u="none" strike="noStrike">
                <a:solidFill>
                  <a:schemeClr val="dk1"/>
                </a:solidFill>
                <a:effectLst/>
                <a:uFillTx/>
                <a:latin typeface="Arial"/>
              </a:rPr>
              <a:t>Click to edit the title text format</a:t>
            </a:r>
          </a:p>
        </p:txBody>
      </p:sp>
      <p:sp>
        <p:nvSpPr>
          <p:cNvPr id="21" name="PlaceHolder 2"/>
          <p:cNvSpPr>
            <a:spLocks noGrp="1"/>
          </p:cNvSpPr>
          <p:nvPr>
            <p:ph type="title"/>
          </p:nvPr>
        </p:nvSpPr>
        <p:spPr>
          <a:xfrm>
            <a:off x="7263360" y="803160"/>
            <a:ext cx="1651680" cy="1107720"/>
          </a:xfrm>
          <a:prstGeom prst="rect">
            <a:avLst/>
          </a:prstGeom>
          <a:noFill/>
          <a:ln w="0">
            <a:noFill/>
          </a:ln>
        </p:spPr>
        <p:txBody>
          <a:bodyPr lIns="91440" tIns="91440" rIns="91440" bIns="91440" anchor="b">
            <a:noAutofit/>
          </a:bodyPr>
          <a:lstStyle/>
          <a:p>
            <a:pPr indent="0" algn="r">
              <a:lnSpc>
                <a:spcPct val="100000"/>
              </a:lnSpc>
              <a:buNone/>
            </a:pPr>
            <a:r>
              <a:rPr lang="fr-FR" sz="6000" b="1" u="none" strike="noStrike">
                <a:solidFill>
                  <a:schemeClr val="accent1"/>
                </a:solidFill>
                <a:effectLst/>
                <a:uFillTx/>
                <a:latin typeface="Space Grotesk"/>
                <a:ea typeface="Space Grotesk"/>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3"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5" name="PlaceHolder 2"/>
          <p:cNvSpPr>
            <a:spLocks noGrp="1"/>
          </p:cNvSpPr>
          <p:nvPr>
            <p:ph type="body"/>
          </p:nvPr>
        </p:nvSpPr>
        <p:spPr>
          <a:xfrm>
            <a:off x="228960" y="2807640"/>
            <a:ext cx="3693240" cy="1865520"/>
          </a:xfrm>
          <a:prstGeom prst="rect">
            <a:avLst/>
          </a:prstGeom>
          <a:noFill/>
          <a:ln w="9360">
            <a:solidFill>
              <a:schemeClr val="dk1"/>
            </a:solidFill>
            <a:round/>
          </a:ln>
        </p:spPr>
        <p:txBody>
          <a:bodyPr lIns="90000" tIns="45000" rIns="90000" bIns="45000" anchor="t">
            <a:normAutofit fontScale="77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444960"/>
            <a:ext cx="476352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30"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1"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lstStyle/>
          <a:p>
            <a:pPr indent="0">
              <a:buNone/>
            </a:pPr>
            <a:r>
              <a:rPr lang="fr-FR" sz="25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1313280"/>
            <a:ext cx="6575760" cy="1323360"/>
          </a:xfrm>
          <a:prstGeom prst="rect">
            <a:avLst/>
          </a:prstGeom>
          <a:noFill/>
          <a:ln w="0">
            <a:noFill/>
          </a:ln>
        </p:spPr>
        <p:txBody>
          <a:bodyPr lIns="91440" tIns="91440" rIns="91440" bIns="91440" anchor="b">
            <a:noAutofit/>
          </a:bodyPr>
          <a:lstStyle/>
          <a:p>
            <a:pPr indent="0">
              <a:lnSpc>
                <a:spcPct val="100000"/>
              </a:lnSpc>
              <a:buNone/>
            </a:pPr>
            <a:r>
              <a:rPr lang="fr-FR" sz="7400" b="1" u="none" strike="noStrike">
                <a:solidFill>
                  <a:schemeClr val="accent1"/>
                </a:solidFill>
                <a:effectLst/>
                <a:uFillTx/>
                <a:latin typeface="Space Grotesk"/>
                <a:ea typeface="Space Grotesk"/>
              </a:rPr>
              <a:t>xx%</a:t>
            </a:r>
            <a:endParaRPr lang="fr-FR" sz="74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32" name="Google Shape;94;p23"/>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3"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34" name="Google Shape;97;p24"/>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5"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36"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4" name="PlaceHolder 2"/>
          <p:cNvSpPr>
            <a:spLocks noGrp="1"/>
          </p:cNvSpPr>
          <p:nvPr>
            <p:ph type="title"/>
          </p:nvPr>
        </p:nvSpPr>
        <p:spPr>
          <a:xfrm>
            <a:off x="228600" y="89604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5" name="PlaceHolder 3"/>
          <p:cNvSpPr>
            <a:spLocks noGrp="1"/>
          </p:cNvSpPr>
          <p:nvPr>
            <p:ph type="title"/>
          </p:nvPr>
        </p:nvSpPr>
        <p:spPr>
          <a:xfrm>
            <a:off x="228600" y="228060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6" name="PlaceHolder 4"/>
          <p:cNvSpPr>
            <a:spLocks noGrp="1"/>
          </p:cNvSpPr>
          <p:nvPr>
            <p:ph type="title"/>
          </p:nvPr>
        </p:nvSpPr>
        <p:spPr>
          <a:xfrm>
            <a:off x="2751840" y="89604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7" name="PlaceHolder 5"/>
          <p:cNvSpPr>
            <a:spLocks noGrp="1"/>
          </p:cNvSpPr>
          <p:nvPr>
            <p:ph type="title"/>
          </p:nvPr>
        </p:nvSpPr>
        <p:spPr>
          <a:xfrm>
            <a:off x="2751840" y="228060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8" name="PlaceHolder 6"/>
          <p:cNvSpPr>
            <a:spLocks noGrp="1"/>
          </p:cNvSpPr>
          <p:nvPr>
            <p:ph type="title"/>
          </p:nvPr>
        </p:nvSpPr>
        <p:spPr>
          <a:xfrm>
            <a:off x="228600" y="366516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9" name="PlaceHolder 7"/>
          <p:cNvSpPr>
            <a:spLocks noGrp="1"/>
          </p:cNvSpPr>
          <p:nvPr>
            <p:ph type="title"/>
          </p:nvPr>
        </p:nvSpPr>
        <p:spPr>
          <a:xfrm>
            <a:off x="2751840" y="366516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10" name="PlaceHolder 8"/>
          <p:cNvSpPr>
            <a:spLocks noGrp="1"/>
          </p:cNvSpPr>
          <p:nvPr>
            <p:ph type="body"/>
          </p:nvPr>
        </p:nvSpPr>
        <p:spPr>
          <a:xfrm>
            <a:off x="5655240" y="896040"/>
            <a:ext cx="3259800" cy="4018320"/>
          </a:xfrm>
          <a:prstGeom prst="rect">
            <a:avLst/>
          </a:prstGeom>
          <a:noFill/>
          <a:ln w="9360">
            <a:solidFill>
              <a:schemeClr val="dk1"/>
            </a:solidFill>
            <a:round/>
          </a:ln>
        </p:spPr>
        <p:txBody>
          <a:bodyPr lIns="90000" tIns="45000" rIns="90000" bIns="45000" anchor="t">
            <a:normAutofit fontScale="62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 y="888480"/>
            <a:ext cx="7495920" cy="150732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228600" y="228600"/>
            <a:ext cx="4262760" cy="98496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4" name="PlaceHolder 2"/>
          <p:cNvSpPr>
            <a:spLocks noGrp="1"/>
          </p:cNvSpPr>
          <p:nvPr>
            <p:ph type="body"/>
          </p:nvPr>
        </p:nvSpPr>
        <p:spPr>
          <a:xfrm>
            <a:off x="4778280" y="228600"/>
            <a:ext cx="4137120" cy="46861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6" name="PlaceHolder 2"/>
          <p:cNvSpPr>
            <a:spLocks noGrp="1"/>
          </p:cNvSpPr>
          <p:nvPr>
            <p:ph type="body"/>
          </p:nvPr>
        </p:nvSpPr>
        <p:spPr>
          <a:xfrm>
            <a:off x="228600" y="891720"/>
            <a:ext cx="3602520" cy="4023000"/>
          </a:xfrm>
          <a:prstGeom prst="rect">
            <a:avLst/>
          </a:prstGeom>
          <a:noFill/>
          <a:ln w="9360">
            <a:solidFill>
              <a:schemeClr val="dk1"/>
            </a:solidFill>
            <a:round/>
          </a:ln>
        </p:spPr>
        <p:txBody>
          <a:bodyPr lIns="90000" tIns="45000" rIns="90000" bIns="45000" anchor="t">
            <a:normAutofit lnSpcReduction="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228600" y="228600"/>
            <a:ext cx="868608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228600" y="669600"/>
            <a:ext cx="5617080" cy="1292760"/>
          </a:xfrm>
          <a:prstGeom prst="rect">
            <a:avLst/>
          </a:prstGeom>
          <a:noFill/>
          <a:ln w="0">
            <a:noFill/>
          </a:ln>
        </p:spPr>
        <p:txBody>
          <a:bodyPr lIns="91440" tIns="91440" rIns="91440" bIns="91440" anchor="b">
            <a:noAutofit/>
          </a:bodyPr>
          <a:lstStyle/>
          <a:p>
            <a:pPr indent="0">
              <a:buNone/>
            </a:pPr>
            <a:r>
              <a:rPr lang="fr-FR" sz="7200" b="0" u="none" strike="noStrike">
                <a:solidFill>
                  <a:schemeClr val="dk1"/>
                </a:solidFill>
                <a:effectLst/>
                <a:uFillTx/>
                <a:latin typeface="Arial"/>
              </a:rPr>
              <a:t>Click to edit the title text format</a:t>
            </a:r>
          </a:p>
        </p:txBody>
      </p:sp>
      <p:sp>
        <p:nvSpPr>
          <p:cNvPr id="19" name="Google Shape;86;p18"/>
          <p:cNvSpPr/>
          <p:nvPr/>
        </p:nvSpPr>
        <p:spPr>
          <a:xfrm>
            <a:off x="6732360" y="3519720"/>
            <a:ext cx="2182680" cy="799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spcBef>
                <a:spcPts val="300"/>
              </a:spcBef>
              <a:tabLst>
                <a:tab pos="0" algn="l"/>
              </a:tabLst>
            </a:pPr>
            <a:r>
              <a:rPr lang="en" sz="1000" b="1" u="none" strike="noStrike">
                <a:solidFill>
                  <a:schemeClr val="dk1"/>
                </a:solidFill>
                <a:effectLst/>
                <a:uFillTx/>
                <a:latin typeface="Hind"/>
                <a:ea typeface="Hind"/>
              </a:rPr>
              <a:t>CREDITS:</a:t>
            </a:r>
            <a:r>
              <a:rPr lang="en" sz="1000" b="0" u="none" strike="noStrike">
                <a:solidFill>
                  <a:schemeClr val="dk1"/>
                </a:solidFill>
                <a:effectLst/>
                <a:uFillTx/>
                <a:latin typeface="Hind"/>
                <a:ea typeface="Hind"/>
              </a:rPr>
              <a:t> This presentation template was created by </a:t>
            </a:r>
            <a:r>
              <a:rPr lang="en" sz="1000" b="1" u="sng" strike="noStrike">
                <a:solidFill>
                  <a:schemeClr val="dk1"/>
                </a:solidFill>
                <a:effectLst/>
                <a:uFillTx/>
                <a:latin typeface="Hind"/>
                <a:ea typeface="Hind"/>
                <a:hlinkClick r:id="rId2"/>
              </a:rPr>
              <a:t>Slidesgo</a:t>
            </a:r>
            <a:r>
              <a:rPr lang="en" sz="1000" b="0" u="none" strike="noStrike">
                <a:solidFill>
                  <a:schemeClr val="dk1"/>
                </a:solidFill>
                <a:effectLst/>
                <a:uFillTx/>
                <a:latin typeface="Hind"/>
                <a:ea typeface="Hind"/>
              </a:rPr>
              <a:t>, and includes icons, infographics &amp; images by </a:t>
            </a:r>
            <a:r>
              <a:rPr lang="en" sz="1000" b="1" u="sng" strike="noStrike">
                <a:solidFill>
                  <a:schemeClr val="dk1"/>
                </a:solidFill>
                <a:effectLst/>
                <a:uFillTx/>
                <a:latin typeface="Hind"/>
                <a:ea typeface="Hind"/>
                <a:hlinkClick r:id="rId3"/>
              </a:rPr>
              <a:t>Freepik</a:t>
            </a:r>
            <a:r>
              <a:rPr lang="en" sz="1000" b="0" u="sng" strike="noStrike">
                <a:solidFill>
                  <a:schemeClr val="dk1"/>
                </a:solidFill>
                <a:effectLst/>
                <a:uFillTx/>
                <a:latin typeface="Hind"/>
                <a:ea typeface="Hind"/>
              </a:rPr>
              <a:t> </a:t>
            </a:r>
            <a:endParaRPr lang="en-US" sz="1000" b="0" u="none" strike="noStrike">
              <a:solidFill>
                <a:srgbClr val="FFFFFF"/>
              </a:solidFill>
              <a:effectLst/>
              <a:uFillTx/>
              <a:latin typeface="OpenSymbo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228600" y="447840"/>
            <a:ext cx="7724520" cy="242856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7700" b="1" u="none" strike="noStrike">
                <a:solidFill>
                  <a:srgbClr val="FFFFFF"/>
                </a:solidFill>
                <a:effectLst/>
                <a:uFillTx/>
                <a:latin typeface="Calibri"/>
                <a:ea typeface="Space Grotesk"/>
              </a:rPr>
              <a:t>Project Overview</a:t>
            </a:r>
            <a:endParaRPr lang="fr-FR" sz="7700" b="0" u="none" strike="noStrike">
              <a:solidFill>
                <a:schemeClr val="dk1"/>
              </a:solidFill>
              <a:effectLst/>
              <a:uFillTx/>
              <a:latin typeface="Arial"/>
            </a:endParaRPr>
          </a:p>
        </p:txBody>
      </p:sp>
      <p:sp>
        <p:nvSpPr>
          <p:cNvPr id="38" name="PlaceHolder 2"/>
          <p:cNvSpPr>
            <a:spLocks noGrp="1"/>
          </p:cNvSpPr>
          <p:nvPr>
            <p:ph type="subTitle"/>
          </p:nvPr>
        </p:nvSpPr>
        <p:spPr>
          <a:xfrm>
            <a:off x="2676600" y="3009960"/>
            <a:ext cx="6238440" cy="828360"/>
          </a:xfrm>
          <a:prstGeom prst="rect">
            <a:avLst/>
          </a:prstGeom>
          <a:noFill/>
          <a:ln w="0">
            <a:noFill/>
          </a:ln>
        </p:spPr>
        <p:txBody>
          <a:bodyPr lIns="91440" tIns="91440" rIns="91440" bIns="91440" anchor="b">
            <a:normAutofit/>
          </a:bodyPr>
          <a:lstStyle/>
          <a:p>
            <a:pPr indent="0" algn="r">
              <a:lnSpc>
                <a:spcPct val="120000"/>
              </a:lnSpc>
              <a:buNone/>
              <a:tabLst>
                <a:tab pos="0" algn="l"/>
              </a:tabLst>
            </a:pPr>
            <a:r>
              <a:rPr lang="en-US" sz="1600" b="0" u="none" strike="noStrike" dirty="0">
                <a:solidFill>
                  <a:srgbClr val="FFFFFF"/>
                </a:solidFill>
                <a:effectLst/>
                <a:uFillTx/>
                <a:latin typeface="Calibri"/>
                <a:ea typeface="Hind"/>
              </a:rPr>
              <a:t>Smart Waste Classification and Recycling Assistant by A</a:t>
            </a:r>
            <a:r>
              <a:rPr lang="en-US" sz="1600" dirty="0">
                <a:solidFill>
                  <a:srgbClr val="FFFFFF"/>
                </a:solidFill>
                <a:latin typeface="Calibri"/>
                <a:ea typeface="Hind"/>
              </a:rPr>
              <a:t>hmed Fathy Badawy</a:t>
            </a:r>
            <a:endParaRPr lang="en-US" sz="1600" b="0" u="none" strike="noStrike" dirty="0">
              <a:solidFill>
                <a:srgbClr val="FFFFFF"/>
              </a:solidFill>
              <a:effectLst/>
              <a:uFillTx/>
              <a:latin typeface="OpenSymbol"/>
            </a:endParaRPr>
          </a:p>
        </p:txBody>
      </p:sp>
      <p:sp>
        <p:nvSpPr>
          <p:cNvPr id="39" name="Google Shape;106;p25"/>
          <p:cNvSpPr/>
          <p:nvPr/>
        </p:nvSpPr>
        <p:spPr>
          <a:xfrm>
            <a:off x="8182080" y="228600"/>
            <a:ext cx="732960" cy="3711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ct val="100000"/>
              </a:lnSpc>
              <a:tabLst>
                <a:tab pos="0" algn="l"/>
              </a:tabLst>
            </a:pPr>
            <a:r>
              <a:rPr lang="en" sz="1200" b="1" u="none" strike="noStrike">
                <a:solidFill>
                  <a:schemeClr val="dk1"/>
                </a:solidFill>
                <a:effectLst/>
                <a:uFillTx/>
                <a:latin typeface="Arial"/>
              </a:rPr>
              <a:t>Your Logo</a:t>
            </a:r>
            <a:endParaRPr lang="en-US" sz="1200" b="0" u="none" strike="noStrike">
              <a:solidFill>
                <a:srgbClr val="FFFFFF"/>
              </a:solidFill>
              <a:effectLst/>
              <a:uFillTx/>
              <a:latin typeface="OpenSymbol"/>
            </a:endParaRPr>
          </a:p>
        </p:txBody>
      </p:sp>
      <p:sp>
        <p:nvSpPr>
          <p:cNvPr id="40" name="Google Shape;107;p25"/>
          <p:cNvSpPr/>
          <p:nvPr/>
        </p:nvSpPr>
        <p:spPr>
          <a:xfrm rot="16200000">
            <a:off x="-304560" y="3972240"/>
            <a:ext cx="828360" cy="123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ctr" defTabSz="914400">
              <a:lnSpc>
                <a:spcPct val="100000"/>
              </a:lnSpc>
              <a:tabLst>
                <a:tab pos="0" algn="l"/>
              </a:tabLst>
            </a:pPr>
            <a:r>
              <a:rPr lang="en" sz="800" b="0" u="none" strike="noStrike">
                <a:solidFill>
                  <a:schemeClr val="dk1"/>
                </a:solidFill>
                <a:effectLst/>
                <a:uFillTx/>
                <a:latin typeface="Arial"/>
              </a:rPr>
              <a:t>MM/DD/20XX</a:t>
            </a:r>
            <a:endParaRPr lang="en-US" sz="800" b="0" u="none" strike="noStrike">
              <a:solidFill>
                <a:srgbClr val="FFFFFF"/>
              </a:solidFill>
              <a:effectLst/>
              <a:uFillTx/>
              <a:latin typeface="OpenSymbol"/>
            </a:endParaRPr>
          </a:p>
        </p:txBody>
      </p:sp>
      <p:cxnSp>
        <p:nvCxnSpPr>
          <p:cNvPr id="41" name="Google Shape;108;p25"/>
          <p:cNvCxnSpPr/>
          <p:nvPr/>
        </p:nvCxnSpPr>
        <p:spPr>
          <a:xfrm>
            <a:off x="114120" y="4451760"/>
            <a:ext cx="360" cy="749160"/>
          </a:xfrm>
          <a:prstGeom prst="straightConnector1">
            <a:avLst/>
          </a:prstGeom>
          <a:ln w="9525">
            <a:solidFill>
              <a:srgbClr val="FFFFFF"/>
            </a:solidFill>
            <a:round/>
          </a:ln>
        </p:spPr>
      </p:cxnSp>
      <p:cxnSp>
        <p:nvCxnSpPr>
          <p:cNvPr id="42" name="Google Shape;109;p25"/>
          <p:cNvCxnSpPr/>
          <p:nvPr/>
        </p:nvCxnSpPr>
        <p:spPr>
          <a:xfrm>
            <a:off x="5219280" y="3838320"/>
            <a:ext cx="369648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Multimodal CLIP pipeline</a:t>
            </a:r>
            <a:endParaRPr lang="fr-FR" sz="2600" b="0" u="none" strike="noStrike">
              <a:solidFill>
                <a:schemeClr val="dk1"/>
              </a:solidFill>
              <a:effectLst/>
              <a:uFillTx/>
              <a:latin typeface="Arial"/>
            </a:endParaRPr>
          </a:p>
        </p:txBody>
      </p:sp>
      <p:sp>
        <p:nvSpPr>
          <p:cNvPr id="64"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Combines CLIP-based 224x224 image embeddings with generated short text descriptions. Embeddings are concatenated and fed into a lightweight MLP classifier. This multi-input approach enhances robustness and accuracy when textual metadata is available.</a:t>
            </a:r>
            <a:endParaRPr lang="en-US" sz="1200" b="0" u="none" strike="noStrike">
              <a:solidFill>
                <a:srgbClr val="FFFFFF"/>
              </a:solidFill>
              <a:effectLst/>
              <a:uFillTx/>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YOLO object detection extension</a:t>
            </a:r>
            <a:endParaRPr lang="fr-FR" sz="2600" b="0" u="none" strike="noStrike">
              <a:solidFill>
                <a:schemeClr val="dk1"/>
              </a:solidFill>
              <a:effectLst/>
              <a:uFillTx/>
              <a:latin typeface="Arial"/>
            </a:endParaRPr>
          </a:p>
        </p:txBody>
      </p:sp>
      <p:sp>
        <p:nvSpPr>
          <p:cNvPr id="66"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The classification dataset is converted to YOLO format with full-image bounding boxes. YOLOv8 is trained for waste object detection, enabling localization and integration with classifiers in a two-stage pipeline. It enhances performance in multi-object scenes.</a:t>
            </a:r>
            <a:endParaRPr lang="en-US" sz="1200" b="0" u="none" strike="noStrike">
              <a:solidFill>
                <a:srgbClr val="FFFFFF"/>
              </a:solidFill>
              <a:effectLst/>
              <a:uFillTx/>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Streamlit app demo features</a:t>
            </a:r>
            <a:endParaRPr lang="fr-FR" sz="2600" b="0" u="none" strike="noStrike">
              <a:solidFill>
                <a:schemeClr val="dk1"/>
              </a:solidFill>
              <a:effectLst/>
              <a:uFillTx/>
              <a:latin typeface="Arial"/>
            </a:endParaRPr>
          </a:p>
        </p:txBody>
      </p:sp>
      <p:sp>
        <p:nvSpPr>
          <p:cNvPr id="68"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An interactive UI loads pretrained MobileNetV2 and custom CNN models. Users can upload or select sample images to run inference and view class probabilities. The app displays model summaries and status, supporting quick visual demonstrations and evaluation.</a:t>
            </a:r>
            <a:endParaRPr lang="en-US" sz="1200" b="0" u="none" strike="noStrike">
              <a:solidFill>
                <a:srgbClr val="FFFFFF"/>
              </a:solidFill>
              <a:effectLst/>
              <a:uFillTx/>
              <a:latin typeface="Open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Evaluation &amp; results placeholders</a:t>
            </a:r>
            <a:endParaRPr lang="fr-FR" sz="2600" b="0" u="none" strike="noStrike">
              <a:solidFill>
                <a:schemeClr val="dk1"/>
              </a:solidFill>
              <a:effectLst/>
              <a:uFillTx/>
              <a:latin typeface="Arial"/>
            </a:endParaRPr>
          </a:p>
        </p:txBody>
      </p:sp>
      <p:sp>
        <p:nvSpPr>
          <p:cNvPr id="70"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Metrics include test accuracy, per-class precision/recall, confusion matrices, and training curves. Visualization aids qualitative assessment. Numeric results can be reproduced by running notebooks.</a:t>
            </a:r>
            <a:endParaRPr lang="en-US" sz="1200" b="0" u="none" strike="noStrike">
              <a:solidFill>
                <a:srgbClr val="FFFFFF"/>
              </a:solidFill>
              <a:effectLst/>
              <a:uFillTx/>
              <a:latin typeface="OpenSymbo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Recommendations and next steps</a:t>
            </a:r>
            <a:endParaRPr lang="fr-FR" sz="2600" b="0" u="none" strike="noStrike">
              <a:solidFill>
                <a:schemeClr val="dk1"/>
              </a:solidFill>
              <a:effectLst/>
              <a:uFillTx/>
              <a:latin typeface="Arial"/>
            </a:endParaRPr>
          </a:p>
        </p:txBody>
      </p:sp>
      <p:sp>
        <p:nvSpPr>
          <p:cNvPr id="72"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Prioritized actions include dataset curation, fine-tuning MobileNetV2, pruning and quantization for deployment, joint denoiser-classifier training, and packaging the Streamlit app with Docker or edge-compatible model exports.</a:t>
            </a:r>
            <a:endParaRPr lang="en-US" sz="1200" b="0" u="none" strike="noStrike">
              <a:solidFill>
                <a:srgbClr val="FFFFFF"/>
              </a:solidFill>
              <a:effectLst/>
              <a:uFillTx/>
              <a:latin typeface="OpenSymbo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Risks and limitations</a:t>
            </a:r>
            <a:endParaRPr lang="fr-FR" sz="2600" b="0" u="none" strike="noStrike">
              <a:solidFill>
                <a:schemeClr val="dk1"/>
              </a:solidFill>
              <a:effectLst/>
              <a:uFillTx/>
              <a:latin typeface="Arial"/>
            </a:endParaRPr>
          </a:p>
        </p:txBody>
      </p:sp>
      <p:sp>
        <p:nvSpPr>
          <p:cNvPr id="74"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Limitations stem from dataset size, computational resource dependency (GPU recommended), and synthetic data caveats including GAN output curation and model generalization challenges.</a:t>
            </a:r>
            <a:endParaRPr lang="en-US" sz="1200" b="0" u="none" strike="noStrike">
              <a:solidFill>
                <a:srgbClr val="FFFFFF"/>
              </a:solidFill>
              <a:effectLst/>
              <a:uFillTx/>
              <a:latin typeface="OpenSymbo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Appendix / reproducibility notes</a:t>
            </a:r>
            <a:endParaRPr lang="fr-FR" sz="2600" b="0" u="none" strike="noStrike">
              <a:solidFill>
                <a:schemeClr val="dk1"/>
              </a:solidFill>
              <a:effectLst/>
              <a:uFillTx/>
              <a:latin typeface="Arial"/>
            </a:endParaRPr>
          </a:p>
        </p:txBody>
      </p:sp>
      <p:sp>
        <p:nvSpPr>
          <p:cNvPr id="76"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Run commands include environment setup with pip, launching Streamlit app with specified path, and Jupyter nbconvert commands for notebook exports. Required artifact files include trained models, notebooks, generated samples, and scripts.</a:t>
            </a:r>
            <a:endParaRPr lang="en-US" sz="1200" b="0" u="none" strike="noStrike">
              <a:solidFill>
                <a:srgbClr val="FFFFFF"/>
              </a:solidFill>
              <a:effectLst/>
              <a:uFillTx/>
              <a:latin typeface="OpenSymbo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Conclusions</a:t>
            </a:r>
            <a:endParaRPr lang="fr-FR" sz="2600" b="0" u="none" strike="noStrike">
              <a:solidFill>
                <a:schemeClr val="dk1"/>
              </a:solidFill>
              <a:effectLst/>
              <a:uFillTx/>
              <a:latin typeface="Arial"/>
            </a:endParaRPr>
          </a:p>
        </p:txBody>
      </p:sp>
      <p:sp>
        <p:nvSpPr>
          <p:cNvPr id="100"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MobileNetV2 transfer learning offers an efficient, accurate baseline adaptable to edge devices. Custom CNN achieves competitive results with more data and careful training. Denoising autoencoders enhance input quality, and GANs augment scarce classes. Future work includes dataset expansion, fine-tuning, and integrating multimodal models for improved robustness and deployment readiness.</a:t>
            </a:r>
            <a:endParaRPr lang="en-US" sz="1200" b="0" u="none" strike="noStrike">
              <a:solidFill>
                <a:srgbClr val="FFFFFF"/>
              </a:solidFill>
              <a:effectLst/>
              <a:uFillTx/>
              <a:latin typeface="OpenSymbol"/>
            </a:endParaRPr>
          </a:p>
        </p:txBody>
      </p:sp>
      <p:pic>
        <p:nvPicPr>
          <p:cNvPr id="101"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Introduction</a:t>
            </a:r>
            <a:endParaRPr lang="fr-FR" sz="2600" b="0" u="none" strike="noStrike">
              <a:solidFill>
                <a:schemeClr val="dk1"/>
              </a:solidFill>
              <a:effectLst/>
              <a:uFillTx/>
              <a:latin typeface="Arial"/>
            </a:endParaRPr>
          </a:p>
        </p:txBody>
      </p:sp>
      <p:sp>
        <p:nvSpPr>
          <p:cNvPr id="44"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This project develops a multi-class automated waste classification system using six classes: cardboard, glass, metal, paper, plastic, and trash. It explores several deep learning models and complementary techniques to improve robustness and deployment feasibility.</a:t>
            </a:r>
            <a:endParaRPr lang="en-US" sz="1200" b="0" u="none" strike="noStrike">
              <a:solidFill>
                <a:srgbClr val="FFFFFF"/>
              </a:solidFill>
              <a:effectLst/>
              <a:uFillTx/>
              <a:latin typeface="OpenSymbol"/>
            </a:endParaRPr>
          </a:p>
        </p:txBody>
      </p:sp>
      <p:pic>
        <p:nvPicPr>
          <p:cNvPr id="45"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Executive summary and key outcomes</a:t>
            </a:r>
            <a:endParaRPr lang="fr-FR" sz="2600" b="0" u="none" strike="noStrike">
              <a:solidFill>
                <a:schemeClr val="dk1"/>
              </a:solidFill>
              <a:effectLst/>
              <a:uFillTx/>
              <a:latin typeface="Arial"/>
            </a:endParaRPr>
          </a:p>
        </p:txBody>
      </p:sp>
      <p:sp>
        <p:nvSpPr>
          <p:cNvPr id="49"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The project compares MobileNetV2 transfer learning with a custom CNN trained from scratch. Denoising Autoencoders and GANs improve input quality and augment under-represented classes respectively. A multimodal CLIP pipeline combines image and text embeddings. The web app enables real-time model demos and inference.</a:t>
            </a:r>
            <a:endParaRPr lang="en-US" sz="1200" b="0" u="none" strike="noStrike">
              <a:solidFill>
                <a:srgbClr val="FFFFFF"/>
              </a:solidFill>
              <a:effectLst/>
              <a:uFillTx/>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fontScale="90000"/>
          </a:bodyPr>
          <a:lstStyle/>
          <a:p>
            <a:pPr indent="0">
              <a:lnSpc>
                <a:spcPct val="120000"/>
              </a:lnSpc>
              <a:buNone/>
              <a:tabLst>
                <a:tab pos="0" algn="l"/>
              </a:tabLst>
            </a:pPr>
            <a:r>
              <a:rPr lang="en-US" sz="2600" b="1" u="none" strike="noStrike">
                <a:solidFill>
                  <a:srgbClr val="FFFFFF"/>
                </a:solidFill>
                <a:effectLst/>
                <a:uFillTx/>
                <a:latin typeface="Calibri"/>
                <a:ea typeface="Space Grotesk"/>
              </a:rPr>
              <a:t>Dataset description and problem statement</a:t>
            </a:r>
            <a:endParaRPr lang="fr-FR" sz="2600" b="0" u="none" strike="noStrike">
              <a:solidFill>
                <a:schemeClr val="dk1"/>
              </a:solidFill>
              <a:effectLst/>
              <a:uFillTx/>
              <a:latin typeface="Arial"/>
            </a:endParaRPr>
          </a:p>
        </p:txBody>
      </p:sp>
      <p:sp>
        <p:nvSpPr>
          <p:cNvPr id="51"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The dataset contains six waste classes with images organized in separate folders. A stratified split creates training and testing sets. Preprocessing includes resizing, normalization, and data augmentations such as flips and rotations to enhance model generalization.</a:t>
            </a:r>
            <a:endParaRPr lang="en-US" sz="1200" b="0" u="none" strike="noStrike">
              <a:solidFill>
                <a:srgbClr val="FFFFFF"/>
              </a:solidFill>
              <a:effectLst/>
              <a:uFillTx/>
              <a:latin typeface="OpenSymbol"/>
            </a:endParaRPr>
          </a:p>
        </p:txBody>
      </p:sp>
      <p:pic>
        <p:nvPicPr>
          <p:cNvPr id="52"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Preprocessing and data splits</a:t>
            </a:r>
            <a:endParaRPr lang="fr-FR" sz="2600" b="0" u="none" strike="noStrike">
              <a:solidFill>
                <a:schemeClr val="dk1"/>
              </a:solidFill>
              <a:effectLst/>
              <a:uFillTx/>
              <a:latin typeface="Arial"/>
            </a:endParaRPr>
          </a:p>
        </p:txBody>
      </p:sp>
      <p:sp>
        <p:nvSpPr>
          <p:cNvPr id="54"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Images are resized to 224x224 for MobileNetV2 and 150x150 for the custom CNN. Normalization scales pixels to [0,1]. Stratified splits ensure balanced class distributions in training (85%) and testing (15%) subsets. Data augmentation is applied on-the-fly during training to alleviate overfitting.</a:t>
            </a:r>
            <a:endParaRPr lang="en-US" sz="1200" b="0" u="none" strike="noStrike">
              <a:solidFill>
                <a:srgbClr val="FFFFFF"/>
              </a:solidFill>
              <a:effectLst/>
              <a:uFillTx/>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MobileNetV2 transfer learning details</a:t>
            </a:r>
            <a:endParaRPr lang="fr-FR" sz="2600" b="0" u="none" strike="noStrike">
              <a:solidFill>
                <a:schemeClr val="dk1"/>
              </a:solidFill>
              <a:effectLst/>
              <a:uFillTx/>
              <a:latin typeface="Arial"/>
            </a:endParaRPr>
          </a:p>
        </p:txBody>
      </p:sp>
      <p:sp>
        <p:nvSpPr>
          <p:cNvPr id="56"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MobileNetV2 uses pretrained ImageNet weights, input size 224x224x3, and appends new dense classification layers. Most base layers are frozen except the last three. Trained with Adam optimizer and early stopping. It offers efficiency and accuracy suitable for edge deployment.</a:t>
            </a:r>
            <a:endParaRPr lang="en-US" sz="1200" b="0" u="none" strike="noStrike">
              <a:solidFill>
                <a:srgbClr val="FFFFFF"/>
              </a:solidFill>
              <a:effectLst/>
              <a:uFillTx/>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fontScale="90000"/>
          </a:bodyPr>
          <a:lstStyle/>
          <a:p>
            <a:pPr indent="0">
              <a:lnSpc>
                <a:spcPct val="120000"/>
              </a:lnSpc>
              <a:buNone/>
              <a:tabLst>
                <a:tab pos="0" algn="l"/>
              </a:tabLst>
            </a:pPr>
            <a:r>
              <a:rPr lang="en-US" sz="2600" b="1" u="none" strike="noStrike">
                <a:solidFill>
                  <a:srgbClr val="FFFFFF"/>
                </a:solidFill>
                <a:effectLst/>
                <a:uFillTx/>
                <a:latin typeface="Calibri"/>
                <a:ea typeface="Space Grotesk"/>
              </a:rPr>
              <a:t>Custom CNN architecture and training details</a:t>
            </a:r>
            <a:endParaRPr lang="fr-FR" sz="2600" b="0" u="none" strike="noStrike">
              <a:solidFill>
                <a:schemeClr val="dk1"/>
              </a:solidFill>
              <a:effectLst/>
              <a:uFillTx/>
              <a:latin typeface="Arial"/>
            </a:endParaRPr>
          </a:p>
        </p:txBody>
      </p:sp>
      <p:sp>
        <p:nvSpPr>
          <p:cNvPr id="84"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Custom CNN processes </a:t>
            </a:r>
            <a:r>
              <a:rPr lang="en-US" sz="1200" b="1" u="none" strike="noStrike">
                <a:solidFill>
                  <a:srgbClr val="FFFFFF"/>
                </a:solidFill>
                <a:effectLst/>
                <a:uFillTx/>
                <a:latin typeface="Calibri"/>
                <a:ea typeface="Hind"/>
              </a:rPr>
              <a:t>150x150</a:t>
            </a:r>
            <a:r>
              <a:rPr lang="en-US" sz="1200" b="0" u="none" strike="noStrike">
                <a:solidFill>
                  <a:srgbClr val="FFFFFF"/>
                </a:solidFill>
                <a:effectLst/>
                <a:uFillTx/>
                <a:latin typeface="Calibri"/>
                <a:ea typeface="Hind"/>
              </a:rPr>
              <a:t> images with stacked convolutional and max-pooling layers, increasing filters from 64 to 512. Followed by dense layers with dropout for regularization. Trained from scratch using categorical crossentropy loss and Adam optimizer for </a:t>
            </a:r>
            <a:r>
              <a:rPr lang="en-US" sz="1200" b="1" u="none" strike="noStrike">
                <a:solidFill>
                  <a:srgbClr val="FFFFFF"/>
                </a:solidFill>
                <a:effectLst/>
                <a:uFillTx/>
                <a:latin typeface="Calibri"/>
                <a:ea typeface="Hind"/>
              </a:rPr>
              <a:t>30 epochs</a:t>
            </a:r>
            <a:r>
              <a:rPr lang="en-US" sz="1200" b="0" u="none" strike="noStrike">
                <a:solidFill>
                  <a:srgbClr val="FFFFFF"/>
                </a:solidFill>
                <a:effectLst/>
                <a:uFillTx/>
                <a:latin typeface="Calibri"/>
                <a:ea typeface="Hind"/>
              </a:rPr>
              <a:t>.</a:t>
            </a:r>
            <a:endParaRPr lang="en-US" sz="1200" b="0" u="none" strike="noStrike">
              <a:solidFill>
                <a:srgbClr val="FFFFFF"/>
              </a:solidFill>
              <a:effectLst/>
              <a:uFillTx/>
              <a:latin typeface="OpenSymbol"/>
            </a:endParaRPr>
          </a:p>
        </p:txBody>
      </p:sp>
      <p:pic>
        <p:nvPicPr>
          <p:cNvPr id="85"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Denoising Autoencoder overview</a:t>
            </a:r>
            <a:endParaRPr lang="fr-FR" sz="2600" b="0" u="none" strike="noStrike">
              <a:solidFill>
                <a:schemeClr val="dk1"/>
              </a:solidFill>
              <a:effectLst/>
              <a:uFillTx/>
              <a:latin typeface="Arial"/>
            </a:endParaRPr>
          </a:p>
        </p:txBody>
      </p:sp>
      <p:sp>
        <p:nvSpPr>
          <p:cNvPr id="60"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A PyTorch convolutional encoder-decoder removes noise and mild blur from images to enhance input quality. It trains on 64x64 crops with synthetic Gaussian noise and blur. Preprocessed outputs improve downstream classification performance when integrated as a preprocessing step.</a:t>
            </a:r>
            <a:endParaRPr lang="en-US" sz="1200" b="0" u="none" strike="noStrike">
              <a:solidFill>
                <a:srgbClr val="FFFFFF"/>
              </a:solidFill>
              <a:effectLst/>
              <a:uFillTx/>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20000"/>
              </a:lnSpc>
              <a:buNone/>
              <a:tabLst>
                <a:tab pos="0" algn="l"/>
              </a:tabLst>
            </a:pPr>
            <a:r>
              <a:rPr lang="en-US" sz="2600" b="1" u="none" strike="noStrike">
                <a:solidFill>
                  <a:srgbClr val="FFFFFF"/>
                </a:solidFill>
                <a:effectLst/>
                <a:uFillTx/>
                <a:latin typeface="Calibri"/>
                <a:ea typeface="Space Grotesk"/>
              </a:rPr>
              <a:t>GANs for data augmentation</a:t>
            </a:r>
            <a:endParaRPr lang="fr-FR" sz="2600" b="0" u="none" strike="noStrike">
              <a:solidFill>
                <a:schemeClr val="dk1"/>
              </a:solidFill>
              <a:effectLst/>
              <a:uFillTx/>
              <a:latin typeface="Arial"/>
            </a:endParaRPr>
          </a:p>
        </p:txBody>
      </p:sp>
      <p:sp>
        <p:nvSpPr>
          <p:cNvPr id="62"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rgbClr val="FFFFFF"/>
                </a:solidFill>
                <a:effectLst/>
                <a:uFillTx/>
                <a:latin typeface="Calibri"/>
                <a:ea typeface="Hind"/>
              </a:rPr>
              <a:t>A conditional DCGAN synthesizes 64x64 images per class for augmenting scarce classes. The GAN is trained using adversarial loss and label smoothing over hundreds of epochs. Generated images require curation to prevent label noise before inclusion in training sets.</a:t>
            </a:r>
            <a:endParaRPr lang="en-US" sz="1200" b="0" u="none" strike="noStrike">
              <a:solidFill>
                <a:srgbClr val="FFFFFF"/>
              </a:solidFill>
              <a:effectLst/>
              <a:uFillTx/>
              <a:latin typeface="OpenSymbol"/>
            </a:endParaRPr>
          </a:p>
        </p:txBody>
      </p:sp>
    </p:spTree>
  </p:cSld>
  <p:clrMapOvr>
    <a:masterClrMapping/>
  </p:clrMapOvr>
</p:sld>
</file>

<file path=ppt/theme/theme1.xml><?xml version="1.0" encoding="utf-8"?>
<a:theme xmlns:a="http://schemas.openxmlformats.org/drawingml/2006/main" name="Dark Theme by Slidesgo">
  <a:themeElements>
    <a:clrScheme name="Simple Light">
      <a:dk1>
        <a:srgbClr val="FFFFFF"/>
      </a:dk1>
      <a:lt1>
        <a:srgbClr val="0D0D0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726</Words>
  <Application>Microsoft Office PowerPoint</Application>
  <PresentationFormat>On-screen Show (16:9)</PresentationFormat>
  <Paragraphs>36</Paragraphs>
  <Slides>17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Hind</vt:lpstr>
      <vt:lpstr>OpenSymbol</vt:lpstr>
      <vt:lpstr>Space Grotesk</vt:lpstr>
      <vt:lpstr>Symbol</vt:lpstr>
      <vt:lpstr>Wingdings</vt:lpstr>
      <vt:lpstr>Dark Theme by Slidesgo</vt:lpstr>
      <vt:lpstr>Slidesgo Final Pages</vt:lpstr>
      <vt:lpstr>Project Overview</vt:lpstr>
      <vt:lpstr>Introduction</vt:lpstr>
      <vt:lpstr>Executive summary and key outcomes</vt:lpstr>
      <vt:lpstr>Dataset description and problem statement</vt:lpstr>
      <vt:lpstr>Preprocessing and data splits</vt:lpstr>
      <vt:lpstr>MobileNetV2 transfer learning details</vt:lpstr>
      <vt:lpstr>Custom CNN architecture and training details</vt:lpstr>
      <vt:lpstr>Denoising Autoencoder overview</vt:lpstr>
      <vt:lpstr>GANs for data augmentation</vt:lpstr>
      <vt:lpstr>Multimodal CLIP pipeline</vt:lpstr>
      <vt:lpstr>YOLO object detection extension</vt:lpstr>
      <vt:lpstr>Streamlit app demo features</vt:lpstr>
      <vt:lpstr>Evaluation &amp; results placeholders</vt:lpstr>
      <vt:lpstr>Recommendations and next steps</vt:lpstr>
      <vt:lpstr>Risks and limitations</vt:lpstr>
      <vt:lpstr>Appendix / reproducibility notes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belal</dc:creator>
  <cp:lastModifiedBy>أحمد فتحى بدوى أبوزيد</cp:lastModifiedBy>
  <cp:revision>2</cp:revision>
  <dcterms:modified xsi:type="dcterms:W3CDTF">2025-09-03T18:44:30Z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2025-09-03T12:46:30Z</dcterms:created>
  <dc:creator>Unknown Creator</dc:creator>
  <dc:description/>
  <dc:language>en-US</dc:language>
  <cp:lastModifiedBy>Unknown Creator</cp:lastModifiedBy>
  <dcterms:modified xsi:type="dcterms:W3CDTF">2025-09-03T12:46:30Z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29</vt:r8>
  </property>
</Properties>
</file>