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da12323a_6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da12323a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SVD handles the problem of scalability and sparsity posed by CF successfully. However, SVD is not without flaw. The main drawback of SVD is that there is no to little explanation to the reason that we recommend an item to an user.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49f23107d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49f23107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movie database given, the first feature we are interested in is movieID, which is a unique identifier for each movie. Some IDs in the range are missing, which presents a problem for indexing. For example movieID 33 is missing but 32 and 34 </a:t>
            </a:r>
            <a:r>
              <a:rPr lang="en"/>
              <a:t>exist. The second feature we are interested in is genres. There are 19 unique genres in the database, plus one extra “no genres listed” for the movies which aren’t attributed to a genre. Each movie can have multiple genres which can help fine tune and match movies. Another feature is tags, they are user generated descriptors that can be anything a user would think of to put in such as an actor’s name, thoughts on the movie, and they can come in single words or full sentences. Lastly, we have the Ratings which are the most important factor because it determines the user’s preference. The whole system is for finding a movie the user will like and without ratings we wouldn’t know if the user will like it or not. At the bottom we see genres, plot, and director help the content-based model, and ratings help the collaborative filtering model. We will get to plot and director shortly.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9f23107d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9f23107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a simple look at the ratings data, we have a mean of ~3.5 and a median of 3.5. The mode of 4.0 was given over 26k times. Even though the mean and median are about the same, the data has a left skew on it because ~60% of the ratings are between 3 and 4. This makes sense because people would watch movies they are interested in seeing, and generally don’t watch something they might dislike in the end. There was also a lack of data present, around 50% of the movies have only one or two ratings. This doesn’t really present a good sample for how a general public would enjoy the movie.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49f23107d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49f23107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genres, we have 19 categories and a movie can have several genres if necessary. We see that the most frequent are drama, comedy, thriller, action, and romance. This is expected as the first movie to pop in your mind would most likely fit at least one of these categories. Least frequent are film-noir, IMAX, western, and war. IMAX is an entire system that needs specialty equipment and the rest are genres that by themselves are not that popular so this isn’t a big surprise either. 34 titles had “no genres listed”. We relied on the other features in this case.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9f23107d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9f2310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tags we can see that the most common one was “in netflix queue” which is not a great start. They can be descriptors that can help describe the feeling of a movie more in detail. Such as “atmospheric” or “surreal”. They can also be used to be more specific and aid genres, such as an action movie can be fine tuned to a superhero action movie and a comedy can be fine tuned to a dark comedy movie. Now these are short one or two word tags, however the length of the tag can vary. It can be long as something like quote “something for everyone in this one.. Saw it without and plan on seeing it with kids!” that may help a user manually </a:t>
            </a:r>
            <a:r>
              <a:rPr lang="en"/>
              <a:t>reading tags, but this is extremely subjective and could hurt the model more than it can help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da12323a_6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da12323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having that, we believe that tags aren’t great. Tags are very subjective based on the user. Some user might say a movie is “interesting”, but another user might say it’s “boring”. For the content based approach, we want to eliminate user biases. “Funny” or “interesting” will not give us an accurate description of the content. And as you might be able to see in the picture there, a search through the tags data set with the keyword “interesting” only has 6 results, there is no way that there are only at most 6 movies in the entire data set that are interesting so it isn’t a good measure. And now Abhi with more information about how to make the data better.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da12323a_6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da12323a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tag information a little inconsistent for our use, which was eventually resulting in poor suggestions. We wanted to have as much </a:t>
            </a:r>
            <a:r>
              <a:rPr lang="en"/>
              <a:t>contextual</a:t>
            </a:r>
            <a:r>
              <a:rPr lang="en"/>
              <a:t> information for </a:t>
            </a:r>
            <a:r>
              <a:rPr lang="en"/>
              <a:t>different</a:t>
            </a:r>
            <a:r>
              <a:rPr lang="en"/>
              <a:t> movies as possible which would eventually be used in the content recommendation part of the project. We made use various python libraries and data provided to us to scrape the internet for more data on each movie. This provides better matching descriptive features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4da12323a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4da12323a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various techniques to make data more relevant to the problem at hand:</a:t>
            </a:r>
            <a:endParaRPr/>
          </a:p>
          <a:p>
            <a:pPr indent="0" lvl="0" marL="0" rtl="0" algn="l">
              <a:spcBef>
                <a:spcPts val="0"/>
              </a:spcBef>
              <a:spcAft>
                <a:spcPts val="0"/>
              </a:spcAft>
              <a:buNone/>
            </a:pPr>
            <a:r>
              <a:rPr lang="en"/>
              <a:t>1)Making use of NLP techniques such TFIDF vectorization as discussed on the next slide</a:t>
            </a:r>
            <a:endParaRPr/>
          </a:p>
          <a:p>
            <a:pPr indent="0" lvl="0" marL="0" rtl="0" algn="l">
              <a:spcBef>
                <a:spcPts val="0"/>
              </a:spcBef>
              <a:spcAft>
                <a:spcPts val="0"/>
              </a:spcAft>
              <a:buNone/>
            </a:pPr>
            <a:r>
              <a:rPr lang="en"/>
              <a:t>2) The genres of the movie were provided in list format which were </a:t>
            </a:r>
            <a:r>
              <a:rPr lang="en"/>
              <a:t>incompatible</a:t>
            </a:r>
            <a:r>
              <a:rPr lang="en"/>
              <a:t> with the TFIDF vectroization method. We converted the that data to string format for inclusion into the final meta-data dataframe.</a:t>
            </a:r>
            <a:endParaRPr/>
          </a:p>
          <a:p>
            <a:pPr indent="0" lvl="0" marL="0" rtl="0" algn="l">
              <a:spcBef>
                <a:spcPts val="0"/>
              </a:spcBef>
              <a:spcAft>
                <a:spcPts val="0"/>
              </a:spcAft>
              <a:buNone/>
            </a:pPr>
            <a:r>
              <a:rPr lang="en"/>
              <a:t>3) As discussed earlier,</a:t>
            </a:r>
            <a:r>
              <a:rPr lang="en"/>
              <a:t> Tag information did not provide the best results</a:t>
            </a:r>
            <a:r>
              <a:rPr lang="en"/>
              <a:t>, so we </a:t>
            </a:r>
            <a:endParaRPr/>
          </a:p>
          <a:p>
            <a:pPr indent="0" lvl="0" marL="0" rtl="0" algn="l">
              <a:spcBef>
                <a:spcPts val="0"/>
              </a:spcBef>
              <a:spcAft>
                <a:spcPts val="0"/>
              </a:spcAft>
              <a:buNone/>
            </a:pPr>
            <a:r>
              <a:rPr lang="en"/>
              <a:t>4)Including information about the directors and movie plots provided us with huge performance boost. This is because movies sharing similar plots tend to be similar in general. Movies by same directors are usually preferred by user if they like some particular niche movies.</a:t>
            </a:r>
            <a:endParaRPr/>
          </a:p>
          <a:p>
            <a:pPr indent="0" lvl="0" marL="0" rtl="0" algn="l">
              <a:spcBef>
                <a:spcPts val="0"/>
              </a:spcBef>
              <a:spcAft>
                <a:spcPts val="0"/>
              </a:spcAft>
              <a:buNone/>
            </a:pPr>
            <a:r>
              <a:rPr lang="en"/>
              <a:t>5)For training our data for SVD part of the project, we wanted to test and train data on different parts of the data to avoid problems like over fitting and underfitting. We did this by creating splits of testing and training data and went through with 5 fold </a:t>
            </a:r>
            <a:r>
              <a:rPr lang="en"/>
              <a:t>approach.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to build a movie </a:t>
            </a:r>
            <a:r>
              <a:rPr lang="en"/>
              <a:t>recommendation</a:t>
            </a:r>
            <a:r>
              <a:rPr lang="en"/>
              <a:t> system. What do we want to learn?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a matrix of ratings from different users, can we estimate which movies a particular user will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question we have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we find similar movies to a movie they enjoyed?</a:t>
            </a:r>
            <a:endParaRPr/>
          </a:p>
          <a:p>
            <a:pPr indent="-317500" lvl="0" marL="457200" rtl="0" algn="l">
              <a:spcBef>
                <a:spcPts val="0"/>
              </a:spcBef>
              <a:spcAft>
                <a:spcPts val="0"/>
              </a:spcAft>
              <a:buSzPts val="1400"/>
              <a:buChar char="-"/>
            </a:pPr>
            <a:r>
              <a:rPr lang="en"/>
              <a:t>Using the provided and external metadata, we will </a:t>
            </a:r>
            <a:r>
              <a:rPr lang="en"/>
              <a:t>apply natural language processing to find similarity between all movies</a:t>
            </a:r>
            <a:endParaRPr/>
          </a:p>
          <a:p>
            <a:pPr indent="-317500" lvl="0" marL="457200" rtl="0" algn="l">
              <a:spcBef>
                <a:spcPts val="0"/>
              </a:spcBef>
              <a:spcAft>
                <a:spcPts val="0"/>
              </a:spcAft>
              <a:buSzPts val="1400"/>
              <a:buChar char="-"/>
            </a:pPr>
            <a:r>
              <a:rPr lang="en"/>
              <a:t>Then, using that similarity matrix we will find movies similar to their most recently watched movie?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Using these techniques, how close can we get to predicting a user rating?</a:t>
            </a:r>
            <a:endParaRPr/>
          </a:p>
          <a:p>
            <a:pPr indent="-317500" lvl="0" marL="457200" rtl="0" algn="l">
              <a:spcBef>
                <a:spcPts val="0"/>
              </a:spcBef>
              <a:spcAft>
                <a:spcPts val="0"/>
              </a:spcAft>
              <a:buSzPts val="1400"/>
              <a:buChar char="-"/>
            </a:pPr>
            <a:r>
              <a:rPr lang="en"/>
              <a:t>How closely we can predict a rating is how we determine the accuracy of our recommender system. The Root Mean Squared Error tells us the difference between the predicted, and real user rating.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4da12323a_6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4da12323a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4da12323a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4da12323a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experimentation we wanted to make sure our approach gave us the desirable results:</a:t>
            </a:r>
            <a:endParaRPr/>
          </a:p>
          <a:p>
            <a:pPr indent="0" lvl="0" marL="0" rtl="0" algn="l">
              <a:spcBef>
                <a:spcPts val="0"/>
              </a:spcBef>
              <a:spcAft>
                <a:spcPts val="0"/>
              </a:spcAft>
              <a:buNone/>
            </a:pPr>
            <a:r>
              <a:rPr lang="en"/>
              <a:t>-We experiment with the number of movies that were being passed from the </a:t>
            </a:r>
            <a:r>
              <a:rPr lang="en"/>
              <a:t>content</a:t>
            </a:r>
            <a:r>
              <a:rPr lang="en"/>
              <a:t> based system to the </a:t>
            </a:r>
            <a:r>
              <a:rPr lang="en"/>
              <a:t>hybrid</a:t>
            </a:r>
            <a:r>
              <a:rPr lang="en"/>
              <a:t> part. More the number of movies lead to worse predictions, this is due to SVD scoring all the movies and the movies that have high score due to being rated by very few user </a:t>
            </a:r>
            <a:r>
              <a:rPr lang="en"/>
              <a:t>similarly</a:t>
            </a:r>
            <a:r>
              <a:rPr lang="en"/>
              <a:t> make it to the top. </a:t>
            </a:r>
            <a:r>
              <a:rPr lang="en"/>
              <a:t>Similarly</a:t>
            </a:r>
            <a:r>
              <a:rPr lang="en"/>
              <a:t> too little movies lead to worse performance </a:t>
            </a:r>
            <a:endParaRPr/>
          </a:p>
          <a:p>
            <a:pPr indent="0" lvl="0" marL="0" rtl="0" algn="l">
              <a:spcBef>
                <a:spcPts val="0"/>
              </a:spcBef>
              <a:spcAft>
                <a:spcPts val="0"/>
              </a:spcAft>
              <a:buNone/>
            </a:pPr>
            <a:r>
              <a:rPr lang="en"/>
              <a:t>-Manual hypertuning was not </a:t>
            </a:r>
            <a:r>
              <a:rPr lang="en"/>
              <a:t>yielding</a:t>
            </a:r>
            <a:r>
              <a:rPr lang="en"/>
              <a:t> right results, so we used gridserachcv by sklearn </a:t>
            </a:r>
            <a:r>
              <a:rPr lang="en"/>
              <a:t>library.</a:t>
            </a:r>
            <a:endParaRPr/>
          </a:p>
          <a:p>
            <a:pPr indent="0" lvl="0" marL="0" rtl="0" algn="l">
              <a:spcBef>
                <a:spcPts val="0"/>
              </a:spcBef>
              <a:spcAft>
                <a:spcPts val="0"/>
              </a:spcAft>
              <a:buNone/>
            </a:pPr>
            <a:r>
              <a:rPr lang="en"/>
              <a:t>-We also tuned our model based on manual user testing, this was using friends, family and taking their feedback to fix details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4da12323a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4da12323a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are the evaluation results for different iterations using different sets of training and testing data. </a:t>
            </a:r>
            <a:endParaRPr/>
          </a:p>
          <a:p>
            <a:pPr indent="0" lvl="0" marL="0" rtl="0" algn="l">
              <a:spcBef>
                <a:spcPts val="0"/>
              </a:spcBef>
              <a:spcAft>
                <a:spcPts val="0"/>
              </a:spcAft>
              <a:buNone/>
            </a:pPr>
            <a:r>
              <a:rPr lang="en"/>
              <a:t>When compared against different baseline algorithms the we achieve the following results: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4da12323a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4da12323a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4da12323a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4da12323a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achieved</a:t>
            </a:r>
            <a:r>
              <a:rPr lang="en"/>
              <a:t> fairly accurate results, when compared to </a:t>
            </a:r>
            <a:r>
              <a:rPr lang="en"/>
              <a:t>different</a:t>
            </a:r>
            <a:r>
              <a:rPr lang="en"/>
              <a:t> baseline prediction algorithms, hybrid model seems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 extraction: gather all relevant data</a:t>
            </a:r>
            <a:endParaRPr/>
          </a:p>
          <a:p>
            <a:pPr indent="0" lvl="0" marL="0" rtl="0" algn="l">
              <a:spcBef>
                <a:spcPts val="0"/>
              </a:spcBef>
              <a:spcAft>
                <a:spcPts val="0"/>
              </a:spcAft>
              <a:buNone/>
            </a:pPr>
            <a:r>
              <a:rPr lang="en"/>
              <a:t>We have multiple files and we want to combine the data into a usable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Preprocessing: converting the data to a format that can be </a:t>
            </a:r>
            <a:r>
              <a:rPr lang="en"/>
              <a:t>handled</a:t>
            </a:r>
            <a:r>
              <a:rPr lang="en"/>
              <a:t> by TF-IDF vectorizer</a:t>
            </a:r>
            <a:endParaRPr/>
          </a:p>
          <a:p>
            <a:pPr indent="0" lvl="0" marL="0" rtl="0" algn="l">
              <a:spcBef>
                <a:spcPts val="0"/>
              </a:spcBef>
              <a:spcAft>
                <a:spcPts val="0"/>
              </a:spcAft>
              <a:buNone/>
            </a:pPr>
            <a:r>
              <a:rPr lang="en"/>
              <a:t>Content-based: use ‘mega-meta’ </a:t>
            </a:r>
            <a:r>
              <a:rPr lang="en"/>
              <a:t>column</a:t>
            </a:r>
            <a:r>
              <a:rPr lang="en"/>
              <a:t> to build similarity matrix using TF-IDF</a:t>
            </a:r>
            <a:endParaRPr/>
          </a:p>
          <a:p>
            <a:pPr indent="0" lvl="0" marL="0" rtl="0" algn="l">
              <a:spcBef>
                <a:spcPts val="0"/>
              </a:spcBef>
              <a:spcAft>
                <a:spcPts val="0"/>
              </a:spcAft>
              <a:buNone/>
            </a:pPr>
            <a:r>
              <a:rPr lang="en"/>
              <a:t>Collaborative Filtering: on the user-rating matrix apply the SVD matrix factorization algorithm to estimate ratings for unseen movies</a:t>
            </a:r>
            <a:endParaRPr/>
          </a:p>
          <a:p>
            <a:pPr indent="0" lvl="0" marL="0" rtl="0" algn="l">
              <a:spcBef>
                <a:spcPts val="0"/>
              </a:spcBef>
              <a:spcAft>
                <a:spcPts val="0"/>
              </a:spcAft>
              <a:buNone/>
            </a:pPr>
            <a:r>
              <a:rPr lang="en"/>
              <a:t>Use content-based method to filter to 35 </a:t>
            </a:r>
            <a:r>
              <a:rPr lang="en"/>
              <a:t>movies</a:t>
            </a:r>
            <a:r>
              <a:rPr lang="en"/>
              <a:t> based on users last watched movie, then find the movie with the highest estimated rating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determine similarity between movies, we first need to decide what features we will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use genre from the provided dataset, and director and plot summary from the imdb data for that movie which we extracted separately.</a:t>
            </a:r>
            <a:endParaRPr/>
          </a:p>
          <a:p>
            <a:pPr indent="0" lvl="0" marL="0" rtl="0" algn="l">
              <a:spcBef>
                <a:spcPts val="0"/>
              </a:spcBef>
              <a:spcAft>
                <a:spcPts val="0"/>
              </a:spcAft>
              <a:buNone/>
            </a:pPr>
            <a:r>
              <a:rPr lang="en"/>
              <a:t>We also use the user’s most recent preferred movie to determine what similar movies we are looking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combining these features, [genre, director, plot] we can use TF-IDF to find the most similar movies.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pass only top 35 most similar movies to the matrix factorization method, in a process called </a:t>
            </a:r>
            <a:r>
              <a:rPr b="1" lang="en"/>
              <a:t>content based filtering</a:t>
            </a:r>
            <a:r>
              <a:rPr lang="en"/>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rPr lang="en"/>
              <a:t>First we extract all of our data from the external sources we need.</a:t>
            </a:r>
            <a:endParaRPr/>
          </a:p>
          <a:p>
            <a:pPr indent="0" lvl="0" marL="0" rtl="0" algn="l">
              <a:spcBef>
                <a:spcPts val="0"/>
              </a:spcBef>
              <a:spcAft>
                <a:spcPts val="0"/>
              </a:spcAft>
              <a:buNone/>
            </a:pPr>
            <a:r>
              <a:rPr lang="en"/>
              <a:t>Then, we combine the 3 features (genres, director, comedy) into one column</a:t>
            </a:r>
            <a:endParaRPr/>
          </a:p>
          <a:p>
            <a:pPr indent="0" lvl="0" marL="0" rtl="0" algn="l">
              <a:spcBef>
                <a:spcPts val="0"/>
              </a:spcBef>
              <a:spcAft>
                <a:spcPts val="0"/>
              </a:spcAft>
              <a:buNone/>
            </a:pPr>
            <a:r>
              <a:rPr lang="en"/>
              <a:t>Third, we apply TF-IDF Vectorizer from scikit-learn to this combined column</a:t>
            </a:r>
            <a:endParaRPr/>
          </a:p>
          <a:p>
            <a:pPr indent="0" lvl="0" marL="0" rtl="0" algn="l">
              <a:spcBef>
                <a:spcPts val="0"/>
              </a:spcBef>
              <a:spcAft>
                <a:spcPts val="0"/>
              </a:spcAft>
              <a:buNone/>
            </a:pPr>
            <a:r>
              <a:rPr lang="en"/>
              <a:t>For each entry, we compute the pairwise cosine similarity.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if we access the index of a particular movie, we can sort that row based on cosine similarity score to produce a list of the most similar movies.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da12323a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da12323a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implementation of the TF-IDF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set the TFIDFVectorizer to use english stop words, which ignores words which do not contain relevant information such as “a or 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replace any null values with an </a:t>
            </a:r>
            <a:r>
              <a:rPr lang="en"/>
              <a:t>empty</a:t>
            </a:r>
            <a:r>
              <a:rPr lang="en"/>
              <a:t>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applying the vectorizer suing fit_transform(), We get a matrix with 24601 columns which represent unique terms, across 9742 movies.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compute the pairwise cosine similarity using linear_kernel from sklearn.metrics.pairwise,  we get a square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diagonal in the matrix has a value of 1, and every other value represents the similarity between two different movies.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da12323a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da1232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Although computing user-based CF is very simple, it suffers from several problems. One main issue is that users’ preference can change over time. It indicates that precomputing the matrix based on their neighboring users may lead to bad performance. To tackle this problem, we can apply item-based CF.</a:t>
            </a:r>
            <a:endParaRPr/>
          </a:p>
          <a:p>
            <a:pPr indent="0" lvl="0" marL="0" rtl="0" algn="l">
              <a:spcBef>
                <a:spcPts val="0"/>
              </a:spcBef>
              <a:spcAft>
                <a:spcPts val="0"/>
              </a:spcAft>
              <a:buNone/>
            </a:pPr>
            <a:r>
              <a:rPr lang="en"/>
              <a:t>-However, several problems remain for this method. First, the main issue is scalability. The computation grows with both the customer and the product. The worst case complexity is O(mn) with m users and n items.In addition, sparsity is another concern.In extreme cases, we can have millions of users and the similarity between two fairly different movies could be very high simply because they have similar rank for the only user who ranked them both.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a0c1441a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a0c144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dk1"/>
                </a:solidFill>
              </a:rPr>
              <a:t>One way to handle the scalability and sparsity issue created by CF is to leverage a </a:t>
            </a:r>
            <a:r>
              <a:rPr b="1" lang="en">
                <a:solidFill>
                  <a:schemeClr val="dk1"/>
                </a:solidFill>
              </a:rPr>
              <a:t>latent factor model</a:t>
            </a:r>
            <a:r>
              <a:rPr lang="en">
                <a:solidFill>
                  <a:schemeClr val="dk1"/>
                </a:solidFill>
              </a:rPr>
              <a:t> to capture the similarity between users and items. Essentially, we want to turn the recommendation problem into an optimization problem. </a:t>
            </a:r>
            <a:endParaRPr>
              <a:solidFill>
                <a:schemeClr val="dk1"/>
              </a:solidFill>
            </a:endParaRPr>
          </a:p>
          <a:p>
            <a:pPr indent="0" lvl="0" marL="0" rtl="0" algn="l">
              <a:spcBef>
                <a:spcPts val="0"/>
              </a:spcBef>
              <a:spcAft>
                <a:spcPts val="0"/>
              </a:spcAft>
              <a:buNone/>
            </a:pPr>
            <a:r>
              <a:rPr lang="en">
                <a:solidFill>
                  <a:schemeClr val="dk1"/>
                </a:solidFill>
              </a:rPr>
              <a:t>-To give a general idea, describes a property or concept that a user or an item have. For instance, for music, latent factor can refer to the genre that the music belongs to. SVD decreases the dimension of the utility matrix by extracting its latent factors. Essentially, we map each user and each item into a latent space with dimension </a:t>
            </a:r>
            <a:r>
              <a:rPr i="1" lang="en">
                <a:solidFill>
                  <a:schemeClr val="dk1"/>
                </a:solidFill>
              </a:rPr>
              <a:t>r</a:t>
            </a:r>
            <a:r>
              <a:rPr lang="en">
                <a:solidFill>
                  <a:schemeClr val="dk1"/>
                </a:solidFill>
              </a:rPr>
              <a:t>. Therefore, it helps us better understand the relationship between users and items as they become directly comparable.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Movie Recommendation:</a:t>
            </a:r>
            <a:endParaRPr/>
          </a:p>
          <a:p>
            <a:pPr indent="0" lvl="0" marL="0" rtl="0" algn="l">
              <a:spcBef>
                <a:spcPts val="0"/>
              </a:spcBef>
              <a:spcAft>
                <a:spcPts val="0"/>
              </a:spcAft>
              <a:buNone/>
            </a:pPr>
            <a:r>
              <a:rPr lang="en"/>
              <a:t>A Hybrid Content-Based/ Collaborative Filtering Approach</a:t>
            </a:r>
            <a:endParaRPr/>
          </a:p>
        </p:txBody>
      </p:sp>
      <p:sp>
        <p:nvSpPr>
          <p:cNvPr id="68" name="Google Shape;68;p13"/>
          <p:cNvSpPr txBox="1"/>
          <p:nvPr>
            <p:ph idx="1" type="subTitle"/>
          </p:nvPr>
        </p:nvSpPr>
        <p:spPr>
          <a:xfrm>
            <a:off x="390525" y="2789105"/>
            <a:ext cx="8222100" cy="20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Eric Corbu</a:t>
            </a:r>
            <a:endParaRPr/>
          </a:p>
          <a:p>
            <a:pPr indent="0" lvl="0" marL="0" rtl="0" algn="l">
              <a:spcBef>
                <a:spcPts val="0"/>
              </a:spcBef>
              <a:spcAft>
                <a:spcPts val="0"/>
              </a:spcAft>
              <a:buNone/>
            </a:pPr>
            <a:r>
              <a:rPr lang="en"/>
              <a:t>Yousef Fahim</a:t>
            </a:r>
            <a:endParaRPr/>
          </a:p>
          <a:p>
            <a:pPr indent="0" lvl="0" marL="0" rtl="0" algn="l">
              <a:spcBef>
                <a:spcPts val="0"/>
              </a:spcBef>
              <a:spcAft>
                <a:spcPts val="0"/>
              </a:spcAft>
              <a:buNone/>
            </a:pPr>
            <a:r>
              <a:rPr lang="en"/>
              <a:t>Arhan Ikram</a:t>
            </a:r>
            <a:endParaRPr/>
          </a:p>
          <a:p>
            <a:pPr indent="0" lvl="0" marL="0" rtl="0" algn="l">
              <a:spcBef>
                <a:spcPts val="0"/>
              </a:spcBef>
              <a:spcAft>
                <a:spcPts val="0"/>
              </a:spcAft>
              <a:buNone/>
            </a:pPr>
            <a:r>
              <a:rPr lang="en"/>
              <a:t>Yurong Jia</a:t>
            </a:r>
            <a:endParaRPr/>
          </a:p>
          <a:p>
            <a:pPr indent="0" lvl="0" marL="0" rtl="0" algn="l">
              <a:spcBef>
                <a:spcPts val="0"/>
              </a:spcBef>
              <a:spcAft>
                <a:spcPts val="0"/>
              </a:spcAft>
              <a:buNone/>
            </a:pPr>
            <a:r>
              <a:rPr lang="en"/>
              <a:t>Benson Leung</a:t>
            </a:r>
            <a:endParaRPr/>
          </a:p>
          <a:p>
            <a:pPr indent="0" lvl="0" marL="0" rtl="0" algn="l">
              <a:spcBef>
                <a:spcPts val="0"/>
              </a:spcBef>
              <a:spcAft>
                <a:spcPts val="0"/>
              </a:spcAft>
              <a:buNone/>
            </a:pPr>
            <a:r>
              <a:rPr lang="en"/>
              <a:t>Abhijit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265500" y="144675"/>
            <a:ext cx="4045200" cy="2047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Singular Value Decomposition (SVD)?</a:t>
            </a:r>
            <a:endParaRPr/>
          </a:p>
        </p:txBody>
      </p:sp>
      <p:sp>
        <p:nvSpPr>
          <p:cNvPr id="155" name="Google Shape;155;p22"/>
          <p:cNvSpPr txBox="1"/>
          <p:nvPr>
            <p:ph idx="2" type="body"/>
          </p:nvPr>
        </p:nvSpPr>
        <p:spPr>
          <a:xfrm>
            <a:off x="4572000" y="0"/>
            <a:ext cx="4572000" cy="514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solidFill>
                <a:srgbClr val="B7B7B7"/>
              </a:solidFill>
            </a:endParaRPr>
          </a:p>
          <a:p>
            <a:pPr indent="0" lvl="0" marL="0" rtl="0" algn="ctr">
              <a:spcBef>
                <a:spcPts val="1200"/>
              </a:spcBef>
              <a:spcAft>
                <a:spcPts val="0"/>
              </a:spcAft>
              <a:buNone/>
            </a:pPr>
            <a:r>
              <a:rPr b="1" lang="en" sz="2100"/>
              <a:t>Singular Value Decomposition</a:t>
            </a:r>
            <a:endParaRPr b="1" sz="2100"/>
          </a:p>
          <a:p>
            <a:pPr indent="0" lvl="0" marL="0" rtl="0" algn="l">
              <a:spcBef>
                <a:spcPts val="1200"/>
              </a:spcBef>
              <a:spcAft>
                <a:spcPts val="0"/>
              </a:spcAft>
              <a:buNone/>
            </a:pPr>
            <a:r>
              <a:rPr lang="en" sz="2100"/>
              <a:t>Recommendation problem -&gt; optimization problem</a:t>
            </a:r>
            <a:endParaRPr sz="2100"/>
          </a:p>
          <a:p>
            <a:pPr indent="0" lvl="0" marL="0" rtl="0" algn="l">
              <a:spcBef>
                <a:spcPts val="1200"/>
              </a:spcBef>
              <a:spcAft>
                <a:spcPts val="1200"/>
              </a:spcAft>
              <a:buNone/>
            </a:pPr>
            <a:r>
              <a:rPr lang="en" sz="2100"/>
              <a:t>SVD is designed to minimize lowest Sum of Square Error (SSE), which in turn minimizes Root Mean Squared Error (RMSE), which means it improves the accuracy of the recommendation.</a:t>
            </a:r>
            <a:endParaRPr sz="2100"/>
          </a:p>
        </p:txBody>
      </p:sp>
      <p:pic>
        <p:nvPicPr>
          <p:cNvPr id="156" name="Google Shape;156;p22"/>
          <p:cNvPicPr preferRelativeResize="0"/>
          <p:nvPr/>
        </p:nvPicPr>
        <p:blipFill>
          <a:blip r:embed="rId3">
            <a:alphaModFix/>
          </a:blip>
          <a:stretch>
            <a:fillRect/>
          </a:stretch>
        </p:blipFill>
        <p:spPr>
          <a:xfrm>
            <a:off x="152400" y="2344275"/>
            <a:ext cx="4239160" cy="2646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Hybrid Approach</a:t>
            </a:r>
            <a:endParaRPr/>
          </a:p>
        </p:txBody>
      </p:sp>
      <p:sp>
        <p:nvSpPr>
          <p:cNvPr id="162" name="Google Shape;162;p23"/>
          <p:cNvSpPr txBox="1"/>
          <p:nvPr>
            <p:ph idx="1" type="body"/>
          </p:nvPr>
        </p:nvSpPr>
        <p:spPr>
          <a:xfrm>
            <a:off x="471900" y="1919075"/>
            <a:ext cx="3999900" cy="310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100">
                <a:solidFill>
                  <a:schemeClr val="dk1"/>
                </a:solidFill>
              </a:rPr>
              <a:t>Content-based</a:t>
            </a:r>
            <a:endParaRPr b="1" sz="2100">
              <a:solidFill>
                <a:schemeClr val="dk1"/>
              </a:solidFill>
            </a:endParaRPr>
          </a:p>
          <a:p>
            <a:pPr indent="-322580" lvl="0" marL="457200" rtl="0" algn="l">
              <a:spcBef>
                <a:spcPts val="1200"/>
              </a:spcBef>
              <a:spcAft>
                <a:spcPts val="0"/>
              </a:spcAft>
              <a:buSzPct val="100000"/>
              <a:buChar char="●"/>
            </a:pPr>
            <a:r>
              <a:rPr lang="en" sz="1600"/>
              <a:t>Based on item representation, making it independent of the user</a:t>
            </a:r>
            <a:endParaRPr sz="1600"/>
          </a:p>
          <a:p>
            <a:pPr indent="-322580" lvl="0" marL="457200" rtl="0" algn="l">
              <a:spcBef>
                <a:spcPts val="0"/>
              </a:spcBef>
              <a:spcAft>
                <a:spcPts val="0"/>
              </a:spcAft>
              <a:buSzPct val="100000"/>
              <a:buChar char="●"/>
            </a:pPr>
            <a:r>
              <a:rPr lang="en" sz="1600"/>
              <a:t>Resolves the new product cold start problem.</a:t>
            </a:r>
            <a:endParaRPr sz="1600"/>
          </a:p>
          <a:p>
            <a:pPr indent="0" lvl="0" marL="457200" rtl="0" algn="l">
              <a:spcBef>
                <a:spcPts val="1200"/>
              </a:spcBef>
              <a:spcAft>
                <a:spcPts val="0"/>
              </a:spcAft>
              <a:buNone/>
            </a:pPr>
            <a:r>
              <a:rPr b="1" lang="en" sz="1600"/>
              <a:t>Negative:</a:t>
            </a:r>
            <a:endParaRPr b="1" sz="1600"/>
          </a:p>
          <a:p>
            <a:pPr indent="-322580" lvl="0" marL="457200" rtl="0" algn="l">
              <a:spcBef>
                <a:spcPts val="1200"/>
              </a:spcBef>
              <a:spcAft>
                <a:spcPts val="0"/>
              </a:spcAft>
              <a:buSzPct val="100000"/>
              <a:buChar char="●"/>
            </a:pPr>
            <a:r>
              <a:rPr lang="en" sz="1600"/>
              <a:t>Lacks personal taste</a:t>
            </a:r>
            <a:endParaRPr sz="1600"/>
          </a:p>
          <a:p>
            <a:pPr indent="-322580" lvl="0" marL="457200" rtl="0" algn="l">
              <a:spcBef>
                <a:spcPts val="0"/>
              </a:spcBef>
              <a:spcAft>
                <a:spcPts val="0"/>
              </a:spcAft>
              <a:buSzPct val="100000"/>
              <a:buChar char="●"/>
            </a:pPr>
            <a:r>
              <a:rPr lang="en" sz="1600"/>
              <a:t>Inability to suggest items outside similarity metrics</a:t>
            </a:r>
            <a:endParaRPr sz="1600"/>
          </a:p>
          <a:p>
            <a:pPr indent="0" lvl="0" marL="457200" rtl="0" algn="l">
              <a:spcBef>
                <a:spcPts val="1200"/>
              </a:spcBef>
              <a:spcAft>
                <a:spcPts val="1200"/>
              </a:spcAft>
              <a:buNone/>
            </a:pPr>
            <a:r>
              <a:t/>
            </a:r>
            <a:endParaRPr sz="1600"/>
          </a:p>
        </p:txBody>
      </p:sp>
      <p:sp>
        <p:nvSpPr>
          <p:cNvPr id="163" name="Google Shape;163;p23"/>
          <p:cNvSpPr txBox="1"/>
          <p:nvPr>
            <p:ph idx="2" type="body"/>
          </p:nvPr>
        </p:nvSpPr>
        <p:spPr>
          <a:xfrm>
            <a:off x="4694250" y="1919075"/>
            <a:ext cx="3999900" cy="31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100">
                <a:solidFill>
                  <a:schemeClr val="dk1"/>
                </a:solidFill>
              </a:rPr>
              <a:t>Collaborative filtering</a:t>
            </a:r>
            <a:endParaRPr b="1" sz="2100">
              <a:solidFill>
                <a:schemeClr val="dk1"/>
              </a:solidFill>
            </a:endParaRPr>
          </a:p>
          <a:p>
            <a:pPr indent="-330200" lvl="0" marL="457200" rtl="0" algn="l">
              <a:spcBef>
                <a:spcPts val="1200"/>
              </a:spcBef>
              <a:spcAft>
                <a:spcPts val="0"/>
              </a:spcAft>
              <a:buSzPts val="1600"/>
              <a:buChar char="●"/>
            </a:pPr>
            <a:r>
              <a:rPr lang="en" sz="1600"/>
              <a:t>Doesn't need contextual features (inexpensive in our case)</a:t>
            </a:r>
            <a:endParaRPr sz="1600"/>
          </a:p>
          <a:p>
            <a:pPr indent="-330200" lvl="0" marL="457200" rtl="0" algn="l">
              <a:spcBef>
                <a:spcPts val="0"/>
              </a:spcBef>
              <a:spcAft>
                <a:spcPts val="0"/>
              </a:spcAft>
              <a:buSzPts val="1600"/>
              <a:buChar char="●"/>
            </a:pPr>
            <a:r>
              <a:rPr lang="en" sz="1600"/>
              <a:t>Can help users discover new interests. </a:t>
            </a:r>
            <a:endParaRPr sz="1600"/>
          </a:p>
          <a:p>
            <a:pPr indent="0" lvl="0" marL="457200" rtl="0" algn="l">
              <a:spcBef>
                <a:spcPts val="1200"/>
              </a:spcBef>
              <a:spcAft>
                <a:spcPts val="0"/>
              </a:spcAft>
              <a:buNone/>
            </a:pPr>
            <a:r>
              <a:rPr b="1" lang="en" sz="1600"/>
              <a:t>Negative:</a:t>
            </a:r>
            <a:endParaRPr sz="1600"/>
          </a:p>
          <a:p>
            <a:pPr indent="-330200" lvl="0" marL="457200" rtl="0" algn="l">
              <a:spcBef>
                <a:spcPts val="1200"/>
              </a:spcBef>
              <a:spcAft>
                <a:spcPts val="0"/>
              </a:spcAft>
              <a:buSzPts val="1600"/>
              <a:buChar char="●"/>
            </a:pPr>
            <a:r>
              <a:rPr lang="en" sz="1600"/>
              <a:t>Preferences of other users might not match user preferences closely enough.</a:t>
            </a:r>
            <a:endParaRPr sz="1600"/>
          </a:p>
          <a:p>
            <a:pPr indent="-330200" lvl="0" marL="457200" rtl="0" algn="l">
              <a:spcBef>
                <a:spcPts val="0"/>
              </a:spcBef>
              <a:spcAft>
                <a:spcPts val="0"/>
              </a:spcAft>
              <a:buSzPts val="1600"/>
              <a:buChar char="●"/>
            </a:pPr>
            <a:r>
              <a:rPr lang="en" sz="1600"/>
              <a:t>Subject to user cold start problem</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a:t>
            </a:r>
            <a:endParaRPr/>
          </a:p>
        </p:txBody>
      </p:sp>
      <p:sp>
        <p:nvSpPr>
          <p:cNvPr id="169" name="Google Shape;169;p24"/>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v</a:t>
            </a:r>
            <a:r>
              <a:rPr b="1" lang="en" sz="2100">
                <a:solidFill>
                  <a:schemeClr val="dk1"/>
                </a:solidFill>
              </a:rPr>
              <a:t>s Content Based only</a:t>
            </a:r>
            <a:endParaRPr b="1" sz="2100">
              <a:solidFill>
                <a:schemeClr val="dk1"/>
              </a:solidFill>
            </a:endParaRPr>
          </a:p>
          <a:p>
            <a:pPr indent="-330200" lvl="0" marL="457200" rtl="0" algn="l">
              <a:spcBef>
                <a:spcPts val="1200"/>
              </a:spcBef>
              <a:spcAft>
                <a:spcPts val="0"/>
              </a:spcAft>
              <a:buSzPts val="1600"/>
              <a:buChar char="●"/>
            </a:pPr>
            <a:r>
              <a:rPr lang="en" sz="1600"/>
              <a:t>Our model gives a more personalised result than content based alone.</a:t>
            </a:r>
            <a:endParaRPr sz="1600"/>
          </a:p>
          <a:p>
            <a:pPr indent="-330200" lvl="0" marL="457200" rtl="0" algn="l">
              <a:spcBef>
                <a:spcPts val="0"/>
              </a:spcBef>
              <a:spcAft>
                <a:spcPts val="0"/>
              </a:spcAft>
              <a:buSzPts val="1600"/>
              <a:buChar char="●"/>
            </a:pPr>
            <a:r>
              <a:rPr lang="en" sz="1600"/>
              <a:t>Able to make recommendations outside similarity metrics, helps user to develop new taste</a:t>
            </a:r>
            <a:endParaRPr sz="1600"/>
          </a:p>
        </p:txBody>
      </p:sp>
      <p:sp>
        <p:nvSpPr>
          <p:cNvPr id="170" name="Google Shape;170;p24"/>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vs Collaborative Filtering only</a:t>
            </a:r>
            <a:endParaRPr b="1" sz="2100">
              <a:solidFill>
                <a:schemeClr val="dk1"/>
              </a:solidFill>
            </a:endParaRPr>
          </a:p>
          <a:p>
            <a:pPr indent="-330200" lvl="0" marL="457200" rtl="0" algn="l">
              <a:spcBef>
                <a:spcPts val="1200"/>
              </a:spcBef>
              <a:spcAft>
                <a:spcPts val="0"/>
              </a:spcAft>
              <a:buSzPts val="1600"/>
              <a:buChar char="●"/>
            </a:pPr>
            <a:r>
              <a:rPr lang="en" sz="1600"/>
              <a:t>Avoids cold start problems by making use of Content based filtering</a:t>
            </a:r>
            <a:endParaRPr sz="1600"/>
          </a:p>
          <a:p>
            <a:pPr indent="-330200" lvl="0" marL="457200" rtl="0" algn="l">
              <a:spcBef>
                <a:spcPts val="0"/>
              </a:spcBef>
              <a:spcAft>
                <a:spcPts val="0"/>
              </a:spcAft>
              <a:buSzPts val="1600"/>
              <a:buChar char="●"/>
            </a:pPr>
            <a:r>
              <a:rPr lang="en" sz="1600"/>
              <a:t>Avoids </a:t>
            </a:r>
            <a:r>
              <a:rPr lang="en" sz="1600"/>
              <a:t>scalability</a:t>
            </a:r>
            <a:r>
              <a:rPr lang="en" sz="1600"/>
              <a:t> issue by making use of latent factor model</a:t>
            </a:r>
            <a:endParaRPr sz="1600"/>
          </a:p>
          <a:p>
            <a:pPr indent="0" lvl="0" marL="45720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176" name="Google Shape;176;p25"/>
          <p:cNvSpPr txBox="1"/>
          <p:nvPr>
            <p:ph idx="1" type="body"/>
          </p:nvPr>
        </p:nvSpPr>
        <p:spPr>
          <a:xfrm>
            <a:off x="471900" y="1692800"/>
            <a:ext cx="8222100" cy="3249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100">
                <a:solidFill>
                  <a:schemeClr val="dk1"/>
                </a:solidFill>
              </a:rPr>
              <a:t>movieId</a:t>
            </a:r>
            <a:endParaRPr b="1" sz="2100">
              <a:solidFill>
                <a:schemeClr val="dk1"/>
              </a:solidFill>
            </a:endParaRPr>
          </a:p>
          <a:p>
            <a:pPr indent="0" lvl="0" marL="0" rtl="0" algn="l">
              <a:spcBef>
                <a:spcPts val="0"/>
              </a:spcBef>
              <a:spcAft>
                <a:spcPts val="0"/>
              </a:spcAft>
              <a:buNone/>
            </a:pPr>
            <a:r>
              <a:rPr lang="en" sz="1600"/>
              <a:t>Unique identifier for each movie. Some ids in the range are missing, not reliable for indexing, e.g. 33 is missing but 32 and 34 exist.</a:t>
            </a:r>
            <a:endParaRPr sz="2100">
              <a:solidFill>
                <a:schemeClr val="dk1"/>
              </a:solidFill>
            </a:endParaRPr>
          </a:p>
          <a:p>
            <a:pPr indent="0" lvl="0" marL="0" rtl="0" algn="l">
              <a:spcBef>
                <a:spcPts val="1200"/>
              </a:spcBef>
              <a:spcAft>
                <a:spcPts val="0"/>
              </a:spcAft>
              <a:buNone/>
            </a:pPr>
            <a:r>
              <a:rPr b="1" lang="en" sz="2100">
                <a:solidFill>
                  <a:schemeClr val="dk1"/>
                </a:solidFill>
              </a:rPr>
              <a:t>Genres</a:t>
            </a:r>
            <a:endParaRPr b="1" sz="2100">
              <a:solidFill>
                <a:schemeClr val="dk1"/>
              </a:solidFill>
            </a:endParaRPr>
          </a:p>
          <a:p>
            <a:pPr indent="0" lvl="0" marL="0" rtl="0" algn="l">
              <a:spcBef>
                <a:spcPts val="0"/>
              </a:spcBef>
              <a:spcAft>
                <a:spcPts val="0"/>
              </a:spcAft>
              <a:buNone/>
            </a:pPr>
            <a:r>
              <a:rPr lang="en" sz="1600"/>
              <a:t>19 Genres, plus one extra ‘no genres listed’ for the movies which aren’t attributed to a genre. </a:t>
            </a:r>
            <a:endParaRPr sz="1600"/>
          </a:p>
          <a:p>
            <a:pPr indent="0" lvl="0" marL="0" rtl="0" algn="l">
              <a:spcBef>
                <a:spcPts val="1200"/>
              </a:spcBef>
              <a:spcAft>
                <a:spcPts val="0"/>
              </a:spcAft>
              <a:buNone/>
            </a:pPr>
            <a:r>
              <a:rPr b="1" lang="en" sz="2100">
                <a:solidFill>
                  <a:schemeClr val="dk1"/>
                </a:solidFill>
              </a:rPr>
              <a:t>Tags</a:t>
            </a:r>
            <a:endParaRPr b="1" sz="2100">
              <a:solidFill>
                <a:schemeClr val="dk1"/>
              </a:solidFill>
            </a:endParaRPr>
          </a:p>
          <a:p>
            <a:pPr indent="0" lvl="0" marL="0" rtl="0" algn="l">
              <a:spcBef>
                <a:spcPts val="0"/>
              </a:spcBef>
              <a:spcAft>
                <a:spcPts val="0"/>
              </a:spcAft>
              <a:buNone/>
            </a:pPr>
            <a:r>
              <a:rPr lang="en" sz="1600"/>
              <a:t>Tags are user generated descriptors. Can be actor name, thoughts on the movie, single words or full sentences.</a:t>
            </a:r>
            <a:endParaRPr sz="1600"/>
          </a:p>
          <a:p>
            <a:pPr indent="0" lvl="0" marL="0" rtl="0" algn="l">
              <a:spcBef>
                <a:spcPts val="1200"/>
              </a:spcBef>
              <a:spcAft>
                <a:spcPts val="0"/>
              </a:spcAft>
              <a:buNone/>
            </a:pPr>
            <a:r>
              <a:rPr b="1" lang="en" sz="2100">
                <a:solidFill>
                  <a:schemeClr val="dk1"/>
                </a:solidFill>
              </a:rPr>
              <a:t>Ratings</a:t>
            </a:r>
            <a:endParaRPr b="1" sz="2100">
              <a:solidFill>
                <a:schemeClr val="dk1"/>
              </a:solidFill>
            </a:endParaRPr>
          </a:p>
          <a:p>
            <a:pPr indent="0" lvl="0" marL="0" rtl="0" algn="l">
              <a:spcBef>
                <a:spcPts val="0"/>
              </a:spcBef>
              <a:spcAft>
                <a:spcPts val="0"/>
              </a:spcAft>
              <a:buNone/>
            </a:pPr>
            <a:r>
              <a:rPr lang="en" sz="1600"/>
              <a:t>Ratings are the most important factor in determining the user preference. Without rating, we don’t know for sure if the user liked the movie or not.</a:t>
            </a:r>
            <a:endParaRPr sz="1600"/>
          </a:p>
          <a:p>
            <a:pPr indent="0" lvl="0" marL="0" rtl="0" algn="l">
              <a:spcBef>
                <a:spcPts val="1200"/>
              </a:spcBef>
              <a:spcAft>
                <a:spcPts val="0"/>
              </a:spcAft>
              <a:buNone/>
            </a:pPr>
            <a:r>
              <a:rPr b="1" lang="en" sz="1600"/>
              <a:t>Genres, plot, director           content-based model</a:t>
            </a:r>
            <a:endParaRPr b="1" sz="1600"/>
          </a:p>
          <a:p>
            <a:pPr indent="0" lvl="0" marL="0" rtl="0" algn="l">
              <a:spcBef>
                <a:spcPts val="1200"/>
              </a:spcBef>
              <a:spcAft>
                <a:spcPts val="1200"/>
              </a:spcAft>
              <a:buNone/>
            </a:pPr>
            <a:r>
              <a:rPr b="1" lang="en" sz="1600"/>
              <a:t>Ratings            collaborative filtering model</a:t>
            </a:r>
            <a:endParaRPr sz="2400"/>
          </a:p>
        </p:txBody>
      </p:sp>
      <p:sp>
        <p:nvSpPr>
          <p:cNvPr id="177" name="Google Shape;177;p25"/>
          <p:cNvSpPr/>
          <p:nvPr/>
        </p:nvSpPr>
        <p:spPr>
          <a:xfrm>
            <a:off x="1951825" y="4267225"/>
            <a:ext cx="294900" cy="903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108400" y="4581275"/>
            <a:ext cx="294900" cy="903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Ratings</a:t>
            </a:r>
            <a:r>
              <a:rPr lang="en"/>
              <a:t>, a Look at the Data</a:t>
            </a:r>
            <a:endParaRPr/>
          </a:p>
        </p:txBody>
      </p:sp>
      <p:sp>
        <p:nvSpPr>
          <p:cNvPr id="184" name="Google Shape;184;p26"/>
          <p:cNvSpPr txBox="1"/>
          <p:nvPr>
            <p:ph idx="1" type="body"/>
          </p:nvPr>
        </p:nvSpPr>
        <p:spPr>
          <a:xfrm>
            <a:off x="471900" y="1779600"/>
            <a:ext cx="8222100" cy="3163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00">
                <a:solidFill>
                  <a:schemeClr val="dk1"/>
                </a:solidFill>
              </a:rPr>
              <a:t>Mean</a:t>
            </a:r>
            <a:endParaRPr b="1" sz="2100">
              <a:solidFill>
                <a:schemeClr val="dk1"/>
              </a:solidFill>
            </a:endParaRPr>
          </a:p>
          <a:p>
            <a:pPr indent="0" lvl="0" marL="0" rtl="0" algn="l">
              <a:spcBef>
                <a:spcPts val="0"/>
              </a:spcBef>
              <a:spcAft>
                <a:spcPts val="0"/>
              </a:spcAft>
              <a:buNone/>
            </a:pPr>
            <a:r>
              <a:rPr lang="en" sz="1600"/>
              <a:t>~3.50156</a:t>
            </a:r>
            <a:endParaRPr sz="1600"/>
          </a:p>
          <a:p>
            <a:pPr indent="0" lvl="0" marL="0" rtl="0" algn="l">
              <a:spcBef>
                <a:spcPts val="1200"/>
              </a:spcBef>
              <a:spcAft>
                <a:spcPts val="0"/>
              </a:spcAft>
              <a:buNone/>
            </a:pPr>
            <a:r>
              <a:rPr b="1" lang="en" sz="2100">
                <a:solidFill>
                  <a:schemeClr val="dk1"/>
                </a:solidFill>
              </a:rPr>
              <a:t>Median</a:t>
            </a:r>
            <a:endParaRPr b="1" sz="2100">
              <a:solidFill>
                <a:schemeClr val="dk1"/>
              </a:solidFill>
            </a:endParaRPr>
          </a:p>
          <a:p>
            <a:pPr indent="0" lvl="0" marL="0" rtl="0" algn="l">
              <a:spcBef>
                <a:spcPts val="0"/>
              </a:spcBef>
              <a:spcAft>
                <a:spcPts val="0"/>
              </a:spcAft>
              <a:buNone/>
            </a:pPr>
            <a:r>
              <a:rPr lang="en" sz="1600"/>
              <a:t>3.5</a:t>
            </a:r>
            <a:endParaRPr sz="1600"/>
          </a:p>
          <a:p>
            <a:pPr indent="0" lvl="0" marL="0" rtl="0" algn="l">
              <a:spcBef>
                <a:spcPts val="1200"/>
              </a:spcBef>
              <a:spcAft>
                <a:spcPts val="0"/>
              </a:spcAft>
              <a:buNone/>
            </a:pPr>
            <a:r>
              <a:rPr b="1" lang="en" sz="2100">
                <a:solidFill>
                  <a:schemeClr val="dk1"/>
                </a:solidFill>
              </a:rPr>
              <a:t>Mode</a:t>
            </a:r>
            <a:endParaRPr b="1" sz="2100">
              <a:solidFill>
                <a:schemeClr val="dk1"/>
              </a:solidFill>
            </a:endParaRPr>
          </a:p>
          <a:p>
            <a:pPr indent="0" lvl="0" marL="0" rtl="0" algn="l">
              <a:spcBef>
                <a:spcPts val="0"/>
              </a:spcBef>
              <a:spcAft>
                <a:spcPts val="0"/>
              </a:spcAft>
              <a:buNone/>
            </a:pPr>
            <a:r>
              <a:rPr lang="en" sz="1600"/>
              <a:t>4.0 given 26818 times</a:t>
            </a:r>
            <a:endParaRPr sz="1600"/>
          </a:p>
          <a:p>
            <a:pPr indent="0" lvl="0" marL="0" rtl="0" algn="l">
              <a:spcBef>
                <a:spcPts val="1200"/>
              </a:spcBef>
              <a:spcAft>
                <a:spcPts val="0"/>
              </a:spcAft>
              <a:buNone/>
            </a:pPr>
            <a:r>
              <a:rPr b="1" lang="en" sz="2100">
                <a:solidFill>
                  <a:schemeClr val="dk1"/>
                </a:solidFill>
              </a:rPr>
              <a:t>Left Skewed</a:t>
            </a:r>
            <a:endParaRPr b="1" sz="2100">
              <a:solidFill>
                <a:schemeClr val="dk1"/>
              </a:solidFill>
            </a:endParaRPr>
          </a:p>
          <a:p>
            <a:pPr indent="0" lvl="0" marL="0" rtl="0" algn="l">
              <a:spcBef>
                <a:spcPts val="0"/>
              </a:spcBef>
              <a:spcAft>
                <a:spcPts val="0"/>
              </a:spcAft>
              <a:buNone/>
            </a:pPr>
            <a:r>
              <a:rPr lang="en" sz="1600"/>
              <a:t>~60% of ratings 3 &lt;= rating &lt;= 4</a:t>
            </a:r>
            <a:endParaRPr sz="1600"/>
          </a:p>
          <a:p>
            <a:pPr indent="0" lvl="0" marL="0" rtl="0" algn="l">
              <a:spcBef>
                <a:spcPts val="1200"/>
              </a:spcBef>
              <a:spcAft>
                <a:spcPts val="0"/>
              </a:spcAft>
              <a:buNone/>
            </a:pPr>
            <a:r>
              <a:rPr b="1" lang="en" sz="2100">
                <a:solidFill>
                  <a:schemeClr val="dk1"/>
                </a:solidFill>
              </a:rPr>
              <a:t>Lack of Data</a:t>
            </a:r>
            <a:endParaRPr b="1" sz="2100">
              <a:solidFill>
                <a:schemeClr val="dk1"/>
              </a:solidFill>
            </a:endParaRPr>
          </a:p>
          <a:p>
            <a:pPr indent="0" lvl="0" marL="0" rtl="0" algn="l">
              <a:spcBef>
                <a:spcPts val="0"/>
              </a:spcBef>
              <a:spcAft>
                <a:spcPts val="1200"/>
              </a:spcAft>
              <a:buNone/>
            </a:pPr>
            <a:r>
              <a:rPr lang="en" sz="1600"/>
              <a:t>~50% of the movies have only one or two ratings</a:t>
            </a:r>
            <a:endParaRPr b="1" sz="2100">
              <a:solidFill>
                <a:schemeClr val="dk1"/>
              </a:solidFill>
            </a:endParaRPr>
          </a:p>
        </p:txBody>
      </p:sp>
      <p:pic>
        <p:nvPicPr>
          <p:cNvPr id="185" name="Google Shape;185;p26"/>
          <p:cNvPicPr preferRelativeResize="0"/>
          <p:nvPr/>
        </p:nvPicPr>
        <p:blipFill>
          <a:blip r:embed="rId3">
            <a:alphaModFix/>
          </a:blip>
          <a:stretch>
            <a:fillRect/>
          </a:stretch>
        </p:blipFill>
        <p:spPr>
          <a:xfrm>
            <a:off x="4441775" y="1864125"/>
            <a:ext cx="4493701" cy="2876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Genres, a Look at the Data</a:t>
            </a:r>
            <a:endParaRPr/>
          </a:p>
        </p:txBody>
      </p:sp>
      <p:sp>
        <p:nvSpPr>
          <p:cNvPr id="191" name="Google Shape;191;p27"/>
          <p:cNvSpPr txBox="1"/>
          <p:nvPr>
            <p:ph idx="1" type="body"/>
          </p:nvPr>
        </p:nvSpPr>
        <p:spPr>
          <a:xfrm>
            <a:off x="0" y="3842000"/>
            <a:ext cx="3728700" cy="1301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00">
                <a:solidFill>
                  <a:schemeClr val="dk1"/>
                </a:solidFill>
              </a:rPr>
              <a:t>Most Frequent</a:t>
            </a:r>
            <a:endParaRPr b="1" sz="2100">
              <a:solidFill>
                <a:schemeClr val="dk1"/>
              </a:solidFill>
            </a:endParaRPr>
          </a:p>
          <a:p>
            <a:pPr indent="0" lvl="0" marL="0" rtl="0" algn="l">
              <a:spcBef>
                <a:spcPts val="0"/>
              </a:spcBef>
              <a:spcAft>
                <a:spcPts val="0"/>
              </a:spcAft>
              <a:buNone/>
            </a:pPr>
            <a:r>
              <a:rPr lang="en" sz="1600"/>
              <a:t>Drama, Comedy, Thriller, Action, Romance</a:t>
            </a:r>
            <a:endParaRPr sz="1600"/>
          </a:p>
          <a:p>
            <a:pPr indent="0" lvl="0" marL="0" rtl="0" algn="l">
              <a:spcBef>
                <a:spcPts val="1200"/>
              </a:spcBef>
              <a:spcAft>
                <a:spcPts val="0"/>
              </a:spcAft>
              <a:buNone/>
            </a:pPr>
            <a:r>
              <a:rPr b="1" lang="en" sz="2100">
                <a:solidFill>
                  <a:schemeClr val="dk1"/>
                </a:solidFill>
              </a:rPr>
              <a:t>Empty Values</a:t>
            </a:r>
            <a:endParaRPr b="1" sz="2100">
              <a:solidFill>
                <a:schemeClr val="dk1"/>
              </a:solidFill>
            </a:endParaRPr>
          </a:p>
          <a:p>
            <a:pPr indent="0" lvl="0" marL="0" rtl="0" algn="l">
              <a:spcBef>
                <a:spcPts val="0"/>
              </a:spcBef>
              <a:spcAft>
                <a:spcPts val="1200"/>
              </a:spcAft>
              <a:buNone/>
            </a:pPr>
            <a:r>
              <a:rPr lang="en" sz="1600"/>
              <a:t>34 titles have ‘no genres listed’</a:t>
            </a:r>
            <a:endParaRPr sz="2400"/>
          </a:p>
        </p:txBody>
      </p:sp>
      <p:sp>
        <p:nvSpPr>
          <p:cNvPr id="192" name="Google Shape;192;p27"/>
          <p:cNvSpPr txBox="1"/>
          <p:nvPr>
            <p:ph idx="1" type="body"/>
          </p:nvPr>
        </p:nvSpPr>
        <p:spPr>
          <a:xfrm>
            <a:off x="4168800" y="3842000"/>
            <a:ext cx="3728700" cy="130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100">
                <a:solidFill>
                  <a:schemeClr val="dk1"/>
                </a:solidFill>
              </a:rPr>
              <a:t>Least</a:t>
            </a:r>
            <a:r>
              <a:rPr b="1" lang="en" sz="2100">
                <a:solidFill>
                  <a:schemeClr val="dk1"/>
                </a:solidFill>
              </a:rPr>
              <a:t> Frequent</a:t>
            </a:r>
            <a:endParaRPr b="1" sz="2100">
              <a:solidFill>
                <a:schemeClr val="dk1"/>
              </a:solidFill>
            </a:endParaRPr>
          </a:p>
          <a:p>
            <a:pPr indent="0" lvl="0" marL="0" rtl="0" algn="l">
              <a:spcBef>
                <a:spcPts val="0"/>
              </a:spcBef>
              <a:spcAft>
                <a:spcPts val="0"/>
              </a:spcAft>
              <a:buNone/>
            </a:pPr>
            <a:r>
              <a:rPr lang="en" sz="1600"/>
              <a:t>Film-noir, IMAX, Western, War</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93" name="Google Shape;193;p27"/>
          <p:cNvPicPr preferRelativeResize="0"/>
          <p:nvPr/>
        </p:nvPicPr>
        <p:blipFill>
          <a:blip r:embed="rId3">
            <a:alphaModFix/>
          </a:blip>
          <a:stretch>
            <a:fillRect/>
          </a:stretch>
        </p:blipFill>
        <p:spPr>
          <a:xfrm>
            <a:off x="0" y="1662127"/>
            <a:ext cx="9144003" cy="25404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Tags</a:t>
            </a:r>
            <a:r>
              <a:rPr lang="en"/>
              <a:t>, a Look at the Data</a:t>
            </a:r>
            <a:endParaRPr/>
          </a:p>
        </p:txBody>
      </p:sp>
      <p:sp>
        <p:nvSpPr>
          <p:cNvPr id="199" name="Google Shape;199;p28"/>
          <p:cNvSpPr txBox="1"/>
          <p:nvPr>
            <p:ph idx="1" type="body"/>
          </p:nvPr>
        </p:nvSpPr>
        <p:spPr>
          <a:xfrm>
            <a:off x="289725" y="3702825"/>
            <a:ext cx="8404200" cy="1440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100">
                <a:solidFill>
                  <a:schemeClr val="dk1"/>
                </a:solidFill>
              </a:rPr>
              <a:t>Descriptors</a:t>
            </a:r>
            <a:endParaRPr b="1" sz="2100">
              <a:solidFill>
                <a:schemeClr val="dk1"/>
              </a:solidFill>
            </a:endParaRPr>
          </a:p>
          <a:p>
            <a:pPr indent="0" lvl="0" marL="0" rtl="0" algn="l">
              <a:spcBef>
                <a:spcPts val="0"/>
              </a:spcBef>
              <a:spcAft>
                <a:spcPts val="0"/>
              </a:spcAft>
              <a:buNone/>
            </a:pPr>
            <a:r>
              <a:rPr lang="en" sz="1600"/>
              <a:t>‘Atmospheric’, ‘funny’, ‘surreal’, ‘quirky’</a:t>
            </a:r>
            <a:endParaRPr sz="1600"/>
          </a:p>
          <a:p>
            <a:pPr indent="0" lvl="0" marL="0" rtl="0" algn="l">
              <a:spcBef>
                <a:spcPts val="1200"/>
              </a:spcBef>
              <a:spcAft>
                <a:spcPts val="0"/>
              </a:spcAft>
              <a:buNone/>
            </a:pPr>
            <a:r>
              <a:rPr b="1" lang="en" sz="2100">
                <a:solidFill>
                  <a:schemeClr val="dk1"/>
                </a:solidFill>
              </a:rPr>
              <a:t>More Specific Genres</a:t>
            </a:r>
            <a:endParaRPr b="1" sz="2100">
              <a:solidFill>
                <a:schemeClr val="dk1"/>
              </a:solidFill>
            </a:endParaRPr>
          </a:p>
          <a:p>
            <a:pPr indent="0" lvl="0" marL="0" rtl="0" algn="l">
              <a:spcBef>
                <a:spcPts val="0"/>
              </a:spcBef>
              <a:spcAft>
                <a:spcPts val="0"/>
              </a:spcAft>
              <a:buNone/>
            </a:pPr>
            <a:r>
              <a:rPr lang="en" sz="1600"/>
              <a:t>Action -&gt; superhero, comedy -&gt; dark comedy</a:t>
            </a:r>
            <a:endParaRPr sz="1600"/>
          </a:p>
          <a:p>
            <a:pPr indent="0" lvl="0" marL="0" rtl="0" algn="l">
              <a:spcBef>
                <a:spcPts val="1200"/>
              </a:spcBef>
              <a:spcAft>
                <a:spcPts val="0"/>
              </a:spcAft>
              <a:buNone/>
            </a:pPr>
            <a:r>
              <a:rPr b="1" lang="en" sz="2100">
                <a:solidFill>
                  <a:schemeClr val="dk1"/>
                </a:solidFill>
              </a:rPr>
              <a:t>Length</a:t>
            </a:r>
            <a:endParaRPr b="1" sz="2100">
              <a:solidFill>
                <a:schemeClr val="dk1"/>
              </a:solidFill>
            </a:endParaRPr>
          </a:p>
          <a:p>
            <a:pPr indent="0" lvl="0" marL="0" rtl="0" algn="l">
              <a:spcBef>
                <a:spcPts val="0"/>
              </a:spcBef>
              <a:spcAft>
                <a:spcPts val="1200"/>
              </a:spcAft>
              <a:buNone/>
            </a:pPr>
            <a:r>
              <a:rPr lang="en" sz="1600"/>
              <a:t>Can be long like 'something for everyone in this one... saw it without and plan on seeing it with kids!' or short like 'tv', 'dc', 'rug', 'wry', 'fun'</a:t>
            </a:r>
            <a:endParaRPr sz="1600"/>
          </a:p>
        </p:txBody>
      </p:sp>
      <p:pic>
        <p:nvPicPr>
          <p:cNvPr id="200" name="Google Shape;200;p28"/>
          <p:cNvPicPr preferRelativeResize="0"/>
          <p:nvPr/>
        </p:nvPicPr>
        <p:blipFill>
          <a:blip r:embed="rId3">
            <a:alphaModFix/>
          </a:blip>
          <a:stretch>
            <a:fillRect/>
          </a:stretch>
        </p:blipFill>
        <p:spPr>
          <a:xfrm>
            <a:off x="604650" y="1658825"/>
            <a:ext cx="7727519" cy="220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Tags, A closer look</a:t>
            </a:r>
            <a:endParaRPr/>
          </a:p>
        </p:txBody>
      </p:sp>
      <p:sp>
        <p:nvSpPr>
          <p:cNvPr id="206" name="Google Shape;206;p29"/>
          <p:cNvSpPr txBox="1"/>
          <p:nvPr>
            <p:ph idx="1" type="body"/>
          </p:nvPr>
        </p:nvSpPr>
        <p:spPr>
          <a:xfrm>
            <a:off x="289725" y="1888125"/>
            <a:ext cx="8404200" cy="1186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2100">
                <a:solidFill>
                  <a:schemeClr val="dk1"/>
                </a:solidFill>
              </a:rPr>
              <a:t>Tags aren’t great</a:t>
            </a:r>
            <a:endParaRPr b="1" sz="2100">
              <a:solidFill>
                <a:schemeClr val="dk1"/>
              </a:solidFill>
            </a:endParaRPr>
          </a:p>
          <a:p>
            <a:pPr indent="0" lvl="0" marL="0" rtl="0" algn="l">
              <a:spcBef>
                <a:spcPts val="0"/>
              </a:spcBef>
              <a:spcAft>
                <a:spcPts val="0"/>
              </a:spcAft>
              <a:buNone/>
            </a:pPr>
            <a:r>
              <a:rPr lang="en" sz="1600"/>
              <a:t>Tags are very subjective based on user. Some user might say ‘interesting’, another user might say ‘boring’</a:t>
            </a:r>
            <a:endParaRPr sz="1600"/>
          </a:p>
          <a:p>
            <a:pPr indent="0" lvl="0" marL="0" rtl="0" algn="l">
              <a:spcBef>
                <a:spcPts val="1200"/>
              </a:spcBef>
              <a:spcAft>
                <a:spcPts val="1200"/>
              </a:spcAft>
              <a:buNone/>
            </a:pPr>
            <a:r>
              <a:t/>
            </a:r>
            <a:endParaRPr sz="1600"/>
          </a:p>
        </p:txBody>
      </p:sp>
      <p:pic>
        <p:nvPicPr>
          <p:cNvPr id="207" name="Google Shape;207;p29"/>
          <p:cNvPicPr preferRelativeResize="0"/>
          <p:nvPr/>
        </p:nvPicPr>
        <p:blipFill>
          <a:blip r:embed="rId3">
            <a:alphaModFix/>
          </a:blip>
          <a:stretch>
            <a:fillRect/>
          </a:stretch>
        </p:blipFill>
        <p:spPr>
          <a:xfrm>
            <a:off x="4137950" y="2736175"/>
            <a:ext cx="4825199" cy="2243025"/>
          </a:xfrm>
          <a:prstGeom prst="rect">
            <a:avLst/>
          </a:prstGeom>
          <a:noFill/>
          <a:ln>
            <a:noFill/>
          </a:ln>
        </p:spPr>
      </p:pic>
      <p:sp>
        <p:nvSpPr>
          <p:cNvPr id="208" name="Google Shape;208;p29"/>
          <p:cNvSpPr txBox="1"/>
          <p:nvPr>
            <p:ph idx="1" type="body"/>
          </p:nvPr>
        </p:nvSpPr>
        <p:spPr>
          <a:xfrm>
            <a:off x="289725" y="2736175"/>
            <a:ext cx="3848100" cy="1576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2100">
                <a:solidFill>
                  <a:schemeClr val="dk1"/>
                </a:solidFill>
              </a:rPr>
              <a:t>Too Subjective</a:t>
            </a:r>
            <a:endParaRPr b="1" sz="2100">
              <a:solidFill>
                <a:schemeClr val="dk1"/>
              </a:solidFill>
            </a:endParaRPr>
          </a:p>
          <a:p>
            <a:pPr indent="0" lvl="0" marL="0" rtl="0" algn="l">
              <a:spcBef>
                <a:spcPts val="0"/>
              </a:spcBef>
              <a:spcAft>
                <a:spcPts val="0"/>
              </a:spcAft>
              <a:buNone/>
            </a:pPr>
            <a:r>
              <a:rPr lang="en" sz="1600"/>
              <a:t>For a content based approach, we want to eliminate user biases. ‘Funny’, ‘interesting’ will not give us an accurate description of the content.</a:t>
            </a:r>
            <a:endParaRPr sz="1600"/>
          </a:p>
          <a:p>
            <a:pPr indent="0" lvl="0" marL="0" rtl="0" algn="l">
              <a:spcBef>
                <a:spcPts val="12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can we do better?</a:t>
            </a:r>
            <a:endParaRPr/>
          </a:p>
        </p:txBody>
      </p:sp>
      <p:sp>
        <p:nvSpPr>
          <p:cNvPr id="214" name="Google Shape;214;p30"/>
          <p:cNvSpPr txBox="1"/>
          <p:nvPr>
            <p:ph idx="1" type="body"/>
          </p:nvPr>
        </p:nvSpPr>
        <p:spPr>
          <a:xfrm>
            <a:off x="289725" y="3060075"/>
            <a:ext cx="8404200" cy="183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100">
                <a:solidFill>
                  <a:schemeClr val="dk1"/>
                </a:solidFill>
              </a:rPr>
              <a:t>External Data Sources</a:t>
            </a:r>
            <a:endParaRPr b="1" sz="2100">
              <a:solidFill>
                <a:schemeClr val="dk1"/>
              </a:solidFill>
            </a:endParaRPr>
          </a:p>
          <a:p>
            <a:pPr indent="0" lvl="0" marL="0" rtl="0" algn="l">
              <a:spcBef>
                <a:spcPts val="0"/>
              </a:spcBef>
              <a:spcAft>
                <a:spcPts val="0"/>
              </a:spcAft>
              <a:buNone/>
            </a:pPr>
            <a:r>
              <a:rPr lang="en" sz="1600"/>
              <a:t>Links.csv contains imdbId and tmdbId, to facilitate gathering external data.</a:t>
            </a:r>
            <a:endParaRPr b="1" sz="2100">
              <a:solidFill>
                <a:schemeClr val="dk1"/>
              </a:solidFill>
            </a:endParaRPr>
          </a:p>
          <a:p>
            <a:pPr indent="0" lvl="0" marL="0" rtl="0" algn="l">
              <a:spcBef>
                <a:spcPts val="1200"/>
              </a:spcBef>
              <a:spcAft>
                <a:spcPts val="0"/>
              </a:spcAft>
              <a:buNone/>
            </a:pPr>
            <a:r>
              <a:rPr lang="en" sz="1600"/>
              <a:t>Using IMDb, we can extract plot summary and director data from IMDb using IMDbPY package.</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215" name="Google Shape;215;p30"/>
          <p:cNvSpPr txBox="1"/>
          <p:nvPr>
            <p:ph idx="1" type="body"/>
          </p:nvPr>
        </p:nvSpPr>
        <p:spPr>
          <a:xfrm>
            <a:off x="289725" y="1888125"/>
            <a:ext cx="8442000" cy="128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100">
                <a:solidFill>
                  <a:schemeClr val="dk1"/>
                </a:solidFill>
              </a:rPr>
              <a:t>Tags are </a:t>
            </a:r>
            <a:r>
              <a:rPr b="1" lang="en" sz="2100">
                <a:solidFill>
                  <a:schemeClr val="dk1"/>
                </a:solidFill>
              </a:rPr>
              <a:t>Too Subjective</a:t>
            </a:r>
            <a:endParaRPr b="1" sz="2100">
              <a:solidFill>
                <a:schemeClr val="dk1"/>
              </a:solidFill>
            </a:endParaRPr>
          </a:p>
          <a:p>
            <a:pPr indent="0" lvl="0" marL="0" rtl="0" algn="l">
              <a:spcBef>
                <a:spcPts val="0"/>
              </a:spcBef>
              <a:spcAft>
                <a:spcPts val="0"/>
              </a:spcAft>
              <a:buNone/>
            </a:pPr>
            <a:r>
              <a:rPr lang="en" sz="1600"/>
              <a:t>For a content based approach, we want to eliminate user biases. ‘Funny’, ‘interesting’ will not give us an accurate description of the content.</a:t>
            </a:r>
            <a:endParaRPr sz="1600"/>
          </a:p>
          <a:p>
            <a:pPr indent="0" lvl="0" marL="0" rtl="0" algn="l">
              <a:spcBef>
                <a:spcPts val="1200"/>
              </a:spcBef>
              <a:spcAft>
                <a:spcPts val="12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221" name="Google Shape;221;p31"/>
          <p:cNvSpPr txBox="1"/>
          <p:nvPr>
            <p:ph idx="1" type="body"/>
          </p:nvPr>
        </p:nvSpPr>
        <p:spPr>
          <a:xfrm>
            <a:off x="471900" y="1919075"/>
            <a:ext cx="3999900" cy="2710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a:pPr>
            <a:r>
              <a:rPr lang="en"/>
              <a:t>Using NLP techniques for better contextual features</a:t>
            </a:r>
            <a:endParaRPr/>
          </a:p>
          <a:p>
            <a:pPr indent="-317500" lvl="0" marL="457200" rtl="0" algn="l">
              <a:spcBef>
                <a:spcPts val="0"/>
              </a:spcBef>
              <a:spcAft>
                <a:spcPts val="0"/>
              </a:spcAft>
              <a:buSzPts val="1400"/>
              <a:buAutoNum type="arabicPeriod"/>
            </a:pPr>
            <a:r>
              <a:rPr lang="en"/>
              <a:t>Preprocessing given data</a:t>
            </a:r>
            <a:endParaRPr/>
          </a:p>
          <a:p>
            <a:pPr indent="-317500" lvl="0" marL="457200" rtl="0" algn="l">
              <a:spcBef>
                <a:spcPts val="0"/>
              </a:spcBef>
              <a:spcAft>
                <a:spcPts val="0"/>
              </a:spcAft>
              <a:buSzPts val="1400"/>
              <a:buAutoNum type="arabicPeriod"/>
            </a:pPr>
            <a:r>
              <a:rPr lang="en"/>
              <a:t>Problems with presented data(</a:t>
            </a:r>
            <a:r>
              <a:rPr lang="en"/>
              <a:t>experimentation</a:t>
            </a:r>
            <a:r>
              <a:rPr lang="en"/>
              <a:t>)</a:t>
            </a:r>
            <a:endParaRPr/>
          </a:p>
          <a:p>
            <a:pPr indent="-317500" lvl="0" marL="457200" rtl="0" algn="l">
              <a:spcBef>
                <a:spcPts val="0"/>
              </a:spcBef>
              <a:spcAft>
                <a:spcPts val="0"/>
              </a:spcAft>
              <a:buSzPts val="1400"/>
              <a:buAutoNum type="arabicPeriod"/>
            </a:pPr>
            <a:r>
              <a:rPr lang="en"/>
              <a:t>Leveraging given data using IMDb website through parallel processing </a:t>
            </a:r>
            <a:endParaRPr/>
          </a:p>
          <a:p>
            <a:pPr indent="-317500" lvl="0" marL="457200" rtl="0" algn="l">
              <a:spcBef>
                <a:spcPts val="0"/>
              </a:spcBef>
              <a:spcAft>
                <a:spcPts val="0"/>
              </a:spcAft>
              <a:buSzPts val="1400"/>
              <a:buAutoNum type="arabicPeriod"/>
            </a:pPr>
            <a:r>
              <a:rPr lang="en"/>
              <a:t>Created different samples of data using multi-folds creating </a:t>
            </a:r>
            <a:r>
              <a:rPr lang="en"/>
              <a:t>multiple</a:t>
            </a:r>
            <a:r>
              <a:rPr lang="en"/>
              <a:t> random test and train splits of 20% and 80% respectively.</a:t>
            </a:r>
            <a:endParaRPr/>
          </a:p>
        </p:txBody>
      </p:sp>
      <p:sp>
        <p:nvSpPr>
          <p:cNvPr id="222" name="Google Shape;222;p31"/>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23" name="Google Shape;223;p31"/>
          <p:cNvPicPr preferRelativeResize="0"/>
          <p:nvPr/>
        </p:nvPicPr>
        <p:blipFill>
          <a:blip r:embed="rId3">
            <a:alphaModFix/>
          </a:blip>
          <a:stretch>
            <a:fillRect/>
          </a:stretch>
        </p:blipFill>
        <p:spPr>
          <a:xfrm>
            <a:off x="4694250" y="1919075"/>
            <a:ext cx="4090550" cy="223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questions are being addressed?</a:t>
            </a:r>
            <a:endParaRPr/>
          </a:p>
        </p:txBody>
      </p:sp>
      <p:sp>
        <p:nvSpPr>
          <p:cNvPr id="74" name="Google Shape;74;p14"/>
          <p:cNvSpPr txBox="1"/>
          <p:nvPr>
            <p:ph idx="2" type="body"/>
          </p:nvPr>
        </p:nvSpPr>
        <p:spPr>
          <a:xfrm>
            <a:off x="4939500" y="253200"/>
            <a:ext cx="3837000" cy="4514100"/>
          </a:xfrm>
          <a:prstGeom prst="rect">
            <a:avLst/>
          </a:prstGeom>
        </p:spPr>
        <p:txBody>
          <a:bodyPr anchorCtr="0" anchor="ctr" bIns="91425" lIns="91425" spcFirstLastPara="1" rIns="91425" wrap="square" tIns="91425">
            <a:normAutofit fontScale="77500"/>
          </a:bodyPr>
          <a:lstStyle/>
          <a:p>
            <a:pPr indent="0" lvl="0" marL="0" rtl="0" algn="l">
              <a:spcBef>
                <a:spcPts val="0"/>
              </a:spcBef>
              <a:spcAft>
                <a:spcPts val="0"/>
              </a:spcAft>
              <a:buNone/>
            </a:pPr>
            <a:r>
              <a:rPr b="1" lang="en"/>
              <a:t>Given a user’s movie ratings, and other user ratings, what movies might they like?</a:t>
            </a:r>
            <a:endParaRPr b="1"/>
          </a:p>
          <a:p>
            <a:pPr indent="0" lvl="0" marL="0" rtl="0" algn="l">
              <a:spcBef>
                <a:spcPts val="0"/>
              </a:spcBef>
              <a:spcAft>
                <a:spcPts val="0"/>
              </a:spcAft>
              <a:buNone/>
            </a:pPr>
            <a:r>
              <a:rPr lang="en" sz="1500"/>
              <a:t>FInd other users with similar preferences by analyzing all movie ratings across all users.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b="1" lang="en"/>
              <a:t>What movies are similar to the movies they like?</a:t>
            </a:r>
            <a:endParaRPr b="1"/>
          </a:p>
          <a:p>
            <a:pPr indent="-302418" lvl="0" marL="457200" rtl="0" algn="l">
              <a:spcBef>
                <a:spcPts val="0"/>
              </a:spcBef>
              <a:spcAft>
                <a:spcPts val="0"/>
              </a:spcAft>
              <a:buSzPct val="100000"/>
              <a:buChar char="●"/>
            </a:pPr>
            <a:r>
              <a:rPr lang="en" sz="1500"/>
              <a:t>Use movie metadata and </a:t>
            </a:r>
            <a:r>
              <a:rPr lang="en" sz="1500"/>
              <a:t>apply natural language processing</a:t>
            </a:r>
            <a:r>
              <a:rPr lang="en" sz="1500"/>
              <a:t> to find similarity between all movies</a:t>
            </a:r>
            <a:endParaRPr sz="1500"/>
          </a:p>
          <a:p>
            <a:pPr indent="-302418" lvl="0" marL="457200" rtl="0" algn="l">
              <a:spcBef>
                <a:spcPts val="0"/>
              </a:spcBef>
              <a:spcAft>
                <a:spcPts val="0"/>
              </a:spcAft>
              <a:buSzPct val="100000"/>
              <a:buChar char="●"/>
            </a:pPr>
            <a:r>
              <a:rPr lang="en" sz="1500"/>
              <a:t>Then, find movies similar to user’s most recently watched movie.</a:t>
            </a:r>
            <a:endParaRPr sz="1500"/>
          </a:p>
          <a:p>
            <a:pPr indent="0" lvl="0" marL="457200" rtl="0" algn="l">
              <a:spcBef>
                <a:spcPts val="1200"/>
              </a:spcBef>
              <a:spcAft>
                <a:spcPts val="0"/>
              </a:spcAft>
              <a:buNone/>
            </a:pPr>
            <a:r>
              <a:t/>
            </a:r>
            <a:endParaRPr sz="1500"/>
          </a:p>
          <a:p>
            <a:pPr indent="0" lvl="0" marL="0" rtl="0" algn="l">
              <a:spcBef>
                <a:spcPts val="1200"/>
              </a:spcBef>
              <a:spcAft>
                <a:spcPts val="0"/>
              </a:spcAft>
              <a:buNone/>
            </a:pPr>
            <a:r>
              <a:rPr b="1" lang="en"/>
              <a:t>How close can we get to predicting a user rating?</a:t>
            </a:r>
            <a:endParaRPr b="1"/>
          </a:p>
          <a:p>
            <a:pPr indent="0" lvl="0" marL="0" rtl="0" algn="l">
              <a:spcBef>
                <a:spcPts val="0"/>
              </a:spcBef>
              <a:spcAft>
                <a:spcPts val="1200"/>
              </a:spcAft>
              <a:buNone/>
            </a:pPr>
            <a:r>
              <a:rPr lang="en" sz="1500"/>
              <a:t>This is how we will measure the accuracy of our predictions. The RMSE between the predicted rating and the real rating gives use the accuracy.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229" name="Google Shape;229;p32"/>
          <p:cNvSpPr txBox="1"/>
          <p:nvPr>
            <p:ph idx="1" type="body"/>
          </p:nvPr>
        </p:nvSpPr>
        <p:spPr>
          <a:xfrm>
            <a:off x="0" y="1663850"/>
            <a:ext cx="9144000" cy="3479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2100">
                <a:solidFill>
                  <a:schemeClr val="dk1"/>
                </a:solidFill>
              </a:rPr>
              <a:t>External Data Format</a:t>
            </a:r>
            <a:endParaRPr b="1" sz="2100">
              <a:solidFill>
                <a:schemeClr val="dk1"/>
              </a:solidFill>
            </a:endParaRPr>
          </a:p>
          <a:p>
            <a:pPr indent="0" lvl="0" marL="0" rtl="0" algn="l">
              <a:spcBef>
                <a:spcPts val="0"/>
              </a:spcBef>
              <a:spcAft>
                <a:spcPts val="0"/>
              </a:spcAft>
              <a:buNone/>
            </a:pPr>
            <a:r>
              <a:rPr lang="en" sz="1600"/>
              <a:t>Genres: list of strings - [“Comedy”, “Drama”] </a:t>
            </a:r>
            <a:endParaRPr sz="1600"/>
          </a:p>
          <a:p>
            <a:pPr indent="0" lvl="0" marL="0" rtl="0" algn="l">
              <a:spcBef>
                <a:spcPts val="1200"/>
              </a:spcBef>
              <a:spcAft>
                <a:spcPts val="0"/>
              </a:spcAft>
              <a:buNone/>
            </a:pPr>
            <a:r>
              <a:rPr lang="en" sz="1600"/>
              <a:t>Director: string - “Michael Bay”</a:t>
            </a:r>
            <a:endParaRPr sz="1600"/>
          </a:p>
          <a:p>
            <a:pPr indent="0" lvl="0" marL="0" rtl="0" algn="l">
              <a:spcBef>
                <a:spcPts val="1200"/>
              </a:spcBef>
              <a:spcAft>
                <a:spcPts val="0"/>
              </a:spcAft>
              <a:buNone/>
            </a:pPr>
            <a:r>
              <a:rPr lang="en" sz="1600"/>
              <a:t>Plot: string - “A deadly threat from Earth's history reappears and a hunt for a lost artifact takes place between Autobots and Decepticons, while Optimus Prime encounters his creator in space.”</a:t>
            </a:r>
            <a:endParaRPr sz="1600"/>
          </a:p>
          <a:p>
            <a:pPr indent="0" lvl="0" marL="0" rtl="0" algn="l">
              <a:spcBef>
                <a:spcPts val="1200"/>
              </a:spcBef>
              <a:spcAft>
                <a:spcPts val="0"/>
              </a:spcAft>
              <a:buNone/>
            </a:pPr>
            <a:r>
              <a:rPr b="1" lang="en" sz="2100">
                <a:solidFill>
                  <a:schemeClr val="dk1"/>
                </a:solidFill>
              </a:rPr>
              <a:t>How do we fit external data to TF-IDF model?</a:t>
            </a:r>
            <a:endParaRPr sz="1600"/>
          </a:p>
          <a:p>
            <a:pPr indent="0" lvl="0" marL="0" rtl="0" algn="l">
              <a:spcBef>
                <a:spcPts val="0"/>
              </a:spcBef>
              <a:spcAft>
                <a:spcPts val="0"/>
              </a:spcAft>
              <a:buNone/>
            </a:pPr>
            <a:r>
              <a:rPr lang="en" sz="1600"/>
              <a:t>Convert genres to String: [“Comedy”, “Drama”] -&gt; “Comedy Drama”</a:t>
            </a:r>
            <a:endParaRPr sz="1600"/>
          </a:p>
          <a:p>
            <a:pPr indent="0" lvl="0" marL="0" rtl="0" algn="l">
              <a:spcBef>
                <a:spcPts val="1200"/>
              </a:spcBef>
              <a:spcAft>
                <a:spcPts val="0"/>
              </a:spcAft>
              <a:buNone/>
            </a:pPr>
            <a:r>
              <a:rPr lang="en" sz="1600"/>
              <a:t>Must process director name, as “Michael” could match with other directors with similar first name but “michaelbay” tells us precisely who the director is.</a:t>
            </a:r>
            <a:endParaRPr sz="1600"/>
          </a:p>
          <a:p>
            <a:pPr indent="0" lvl="0" marL="0" rtl="0" algn="l">
              <a:spcBef>
                <a:spcPts val="1200"/>
              </a:spcBef>
              <a:spcAft>
                <a:spcPts val="0"/>
              </a:spcAft>
              <a:buNone/>
            </a:pPr>
            <a:r>
              <a:rPr b="1" lang="en" sz="2100">
                <a:solidFill>
                  <a:schemeClr val="dk1"/>
                </a:solidFill>
              </a:rPr>
              <a:t>Combine Features</a:t>
            </a:r>
            <a:endParaRPr b="1" sz="2100">
              <a:solidFill>
                <a:schemeClr val="dk1"/>
              </a:solidFill>
            </a:endParaRPr>
          </a:p>
          <a:p>
            <a:pPr indent="0" lvl="0" marL="0" rtl="0" algn="l">
              <a:spcBef>
                <a:spcPts val="0"/>
              </a:spcBef>
              <a:spcAft>
                <a:spcPts val="0"/>
              </a:spcAft>
              <a:buNone/>
            </a:pPr>
            <a:r>
              <a:rPr lang="en" sz="1600"/>
              <a:t>[“Comedy”, “Drama”], “Michael Bay”, “A deadly threat from Earth's history reappears and a hunt for a lost artifact takes place between Autobots and Decepticons, while Optimus Prime encounters his creator in space.”</a:t>
            </a:r>
            <a:endParaRPr sz="1600"/>
          </a:p>
          <a:p>
            <a:pPr indent="0" lvl="0" marL="0" rtl="0" algn="ctr">
              <a:spcBef>
                <a:spcPts val="1200"/>
              </a:spcBef>
              <a:spcAft>
                <a:spcPts val="0"/>
              </a:spcAft>
              <a:buNone/>
            </a:pPr>
            <a:r>
              <a:rPr b="1" lang="en" sz="1600"/>
              <a:t>Becomes</a:t>
            </a:r>
            <a:endParaRPr b="1" sz="1600"/>
          </a:p>
          <a:p>
            <a:pPr indent="0" lvl="0" marL="0" rtl="0" algn="l">
              <a:spcBef>
                <a:spcPts val="1200"/>
              </a:spcBef>
              <a:spcAft>
                <a:spcPts val="1200"/>
              </a:spcAft>
              <a:buNone/>
            </a:pPr>
            <a:r>
              <a:rPr lang="en" sz="1600"/>
              <a:t>Comedy Drama michaelbay A deadly threat from Earth's history reappears and a hunt for a lost artifact takes place between Autobots and Decepticons, while Optimus Prime encounters his creator in space. </a:t>
            </a:r>
            <a:r>
              <a:rPr b="1" lang="en" sz="1600"/>
              <a:t>This is what we use in the TF-IDF model.</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Experimentation</a:t>
            </a:r>
            <a:endParaRPr/>
          </a:p>
        </p:txBody>
      </p:sp>
      <p:sp>
        <p:nvSpPr>
          <p:cNvPr id="235" name="Google Shape;235;p33"/>
          <p:cNvSpPr txBox="1"/>
          <p:nvPr>
            <p:ph idx="1" type="body"/>
          </p:nvPr>
        </p:nvSpPr>
        <p:spPr>
          <a:xfrm>
            <a:off x="471900" y="1919075"/>
            <a:ext cx="39999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Experimentation:</a:t>
            </a:r>
            <a:endParaRPr/>
          </a:p>
          <a:p>
            <a:pPr indent="0" lvl="0" marL="0" rtl="0" algn="l">
              <a:spcBef>
                <a:spcPts val="1200"/>
              </a:spcBef>
              <a:spcAft>
                <a:spcPts val="0"/>
              </a:spcAft>
              <a:buNone/>
            </a:pPr>
            <a:r>
              <a:rPr lang="en"/>
              <a:t>1)Passing right number of movies from content based to hybrid algorithm. Lacks direction when passed the entire row of similarity matrix</a:t>
            </a:r>
            <a:endParaRPr/>
          </a:p>
          <a:p>
            <a:pPr indent="0" lvl="0" marL="0" rtl="0" algn="l">
              <a:spcBef>
                <a:spcPts val="1200"/>
              </a:spcBef>
              <a:spcAft>
                <a:spcPts val="0"/>
              </a:spcAft>
              <a:buNone/>
            </a:pPr>
            <a:r>
              <a:rPr lang="en"/>
              <a:t>2)Fine tuning hyperparameters for SVD using GridSearchCV provided variety of different parameter sets such as n_epochs, the learning rate for all parameters and the regularization term for all parameters. Only best param are chosen for fine tuning</a:t>
            </a:r>
            <a:endParaRPr/>
          </a:p>
          <a:p>
            <a:pPr indent="0" lvl="0" marL="0" rtl="0" algn="l">
              <a:spcBef>
                <a:spcPts val="1200"/>
              </a:spcBef>
              <a:spcAft>
                <a:spcPts val="1200"/>
              </a:spcAft>
              <a:buNone/>
            </a:pPr>
            <a:r>
              <a:rPr lang="en"/>
              <a:t>3)Manual user based testing</a:t>
            </a:r>
            <a:endParaRPr/>
          </a:p>
        </p:txBody>
      </p:sp>
      <p:pic>
        <p:nvPicPr>
          <p:cNvPr id="236" name="Google Shape;236;p33"/>
          <p:cNvPicPr preferRelativeResize="0"/>
          <p:nvPr/>
        </p:nvPicPr>
        <p:blipFill>
          <a:blip r:embed="rId3">
            <a:alphaModFix/>
          </a:blip>
          <a:stretch>
            <a:fillRect/>
          </a:stretch>
        </p:blipFill>
        <p:spPr>
          <a:xfrm>
            <a:off x="4347725" y="2121625"/>
            <a:ext cx="4751750" cy="2460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a:t>
            </a:r>
            <a:endParaRPr/>
          </a:p>
        </p:txBody>
      </p:sp>
      <p:sp>
        <p:nvSpPr>
          <p:cNvPr id="242" name="Google Shape;242;p34"/>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is performed using Root Mean Squared Error (RMSE) and MAE (Mean absolute error)</a:t>
            </a:r>
            <a:endParaRPr/>
          </a:p>
          <a:p>
            <a:pPr indent="0" lvl="0" marL="0" rtl="0" algn="l">
              <a:spcBef>
                <a:spcPts val="1200"/>
              </a:spcBef>
              <a:spcAft>
                <a:spcPts val="0"/>
              </a:spcAft>
              <a:buNone/>
            </a:pPr>
            <a:r>
              <a:rPr lang="en"/>
              <a:t>The lower the RMSE, the better our model performs.</a:t>
            </a:r>
            <a:endParaRPr/>
          </a:p>
          <a:p>
            <a:pPr indent="0" lvl="0" marL="0" rtl="0" algn="l">
              <a:spcBef>
                <a:spcPts val="1200"/>
              </a:spcBef>
              <a:spcAft>
                <a:spcPts val="1200"/>
              </a:spcAft>
              <a:buNone/>
            </a:pPr>
            <a:r>
              <a:rPr lang="en"/>
              <a:t>Since SVD treats MF as an optimization problem for minimizing, SSE(Error Sum of Squares) which in turns minimizes the RMSE for better prediction results.</a:t>
            </a:r>
            <a:endParaRPr/>
          </a:p>
        </p:txBody>
      </p:sp>
      <p:pic>
        <p:nvPicPr>
          <p:cNvPr id="243" name="Google Shape;243;p34"/>
          <p:cNvPicPr preferRelativeResize="0"/>
          <p:nvPr/>
        </p:nvPicPr>
        <p:blipFill>
          <a:blip r:embed="rId3">
            <a:alphaModFix/>
          </a:blip>
          <a:stretch>
            <a:fillRect/>
          </a:stretch>
        </p:blipFill>
        <p:spPr>
          <a:xfrm>
            <a:off x="4418950" y="2076200"/>
            <a:ext cx="4661099" cy="99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 to different baselines</a:t>
            </a:r>
            <a:endParaRPr/>
          </a:p>
        </p:txBody>
      </p:sp>
      <p:pic>
        <p:nvPicPr>
          <p:cNvPr id="249" name="Google Shape;249;p35"/>
          <p:cNvPicPr preferRelativeResize="0"/>
          <p:nvPr/>
        </p:nvPicPr>
        <p:blipFill>
          <a:blip r:embed="rId3">
            <a:alphaModFix/>
          </a:blip>
          <a:stretch>
            <a:fillRect/>
          </a:stretch>
        </p:blipFill>
        <p:spPr>
          <a:xfrm>
            <a:off x="163350" y="2172450"/>
            <a:ext cx="8839202" cy="25296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Does our conclusion match?</a:t>
            </a:r>
            <a:endParaRPr/>
          </a:p>
        </p:txBody>
      </p:sp>
      <p:sp>
        <p:nvSpPr>
          <p:cNvPr id="255" name="Google Shape;255;p36"/>
          <p:cNvSpPr txBox="1"/>
          <p:nvPr>
            <p:ph idx="1" type="body"/>
          </p:nvPr>
        </p:nvSpPr>
        <p:spPr>
          <a:xfrm>
            <a:off x="231500" y="1919075"/>
            <a:ext cx="8724300" cy="27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questions we sought out to answer are:</a:t>
            </a:r>
            <a:endParaRPr/>
          </a:p>
          <a:p>
            <a:pPr indent="0" lvl="0" marL="0" rtl="0" algn="l">
              <a:spcBef>
                <a:spcPts val="1200"/>
              </a:spcBef>
              <a:spcAft>
                <a:spcPts val="0"/>
              </a:spcAft>
              <a:buNone/>
            </a:pPr>
            <a:r>
              <a:rPr b="1" lang="en" sz="1800">
                <a:solidFill>
                  <a:schemeClr val="dk1"/>
                </a:solidFill>
              </a:rPr>
              <a:t>Given a user’s movie ratings, and other user ratings, what movies might they like?</a:t>
            </a:r>
            <a:endParaRPr b="1" sz="1800">
              <a:solidFill>
                <a:schemeClr val="dk1"/>
              </a:solidFill>
            </a:endParaRPr>
          </a:p>
          <a:p>
            <a:pPr indent="0" lvl="0" marL="0" rtl="0" algn="l">
              <a:spcBef>
                <a:spcPts val="0"/>
              </a:spcBef>
              <a:spcAft>
                <a:spcPts val="0"/>
              </a:spcAft>
              <a:buNone/>
            </a:pPr>
            <a:r>
              <a:rPr lang="en"/>
              <a:t>Using SVD matrix factorization model, we were able to compute predicted ratings with reasonable accuracy.</a:t>
            </a:r>
            <a:endParaRPr b="1" sz="1800">
              <a:solidFill>
                <a:schemeClr val="dk1"/>
              </a:solidFill>
            </a:endParaRPr>
          </a:p>
          <a:p>
            <a:pPr indent="0" lvl="0" marL="0" rtl="0" algn="l">
              <a:spcBef>
                <a:spcPts val="1200"/>
              </a:spcBef>
              <a:spcAft>
                <a:spcPts val="0"/>
              </a:spcAft>
              <a:buNone/>
            </a:pPr>
            <a:r>
              <a:rPr b="1" lang="en" sz="1800">
                <a:solidFill>
                  <a:schemeClr val="dk1"/>
                </a:solidFill>
              </a:rPr>
              <a:t>What movies are similar to the movies they like?</a:t>
            </a:r>
            <a:endParaRPr b="1" sz="1800">
              <a:solidFill>
                <a:schemeClr val="dk1"/>
              </a:solidFill>
            </a:endParaRPr>
          </a:p>
          <a:p>
            <a:pPr indent="0" lvl="0" marL="0" rtl="0" algn="l">
              <a:spcBef>
                <a:spcPts val="0"/>
              </a:spcBef>
              <a:spcAft>
                <a:spcPts val="0"/>
              </a:spcAft>
              <a:buNone/>
            </a:pPr>
            <a:r>
              <a:rPr lang="en"/>
              <a:t>By extracting genres, and gathering external data such as director and movie we were able to find similar movies based on TF-IDF and cosine similarity.</a:t>
            </a:r>
            <a:endParaRPr b="1" sz="1800" u="sng">
              <a:solidFill>
                <a:schemeClr val="dk1"/>
              </a:solidFill>
            </a:endParaRPr>
          </a:p>
          <a:p>
            <a:pPr indent="0" lvl="0" marL="0" rtl="0" algn="l">
              <a:spcBef>
                <a:spcPts val="1200"/>
              </a:spcBef>
              <a:spcAft>
                <a:spcPts val="0"/>
              </a:spcAft>
              <a:buNone/>
            </a:pPr>
            <a:r>
              <a:t/>
            </a:r>
            <a:endParaRPr b="1" sz="1800">
              <a:solidFill>
                <a:schemeClr val="dk1"/>
              </a:solidFill>
            </a:endParaRPr>
          </a:p>
          <a:p>
            <a:pPr indent="0" lvl="0" marL="0" rtl="0" algn="l">
              <a:spcBef>
                <a:spcPts val="0"/>
              </a:spcBef>
              <a:spcAft>
                <a:spcPts val="0"/>
              </a:spcAft>
              <a:buNone/>
            </a:pPr>
            <a:r>
              <a:rPr b="1" lang="en" sz="1800">
                <a:solidFill>
                  <a:schemeClr val="dk1"/>
                </a:solidFill>
              </a:rPr>
              <a:t>How close can we get to predicting a user rating?</a:t>
            </a:r>
            <a:endParaRPr b="1" sz="1800">
              <a:solidFill>
                <a:schemeClr val="dk1"/>
              </a:solidFill>
            </a:endParaRPr>
          </a:p>
          <a:p>
            <a:pPr indent="0" lvl="0" marL="0" rtl="0" algn="l">
              <a:spcBef>
                <a:spcPts val="0"/>
              </a:spcBef>
              <a:spcAft>
                <a:spcPts val="1200"/>
              </a:spcAft>
              <a:buNone/>
            </a:pPr>
            <a:r>
              <a:rPr lang="en"/>
              <a:t>We achieved the lowest RMSE (primary performance measure) using the hybrid approach. Other baselines such as KNN Basic, KNN Means and Co-clustering which operate solely on similarly measures did not perform better than the hybrid approach. Hence establishing better prediction accuracy for our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descr="Background pointer shape in timeline graphic" id="79" name="Google Shape;79;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0" name="Google Shape;80;p1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fontScale="70000"/>
          </a:bodyPr>
          <a:lstStyle/>
          <a:p>
            <a:pPr indent="0" lvl="0" marL="0" rtl="0" algn="ctr">
              <a:lnSpc>
                <a:spcPct val="100000"/>
              </a:lnSpc>
              <a:spcBef>
                <a:spcPts val="0"/>
              </a:spcBef>
              <a:spcAft>
                <a:spcPts val="0"/>
              </a:spcAft>
              <a:buNone/>
            </a:pPr>
            <a:r>
              <a:rPr b="1" lang="en" sz="1600">
                <a:solidFill>
                  <a:schemeClr val="lt1"/>
                </a:solidFill>
              </a:rPr>
              <a:t>Feature Extraction</a:t>
            </a:r>
            <a:endParaRPr b="1" sz="1600">
              <a:solidFill>
                <a:schemeClr val="lt1"/>
              </a:solidFill>
            </a:endParaRPr>
          </a:p>
        </p:txBody>
      </p:sp>
      <p:grpSp>
        <p:nvGrpSpPr>
          <p:cNvPr id="81" name="Google Shape;81;p15"/>
          <p:cNvGrpSpPr/>
          <p:nvPr/>
        </p:nvGrpSpPr>
        <p:grpSpPr>
          <a:xfrm>
            <a:off x="969270" y="1610215"/>
            <a:ext cx="198900" cy="593656"/>
            <a:chOff x="777447" y="1610215"/>
            <a:chExt cx="198900" cy="593656"/>
          </a:xfrm>
        </p:grpSpPr>
        <p:cxnSp>
          <p:nvCxnSpPr>
            <p:cNvPr id="82" name="Google Shape;82;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83" name="Google Shape;83;p1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148175" y="231475"/>
            <a:ext cx="1761600" cy="10605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600">
                <a:solidFill>
                  <a:srgbClr val="000000"/>
                </a:solidFill>
              </a:rPr>
              <a:t>Retrieve:</a:t>
            </a:r>
            <a:endParaRPr sz="1600">
              <a:solidFill>
                <a:srgbClr val="000000"/>
              </a:solidFill>
            </a:endParaRPr>
          </a:p>
          <a:p>
            <a:pPr indent="0" lvl="0" marL="0" rtl="0" algn="l">
              <a:spcBef>
                <a:spcPts val="1200"/>
              </a:spcBef>
              <a:spcAft>
                <a:spcPts val="1200"/>
              </a:spcAft>
              <a:buNone/>
            </a:pPr>
            <a:r>
              <a:rPr lang="en" sz="1600">
                <a:solidFill>
                  <a:srgbClr val="000000"/>
                </a:solidFill>
              </a:rPr>
              <a:t>[</a:t>
            </a:r>
            <a:r>
              <a:rPr lang="en" sz="1600">
                <a:solidFill>
                  <a:srgbClr val="000000"/>
                </a:solidFill>
              </a:rPr>
              <a:t>genres,  ratings, movieId, userId] from dataset, [director, plot] from IMDb</a:t>
            </a:r>
            <a:endParaRPr sz="1600">
              <a:solidFill>
                <a:srgbClr val="000000"/>
              </a:solidFill>
            </a:endParaRPr>
          </a:p>
        </p:txBody>
      </p:sp>
      <p:sp>
        <p:nvSpPr>
          <p:cNvPr descr="Background pointer shape in timeline graphic" id="85" name="Google Shape;85;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6" name="Google Shape;86;p1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 sz="1600">
                <a:solidFill>
                  <a:schemeClr val="lt1"/>
                </a:solidFill>
              </a:rPr>
              <a:t>Data Preprocessing</a:t>
            </a:r>
            <a:endParaRPr b="1" sz="1600">
              <a:solidFill>
                <a:schemeClr val="lt1"/>
              </a:solidFill>
            </a:endParaRPr>
          </a:p>
        </p:txBody>
      </p:sp>
      <p:grpSp>
        <p:nvGrpSpPr>
          <p:cNvPr id="87" name="Google Shape;87;p15"/>
          <p:cNvGrpSpPr/>
          <p:nvPr/>
        </p:nvGrpSpPr>
        <p:grpSpPr>
          <a:xfrm>
            <a:off x="2684632" y="2938958"/>
            <a:ext cx="198900" cy="593656"/>
            <a:chOff x="2223534" y="2938958"/>
            <a:chExt cx="198900" cy="593656"/>
          </a:xfrm>
        </p:grpSpPr>
        <p:cxnSp>
          <p:nvCxnSpPr>
            <p:cNvPr id="88" name="Google Shape;88;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9" name="Google Shape;89;p1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txBox="1"/>
          <p:nvPr>
            <p:ph idx="4294967295" type="body"/>
          </p:nvPr>
        </p:nvSpPr>
        <p:spPr>
          <a:xfrm>
            <a:off x="1244337" y="3757725"/>
            <a:ext cx="2242800" cy="90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solidFill>
                  <a:srgbClr val="000000"/>
                </a:solidFill>
              </a:rPr>
              <a:t>Genres data converted to format that can be handled by TF-IDF. Director data and plot are appended.</a:t>
            </a:r>
            <a:endParaRPr sz="1600">
              <a:solidFill>
                <a:srgbClr val="000000"/>
              </a:solidFill>
            </a:endParaRPr>
          </a:p>
        </p:txBody>
      </p:sp>
      <p:sp>
        <p:nvSpPr>
          <p:cNvPr descr="Background pointer shape in timeline graphic" id="91" name="Google Shape;91;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2" name="Google Shape;92;p1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 sz="1600">
                <a:solidFill>
                  <a:schemeClr val="lt1"/>
                </a:solidFill>
              </a:rPr>
              <a:t>Content-based Approach</a:t>
            </a:r>
            <a:endParaRPr b="1" sz="1600">
              <a:solidFill>
                <a:schemeClr val="lt1"/>
              </a:solidFill>
            </a:endParaRPr>
          </a:p>
        </p:txBody>
      </p:sp>
      <p:grpSp>
        <p:nvGrpSpPr>
          <p:cNvPr id="93" name="Google Shape;93;p15"/>
          <p:cNvGrpSpPr/>
          <p:nvPr/>
        </p:nvGrpSpPr>
        <p:grpSpPr>
          <a:xfrm>
            <a:off x="4319545" y="1610215"/>
            <a:ext cx="198900" cy="593656"/>
            <a:chOff x="3918084" y="1610215"/>
            <a:chExt cx="198900" cy="593656"/>
          </a:xfrm>
        </p:grpSpPr>
        <p:cxnSp>
          <p:nvCxnSpPr>
            <p:cNvPr id="94" name="Google Shape;94;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5" name="Google Shape;95;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5"/>
          <p:cNvSpPr txBox="1"/>
          <p:nvPr>
            <p:ph idx="4294967295" type="body"/>
          </p:nvPr>
        </p:nvSpPr>
        <p:spPr>
          <a:xfrm>
            <a:off x="3304094" y="385667"/>
            <a:ext cx="2242800" cy="90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solidFill>
                  <a:srgbClr val="000000"/>
                </a:solidFill>
              </a:rPr>
              <a:t>Using TF-IDF, and string of genres + plot + director, build similarity matrix between all movies</a:t>
            </a:r>
            <a:endParaRPr sz="1600">
              <a:solidFill>
                <a:srgbClr val="000000"/>
              </a:solidFill>
            </a:endParaRPr>
          </a:p>
        </p:txBody>
      </p:sp>
      <p:sp>
        <p:nvSpPr>
          <p:cNvPr descr="Background pointer shape in timeline graphic" id="97" name="Google Shape;97;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p1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 sz="1600">
                <a:solidFill>
                  <a:schemeClr val="lt1"/>
                </a:solidFill>
              </a:rPr>
              <a:t>Collaborative Filtering</a:t>
            </a:r>
            <a:endParaRPr b="1" sz="1600">
              <a:solidFill>
                <a:schemeClr val="lt1"/>
              </a:solidFill>
            </a:endParaRPr>
          </a:p>
        </p:txBody>
      </p:sp>
      <p:grpSp>
        <p:nvGrpSpPr>
          <p:cNvPr id="99" name="Google Shape;99;p15"/>
          <p:cNvGrpSpPr/>
          <p:nvPr/>
        </p:nvGrpSpPr>
        <p:grpSpPr>
          <a:xfrm>
            <a:off x="5973070" y="2938958"/>
            <a:ext cx="198900" cy="593656"/>
            <a:chOff x="5958946" y="2938958"/>
            <a:chExt cx="198900" cy="593656"/>
          </a:xfrm>
        </p:grpSpPr>
        <p:cxnSp>
          <p:nvCxnSpPr>
            <p:cNvPr id="100" name="Google Shape;100;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1" name="Google Shape;101;p1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5126902" y="3757725"/>
            <a:ext cx="2242800" cy="9063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sz="1600">
                <a:solidFill>
                  <a:srgbClr val="000000"/>
                </a:solidFill>
              </a:rPr>
              <a:t>Using SVD matrix </a:t>
            </a:r>
            <a:r>
              <a:rPr lang="en" sz="1600">
                <a:solidFill>
                  <a:srgbClr val="000000"/>
                </a:solidFill>
              </a:rPr>
              <a:t>factorization</a:t>
            </a:r>
            <a:r>
              <a:rPr lang="en" sz="1600">
                <a:solidFill>
                  <a:srgbClr val="000000"/>
                </a:solidFill>
              </a:rPr>
              <a:t> algorithm, find other users with similar preferences, and </a:t>
            </a:r>
            <a:r>
              <a:rPr lang="en" sz="1600">
                <a:solidFill>
                  <a:srgbClr val="000000"/>
                </a:solidFill>
              </a:rPr>
              <a:t>retrieve</a:t>
            </a:r>
            <a:r>
              <a:rPr lang="en" sz="1600">
                <a:solidFill>
                  <a:srgbClr val="000000"/>
                </a:solidFill>
              </a:rPr>
              <a:t> suggestions based on their rating history.</a:t>
            </a:r>
            <a:endParaRPr sz="1600">
              <a:solidFill>
                <a:srgbClr val="000000"/>
              </a:solidFill>
            </a:endParaRPr>
          </a:p>
        </p:txBody>
      </p:sp>
      <p:sp>
        <p:nvSpPr>
          <p:cNvPr descr="Background pointer shape in timeline graphic" id="103" name="Google Shape;103;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4" name="Google Shape;104;p1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rmAutofit fontScale="70000"/>
          </a:bodyPr>
          <a:lstStyle/>
          <a:p>
            <a:pPr indent="0" lvl="0" marL="0" rtl="0" algn="ctr">
              <a:lnSpc>
                <a:spcPct val="100000"/>
              </a:lnSpc>
              <a:spcBef>
                <a:spcPts val="0"/>
              </a:spcBef>
              <a:spcAft>
                <a:spcPts val="0"/>
              </a:spcAft>
              <a:buNone/>
            </a:pPr>
            <a:r>
              <a:rPr b="1" lang="en" sz="1600">
                <a:solidFill>
                  <a:schemeClr val="lt1"/>
                </a:solidFill>
              </a:rPr>
              <a:t>Combine results</a:t>
            </a:r>
            <a:endParaRPr b="1" sz="1600">
              <a:solidFill>
                <a:schemeClr val="lt1"/>
              </a:solidFill>
            </a:endParaRPr>
          </a:p>
        </p:txBody>
      </p:sp>
      <p:grpSp>
        <p:nvGrpSpPr>
          <p:cNvPr id="105" name="Google Shape;105;p15"/>
          <p:cNvGrpSpPr/>
          <p:nvPr/>
        </p:nvGrpSpPr>
        <p:grpSpPr>
          <a:xfrm>
            <a:off x="7669807" y="1610215"/>
            <a:ext cx="198900" cy="593656"/>
            <a:chOff x="3918084" y="1610215"/>
            <a:chExt cx="198900" cy="593656"/>
          </a:xfrm>
        </p:grpSpPr>
        <p:cxnSp>
          <p:nvCxnSpPr>
            <p:cNvPr id="106" name="Google Shape;106;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7" name="Google Shape;107;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ph idx="4294967295" type="body"/>
          </p:nvPr>
        </p:nvSpPr>
        <p:spPr>
          <a:xfrm>
            <a:off x="6685979" y="385667"/>
            <a:ext cx="2242800" cy="9063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sz="1600">
                <a:solidFill>
                  <a:srgbClr val="000000"/>
                </a:solidFill>
              </a:rPr>
              <a:t>Use content-based method to filter potential recommendations, then collaborative filtering to get the highest rated recommendations.</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Solution/Method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 Based </a:t>
            </a:r>
            <a:r>
              <a:rPr lang="en"/>
              <a:t>Recommender</a:t>
            </a:r>
            <a:r>
              <a:rPr lang="en"/>
              <a:t> </a:t>
            </a:r>
            <a:endParaRPr/>
          </a:p>
        </p:txBody>
      </p:sp>
      <p:sp>
        <p:nvSpPr>
          <p:cNvPr id="119" name="Google Shape;119;p1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What we use</a:t>
            </a:r>
            <a:endParaRPr b="1" sz="2100">
              <a:solidFill>
                <a:schemeClr val="dk1"/>
              </a:solidFill>
            </a:endParaRPr>
          </a:p>
          <a:p>
            <a:pPr indent="-330200" lvl="0" marL="457200" rtl="0" algn="l">
              <a:spcBef>
                <a:spcPts val="1200"/>
              </a:spcBef>
              <a:spcAft>
                <a:spcPts val="0"/>
              </a:spcAft>
              <a:buSzPts val="1600"/>
              <a:buChar char="●"/>
            </a:pPr>
            <a:r>
              <a:rPr lang="en" sz="1600"/>
              <a:t>From each movie</a:t>
            </a:r>
            <a:endParaRPr sz="1600"/>
          </a:p>
          <a:p>
            <a:pPr indent="-330200" lvl="1" marL="914400" rtl="0" algn="l">
              <a:spcBef>
                <a:spcPts val="0"/>
              </a:spcBef>
              <a:spcAft>
                <a:spcPts val="0"/>
              </a:spcAft>
              <a:buSzPts val="1600"/>
              <a:buChar char="○"/>
            </a:pPr>
            <a:r>
              <a:rPr lang="en" sz="1600"/>
              <a:t>Genre</a:t>
            </a:r>
            <a:endParaRPr sz="1600"/>
          </a:p>
          <a:p>
            <a:pPr indent="-330200" lvl="1" marL="914400" rtl="0" algn="l">
              <a:spcBef>
                <a:spcPts val="0"/>
              </a:spcBef>
              <a:spcAft>
                <a:spcPts val="0"/>
              </a:spcAft>
              <a:buSzPts val="1600"/>
              <a:buChar char="○"/>
            </a:pPr>
            <a:r>
              <a:rPr lang="en" sz="1600"/>
              <a:t>Director</a:t>
            </a:r>
            <a:endParaRPr sz="1600"/>
          </a:p>
          <a:p>
            <a:pPr indent="-330200" lvl="1" marL="914400" rtl="0" algn="l">
              <a:spcBef>
                <a:spcPts val="0"/>
              </a:spcBef>
              <a:spcAft>
                <a:spcPts val="0"/>
              </a:spcAft>
              <a:buSzPts val="1600"/>
              <a:buChar char="○"/>
            </a:pPr>
            <a:r>
              <a:rPr lang="en" sz="1600"/>
              <a:t>Plot Summary</a:t>
            </a:r>
            <a:endParaRPr sz="1600"/>
          </a:p>
          <a:p>
            <a:pPr indent="-330200" lvl="0" marL="457200" rtl="0" algn="l">
              <a:spcBef>
                <a:spcPts val="0"/>
              </a:spcBef>
              <a:spcAft>
                <a:spcPts val="0"/>
              </a:spcAft>
              <a:buSzPts val="1600"/>
              <a:buChar char="●"/>
            </a:pPr>
            <a:r>
              <a:rPr lang="en" sz="1600"/>
              <a:t>From the user</a:t>
            </a:r>
            <a:endParaRPr sz="1600"/>
          </a:p>
          <a:p>
            <a:pPr indent="-330200" lvl="1" marL="914400" rtl="0" algn="l">
              <a:spcBef>
                <a:spcPts val="0"/>
              </a:spcBef>
              <a:spcAft>
                <a:spcPts val="0"/>
              </a:spcAft>
              <a:buSzPts val="1600"/>
              <a:buChar char="○"/>
            </a:pPr>
            <a:r>
              <a:rPr lang="en" sz="1600"/>
              <a:t>Previous preferred movie data</a:t>
            </a:r>
            <a:endParaRPr sz="1600"/>
          </a:p>
        </p:txBody>
      </p:sp>
      <p:sp>
        <p:nvSpPr>
          <p:cNvPr id="120" name="Google Shape;120;p17"/>
          <p:cNvSpPr txBox="1"/>
          <p:nvPr>
            <p:ph idx="2" type="body"/>
          </p:nvPr>
        </p:nvSpPr>
        <p:spPr>
          <a:xfrm>
            <a:off x="4694250" y="1919075"/>
            <a:ext cx="4290900" cy="30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en" sz="2100">
                <a:solidFill>
                  <a:schemeClr val="dk1"/>
                </a:solidFill>
              </a:rPr>
              <a:t>What we want to determine</a:t>
            </a:r>
            <a:endParaRPr b="1" sz="2100">
              <a:solidFill>
                <a:schemeClr val="dk1"/>
              </a:solidFill>
            </a:endParaRPr>
          </a:p>
          <a:p>
            <a:pPr indent="-330200" lvl="0" marL="457200" rtl="0" algn="l">
              <a:spcBef>
                <a:spcPts val="1200"/>
              </a:spcBef>
              <a:spcAft>
                <a:spcPts val="0"/>
              </a:spcAft>
              <a:buSzPts val="1600"/>
              <a:buChar char="●"/>
            </a:pPr>
            <a:r>
              <a:rPr lang="en" sz="1200">
                <a:latin typeface="Arial"/>
                <a:ea typeface="Arial"/>
                <a:cs typeface="Arial"/>
                <a:sym typeface="Arial"/>
              </a:rPr>
              <a:t>Similarity is calculated from the item’s feature vectors, this personalizes our recommendations more, as it computes similarity between movies based on certain metrics and suggests movies that are most similar to a particular movie that a user liked. </a:t>
            </a:r>
            <a:endParaRPr sz="1300">
              <a:latin typeface="Arial"/>
              <a:ea typeface="Arial"/>
              <a:cs typeface="Arial"/>
              <a:sym typeface="Arial"/>
            </a:endParaRPr>
          </a:p>
          <a:p>
            <a:pPr indent="-330200" lvl="0" marL="457200" rtl="0" algn="l">
              <a:spcBef>
                <a:spcPts val="0"/>
              </a:spcBef>
              <a:spcAft>
                <a:spcPts val="0"/>
              </a:spcAft>
              <a:buSzPts val="1600"/>
              <a:buChar char="●"/>
            </a:pPr>
            <a:r>
              <a:rPr lang="en" sz="1200">
                <a:latin typeface="Arial"/>
                <a:ea typeface="Arial"/>
                <a:cs typeface="Arial"/>
                <a:sym typeface="Arial"/>
              </a:rPr>
              <a:t>Then, we use the top 35 most similar movies to filter which ones we want to apply collaborative filtering, this process is called </a:t>
            </a:r>
            <a:r>
              <a:rPr b="1" lang="en" sz="1100">
                <a:latin typeface="Arial"/>
                <a:ea typeface="Arial"/>
                <a:cs typeface="Arial"/>
                <a:sym typeface="Arial"/>
              </a:rPr>
              <a:t>Content Based Filtering</a:t>
            </a:r>
            <a:endParaRPr sz="1200">
              <a:latin typeface="Arial"/>
              <a:ea typeface="Arial"/>
              <a:cs typeface="Arial"/>
              <a:sym typeface="Arial"/>
            </a:endParaRPr>
          </a:p>
          <a:p>
            <a:pPr indent="0" lvl="0" marL="457200" rtl="0" algn="l">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Content Based Recommendation- Technique and Tools </a:t>
            </a:r>
            <a:endParaRPr/>
          </a:p>
        </p:txBody>
      </p:sp>
      <p:sp>
        <p:nvSpPr>
          <p:cNvPr id="126" name="Google Shape;126;p18"/>
          <p:cNvSpPr txBox="1"/>
          <p:nvPr>
            <p:ph idx="2" type="body"/>
          </p:nvPr>
        </p:nvSpPr>
        <p:spPr>
          <a:xfrm>
            <a:off x="4939500" y="173625"/>
            <a:ext cx="3837000" cy="4651500"/>
          </a:xfrm>
          <a:prstGeom prst="rect">
            <a:avLst/>
          </a:prstGeom>
        </p:spPr>
        <p:txBody>
          <a:bodyPr anchorCtr="0" anchor="ctr"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Pull data from IMDb website for feature enrichment and meta collection</a:t>
            </a:r>
            <a:endParaRPr/>
          </a:p>
          <a:p>
            <a:pPr indent="-308610" lvl="0" marL="457200" rtl="0" algn="l">
              <a:spcBef>
                <a:spcPts val="0"/>
              </a:spcBef>
              <a:spcAft>
                <a:spcPts val="0"/>
              </a:spcAft>
              <a:buSzPct val="100000"/>
              <a:buAutoNum type="arabicPeriod"/>
            </a:pPr>
            <a:r>
              <a:rPr lang="en"/>
              <a:t>Combine all metadata into one string</a:t>
            </a:r>
            <a:endParaRPr/>
          </a:p>
          <a:p>
            <a:pPr indent="0" lvl="0" marL="457200" rtl="0" algn="l">
              <a:spcBef>
                <a:spcPts val="1200"/>
              </a:spcBef>
              <a:spcAft>
                <a:spcPts val="0"/>
              </a:spcAft>
              <a:buNone/>
            </a:pPr>
            <a:r>
              <a:rPr lang="en"/>
              <a:t>genres: [“Comedy”, “Drama”]</a:t>
            </a:r>
            <a:endParaRPr/>
          </a:p>
          <a:p>
            <a:pPr indent="0" lvl="0" marL="457200" rtl="0" algn="l">
              <a:spcBef>
                <a:spcPts val="1200"/>
              </a:spcBef>
              <a:spcAft>
                <a:spcPts val="0"/>
              </a:spcAft>
              <a:buNone/>
            </a:pPr>
            <a:r>
              <a:rPr lang="en"/>
              <a:t>director: “Martin Scorsese”</a:t>
            </a:r>
            <a:endParaRPr/>
          </a:p>
          <a:p>
            <a:pPr indent="0" lvl="0" marL="457200" rtl="0" algn="l">
              <a:spcBef>
                <a:spcPts val="1200"/>
              </a:spcBef>
              <a:spcAft>
                <a:spcPts val="0"/>
              </a:spcAft>
              <a:buNone/>
            </a:pPr>
            <a:r>
              <a:rPr lang="en"/>
              <a:t>plot: “This exciting movie…”</a:t>
            </a:r>
            <a:endParaRPr/>
          </a:p>
          <a:p>
            <a:pPr indent="0" lvl="0" marL="457200" rtl="0" algn="l">
              <a:spcBef>
                <a:spcPts val="1200"/>
              </a:spcBef>
              <a:spcAft>
                <a:spcPts val="0"/>
              </a:spcAft>
              <a:buNone/>
            </a:pPr>
            <a:r>
              <a:rPr lang="en"/>
              <a:t>becomes-&gt; “Comedy Drama martinscorsese This exciting movie…”</a:t>
            </a:r>
            <a:endParaRPr/>
          </a:p>
          <a:p>
            <a:pPr indent="0" lvl="0" marL="457200" rtl="0" algn="l">
              <a:spcBef>
                <a:spcPts val="1200"/>
              </a:spcBef>
              <a:spcAft>
                <a:spcPts val="0"/>
              </a:spcAft>
              <a:buNone/>
            </a:pPr>
            <a:r>
              <a:rPr lang="en"/>
              <a:t>By combining all metadata into one string, we can still compute a prediction with a missing value.</a:t>
            </a:r>
            <a:endParaRPr/>
          </a:p>
          <a:p>
            <a:pPr indent="-308610" lvl="0" marL="457200" rtl="0" algn="l">
              <a:spcBef>
                <a:spcPts val="1200"/>
              </a:spcBef>
              <a:spcAft>
                <a:spcPts val="0"/>
              </a:spcAft>
              <a:buSzPct val="100000"/>
              <a:buAutoNum type="arabicPeriod"/>
            </a:pPr>
            <a:r>
              <a:rPr lang="en"/>
              <a:t>Use TF-IDF Vectorizer from scikit-learn package </a:t>
            </a:r>
            <a:endParaRPr/>
          </a:p>
          <a:p>
            <a:pPr indent="-308610" lvl="0" marL="457200" rtl="0" algn="l">
              <a:spcBef>
                <a:spcPts val="0"/>
              </a:spcBef>
              <a:spcAft>
                <a:spcPts val="0"/>
              </a:spcAft>
              <a:buSzPct val="100000"/>
              <a:buAutoNum type="arabicPeriod"/>
            </a:pPr>
            <a:r>
              <a:rPr lang="en"/>
              <a:t>Compute pairwise cosine similarity based on TF-IDF matrix between movies</a:t>
            </a:r>
            <a:endParaRPr/>
          </a:p>
          <a:p>
            <a:pPr indent="-308610" lvl="0" marL="457200" rtl="0" algn="l">
              <a:spcBef>
                <a:spcPts val="0"/>
              </a:spcBef>
              <a:spcAft>
                <a:spcPts val="0"/>
              </a:spcAft>
              <a:buSzPct val="100000"/>
              <a:buAutoNum type="arabicPeriod"/>
            </a:pPr>
            <a:r>
              <a:rPr lang="en"/>
              <a:t>Sort by cosine similarity score to produce list of most similar movies</a:t>
            </a:r>
            <a:endParaRPr/>
          </a:p>
          <a:p>
            <a:pPr indent="0" lvl="0" marL="457200" rtl="0" algn="l">
              <a:spcBef>
                <a:spcPts val="1200"/>
              </a:spcBef>
              <a:spcAft>
                <a:spcPts val="1200"/>
              </a:spcAft>
              <a:buNone/>
            </a:pPr>
            <a:r>
              <a:t/>
            </a:r>
            <a:endParaRPr/>
          </a:p>
        </p:txBody>
      </p:sp>
      <p:pic>
        <p:nvPicPr>
          <p:cNvPr id="127" name="Google Shape;127;p18"/>
          <p:cNvPicPr preferRelativeResize="0"/>
          <p:nvPr/>
        </p:nvPicPr>
        <p:blipFill>
          <a:blip r:embed="rId3">
            <a:alphaModFix/>
          </a:blip>
          <a:stretch>
            <a:fillRect/>
          </a:stretch>
        </p:blipFill>
        <p:spPr>
          <a:xfrm>
            <a:off x="265500" y="4030625"/>
            <a:ext cx="1210601" cy="610026"/>
          </a:xfrm>
          <a:prstGeom prst="rect">
            <a:avLst/>
          </a:prstGeom>
          <a:noFill/>
          <a:ln>
            <a:noFill/>
          </a:ln>
        </p:spPr>
      </p:pic>
      <p:pic>
        <p:nvPicPr>
          <p:cNvPr id="128" name="Google Shape;128;p18"/>
          <p:cNvPicPr preferRelativeResize="0"/>
          <p:nvPr/>
        </p:nvPicPr>
        <p:blipFill>
          <a:blip r:embed="rId4">
            <a:alphaModFix/>
          </a:blip>
          <a:stretch>
            <a:fillRect/>
          </a:stretch>
        </p:blipFill>
        <p:spPr>
          <a:xfrm>
            <a:off x="2532450" y="3918500"/>
            <a:ext cx="1550451" cy="83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Using TF-IDF</a:t>
            </a:r>
            <a:endParaRPr/>
          </a:p>
        </p:txBody>
      </p:sp>
      <p:pic>
        <p:nvPicPr>
          <p:cNvPr id="134" name="Google Shape;134;p19"/>
          <p:cNvPicPr preferRelativeResize="0"/>
          <p:nvPr/>
        </p:nvPicPr>
        <p:blipFill>
          <a:blip r:embed="rId3">
            <a:alphaModFix/>
          </a:blip>
          <a:stretch>
            <a:fillRect/>
          </a:stretch>
        </p:blipFill>
        <p:spPr>
          <a:xfrm>
            <a:off x="0" y="1233175"/>
            <a:ext cx="9143999" cy="261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Traditional </a:t>
            </a:r>
            <a:r>
              <a:rPr lang="en"/>
              <a:t>Collaborative Filtering</a:t>
            </a:r>
            <a:r>
              <a:rPr lang="en"/>
              <a:t> </a:t>
            </a:r>
            <a:endParaRPr/>
          </a:p>
        </p:txBody>
      </p:sp>
      <p:sp>
        <p:nvSpPr>
          <p:cNvPr id="140" name="Google Shape;140;p2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00">
                <a:solidFill>
                  <a:schemeClr val="dk1"/>
                </a:solidFill>
              </a:rPr>
              <a:t>User-Based</a:t>
            </a:r>
            <a:endParaRPr b="1" sz="2100">
              <a:solidFill>
                <a:schemeClr val="dk1"/>
              </a:solidFill>
            </a:endParaRPr>
          </a:p>
          <a:p>
            <a:pPr indent="-325755" lvl="0" marL="457200" rtl="0" algn="l">
              <a:spcBef>
                <a:spcPts val="1200"/>
              </a:spcBef>
              <a:spcAft>
                <a:spcPts val="0"/>
              </a:spcAft>
              <a:buSzPct val="100000"/>
              <a:buChar char="●"/>
            </a:pPr>
            <a:r>
              <a:rPr lang="en" sz="1800"/>
              <a:t>Measures similarity between target users and other users</a:t>
            </a:r>
            <a:endParaRPr sz="1800"/>
          </a:p>
          <a:p>
            <a:pPr indent="0" lvl="0" marL="0" rtl="0" algn="l">
              <a:spcBef>
                <a:spcPts val="1200"/>
              </a:spcBef>
              <a:spcAft>
                <a:spcPts val="0"/>
              </a:spcAft>
              <a:buNone/>
            </a:pPr>
            <a:r>
              <a:rPr b="1" lang="en" sz="1800">
                <a:solidFill>
                  <a:schemeClr val="dk1"/>
                </a:solidFill>
              </a:rPr>
              <a:t>Downsides:</a:t>
            </a:r>
            <a:endParaRPr sz="1800">
              <a:solidFill>
                <a:schemeClr val="dk1"/>
              </a:solidFill>
            </a:endParaRPr>
          </a:p>
          <a:p>
            <a:pPr indent="-325755" lvl="0" marL="457200" rtl="0" algn="l">
              <a:spcBef>
                <a:spcPts val="1200"/>
              </a:spcBef>
              <a:spcAft>
                <a:spcPts val="0"/>
              </a:spcAft>
              <a:buSzPct val="100000"/>
              <a:buChar char="●"/>
            </a:pPr>
            <a:r>
              <a:rPr lang="en" sz="1800"/>
              <a:t>User preferences can change over time.</a:t>
            </a:r>
            <a:endParaRPr sz="1800"/>
          </a:p>
          <a:p>
            <a:pPr indent="-325755" lvl="0" marL="457200" rtl="0" algn="l">
              <a:spcBef>
                <a:spcPts val="0"/>
              </a:spcBef>
              <a:spcAft>
                <a:spcPts val="0"/>
              </a:spcAft>
              <a:buSzPct val="100000"/>
              <a:buChar char="●"/>
            </a:pPr>
            <a:r>
              <a:rPr lang="en" sz="1800"/>
              <a:t>Bad performance because matrix is precomputed based on neighboring users</a:t>
            </a:r>
            <a:endParaRPr sz="1800"/>
          </a:p>
        </p:txBody>
      </p:sp>
      <p:sp>
        <p:nvSpPr>
          <p:cNvPr id="141" name="Google Shape;141;p20"/>
          <p:cNvSpPr txBox="1"/>
          <p:nvPr>
            <p:ph idx="2" type="body"/>
          </p:nvPr>
        </p:nvSpPr>
        <p:spPr>
          <a:xfrm>
            <a:off x="4672550" y="1919075"/>
            <a:ext cx="4290900" cy="3014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800">
                <a:solidFill>
                  <a:schemeClr val="dk1"/>
                </a:solidFill>
              </a:rPr>
              <a:t>Item-Based:</a:t>
            </a:r>
            <a:endParaRPr b="1" sz="1800">
              <a:solidFill>
                <a:schemeClr val="dk1"/>
              </a:solidFill>
            </a:endParaRPr>
          </a:p>
          <a:p>
            <a:pPr indent="-325755" lvl="0" marL="457200" rtl="0" algn="l">
              <a:spcBef>
                <a:spcPts val="1200"/>
              </a:spcBef>
              <a:spcAft>
                <a:spcPts val="0"/>
              </a:spcAft>
              <a:buClr>
                <a:schemeClr val="lt2"/>
              </a:buClr>
              <a:buSzPct val="100000"/>
              <a:buChar char="●"/>
            </a:pPr>
            <a:r>
              <a:rPr lang="en" sz="1800"/>
              <a:t>Measures similarity between items target user liked and other items</a:t>
            </a:r>
            <a:endParaRPr sz="1800"/>
          </a:p>
          <a:p>
            <a:pPr indent="0" lvl="0" marL="0" rtl="0" algn="l">
              <a:spcBef>
                <a:spcPts val="1200"/>
              </a:spcBef>
              <a:spcAft>
                <a:spcPts val="0"/>
              </a:spcAft>
              <a:buNone/>
            </a:pPr>
            <a:r>
              <a:rPr b="1" lang="en" sz="1800">
                <a:solidFill>
                  <a:schemeClr val="dk1"/>
                </a:solidFill>
              </a:rPr>
              <a:t>Downsides:</a:t>
            </a:r>
            <a:endParaRPr b="1" sz="1800">
              <a:solidFill>
                <a:schemeClr val="dk1"/>
              </a:solidFill>
            </a:endParaRPr>
          </a:p>
          <a:p>
            <a:pPr indent="-325755" lvl="0" marL="457200" rtl="0" algn="l">
              <a:spcBef>
                <a:spcPts val="1200"/>
              </a:spcBef>
              <a:spcAft>
                <a:spcPts val="0"/>
              </a:spcAft>
              <a:buSzPct val="100000"/>
              <a:buChar char="●"/>
            </a:pPr>
            <a:r>
              <a:rPr lang="en" sz="1800"/>
              <a:t>Scalability, as computation complexity is O(mn) where m is users and n is items</a:t>
            </a:r>
            <a:endParaRPr sz="1800"/>
          </a:p>
          <a:p>
            <a:pPr indent="-325755" lvl="0" marL="457200" rtl="0" algn="l">
              <a:spcBef>
                <a:spcPts val="0"/>
              </a:spcBef>
              <a:spcAft>
                <a:spcPts val="0"/>
              </a:spcAft>
              <a:buSzPct val="100000"/>
              <a:buChar char="●"/>
            </a:pPr>
            <a:r>
              <a:rPr lang="en" sz="1800"/>
              <a:t>Sparsity can cause inaccurate recommendation.</a:t>
            </a:r>
            <a:endParaRPr sz="1600"/>
          </a:p>
          <a:p>
            <a:pPr indent="0" lvl="0" marL="457200" rtl="0" algn="l">
              <a:spcBef>
                <a:spcPts val="1200"/>
              </a:spcBef>
              <a:spcAft>
                <a:spcPts val="120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65500" y="1912650"/>
            <a:ext cx="4045200" cy="131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Collaborative Filtering - Tools and Techniques</a:t>
            </a:r>
            <a:endParaRPr/>
          </a:p>
        </p:txBody>
      </p:sp>
      <p:sp>
        <p:nvSpPr>
          <p:cNvPr id="147" name="Google Shape;147;p21"/>
          <p:cNvSpPr txBox="1"/>
          <p:nvPr>
            <p:ph idx="2" type="body"/>
          </p:nvPr>
        </p:nvSpPr>
        <p:spPr>
          <a:xfrm>
            <a:off x="4939500" y="144675"/>
            <a:ext cx="3837000" cy="48687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Deepcopy user-rating matrix</a:t>
            </a:r>
            <a:endParaRPr/>
          </a:p>
          <a:p>
            <a:pPr indent="-342900" lvl="0" marL="457200" rtl="0" algn="l">
              <a:spcBef>
                <a:spcPts val="0"/>
              </a:spcBef>
              <a:spcAft>
                <a:spcPts val="0"/>
              </a:spcAft>
              <a:buSzPts val="1800"/>
              <a:buAutoNum type="arabicPeriod"/>
            </a:pPr>
            <a:r>
              <a:rPr lang="en"/>
              <a:t>Apply Singular Value Decomposition (SVD) Algorithm to copied rating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SVD fills empty rating cells with estimated rating</a:t>
            </a:r>
            <a:endParaRPr/>
          </a:p>
          <a:p>
            <a:pPr indent="-342900" lvl="0" marL="457200" rtl="0" algn="l">
              <a:spcBef>
                <a:spcPts val="1200"/>
              </a:spcBef>
              <a:spcAft>
                <a:spcPts val="0"/>
              </a:spcAft>
              <a:buSzPts val="1800"/>
              <a:buAutoNum type="arabicPeriod"/>
            </a:pPr>
            <a:r>
              <a:rPr lang="en"/>
              <a:t>Sort recommendations based on row value</a:t>
            </a:r>
            <a:endParaRPr/>
          </a:p>
        </p:txBody>
      </p:sp>
      <p:pic>
        <p:nvPicPr>
          <p:cNvPr id="148" name="Google Shape;148;p21"/>
          <p:cNvPicPr preferRelativeResize="0"/>
          <p:nvPr/>
        </p:nvPicPr>
        <p:blipFill>
          <a:blip r:embed="rId3">
            <a:alphaModFix/>
          </a:blip>
          <a:stretch>
            <a:fillRect/>
          </a:stretch>
        </p:blipFill>
        <p:spPr>
          <a:xfrm>
            <a:off x="5757247" y="1999325"/>
            <a:ext cx="2201524" cy="1285450"/>
          </a:xfrm>
          <a:prstGeom prst="rect">
            <a:avLst/>
          </a:prstGeom>
          <a:noFill/>
          <a:ln>
            <a:noFill/>
          </a:ln>
        </p:spPr>
      </p:pic>
      <p:pic>
        <p:nvPicPr>
          <p:cNvPr id="149" name="Google Shape;149;p21"/>
          <p:cNvPicPr preferRelativeResize="0"/>
          <p:nvPr/>
        </p:nvPicPr>
        <p:blipFill>
          <a:blip r:embed="rId4">
            <a:alphaModFix/>
          </a:blip>
          <a:stretch>
            <a:fillRect/>
          </a:stretch>
        </p:blipFill>
        <p:spPr>
          <a:xfrm>
            <a:off x="518887" y="3942950"/>
            <a:ext cx="3538425" cy="83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