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60"/>
  </p:notesMasterIdLst>
  <p:sldIdLst>
    <p:sldId id="284" r:id="rId2"/>
    <p:sldId id="280" r:id="rId3"/>
    <p:sldId id="292" r:id="rId4"/>
    <p:sldId id="293" r:id="rId5"/>
    <p:sldId id="290" r:id="rId6"/>
    <p:sldId id="258" r:id="rId7"/>
    <p:sldId id="303" r:id="rId8"/>
    <p:sldId id="305" r:id="rId9"/>
    <p:sldId id="306" r:id="rId10"/>
    <p:sldId id="307" r:id="rId11"/>
    <p:sldId id="301" r:id="rId12"/>
    <p:sldId id="300" r:id="rId13"/>
    <p:sldId id="304" r:id="rId14"/>
    <p:sldId id="298" r:id="rId15"/>
    <p:sldId id="330" r:id="rId16"/>
    <p:sldId id="331" r:id="rId17"/>
    <p:sldId id="333" r:id="rId18"/>
    <p:sldId id="337" r:id="rId19"/>
    <p:sldId id="338" r:id="rId20"/>
    <p:sldId id="334" r:id="rId21"/>
    <p:sldId id="335" r:id="rId22"/>
    <p:sldId id="336" r:id="rId23"/>
    <p:sldId id="291" r:id="rId24"/>
    <p:sldId id="285" r:id="rId25"/>
    <p:sldId id="308" r:id="rId26"/>
    <p:sldId id="309" r:id="rId27"/>
    <p:sldId id="310" r:id="rId28"/>
    <p:sldId id="311" r:id="rId29"/>
    <p:sldId id="312" r:id="rId30"/>
    <p:sldId id="313" r:id="rId31"/>
    <p:sldId id="340" r:id="rId32"/>
    <p:sldId id="315" r:id="rId33"/>
    <p:sldId id="314" r:id="rId34"/>
    <p:sldId id="289" r:id="rId35"/>
    <p:sldId id="277" r:id="rId36"/>
    <p:sldId id="278" r:id="rId37"/>
    <p:sldId id="339" r:id="rId38"/>
    <p:sldId id="288" r:id="rId39"/>
    <p:sldId id="256" r:id="rId40"/>
    <p:sldId id="273" r:id="rId41"/>
    <p:sldId id="275" r:id="rId42"/>
    <p:sldId id="318" r:id="rId43"/>
    <p:sldId id="319" r:id="rId44"/>
    <p:sldId id="276" r:id="rId45"/>
    <p:sldId id="320" r:id="rId46"/>
    <p:sldId id="281" r:id="rId47"/>
    <p:sldId id="321" r:id="rId48"/>
    <p:sldId id="282" r:id="rId49"/>
    <p:sldId id="322" r:id="rId50"/>
    <p:sldId id="317" r:id="rId51"/>
    <p:sldId id="323" r:id="rId52"/>
    <p:sldId id="324" r:id="rId53"/>
    <p:sldId id="325" r:id="rId54"/>
    <p:sldId id="327" r:id="rId55"/>
    <p:sldId id="326" r:id="rId56"/>
    <p:sldId id="328" r:id="rId57"/>
    <p:sldId id="341" r:id="rId58"/>
    <p:sldId id="342" r:id="rId59"/>
  </p:sldIdLst>
  <p:sldSz cx="9144000" cy="5143500" type="screen16x9"/>
  <p:notesSz cx="6858000" cy="9144000"/>
  <p:embeddedFontLst>
    <p:embeddedFont>
      <p:font typeface="Economica" panose="020B0604020202020204" charset="0"/>
      <p:regular r:id="rId61"/>
      <p:bold r:id="rId62"/>
      <p:italic r:id="rId63"/>
      <p:boldItalic r:id="rId64"/>
    </p:embeddedFont>
    <p:embeddedFont>
      <p:font typeface="Helvetica" panose="020B0604020202020204" pitchFamily="34" charset="0"/>
      <p:regular r:id="rId65"/>
      <p:bold r:id="rId66"/>
      <p:italic r:id="rId67"/>
      <p:boldItalic r:id="rId68"/>
    </p:embeddedFont>
    <p:embeddedFont>
      <p:font typeface="Open Sans" panose="020B0606030504020204" pitchFamily="34" charset="0"/>
      <p:regular r:id="rId69"/>
      <p:bold r:id="rId70"/>
      <p:italic r:id="rId71"/>
      <p:boldItalic r:id="rId7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79782"/>
  </p:normalViewPr>
  <p:slideViewPr>
    <p:cSldViewPr snapToGrid="0">
      <p:cViewPr varScale="1">
        <p:scale>
          <a:sx n="94" d="100"/>
          <a:sy n="94" d="100"/>
        </p:scale>
        <p:origin x="888" y="5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3.fntdata"/><Relationship Id="rId68"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font" Target="fonts/font6.fntdata"/><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font" Target="fonts/font1.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4.fntdata"/><Relationship Id="rId69" Type="http://schemas.openxmlformats.org/officeDocument/2006/relationships/font" Target="fonts/font9.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12.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font" Target="fonts/font7.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2.fntdata"/><Relationship Id="rId70" Type="http://schemas.openxmlformats.org/officeDocument/2006/relationships/font" Target="fonts/font10.fntdata"/><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font" Target="fonts/font5.fntdata"/><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9F6C4B-5EDA-AAF7-21A6-B58E324BF57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87BC3B9-744B-F872-E1E7-621ABE702204}"/>
              </a:ext>
            </a:extLst>
          </p:cNvPr>
          <p:cNvSpPr>
            <a:spLocks noGrp="1" noRot="1" noChangeAspect="1"/>
          </p:cNvSpPr>
          <p:nvPr>
            <p:ph type="sldImg" idx="2"/>
          </p:nvPr>
        </p:nvSpPr>
        <p:spPr>
          <a:xfrm>
            <a:off x="381000" y="685800"/>
            <a:ext cx="6096000" cy="3429000"/>
          </a:xfrm>
        </p:spPr>
      </p:sp>
      <p:sp>
        <p:nvSpPr>
          <p:cNvPr id="3" name="Notes Placeholder 2">
            <a:extLst>
              <a:ext uri="{FF2B5EF4-FFF2-40B4-BE49-F238E27FC236}">
                <a16:creationId xmlns:a16="http://schemas.microsoft.com/office/drawing/2014/main" id="{47FFEF65-EC4E-DEE6-009A-D5D3B4547EC5}"/>
              </a:ext>
            </a:extLst>
          </p:cNvPr>
          <p:cNvSpPr>
            <a:spLocks noGrp="1"/>
          </p:cNvSpPr>
          <p:nvPr>
            <p:ph type="body" sz="quarter" idx="3"/>
          </p:nvPr>
        </p:nvSpPr>
        <p:spPr/>
        <p:txBody>
          <a:bodyPr/>
          <a:lstStyle/>
          <a:p>
            <a:r>
              <a:t>The WHERE keyword helps filter the data to retrieve only the records that meet specific criteria.</a:t>
            </a:r>
          </a:p>
        </p:txBody>
      </p:sp>
      <p:sp>
        <p:nvSpPr>
          <p:cNvPr id="4" name="Slide Number Placeholder 3">
            <a:extLst>
              <a:ext uri="{FF2B5EF4-FFF2-40B4-BE49-F238E27FC236}">
                <a16:creationId xmlns:a16="http://schemas.microsoft.com/office/drawing/2014/main" id="{D0EFF953-72C4-69BD-6CBA-2A604CF81F74}"/>
              </a:ext>
            </a:extLst>
          </p:cNvPr>
          <p:cNvSpPr>
            <a:spLocks noGrp="1"/>
          </p:cNvSpPr>
          <p:nvPr>
            <p:ph type="sldNum" sz="quarter" idx="5"/>
          </p:nvPr>
        </p:nvSpPr>
        <p:spPr/>
      </p:sp>
    </p:spTree>
    <p:extLst>
      <p:ext uri="{BB962C8B-B14F-4D97-AF65-F5344CB8AC3E}">
        <p14:creationId xmlns:p14="http://schemas.microsoft.com/office/powerpoint/2010/main" val="17264160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a:extLst>
            <a:ext uri="{FF2B5EF4-FFF2-40B4-BE49-F238E27FC236}">
              <a16:creationId xmlns:a16="http://schemas.microsoft.com/office/drawing/2014/main" id="{7C379B8C-8AD8-D96F-0DF4-908F7527E8D9}"/>
            </a:ext>
          </a:extLst>
        </p:cNvPr>
        <p:cNvGrpSpPr/>
        <p:nvPr/>
      </p:nvGrpSpPr>
      <p:grpSpPr>
        <a:xfrm>
          <a:off x="0" y="0"/>
          <a:ext cx="0" cy="0"/>
          <a:chOff x="0" y="0"/>
          <a:chExt cx="0" cy="0"/>
        </a:xfrm>
      </p:grpSpPr>
      <p:sp>
        <p:nvSpPr>
          <p:cNvPr id="59" name="Google Shape;59;p:notes">
            <a:extLst>
              <a:ext uri="{FF2B5EF4-FFF2-40B4-BE49-F238E27FC236}">
                <a16:creationId xmlns:a16="http://schemas.microsoft.com/office/drawing/2014/main" id="{D12F070E-99F2-232C-1138-D631E738E17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p:notes">
            <a:extLst>
              <a:ext uri="{FF2B5EF4-FFF2-40B4-BE49-F238E27FC236}">
                <a16:creationId xmlns:a16="http://schemas.microsoft.com/office/drawing/2014/main" id="{A6B063FA-C44E-5DE1-812E-EA30E8CD275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807893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EG" dirty="0"/>
              <a:t>I can use more than aggregation function like count and sum</a:t>
            </a:r>
          </a:p>
        </p:txBody>
      </p:sp>
    </p:spTree>
    <p:extLst>
      <p:ext uri="{BB962C8B-B14F-4D97-AF65-F5344CB8AC3E}">
        <p14:creationId xmlns:p14="http://schemas.microsoft.com/office/powerpoint/2010/main" val="33158215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a:extLst>
            <a:ext uri="{FF2B5EF4-FFF2-40B4-BE49-F238E27FC236}">
              <a16:creationId xmlns:a16="http://schemas.microsoft.com/office/drawing/2014/main" id="{8AF0CF1D-E964-5FA6-4227-46B5F11C3D8D}"/>
            </a:ext>
          </a:extLst>
        </p:cNvPr>
        <p:cNvGrpSpPr/>
        <p:nvPr/>
      </p:nvGrpSpPr>
      <p:grpSpPr>
        <a:xfrm>
          <a:off x="0" y="0"/>
          <a:ext cx="0" cy="0"/>
          <a:chOff x="0" y="0"/>
          <a:chExt cx="0" cy="0"/>
        </a:xfrm>
      </p:grpSpPr>
      <p:sp>
        <p:nvSpPr>
          <p:cNvPr id="59" name="Google Shape;59;p:notes">
            <a:extLst>
              <a:ext uri="{FF2B5EF4-FFF2-40B4-BE49-F238E27FC236}">
                <a16:creationId xmlns:a16="http://schemas.microsoft.com/office/drawing/2014/main" id="{649DA7FB-109E-81AD-6843-C689FF3A848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p:notes">
            <a:extLst>
              <a:ext uri="{FF2B5EF4-FFF2-40B4-BE49-F238E27FC236}">
                <a16:creationId xmlns:a16="http://schemas.microsoft.com/office/drawing/2014/main" id="{D9710424-FCC7-C72E-862B-5D96030B685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066937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Font typeface="Arial" panose="020B0604020202020204" pitchFamily="34" charset="0"/>
              <a:buChar char="•"/>
            </a:pPr>
            <a:r>
              <a:rPr lang="en-US" b="1" dirty="0"/>
              <a:t>Split</a:t>
            </a:r>
            <a:r>
              <a:rPr lang="en-US" dirty="0"/>
              <a:t>: Group rows based on the Region </a:t>
            </a:r>
            <a:r>
              <a:rPr lang="en-US" dirty="0" err="1"/>
              <a:t>column.Group</a:t>
            </a:r>
            <a:r>
              <a:rPr lang="en-US" dirty="0"/>
              <a:t> 1: North</a:t>
            </a:r>
          </a:p>
          <a:p>
            <a:pPr>
              <a:buFont typeface="Arial" panose="020B0604020202020204" pitchFamily="34" charset="0"/>
              <a:buChar char="•"/>
            </a:pPr>
            <a:r>
              <a:rPr lang="en-US" dirty="0"/>
              <a:t>Group 2: South</a:t>
            </a:r>
          </a:p>
          <a:p>
            <a:pPr>
              <a:buFont typeface="Arial" panose="020B0604020202020204" pitchFamily="34" charset="0"/>
              <a:buChar char="•"/>
            </a:pPr>
            <a:r>
              <a:rPr lang="en-US" b="1" dirty="0"/>
              <a:t>Apply</a:t>
            </a:r>
            <a:r>
              <a:rPr lang="en-US" dirty="0"/>
              <a:t>: Apply SUM(Sales) to each </a:t>
            </a:r>
            <a:r>
              <a:rPr lang="en-US" dirty="0" err="1"/>
              <a:t>group.North</a:t>
            </a:r>
            <a:r>
              <a:rPr lang="en-US" dirty="0"/>
              <a:t>: 100 + 150 + 50 = 300</a:t>
            </a:r>
          </a:p>
          <a:p>
            <a:pPr>
              <a:buFont typeface="Arial" panose="020B0604020202020204" pitchFamily="34" charset="0"/>
              <a:buChar char="•"/>
            </a:pPr>
            <a:r>
              <a:rPr lang="en-US" dirty="0"/>
              <a:t>South: 200 + 250 = 450</a:t>
            </a:r>
          </a:p>
          <a:p>
            <a:r>
              <a:rPr lang="en-US" b="1" dirty="0"/>
              <a:t>Combine</a:t>
            </a:r>
            <a:r>
              <a:rPr lang="en-US" dirty="0"/>
              <a:t>: Combine the results into a summary table</a:t>
            </a:r>
            <a:endParaRPr lang="en-EG" dirty="0"/>
          </a:p>
        </p:txBody>
      </p:sp>
    </p:spTree>
    <p:extLst>
      <p:ext uri="{BB962C8B-B14F-4D97-AF65-F5344CB8AC3E}">
        <p14:creationId xmlns:p14="http://schemas.microsoft.com/office/powerpoint/2010/main" val="29315153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1" dirty="0"/>
              <a:t>Explanation:</a:t>
            </a:r>
            <a:r>
              <a:rPr lang="en-US" dirty="0"/>
              <a:t> Rows with matching </a:t>
            </a:r>
            <a:r>
              <a:rPr lang="en-US" dirty="0" err="1"/>
              <a:t>DepartmentID</a:t>
            </a:r>
            <a:r>
              <a:rPr lang="en-US" dirty="0"/>
              <a:t> in both tables are returned.</a:t>
            </a:r>
          </a:p>
          <a:p>
            <a:r>
              <a:rPr lang="en-US" b="1" dirty="0"/>
              <a:t>Bob</a:t>
            </a:r>
            <a:r>
              <a:rPr lang="en-US" dirty="0"/>
              <a:t> is excluded because </a:t>
            </a:r>
            <a:r>
              <a:rPr lang="en-US" dirty="0" err="1"/>
              <a:t>DepartmentID</a:t>
            </a:r>
            <a:r>
              <a:rPr lang="en-US" dirty="0"/>
              <a:t> is NULL.</a:t>
            </a:r>
            <a:endParaRPr lang="en-EG" dirty="0"/>
          </a:p>
        </p:txBody>
      </p:sp>
    </p:spTree>
    <p:extLst>
      <p:ext uri="{BB962C8B-B14F-4D97-AF65-F5344CB8AC3E}">
        <p14:creationId xmlns:p14="http://schemas.microsoft.com/office/powerpoint/2010/main" val="37891755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All rows from Employees are included.</a:t>
            </a:r>
          </a:p>
          <a:p>
            <a:r>
              <a:rPr lang="en-US" b="1" dirty="0"/>
              <a:t>Bob</a:t>
            </a:r>
            <a:r>
              <a:rPr lang="en-US" dirty="0"/>
              <a:t> has no </a:t>
            </a:r>
            <a:r>
              <a:rPr lang="en-US" dirty="0" err="1"/>
              <a:t>DepartmentID</a:t>
            </a:r>
            <a:r>
              <a:rPr lang="en-US" dirty="0"/>
              <a:t>, so </a:t>
            </a:r>
            <a:r>
              <a:rPr lang="en-US" dirty="0" err="1"/>
              <a:t>DepartmentName</a:t>
            </a:r>
            <a:r>
              <a:rPr lang="en-US" dirty="0"/>
              <a:t> is NULL.</a:t>
            </a:r>
            <a:endParaRPr lang="en-EG" dirty="0"/>
          </a:p>
        </p:txBody>
      </p:sp>
    </p:spTree>
    <p:extLst>
      <p:ext uri="{BB962C8B-B14F-4D97-AF65-F5344CB8AC3E}">
        <p14:creationId xmlns:p14="http://schemas.microsoft.com/office/powerpoint/2010/main" val="11527202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All rows from Departments are included.</a:t>
            </a:r>
          </a:p>
          <a:p>
            <a:r>
              <a:rPr lang="en-US" b="1" dirty="0"/>
              <a:t>Marketing</a:t>
            </a:r>
            <a:r>
              <a:rPr lang="en-US" dirty="0"/>
              <a:t> and </a:t>
            </a:r>
            <a:r>
              <a:rPr lang="en-US" b="1" dirty="0"/>
              <a:t>IT Operations</a:t>
            </a:r>
            <a:r>
              <a:rPr lang="en-US" dirty="0"/>
              <a:t> have no employees, so Name is NULL.</a:t>
            </a:r>
            <a:endParaRPr lang="en-EG" dirty="0"/>
          </a:p>
        </p:txBody>
      </p:sp>
    </p:spTree>
    <p:extLst>
      <p:ext uri="{BB962C8B-B14F-4D97-AF65-F5344CB8AC3E}">
        <p14:creationId xmlns:p14="http://schemas.microsoft.com/office/powerpoint/2010/main" val="34726685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Font typeface="Arial" panose="020B0604020202020204" pitchFamily="34" charset="0"/>
              <a:buChar char="•"/>
            </a:pPr>
            <a:endParaRPr lang="en-US" dirty="0"/>
          </a:p>
          <a:p>
            <a:pPr marL="742950" lvl="1" indent="-285750">
              <a:buFont typeface="Arial" panose="020B0604020202020204" pitchFamily="34" charset="0"/>
              <a:buChar char="•"/>
            </a:pPr>
            <a:r>
              <a:rPr lang="en-US" dirty="0"/>
              <a:t>Combines all rows from both LEFT JOIN and RIGHT JOIN.</a:t>
            </a:r>
          </a:p>
          <a:p>
            <a:pPr marL="742950" lvl="1" indent="-285750">
              <a:buFont typeface="Arial" panose="020B0604020202020204" pitchFamily="34" charset="0"/>
              <a:buChar char="•"/>
            </a:pPr>
            <a:r>
              <a:rPr lang="en-US" dirty="0"/>
              <a:t>Includes unmatched rows from both Employees and Departments tables.</a:t>
            </a:r>
          </a:p>
          <a:p>
            <a:endParaRPr lang="en-EG" dirty="0"/>
          </a:p>
        </p:txBody>
      </p:sp>
    </p:spTree>
    <p:extLst>
      <p:ext uri="{BB962C8B-B14F-4D97-AF65-F5344CB8AC3E}">
        <p14:creationId xmlns:p14="http://schemas.microsoft.com/office/powerpoint/2010/main" val="9630385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a:extLst>
            <a:ext uri="{FF2B5EF4-FFF2-40B4-BE49-F238E27FC236}">
              <a16:creationId xmlns:a16="http://schemas.microsoft.com/office/drawing/2014/main" id="{FBA0F2D1-3C74-A398-E352-E35C2B328BBC}"/>
            </a:ext>
          </a:extLst>
        </p:cNvPr>
        <p:cNvGrpSpPr/>
        <p:nvPr/>
      </p:nvGrpSpPr>
      <p:grpSpPr>
        <a:xfrm>
          <a:off x="0" y="0"/>
          <a:ext cx="0" cy="0"/>
          <a:chOff x="0" y="0"/>
          <a:chExt cx="0" cy="0"/>
        </a:xfrm>
      </p:grpSpPr>
      <p:sp>
        <p:nvSpPr>
          <p:cNvPr id="59" name="Google Shape;59;p:notes">
            <a:extLst>
              <a:ext uri="{FF2B5EF4-FFF2-40B4-BE49-F238E27FC236}">
                <a16:creationId xmlns:a16="http://schemas.microsoft.com/office/drawing/2014/main" id="{541F3A96-D5D2-26DB-64B3-00C0D922286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p:notes">
            <a:extLst>
              <a:ext uri="{FF2B5EF4-FFF2-40B4-BE49-F238E27FC236}">
                <a16:creationId xmlns:a16="http://schemas.microsoft.com/office/drawing/2014/main" id="{EBCB091A-E761-3F90-D3D0-004B2EE36B8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02469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EG" dirty="0"/>
          </a:p>
        </p:txBody>
      </p:sp>
    </p:spTree>
    <p:extLst>
      <p:ext uri="{BB962C8B-B14F-4D97-AF65-F5344CB8AC3E}">
        <p14:creationId xmlns:p14="http://schemas.microsoft.com/office/powerpoint/2010/main" val="15178908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5C79B2-FFA8-9109-AD55-B0E81F9E1EC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FE37661-1B92-C30D-46C9-DCBE63460F3D}"/>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A7D16B0C-8BC3-F3E4-FA6E-560C248E4470}"/>
              </a:ext>
            </a:extLst>
          </p:cNvPr>
          <p:cNvSpPr>
            <a:spLocks noGrp="1"/>
          </p:cNvSpPr>
          <p:nvPr>
            <p:ph type="body" idx="1"/>
          </p:nvPr>
        </p:nvSpPr>
        <p:spPr/>
        <p:txBody>
          <a:bodyPr/>
          <a:lstStyle/>
          <a:p>
            <a:endParaRPr lang="en-EG" dirty="0"/>
          </a:p>
        </p:txBody>
      </p:sp>
    </p:spTree>
    <p:extLst>
      <p:ext uri="{BB962C8B-B14F-4D97-AF65-F5344CB8AC3E}">
        <p14:creationId xmlns:p14="http://schemas.microsoft.com/office/powerpoint/2010/main" val="14291787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4026B7-47B3-F5AD-1017-9DB7978F027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98BB07F-3A64-23AC-7024-04760ED242BC}"/>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07F89117-71E4-C637-63DB-DA63F2C317F1}"/>
              </a:ext>
            </a:extLst>
          </p:cNvPr>
          <p:cNvSpPr>
            <a:spLocks noGrp="1"/>
          </p:cNvSpPr>
          <p:nvPr>
            <p:ph type="body" idx="1"/>
          </p:nvPr>
        </p:nvSpPr>
        <p:spPr/>
        <p:txBody>
          <a:bodyPr/>
          <a:lstStyle/>
          <a:p>
            <a:endParaRPr lang="en-EG" dirty="0"/>
          </a:p>
        </p:txBody>
      </p:sp>
    </p:spTree>
    <p:extLst>
      <p:ext uri="{BB962C8B-B14F-4D97-AF65-F5344CB8AC3E}">
        <p14:creationId xmlns:p14="http://schemas.microsoft.com/office/powerpoint/2010/main" val="41768810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E08602-AD92-50B1-D267-6EE46452195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F4ADE83-51F9-9A08-429B-54523EAEC757}"/>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0FACD77F-9E2B-5EB1-851D-20F5E627D68D}"/>
              </a:ext>
            </a:extLst>
          </p:cNvPr>
          <p:cNvSpPr>
            <a:spLocks noGrp="1"/>
          </p:cNvSpPr>
          <p:nvPr>
            <p:ph type="body" idx="1"/>
          </p:nvPr>
        </p:nvSpPr>
        <p:spPr/>
        <p:txBody>
          <a:bodyPr/>
          <a:lstStyle/>
          <a:p>
            <a:endParaRPr lang="en-EG" dirty="0"/>
          </a:p>
        </p:txBody>
      </p:sp>
    </p:spTree>
    <p:extLst>
      <p:ext uri="{BB962C8B-B14F-4D97-AF65-F5344CB8AC3E}">
        <p14:creationId xmlns:p14="http://schemas.microsoft.com/office/powerpoint/2010/main" val="1535601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015218-6DAE-4EDF-04D7-B904E802C2A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AF84EB1-899A-8949-0D2E-695061D0CB7F}"/>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0087C49F-FD45-E832-6505-5835ACBB3945}"/>
              </a:ext>
            </a:extLst>
          </p:cNvPr>
          <p:cNvSpPr>
            <a:spLocks noGrp="1"/>
          </p:cNvSpPr>
          <p:nvPr>
            <p:ph type="body" idx="1"/>
          </p:nvPr>
        </p:nvSpPr>
        <p:spPr/>
        <p:txBody>
          <a:bodyPr/>
          <a:lstStyle/>
          <a:p>
            <a:endParaRPr lang="en-EG" dirty="0"/>
          </a:p>
        </p:txBody>
      </p:sp>
    </p:spTree>
    <p:extLst>
      <p:ext uri="{BB962C8B-B14F-4D97-AF65-F5344CB8AC3E}">
        <p14:creationId xmlns:p14="http://schemas.microsoft.com/office/powerpoint/2010/main" val="38977647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a:extLst>
            <a:ext uri="{FF2B5EF4-FFF2-40B4-BE49-F238E27FC236}">
              <a16:creationId xmlns:a16="http://schemas.microsoft.com/office/drawing/2014/main" id="{4CC094D3-40B4-4316-BF1B-3D9678EBE589}"/>
            </a:ext>
          </a:extLst>
        </p:cNvPr>
        <p:cNvGrpSpPr/>
        <p:nvPr/>
      </p:nvGrpSpPr>
      <p:grpSpPr>
        <a:xfrm>
          <a:off x="0" y="0"/>
          <a:ext cx="0" cy="0"/>
          <a:chOff x="0" y="0"/>
          <a:chExt cx="0" cy="0"/>
        </a:xfrm>
      </p:grpSpPr>
      <p:sp>
        <p:nvSpPr>
          <p:cNvPr id="59" name="Google Shape;59;p:notes">
            <a:extLst>
              <a:ext uri="{FF2B5EF4-FFF2-40B4-BE49-F238E27FC236}">
                <a16:creationId xmlns:a16="http://schemas.microsoft.com/office/drawing/2014/main" id="{E11348F5-E37C-865B-BD97-1CEE601DB0A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p:notes">
            <a:extLst>
              <a:ext uri="{FF2B5EF4-FFF2-40B4-BE49-F238E27FC236}">
                <a16:creationId xmlns:a16="http://schemas.microsoft.com/office/drawing/2014/main" id="{BE2B94AF-1C1B-BA26-7563-52A76C29B71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120662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381000" y="685800"/>
            <a:ext cx="6096000" cy="3429000"/>
          </a:xfrm>
        </p:spPr>
      </p:sp>
      <p:sp>
        <p:nvSpPr>
          <p:cNvPr id="3" name="Notes Placeholder 2"/>
          <p:cNvSpPr>
            <a:spLocks noGrp="1"/>
          </p:cNvSpPr>
          <p:nvPr>
            <p:ph type="body" sz="quarter" idx="3"/>
          </p:nvPr>
        </p:nvSpPr>
        <p:spPr/>
        <p:txBody>
          <a:bodyPr/>
          <a:lstStyle/>
          <a:p>
            <a:r>
              <a:t>The WHERE keyword helps filter the data to retrieve only the records that meet specific criteria.</a:t>
            </a:r>
          </a:p>
        </p:txBody>
      </p:sp>
      <p:sp>
        <p:nvSpPr>
          <p:cNvPr id="4" name="Slide Number Placeholder 3"/>
          <p:cNvSpPr>
            <a:spLocks noGrp="1"/>
          </p:cNvSpPr>
          <p:nvPr>
            <p:ph type="sldNum" sz="quarter" idx="5"/>
          </p:nvPr>
        </p:nvSpPr>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a:extLst>
            <a:ext uri="{FF2B5EF4-FFF2-40B4-BE49-F238E27FC236}">
              <a16:creationId xmlns:a16="http://schemas.microsoft.com/office/drawing/2014/main" id="{33E59E95-6187-57D7-9557-05394FAB9E8D}"/>
            </a:ext>
          </a:extLst>
        </p:cNvPr>
        <p:cNvGrpSpPr/>
        <p:nvPr/>
      </p:nvGrpSpPr>
      <p:grpSpPr>
        <a:xfrm>
          <a:off x="0" y="0"/>
          <a:ext cx="0" cy="0"/>
          <a:chOff x="0" y="0"/>
          <a:chExt cx="0" cy="0"/>
        </a:xfrm>
      </p:grpSpPr>
      <p:sp>
        <p:nvSpPr>
          <p:cNvPr id="59" name="Google Shape;59;p:notes">
            <a:extLst>
              <a:ext uri="{FF2B5EF4-FFF2-40B4-BE49-F238E27FC236}">
                <a16:creationId xmlns:a16="http://schemas.microsoft.com/office/drawing/2014/main" id="{8992678A-E3D6-1092-0FA1-2FD9502532A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p:notes">
            <a:extLst>
              <a:ext uri="{FF2B5EF4-FFF2-40B4-BE49-F238E27FC236}">
                <a16:creationId xmlns:a16="http://schemas.microsoft.com/office/drawing/2014/main" id="{4F35325B-16A0-6237-D468-A033A1F7EC8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768782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69EDEE-A5B7-D3C7-4DBB-76F5B617F43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9C6BDE-67E8-4C0A-7828-92B91F79A69D}"/>
              </a:ext>
            </a:extLst>
          </p:cNvPr>
          <p:cNvSpPr>
            <a:spLocks noGrp="1" noRot="1" noChangeAspect="1"/>
          </p:cNvSpPr>
          <p:nvPr>
            <p:ph type="sldImg" idx="2"/>
          </p:nvPr>
        </p:nvSpPr>
        <p:spPr>
          <a:xfrm>
            <a:off x="381000" y="685800"/>
            <a:ext cx="6096000" cy="3429000"/>
          </a:xfrm>
        </p:spPr>
      </p:sp>
      <p:sp>
        <p:nvSpPr>
          <p:cNvPr id="3" name="Notes Placeholder 2">
            <a:extLst>
              <a:ext uri="{FF2B5EF4-FFF2-40B4-BE49-F238E27FC236}">
                <a16:creationId xmlns:a16="http://schemas.microsoft.com/office/drawing/2014/main" id="{3D18A4E3-6746-A2FB-3596-E91105B2D91B}"/>
              </a:ext>
            </a:extLst>
          </p:cNvPr>
          <p:cNvSpPr>
            <a:spLocks noGrp="1"/>
          </p:cNvSpPr>
          <p:nvPr>
            <p:ph type="body" sz="quarter" idx="3"/>
          </p:nvPr>
        </p:nvSpPr>
        <p:spPr/>
        <p:txBody>
          <a:bodyPr/>
          <a:lstStyle/>
          <a:p>
            <a:r>
              <a:t>The WHERE keyword helps filter the data to retrieve only the records that meet specific criteria.</a:t>
            </a:r>
          </a:p>
        </p:txBody>
      </p:sp>
      <p:sp>
        <p:nvSpPr>
          <p:cNvPr id="4" name="Slide Number Placeholder 3">
            <a:extLst>
              <a:ext uri="{FF2B5EF4-FFF2-40B4-BE49-F238E27FC236}">
                <a16:creationId xmlns:a16="http://schemas.microsoft.com/office/drawing/2014/main" id="{22970BA1-D144-56EA-C873-56EACCEDF607}"/>
              </a:ext>
            </a:extLst>
          </p:cNvPr>
          <p:cNvSpPr>
            <a:spLocks noGrp="1"/>
          </p:cNvSpPr>
          <p:nvPr>
            <p:ph type="sldNum" sz="quarter" idx="5"/>
          </p:nvPr>
        </p:nvSpPr>
        <p:spPr/>
      </p:sp>
    </p:spTree>
    <p:extLst>
      <p:ext uri="{BB962C8B-B14F-4D97-AF65-F5344CB8AC3E}">
        <p14:creationId xmlns:p14="http://schemas.microsoft.com/office/powerpoint/2010/main" val="12101772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67C2C8-9A49-6C37-9FA9-3449F03C91F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D624860-9DAD-C928-D426-D2B582A70FDB}"/>
              </a:ext>
            </a:extLst>
          </p:cNvPr>
          <p:cNvSpPr>
            <a:spLocks noGrp="1" noRot="1" noChangeAspect="1"/>
          </p:cNvSpPr>
          <p:nvPr>
            <p:ph type="sldImg" idx="2"/>
          </p:nvPr>
        </p:nvSpPr>
        <p:spPr>
          <a:xfrm>
            <a:off x="381000" y="685800"/>
            <a:ext cx="6096000" cy="3429000"/>
          </a:xfrm>
        </p:spPr>
      </p:sp>
      <p:sp>
        <p:nvSpPr>
          <p:cNvPr id="3" name="Notes Placeholder 2">
            <a:extLst>
              <a:ext uri="{FF2B5EF4-FFF2-40B4-BE49-F238E27FC236}">
                <a16:creationId xmlns:a16="http://schemas.microsoft.com/office/drawing/2014/main" id="{5E8A1CF0-2CA6-3FF7-356D-9AAB38C84F2D}"/>
              </a:ext>
            </a:extLst>
          </p:cNvPr>
          <p:cNvSpPr>
            <a:spLocks noGrp="1"/>
          </p:cNvSpPr>
          <p:nvPr>
            <p:ph type="body" sz="quarter" idx="3"/>
          </p:nvPr>
        </p:nvSpPr>
        <p:spPr/>
        <p:txBody>
          <a:bodyPr/>
          <a:lstStyle/>
          <a:p>
            <a:r>
              <a:t>The WHERE keyword helps filter the data to retrieve only the records that meet specific criteria.</a:t>
            </a:r>
          </a:p>
        </p:txBody>
      </p:sp>
      <p:sp>
        <p:nvSpPr>
          <p:cNvPr id="4" name="Slide Number Placeholder 3">
            <a:extLst>
              <a:ext uri="{FF2B5EF4-FFF2-40B4-BE49-F238E27FC236}">
                <a16:creationId xmlns:a16="http://schemas.microsoft.com/office/drawing/2014/main" id="{8BDDBC87-DCDF-2295-D90E-9D85B0BEC609}"/>
              </a:ext>
            </a:extLst>
          </p:cNvPr>
          <p:cNvSpPr>
            <a:spLocks noGrp="1"/>
          </p:cNvSpPr>
          <p:nvPr>
            <p:ph type="sldNum" sz="quarter" idx="5"/>
          </p:nvPr>
        </p:nvSpPr>
        <p:spPr/>
      </p:sp>
    </p:spTree>
    <p:extLst>
      <p:ext uri="{BB962C8B-B14F-4D97-AF65-F5344CB8AC3E}">
        <p14:creationId xmlns:p14="http://schemas.microsoft.com/office/powerpoint/2010/main" val="36335922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015D9B-F803-E984-3A2A-6F2A1200AFA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28ECFD2-7D97-773C-4AB6-591A3D52F6EE}"/>
              </a:ext>
            </a:extLst>
          </p:cNvPr>
          <p:cNvSpPr>
            <a:spLocks noGrp="1" noRot="1" noChangeAspect="1"/>
          </p:cNvSpPr>
          <p:nvPr>
            <p:ph type="sldImg" idx="2"/>
          </p:nvPr>
        </p:nvSpPr>
        <p:spPr>
          <a:xfrm>
            <a:off x="381000" y="685800"/>
            <a:ext cx="6096000" cy="3429000"/>
          </a:xfrm>
        </p:spPr>
      </p:sp>
      <p:sp>
        <p:nvSpPr>
          <p:cNvPr id="3" name="Notes Placeholder 2">
            <a:extLst>
              <a:ext uri="{FF2B5EF4-FFF2-40B4-BE49-F238E27FC236}">
                <a16:creationId xmlns:a16="http://schemas.microsoft.com/office/drawing/2014/main" id="{7ECE4309-26BC-4414-C31A-5BD1290CF9F9}"/>
              </a:ext>
            </a:extLst>
          </p:cNvPr>
          <p:cNvSpPr>
            <a:spLocks noGrp="1"/>
          </p:cNvSpPr>
          <p:nvPr>
            <p:ph type="body" sz="quarter" idx="3"/>
          </p:nvPr>
        </p:nvSpPr>
        <p:spPr/>
        <p:txBody>
          <a:bodyPr/>
          <a:lstStyle/>
          <a:p>
            <a:r>
              <a:t>The WHERE keyword helps filter the data to retrieve only the records that meet specific criteria.</a:t>
            </a:r>
          </a:p>
        </p:txBody>
      </p:sp>
      <p:sp>
        <p:nvSpPr>
          <p:cNvPr id="4" name="Slide Number Placeholder 3">
            <a:extLst>
              <a:ext uri="{FF2B5EF4-FFF2-40B4-BE49-F238E27FC236}">
                <a16:creationId xmlns:a16="http://schemas.microsoft.com/office/drawing/2014/main" id="{845E2F1D-1A82-38FA-4693-B992C199BBBA}"/>
              </a:ext>
            </a:extLst>
          </p:cNvPr>
          <p:cNvSpPr>
            <a:spLocks noGrp="1"/>
          </p:cNvSpPr>
          <p:nvPr>
            <p:ph type="sldNum" sz="quarter" idx="5"/>
          </p:nvPr>
        </p:nvSpPr>
        <p:spPr/>
      </p:sp>
    </p:spTree>
    <p:extLst>
      <p:ext uri="{BB962C8B-B14F-4D97-AF65-F5344CB8AC3E}">
        <p14:creationId xmlns:p14="http://schemas.microsoft.com/office/powerpoint/2010/main" val="18392708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554DA8-3682-8EB4-2814-8944A52B789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0EEC66C-E69D-72F9-9BE6-F91109F010E6}"/>
              </a:ext>
            </a:extLst>
          </p:cNvPr>
          <p:cNvSpPr>
            <a:spLocks noGrp="1" noRot="1" noChangeAspect="1"/>
          </p:cNvSpPr>
          <p:nvPr>
            <p:ph type="sldImg" idx="2"/>
          </p:nvPr>
        </p:nvSpPr>
        <p:spPr>
          <a:xfrm>
            <a:off x="381000" y="685800"/>
            <a:ext cx="6096000" cy="3429000"/>
          </a:xfrm>
        </p:spPr>
      </p:sp>
      <p:sp>
        <p:nvSpPr>
          <p:cNvPr id="3" name="Notes Placeholder 2">
            <a:extLst>
              <a:ext uri="{FF2B5EF4-FFF2-40B4-BE49-F238E27FC236}">
                <a16:creationId xmlns:a16="http://schemas.microsoft.com/office/drawing/2014/main" id="{DC95B304-9EB4-5C8B-0723-D27727667ED8}"/>
              </a:ext>
            </a:extLst>
          </p:cNvPr>
          <p:cNvSpPr>
            <a:spLocks noGrp="1"/>
          </p:cNvSpPr>
          <p:nvPr>
            <p:ph type="body" sz="quarter" idx="3"/>
          </p:nvPr>
        </p:nvSpPr>
        <p:spPr/>
        <p:txBody>
          <a:bodyPr/>
          <a:lstStyle/>
          <a:p>
            <a:r>
              <a:t>The WHERE keyword helps filter the data to retrieve only the records that meet specific criteria.</a:t>
            </a:r>
          </a:p>
        </p:txBody>
      </p:sp>
      <p:sp>
        <p:nvSpPr>
          <p:cNvPr id="4" name="Slide Number Placeholder 3">
            <a:extLst>
              <a:ext uri="{FF2B5EF4-FFF2-40B4-BE49-F238E27FC236}">
                <a16:creationId xmlns:a16="http://schemas.microsoft.com/office/drawing/2014/main" id="{63FF1177-1B1B-2F2E-20D4-4DF846555603}"/>
              </a:ext>
            </a:extLst>
          </p:cNvPr>
          <p:cNvSpPr>
            <a:spLocks noGrp="1"/>
          </p:cNvSpPr>
          <p:nvPr>
            <p:ph type="sldNum" sz="quarter" idx="5"/>
          </p:nvPr>
        </p:nvSpPr>
        <p:spPr/>
      </p:sp>
    </p:spTree>
    <p:extLst>
      <p:ext uri="{BB962C8B-B14F-4D97-AF65-F5344CB8AC3E}">
        <p14:creationId xmlns:p14="http://schemas.microsoft.com/office/powerpoint/2010/main" val="27232212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3" name="Google Shape;23;p4"/>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319500" y="421892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a:endParaRPr/>
          </a:p>
        </p:txBody>
      </p:sp>
      <p:sp>
        <p:nvSpPr>
          <p:cNvPr id="50" name="Google Shape;50;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9"/>
        <p:cNvGrpSpPr/>
        <p:nvPr/>
      </p:nvGrpSpPr>
      <p:grpSpPr>
        <a:xfrm>
          <a:off x="0" y="0"/>
          <a:ext cx="0" cy="0"/>
          <a:chOff x="0" y="0"/>
          <a:chExt cx="0" cy="0"/>
        </a:xfrm>
      </p:grpSpPr>
      <p:sp>
        <p:nvSpPr>
          <p:cNvPr id="10" name="Google Shape;10;p2"/>
          <p:cNvSpPr/>
          <p:nvPr/>
        </p:nvSpPr>
        <p:spPr>
          <a:xfrm>
            <a:off x="2744013" y="756700"/>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1" name="Google Shape;11;p2"/>
          <p:cNvSpPr/>
          <p:nvPr/>
        </p:nvSpPr>
        <p:spPr>
          <a:xfrm rot="10800000">
            <a:off x="5318350" y="32667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2" name="Google Shape;12;p2"/>
          <p:cNvSpPr txBox="1">
            <a:spLocks noGrp="1"/>
          </p:cNvSpPr>
          <p:nvPr>
            <p:ph type="ctrTitle"/>
          </p:nvPr>
        </p:nvSpPr>
        <p:spPr>
          <a:xfrm>
            <a:off x="3044700" y="1444255"/>
            <a:ext cx="3054600" cy="15372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a:endParaRPr/>
          </a:p>
        </p:txBody>
      </p:sp>
      <p:sp>
        <p:nvSpPr>
          <p:cNvPr id="13" name="Google Shape;13;p2"/>
          <p:cNvSpPr txBox="1">
            <a:spLocks noGrp="1"/>
          </p:cNvSpPr>
          <p:nvPr>
            <p:ph type="subTitle" idx="1"/>
          </p:nvPr>
        </p:nvSpPr>
        <p:spPr>
          <a:xfrm>
            <a:off x="3044700" y="3116580"/>
            <a:ext cx="3054600" cy="7014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43127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C7E86F6-AEF6-4EF2-8927-893989E3C3E4}" type="datetimeFigureOut">
              <a:rPr lang="en-US" smtClean="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562AE7-BA7D-4FA1-8992-E5A337CB6A14}" type="slidenum">
              <a:rPr lang="en-US" smtClean="0"/>
              <a:t>‹#›</a:t>
            </a:fld>
            <a:endParaRPr lang="en-US"/>
          </a:p>
        </p:txBody>
      </p:sp>
    </p:spTree>
    <p:extLst>
      <p:ext uri="{BB962C8B-B14F-4D97-AF65-F5344CB8AC3E}">
        <p14:creationId xmlns:p14="http://schemas.microsoft.com/office/powerpoint/2010/main" val="51374398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lux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a:endParaRPr/>
          </a:p>
        </p:txBody>
      </p:sp>
      <p:sp>
        <p:nvSpPr>
          <p:cNvPr id="7" name="Google Shape;7;p1"/>
          <p:cNvSpPr txBox="1">
            <a:spLocks noGrp="1"/>
          </p:cNvSpPr>
          <p:nvPr>
            <p:ph type="body" idx="1"/>
          </p:nvPr>
        </p:nvSpPr>
        <p:spPr>
          <a:xfrm>
            <a:off x="311700" y="1225225"/>
            <a:ext cx="8520600" cy="3354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marL="914400" lvl="1"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marL="1371600" lvl="2"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marL="1828800" lvl="3"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marL="2286000" lvl="4"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marL="2743200" lvl="5"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marL="3200400" lvl="6"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marL="3657600" lvl="7"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marL="4114800" lvl="8" indent="-3175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0" r:id="rId1"/>
    <p:sldLayoutId id="2147483656" r:id="rId2"/>
    <p:sldLayoutId id="2147483658" r:id="rId3"/>
    <p:sldLayoutId id="2147483661" r:id="rId4"/>
    <p:sldLayoutId id="2147483662"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47.png"/></Relationships>
</file>

<file path=ppt/slides/_rels/slide4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51.png"/></Relationships>
</file>

<file path=ppt/slides/_rels/slide4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jpe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55.png"/></Relationships>
</file>

<file path=ppt/slides/_rels/slide48.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59.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65.png"/></Relationships>
</file>

<file path=ppt/slides/_rels/slide56.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23.xml"/><Relationship Id="rId1" Type="http://schemas.openxmlformats.org/officeDocument/2006/relationships/slideLayout" Target="../slideLayouts/slideLayout1.xml"/><Relationship Id="rId5" Type="http://schemas.openxmlformats.org/officeDocument/2006/relationships/image" Target="../media/image68.png"/><Relationship Id="rId4" Type="http://schemas.openxmlformats.org/officeDocument/2006/relationships/image" Target="../media/image67.png"/></Relationships>
</file>

<file path=ppt/slides/_rels/slide57.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70.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txBox="1">
            <a:spLocks noGrp="1"/>
          </p:cNvSpPr>
          <p:nvPr>
            <p:ph type="ctrTitle"/>
          </p:nvPr>
        </p:nvSpPr>
        <p:spPr>
          <a:xfrm>
            <a:off x="3044700" y="2125918"/>
            <a:ext cx="3054600" cy="1537200"/>
          </a:xfrm>
          <a:prstGeom prst="rect">
            <a:avLst/>
          </a:prstGeom>
        </p:spPr>
        <p:txBody>
          <a:bodyPr spcFirstLastPara="1" wrap="square" lIns="91425" tIns="91425" rIns="91425" bIns="91425" anchor="b" anchorCtr="0">
            <a:noAutofit/>
          </a:bodyPr>
          <a:lstStyle/>
          <a:p>
            <a:pPr lvl="0"/>
            <a:br>
              <a:rPr lang="en-GB" sz="4000" dirty="0"/>
            </a:br>
            <a:br>
              <a:rPr lang="en-GB" sz="4000" dirty="0"/>
            </a:br>
            <a:r>
              <a:rPr lang="en-GB" sz="3600" dirty="0"/>
              <a:t>Keywords, Aggregation Functions , Group by ,Join, &amp; nested Queries</a:t>
            </a:r>
            <a:endParaRPr lang="en-US" sz="4000" dirty="0"/>
          </a:p>
        </p:txBody>
      </p:sp>
      <p:sp>
        <p:nvSpPr>
          <p:cNvPr id="63" name="Google Shape;63;p13"/>
          <p:cNvSpPr txBox="1">
            <a:spLocks noGrp="1"/>
          </p:cNvSpPr>
          <p:nvPr>
            <p:ph type="subTitle" idx="1"/>
          </p:nvPr>
        </p:nvSpPr>
        <p:spPr>
          <a:xfrm>
            <a:off x="3044700" y="3663118"/>
            <a:ext cx="3054600" cy="701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Session </a:t>
            </a:r>
            <a:r>
              <a:rPr lang="en-US" dirty="0"/>
              <a:t>5</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370B14-1624-797F-113A-E41900BE503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39EF1E3-D715-A760-EF7A-0CB8C0C54CD2}"/>
              </a:ext>
            </a:extLst>
          </p:cNvPr>
          <p:cNvSpPr>
            <a:spLocks noGrp="1"/>
          </p:cNvSpPr>
          <p:nvPr>
            <p:ph type="title"/>
          </p:nvPr>
        </p:nvSpPr>
        <p:spPr/>
        <p:txBody>
          <a:bodyPr/>
          <a:lstStyle/>
          <a:p>
            <a:r>
              <a:rPr lang="en-EG" dirty="0"/>
              <a:t>Between Keyword</a:t>
            </a:r>
          </a:p>
        </p:txBody>
      </p:sp>
      <p:pic>
        <p:nvPicPr>
          <p:cNvPr id="4" name="Picture 3">
            <a:extLst>
              <a:ext uri="{FF2B5EF4-FFF2-40B4-BE49-F238E27FC236}">
                <a16:creationId xmlns:a16="http://schemas.microsoft.com/office/drawing/2014/main" id="{A3991DC0-70BE-246A-1A21-68CCE68AD66A}"/>
              </a:ext>
            </a:extLst>
          </p:cNvPr>
          <p:cNvPicPr>
            <a:picLocks noChangeAspect="1"/>
          </p:cNvPicPr>
          <p:nvPr/>
        </p:nvPicPr>
        <p:blipFill>
          <a:blip r:embed="rId2"/>
          <a:stretch>
            <a:fillRect/>
          </a:stretch>
        </p:blipFill>
        <p:spPr>
          <a:xfrm>
            <a:off x="437349" y="4270303"/>
            <a:ext cx="6350000" cy="558800"/>
          </a:xfrm>
          <a:prstGeom prst="rect">
            <a:avLst/>
          </a:prstGeom>
        </p:spPr>
      </p:pic>
      <p:pic>
        <p:nvPicPr>
          <p:cNvPr id="3" name="Picture 2">
            <a:extLst>
              <a:ext uri="{FF2B5EF4-FFF2-40B4-BE49-F238E27FC236}">
                <a16:creationId xmlns:a16="http://schemas.microsoft.com/office/drawing/2014/main" id="{0A6A6425-74F6-3D09-199A-17567BFAB1C0}"/>
              </a:ext>
            </a:extLst>
          </p:cNvPr>
          <p:cNvPicPr>
            <a:picLocks noChangeAspect="1"/>
          </p:cNvPicPr>
          <p:nvPr/>
        </p:nvPicPr>
        <p:blipFill>
          <a:blip r:embed="rId3"/>
          <a:stretch>
            <a:fillRect/>
          </a:stretch>
        </p:blipFill>
        <p:spPr>
          <a:xfrm>
            <a:off x="437349" y="1718725"/>
            <a:ext cx="5359400" cy="1143000"/>
          </a:xfrm>
          <a:prstGeom prst="rect">
            <a:avLst/>
          </a:prstGeom>
        </p:spPr>
      </p:pic>
      <p:pic>
        <p:nvPicPr>
          <p:cNvPr id="8" name="Picture 7">
            <a:extLst>
              <a:ext uri="{FF2B5EF4-FFF2-40B4-BE49-F238E27FC236}">
                <a16:creationId xmlns:a16="http://schemas.microsoft.com/office/drawing/2014/main" id="{953D784A-A751-E24B-DDE0-4FCAD7677AC8}"/>
              </a:ext>
            </a:extLst>
          </p:cNvPr>
          <p:cNvPicPr>
            <a:picLocks noChangeAspect="1"/>
          </p:cNvPicPr>
          <p:nvPr/>
        </p:nvPicPr>
        <p:blipFill>
          <a:blip r:embed="rId4"/>
          <a:stretch>
            <a:fillRect/>
          </a:stretch>
        </p:blipFill>
        <p:spPr>
          <a:xfrm>
            <a:off x="437349" y="2994514"/>
            <a:ext cx="5359400" cy="1143000"/>
          </a:xfrm>
          <a:prstGeom prst="rect">
            <a:avLst/>
          </a:prstGeom>
        </p:spPr>
      </p:pic>
      <p:sp>
        <p:nvSpPr>
          <p:cNvPr id="6" name="TextBox 5">
            <a:extLst>
              <a:ext uri="{FF2B5EF4-FFF2-40B4-BE49-F238E27FC236}">
                <a16:creationId xmlns:a16="http://schemas.microsoft.com/office/drawing/2014/main" id="{D2DEE77F-62A6-5AB5-27EF-2BADA2C10E1F}"/>
              </a:ext>
            </a:extLst>
          </p:cNvPr>
          <p:cNvSpPr txBox="1"/>
          <p:nvPr/>
        </p:nvSpPr>
        <p:spPr>
          <a:xfrm>
            <a:off x="311700" y="1101448"/>
            <a:ext cx="8375100" cy="646331"/>
          </a:xfrm>
          <a:prstGeom prst="rect">
            <a:avLst/>
          </a:prstGeom>
          <a:noFill/>
        </p:spPr>
        <p:txBody>
          <a:bodyPr wrap="square">
            <a:spAutoFit/>
          </a:bodyPr>
          <a:lstStyle/>
          <a:p>
            <a:pPr marL="285750" indent="-285750">
              <a:buFont typeface="Arial" panose="020B0604020202020204" pitchFamily="34" charset="0"/>
              <a:buChar char="•"/>
            </a:pPr>
            <a:r>
              <a:rPr lang="en-US" sz="1800" dirty="0"/>
              <a:t>Used to filter records within a range of values (inclusive), used with </a:t>
            </a:r>
            <a:r>
              <a:rPr lang="en-US" sz="1800" b="1" dirty="0">
                <a:solidFill>
                  <a:srgbClr val="FF0000"/>
                </a:solidFill>
              </a:rPr>
              <a:t>WHERE </a:t>
            </a:r>
            <a:r>
              <a:rPr lang="en-US" sz="1800" dirty="0">
                <a:solidFill>
                  <a:schemeClr val="tx1"/>
                </a:solidFill>
              </a:rPr>
              <a:t>clause</a:t>
            </a:r>
          </a:p>
        </p:txBody>
      </p:sp>
    </p:spTree>
    <p:extLst>
      <p:ext uri="{BB962C8B-B14F-4D97-AF65-F5344CB8AC3E}">
        <p14:creationId xmlns:p14="http://schemas.microsoft.com/office/powerpoint/2010/main" val="10678482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DB0153-549F-3638-9B21-71F3E5EAC82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E952B11-33E2-76A3-8F2B-CC2C138E9230}"/>
              </a:ext>
            </a:extLst>
          </p:cNvPr>
          <p:cNvSpPr>
            <a:spLocks noGrp="1"/>
          </p:cNvSpPr>
          <p:nvPr>
            <p:ph type="title"/>
          </p:nvPr>
        </p:nvSpPr>
        <p:spPr/>
        <p:txBody>
          <a:bodyPr/>
          <a:lstStyle/>
          <a:p>
            <a:r>
              <a:rPr lang="en-EG" dirty="0"/>
              <a:t>Like Keyword</a:t>
            </a:r>
          </a:p>
        </p:txBody>
      </p:sp>
      <p:pic>
        <p:nvPicPr>
          <p:cNvPr id="7" name="Picture 6">
            <a:extLst>
              <a:ext uri="{FF2B5EF4-FFF2-40B4-BE49-F238E27FC236}">
                <a16:creationId xmlns:a16="http://schemas.microsoft.com/office/drawing/2014/main" id="{AD64AA8B-871D-18BA-9837-16271C1C9182}"/>
              </a:ext>
            </a:extLst>
          </p:cNvPr>
          <p:cNvPicPr>
            <a:picLocks noChangeAspect="1"/>
          </p:cNvPicPr>
          <p:nvPr/>
        </p:nvPicPr>
        <p:blipFill>
          <a:blip r:embed="rId2"/>
          <a:stretch>
            <a:fillRect/>
          </a:stretch>
        </p:blipFill>
        <p:spPr>
          <a:xfrm>
            <a:off x="311700" y="1888989"/>
            <a:ext cx="7772400" cy="457200"/>
          </a:xfrm>
          <a:prstGeom prst="rect">
            <a:avLst/>
          </a:prstGeom>
        </p:spPr>
      </p:pic>
      <p:pic>
        <p:nvPicPr>
          <p:cNvPr id="10" name="Picture 9">
            <a:extLst>
              <a:ext uri="{FF2B5EF4-FFF2-40B4-BE49-F238E27FC236}">
                <a16:creationId xmlns:a16="http://schemas.microsoft.com/office/drawing/2014/main" id="{EAB639C5-8025-630D-4831-E72D97EB237D}"/>
              </a:ext>
            </a:extLst>
          </p:cNvPr>
          <p:cNvPicPr>
            <a:picLocks noChangeAspect="1"/>
          </p:cNvPicPr>
          <p:nvPr/>
        </p:nvPicPr>
        <p:blipFill>
          <a:blip r:embed="rId3"/>
          <a:stretch>
            <a:fillRect/>
          </a:stretch>
        </p:blipFill>
        <p:spPr>
          <a:xfrm>
            <a:off x="311700" y="2571750"/>
            <a:ext cx="5359400" cy="1143000"/>
          </a:xfrm>
          <a:prstGeom prst="rect">
            <a:avLst/>
          </a:prstGeom>
        </p:spPr>
      </p:pic>
      <p:pic>
        <p:nvPicPr>
          <p:cNvPr id="11" name="Picture 10">
            <a:extLst>
              <a:ext uri="{FF2B5EF4-FFF2-40B4-BE49-F238E27FC236}">
                <a16:creationId xmlns:a16="http://schemas.microsoft.com/office/drawing/2014/main" id="{A8194A19-CA81-D429-1115-2261C0445E5E}"/>
              </a:ext>
            </a:extLst>
          </p:cNvPr>
          <p:cNvPicPr>
            <a:picLocks noChangeAspect="1"/>
          </p:cNvPicPr>
          <p:nvPr/>
        </p:nvPicPr>
        <p:blipFill>
          <a:blip r:embed="rId4"/>
          <a:stretch>
            <a:fillRect/>
          </a:stretch>
        </p:blipFill>
        <p:spPr>
          <a:xfrm>
            <a:off x="311700" y="3714750"/>
            <a:ext cx="5359400" cy="1143000"/>
          </a:xfrm>
          <a:prstGeom prst="rect">
            <a:avLst/>
          </a:prstGeom>
        </p:spPr>
      </p:pic>
      <p:sp>
        <p:nvSpPr>
          <p:cNvPr id="4" name="TextBox 3">
            <a:extLst>
              <a:ext uri="{FF2B5EF4-FFF2-40B4-BE49-F238E27FC236}">
                <a16:creationId xmlns:a16="http://schemas.microsoft.com/office/drawing/2014/main" id="{844D8565-66DA-C19B-C612-0BB54641C024}"/>
              </a:ext>
            </a:extLst>
          </p:cNvPr>
          <p:cNvSpPr txBox="1"/>
          <p:nvPr/>
        </p:nvSpPr>
        <p:spPr>
          <a:xfrm>
            <a:off x="311700" y="1111176"/>
            <a:ext cx="7772400" cy="646331"/>
          </a:xfrm>
          <a:prstGeom prst="rect">
            <a:avLst/>
          </a:prstGeom>
          <a:noFill/>
        </p:spPr>
        <p:txBody>
          <a:bodyPr wrap="square">
            <a:spAutoFit/>
          </a:bodyPr>
          <a:lstStyle/>
          <a:p>
            <a:pPr marL="285750" indent="-285750">
              <a:buFont typeface="Arial" panose="020B0604020202020204" pitchFamily="34" charset="0"/>
              <a:buChar char="•"/>
            </a:pPr>
            <a:r>
              <a:rPr lang="en-US" sz="1800" dirty="0"/>
              <a:t>Used to search for a specified pattern in a column inside text data.</a:t>
            </a:r>
          </a:p>
          <a:p>
            <a:pPr marL="285750" indent="-285750">
              <a:buFont typeface="Arial" panose="020B0604020202020204" pitchFamily="34" charset="0"/>
              <a:buChar char="•"/>
            </a:pPr>
            <a:r>
              <a:rPr lang="en-US" sz="1800" dirty="0"/>
              <a:t>Used with </a:t>
            </a:r>
            <a:r>
              <a:rPr lang="en-US" sz="1800" b="1" dirty="0">
                <a:solidFill>
                  <a:srgbClr val="FF0000"/>
                </a:solidFill>
              </a:rPr>
              <a:t>WHERE </a:t>
            </a:r>
            <a:r>
              <a:rPr lang="en-US" sz="1800" dirty="0"/>
              <a:t>clause</a:t>
            </a:r>
          </a:p>
        </p:txBody>
      </p:sp>
    </p:spTree>
    <p:extLst>
      <p:ext uri="{BB962C8B-B14F-4D97-AF65-F5344CB8AC3E}">
        <p14:creationId xmlns:p14="http://schemas.microsoft.com/office/powerpoint/2010/main" val="40698520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99A4D-0560-413F-A8A1-C8232E06E314}"/>
              </a:ext>
            </a:extLst>
          </p:cNvPr>
          <p:cNvSpPr>
            <a:spLocks noGrp="1"/>
          </p:cNvSpPr>
          <p:nvPr>
            <p:ph type="title"/>
          </p:nvPr>
        </p:nvSpPr>
        <p:spPr/>
        <p:txBody>
          <a:bodyPr/>
          <a:lstStyle/>
          <a:p>
            <a:r>
              <a:rPr lang="en-GB" dirty="0"/>
              <a:t>String Comparison</a:t>
            </a:r>
            <a:endParaRPr lang="en-US" dirty="0"/>
          </a:p>
        </p:txBody>
      </p:sp>
      <p:sp>
        <p:nvSpPr>
          <p:cNvPr id="3" name="Text Placeholder 2">
            <a:extLst>
              <a:ext uri="{FF2B5EF4-FFF2-40B4-BE49-F238E27FC236}">
                <a16:creationId xmlns:a16="http://schemas.microsoft.com/office/drawing/2014/main" id="{CD14DE69-1541-41FC-8FE2-E873BD25A53A}"/>
              </a:ext>
            </a:extLst>
          </p:cNvPr>
          <p:cNvSpPr>
            <a:spLocks noGrp="1"/>
          </p:cNvSpPr>
          <p:nvPr>
            <p:ph type="body" idx="1"/>
          </p:nvPr>
        </p:nvSpPr>
        <p:spPr/>
        <p:txBody>
          <a:bodyPr/>
          <a:lstStyle/>
          <a:p>
            <a:endParaRPr lang="en-GB" dirty="0"/>
          </a:p>
          <a:p>
            <a:r>
              <a:rPr lang="en-GB" dirty="0"/>
              <a:t>LIKE 'BR%' Every name beginning with the letters BR</a:t>
            </a:r>
            <a:endParaRPr lang="en-US" dirty="0"/>
          </a:p>
          <a:p>
            <a:r>
              <a:rPr lang="en-GB" dirty="0"/>
              <a:t>LIKE '%</a:t>
            </a:r>
            <a:r>
              <a:rPr lang="en-GB" dirty="0" err="1"/>
              <a:t>een</a:t>
            </a:r>
            <a:r>
              <a:rPr lang="en-GB" dirty="0"/>
              <a:t>'  Every name ending with the letters </a:t>
            </a:r>
            <a:r>
              <a:rPr lang="en-GB" dirty="0" err="1"/>
              <a:t>een</a:t>
            </a:r>
            <a:endParaRPr lang="en-US" dirty="0"/>
          </a:p>
          <a:p>
            <a:r>
              <a:rPr lang="en-GB" dirty="0"/>
              <a:t>LIKE '%</a:t>
            </a:r>
            <a:r>
              <a:rPr lang="en-GB" dirty="0" err="1"/>
              <a:t>en</a:t>
            </a:r>
            <a:r>
              <a:rPr lang="en-GB" dirty="0"/>
              <a:t>%' Every name containing the letters </a:t>
            </a:r>
            <a:r>
              <a:rPr lang="en-GB" dirty="0" err="1"/>
              <a:t>en</a:t>
            </a:r>
            <a:endParaRPr lang="en-US" dirty="0"/>
          </a:p>
          <a:p>
            <a:r>
              <a:rPr lang="en-GB" dirty="0"/>
              <a:t>LIKE '_</a:t>
            </a:r>
            <a:r>
              <a:rPr lang="en-GB" dirty="0" err="1"/>
              <a:t>en</a:t>
            </a:r>
            <a:r>
              <a:rPr lang="en-GB" dirty="0"/>
              <a:t>' Every three-letter name ending in the letters </a:t>
            </a:r>
            <a:r>
              <a:rPr lang="en-GB" dirty="0" err="1"/>
              <a:t>en</a:t>
            </a:r>
            <a:endParaRPr lang="en-US" dirty="0"/>
          </a:p>
          <a:p>
            <a:r>
              <a:rPr lang="en-GB" dirty="0"/>
              <a:t>LIKE '[CK]%' Every name beginning with the letter C or K</a:t>
            </a:r>
            <a:endParaRPr lang="en-US" dirty="0"/>
          </a:p>
          <a:p>
            <a:r>
              <a:rPr lang="en-GB" dirty="0"/>
              <a:t>LIKE '[S-V]</a:t>
            </a:r>
            <a:r>
              <a:rPr lang="en-GB" dirty="0" err="1"/>
              <a:t>ing</a:t>
            </a:r>
            <a:r>
              <a:rPr lang="en-GB" dirty="0"/>
              <a:t>' Every four-letter name ending in the letters </a:t>
            </a:r>
            <a:r>
              <a:rPr lang="en-GB" dirty="0" err="1"/>
              <a:t>ing</a:t>
            </a:r>
            <a:r>
              <a:rPr lang="en-GB" dirty="0"/>
              <a:t> and beginning</a:t>
            </a:r>
            <a:r>
              <a:rPr lang="en-US" dirty="0"/>
              <a:t> </a:t>
            </a:r>
            <a:r>
              <a:rPr lang="en-GB" dirty="0"/>
              <a:t>with any single letter from S to V</a:t>
            </a:r>
            <a:endParaRPr lang="en-US" dirty="0"/>
          </a:p>
          <a:p>
            <a:endParaRPr lang="en-US" dirty="0"/>
          </a:p>
        </p:txBody>
      </p:sp>
    </p:spTree>
    <p:extLst>
      <p:ext uri="{BB962C8B-B14F-4D97-AF65-F5344CB8AC3E}">
        <p14:creationId xmlns:p14="http://schemas.microsoft.com/office/powerpoint/2010/main" val="37734426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5C400E-B36B-F787-7A65-AE14CE197BE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8BEBB98-7A5D-7397-C7A4-2F838DD7588A}"/>
              </a:ext>
            </a:extLst>
          </p:cNvPr>
          <p:cNvSpPr>
            <a:spLocks noGrp="1"/>
          </p:cNvSpPr>
          <p:nvPr>
            <p:ph type="title"/>
          </p:nvPr>
        </p:nvSpPr>
        <p:spPr/>
        <p:txBody>
          <a:bodyPr/>
          <a:lstStyle/>
          <a:p>
            <a:r>
              <a:rPr lang="en-EG" dirty="0"/>
              <a:t>AS Keyword</a:t>
            </a:r>
          </a:p>
        </p:txBody>
      </p:sp>
      <p:sp>
        <p:nvSpPr>
          <p:cNvPr id="6" name="TextBox 5">
            <a:extLst>
              <a:ext uri="{FF2B5EF4-FFF2-40B4-BE49-F238E27FC236}">
                <a16:creationId xmlns:a16="http://schemas.microsoft.com/office/drawing/2014/main" id="{B475D552-1655-4DDD-140E-A6E291DFC03C}"/>
              </a:ext>
            </a:extLst>
          </p:cNvPr>
          <p:cNvSpPr txBox="1"/>
          <p:nvPr/>
        </p:nvSpPr>
        <p:spPr>
          <a:xfrm>
            <a:off x="311700" y="1328145"/>
            <a:ext cx="8520600" cy="830997"/>
          </a:xfrm>
          <a:prstGeom prst="rect">
            <a:avLst/>
          </a:prstGeom>
          <a:noFill/>
        </p:spPr>
        <p:txBody>
          <a:bodyPr wrap="square">
            <a:spAutoFit/>
          </a:bodyPr>
          <a:lstStyle/>
          <a:p>
            <a:pPr marL="285750" indent="-285750">
              <a:buFont typeface="Arial" panose="020B0604020202020204" pitchFamily="34" charset="0"/>
              <a:buChar char="•"/>
            </a:pPr>
            <a:r>
              <a:rPr lang="en-US" sz="1600" dirty="0"/>
              <a:t>Used to assign an alias to a column or table to make the query easier to read or to give a temporary name for better understanding.</a:t>
            </a:r>
          </a:p>
          <a:p>
            <a:pPr marL="285750" indent="-285750">
              <a:buFont typeface="Arial" panose="020B0604020202020204" pitchFamily="34" charset="0"/>
              <a:buChar char="•"/>
            </a:pPr>
            <a:r>
              <a:rPr lang="en-US" sz="1600" dirty="0"/>
              <a:t>You cannot use the short cut name in different select statement</a:t>
            </a:r>
            <a:endParaRPr lang="en-EG" sz="1600" dirty="0"/>
          </a:p>
        </p:txBody>
      </p:sp>
      <p:pic>
        <p:nvPicPr>
          <p:cNvPr id="7" name="Picture 6">
            <a:extLst>
              <a:ext uri="{FF2B5EF4-FFF2-40B4-BE49-F238E27FC236}">
                <a16:creationId xmlns:a16="http://schemas.microsoft.com/office/drawing/2014/main" id="{A0CD7F1B-FDB0-9C11-DDD7-681B6342962A}"/>
              </a:ext>
            </a:extLst>
          </p:cNvPr>
          <p:cNvPicPr>
            <a:picLocks noChangeAspect="1"/>
          </p:cNvPicPr>
          <p:nvPr/>
        </p:nvPicPr>
        <p:blipFill>
          <a:blip r:embed="rId2"/>
          <a:stretch>
            <a:fillRect/>
          </a:stretch>
        </p:blipFill>
        <p:spPr>
          <a:xfrm>
            <a:off x="311700" y="2455915"/>
            <a:ext cx="5969000" cy="1752600"/>
          </a:xfrm>
          <a:prstGeom prst="rect">
            <a:avLst/>
          </a:prstGeom>
        </p:spPr>
      </p:pic>
    </p:spTree>
    <p:extLst>
      <p:ext uri="{BB962C8B-B14F-4D97-AF65-F5344CB8AC3E}">
        <p14:creationId xmlns:p14="http://schemas.microsoft.com/office/powerpoint/2010/main" val="7067084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266107-EF35-4536-E7E7-097AEFCB7BB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7D57243-432C-3E27-461D-8236AA816C00}"/>
              </a:ext>
            </a:extLst>
          </p:cNvPr>
          <p:cNvSpPr>
            <a:spLocks noGrp="1"/>
          </p:cNvSpPr>
          <p:nvPr>
            <p:ph type="title"/>
          </p:nvPr>
        </p:nvSpPr>
        <p:spPr/>
        <p:txBody>
          <a:bodyPr/>
          <a:lstStyle/>
          <a:p>
            <a:r>
              <a:rPr lang="en-EG" dirty="0"/>
              <a:t>NOT Keyword</a:t>
            </a:r>
          </a:p>
        </p:txBody>
      </p:sp>
      <p:sp>
        <p:nvSpPr>
          <p:cNvPr id="5" name="TextBox 4">
            <a:extLst>
              <a:ext uri="{FF2B5EF4-FFF2-40B4-BE49-F238E27FC236}">
                <a16:creationId xmlns:a16="http://schemas.microsoft.com/office/drawing/2014/main" id="{DE125A50-B276-1921-F6EF-BAE3BA4168E9}"/>
              </a:ext>
            </a:extLst>
          </p:cNvPr>
          <p:cNvSpPr txBox="1"/>
          <p:nvPr/>
        </p:nvSpPr>
        <p:spPr>
          <a:xfrm>
            <a:off x="437745" y="1358763"/>
            <a:ext cx="6274340" cy="400110"/>
          </a:xfrm>
          <a:prstGeom prst="rect">
            <a:avLst/>
          </a:prstGeom>
          <a:noFill/>
        </p:spPr>
        <p:txBody>
          <a:bodyPr wrap="square">
            <a:spAutoFit/>
          </a:bodyPr>
          <a:lstStyle/>
          <a:p>
            <a:pPr marL="285750" indent="-285750">
              <a:buFont typeface="Arial" panose="020B0604020202020204" pitchFamily="34" charset="0"/>
              <a:buChar char="•"/>
            </a:pPr>
            <a:r>
              <a:rPr lang="en-US" sz="2000" dirty="0"/>
              <a:t>Used to reject a condition in a query.</a:t>
            </a:r>
          </a:p>
        </p:txBody>
      </p:sp>
      <p:pic>
        <p:nvPicPr>
          <p:cNvPr id="6" name="Picture 5">
            <a:extLst>
              <a:ext uri="{FF2B5EF4-FFF2-40B4-BE49-F238E27FC236}">
                <a16:creationId xmlns:a16="http://schemas.microsoft.com/office/drawing/2014/main" id="{B004C782-E8CC-1928-AE70-83A0E2E6F4C3}"/>
              </a:ext>
            </a:extLst>
          </p:cNvPr>
          <p:cNvPicPr>
            <a:picLocks noChangeAspect="1"/>
          </p:cNvPicPr>
          <p:nvPr/>
        </p:nvPicPr>
        <p:blipFill>
          <a:blip r:embed="rId2"/>
          <a:stretch>
            <a:fillRect/>
          </a:stretch>
        </p:blipFill>
        <p:spPr>
          <a:xfrm>
            <a:off x="631371" y="2000250"/>
            <a:ext cx="4582655" cy="1217660"/>
          </a:xfrm>
          <a:prstGeom prst="rect">
            <a:avLst/>
          </a:prstGeom>
        </p:spPr>
      </p:pic>
      <p:pic>
        <p:nvPicPr>
          <p:cNvPr id="8" name="Picture 7">
            <a:extLst>
              <a:ext uri="{FF2B5EF4-FFF2-40B4-BE49-F238E27FC236}">
                <a16:creationId xmlns:a16="http://schemas.microsoft.com/office/drawing/2014/main" id="{2DB174C3-4D16-8AF1-A3D6-0F26D419D84A}"/>
              </a:ext>
            </a:extLst>
          </p:cNvPr>
          <p:cNvPicPr>
            <a:picLocks noChangeAspect="1"/>
          </p:cNvPicPr>
          <p:nvPr/>
        </p:nvPicPr>
        <p:blipFill>
          <a:blip r:embed="rId3"/>
          <a:stretch>
            <a:fillRect/>
          </a:stretch>
        </p:blipFill>
        <p:spPr>
          <a:xfrm>
            <a:off x="631371" y="3384627"/>
            <a:ext cx="5359400" cy="1143000"/>
          </a:xfrm>
          <a:prstGeom prst="rect">
            <a:avLst/>
          </a:prstGeom>
        </p:spPr>
      </p:pic>
    </p:spTree>
    <p:extLst>
      <p:ext uri="{BB962C8B-B14F-4D97-AF65-F5344CB8AC3E}">
        <p14:creationId xmlns:p14="http://schemas.microsoft.com/office/powerpoint/2010/main" val="29088987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1">
          <a:extLst>
            <a:ext uri="{FF2B5EF4-FFF2-40B4-BE49-F238E27FC236}">
              <a16:creationId xmlns:a16="http://schemas.microsoft.com/office/drawing/2014/main" id="{BC191929-C7B6-2E11-CFEE-B1972D21E8F8}"/>
            </a:ext>
          </a:extLst>
        </p:cNvPr>
        <p:cNvGrpSpPr/>
        <p:nvPr/>
      </p:nvGrpSpPr>
      <p:grpSpPr>
        <a:xfrm>
          <a:off x="0" y="0"/>
          <a:ext cx="0" cy="0"/>
          <a:chOff x="0" y="0"/>
          <a:chExt cx="0" cy="0"/>
        </a:xfrm>
      </p:grpSpPr>
      <p:sp>
        <p:nvSpPr>
          <p:cNvPr id="62" name="Google Shape;62;p13">
            <a:extLst>
              <a:ext uri="{FF2B5EF4-FFF2-40B4-BE49-F238E27FC236}">
                <a16:creationId xmlns:a16="http://schemas.microsoft.com/office/drawing/2014/main" id="{C059F5C5-1883-3A52-5D68-EECB8149182B}"/>
              </a:ext>
            </a:extLst>
          </p:cNvPr>
          <p:cNvSpPr txBox="1">
            <a:spLocks noGrp="1"/>
          </p:cNvSpPr>
          <p:nvPr>
            <p:ph type="ctrTitle"/>
          </p:nvPr>
        </p:nvSpPr>
        <p:spPr>
          <a:xfrm>
            <a:off x="3044700" y="1480382"/>
            <a:ext cx="3054600" cy="1537200"/>
          </a:xfrm>
          <a:prstGeom prst="rect">
            <a:avLst/>
          </a:prstGeom>
        </p:spPr>
        <p:txBody>
          <a:bodyPr spcFirstLastPara="1" wrap="square" lIns="91425" tIns="91425" rIns="91425" bIns="91425" anchor="b" anchorCtr="0">
            <a:noAutofit/>
          </a:bodyPr>
          <a:lstStyle/>
          <a:p>
            <a:pPr lvl="0"/>
            <a:r>
              <a:rPr lang="en-GB" dirty="0"/>
              <a:t>Important to know</a:t>
            </a:r>
            <a:endParaRPr lang="en-US" dirty="0"/>
          </a:p>
        </p:txBody>
      </p:sp>
    </p:spTree>
    <p:extLst>
      <p:ext uri="{BB962C8B-B14F-4D97-AF65-F5344CB8AC3E}">
        <p14:creationId xmlns:p14="http://schemas.microsoft.com/office/powerpoint/2010/main" val="27416629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FEBB78-9CCE-8E59-1C8E-8316D9BF287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07A6B4B-2C90-A11D-78F7-82C0E0E980C9}"/>
              </a:ext>
            </a:extLst>
          </p:cNvPr>
          <p:cNvSpPr>
            <a:spLocks noGrp="1"/>
          </p:cNvSpPr>
          <p:nvPr>
            <p:ph type="title"/>
          </p:nvPr>
        </p:nvSpPr>
        <p:spPr/>
        <p:txBody>
          <a:bodyPr/>
          <a:lstStyle/>
          <a:p>
            <a:r>
              <a:rPr lang="en-US" dirty="0"/>
              <a:t>Top ( )</a:t>
            </a:r>
            <a:r>
              <a:rPr dirty="0"/>
              <a:t> </a:t>
            </a:r>
          </a:p>
        </p:txBody>
      </p:sp>
      <p:sp>
        <p:nvSpPr>
          <p:cNvPr id="3" name="Content Placeholder 2">
            <a:extLst>
              <a:ext uri="{FF2B5EF4-FFF2-40B4-BE49-F238E27FC236}">
                <a16:creationId xmlns:a16="http://schemas.microsoft.com/office/drawing/2014/main" id="{1EA413C6-38D0-FAD9-C262-AB10AC8D4D87}"/>
              </a:ext>
            </a:extLst>
          </p:cNvPr>
          <p:cNvSpPr>
            <a:spLocks noGrp="1"/>
          </p:cNvSpPr>
          <p:nvPr>
            <p:ph idx="1"/>
          </p:nvPr>
        </p:nvSpPr>
        <p:spPr/>
        <p:txBody>
          <a:bodyPr/>
          <a:lstStyle/>
          <a:p>
            <a:r>
              <a:rPr dirty="0"/>
              <a:t>Used </a:t>
            </a:r>
            <a:r>
              <a:rPr lang="en-US" dirty="0"/>
              <a:t>to limit the number of rows returned in a result set. You can specify the number of rows to return (e.g., TOP 10)</a:t>
            </a:r>
            <a:r>
              <a:rPr dirty="0"/>
              <a:t>.</a:t>
            </a:r>
          </a:p>
          <a:p>
            <a:pPr lvl="1"/>
            <a:r>
              <a:rPr lang="en-US" dirty="0"/>
              <a:t>Return the top 10 highest salaries</a:t>
            </a:r>
          </a:p>
        </p:txBody>
      </p:sp>
      <p:pic>
        <p:nvPicPr>
          <p:cNvPr id="5" name="Picture 4">
            <a:extLst>
              <a:ext uri="{FF2B5EF4-FFF2-40B4-BE49-F238E27FC236}">
                <a16:creationId xmlns:a16="http://schemas.microsoft.com/office/drawing/2014/main" id="{1568C7CD-2E9B-428B-D050-6C5431AB2DF5}"/>
              </a:ext>
            </a:extLst>
          </p:cNvPr>
          <p:cNvPicPr>
            <a:picLocks noChangeAspect="1"/>
          </p:cNvPicPr>
          <p:nvPr/>
        </p:nvPicPr>
        <p:blipFill>
          <a:blip r:embed="rId3"/>
          <a:stretch>
            <a:fillRect/>
          </a:stretch>
        </p:blipFill>
        <p:spPr>
          <a:xfrm>
            <a:off x="426654" y="2788986"/>
            <a:ext cx="4446288" cy="1790239"/>
          </a:xfrm>
          <a:prstGeom prst="rect">
            <a:avLst/>
          </a:prstGeom>
        </p:spPr>
      </p:pic>
    </p:spTree>
    <p:extLst>
      <p:ext uri="{BB962C8B-B14F-4D97-AF65-F5344CB8AC3E}">
        <p14:creationId xmlns:p14="http://schemas.microsoft.com/office/powerpoint/2010/main" val="42222258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B28F1B-A3A7-6C65-3C41-88413314BC9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C5132EB-27E7-A8D7-3B80-2DDE0AF74A35}"/>
              </a:ext>
            </a:extLst>
          </p:cNvPr>
          <p:cNvSpPr>
            <a:spLocks noGrp="1"/>
          </p:cNvSpPr>
          <p:nvPr>
            <p:ph type="title"/>
          </p:nvPr>
        </p:nvSpPr>
        <p:spPr/>
        <p:txBody>
          <a:bodyPr/>
          <a:lstStyle/>
          <a:p>
            <a:r>
              <a:rPr lang="en-US" dirty="0"/>
              <a:t>GETDATE ( )</a:t>
            </a:r>
            <a:endParaRPr dirty="0"/>
          </a:p>
        </p:txBody>
      </p:sp>
      <p:sp>
        <p:nvSpPr>
          <p:cNvPr id="3" name="Content Placeholder 2">
            <a:extLst>
              <a:ext uri="{FF2B5EF4-FFF2-40B4-BE49-F238E27FC236}">
                <a16:creationId xmlns:a16="http://schemas.microsoft.com/office/drawing/2014/main" id="{9DA285B5-6850-4181-2B16-D2D22C4030EB}"/>
              </a:ext>
            </a:extLst>
          </p:cNvPr>
          <p:cNvSpPr>
            <a:spLocks noGrp="1"/>
          </p:cNvSpPr>
          <p:nvPr>
            <p:ph idx="1"/>
          </p:nvPr>
        </p:nvSpPr>
        <p:spPr/>
        <p:txBody>
          <a:bodyPr/>
          <a:lstStyle/>
          <a:p>
            <a:r>
              <a:rPr lang="en-US" dirty="0"/>
              <a:t>Return current date and time</a:t>
            </a:r>
            <a:endParaRPr dirty="0"/>
          </a:p>
        </p:txBody>
      </p:sp>
      <p:pic>
        <p:nvPicPr>
          <p:cNvPr id="5" name="Picture 4">
            <a:extLst>
              <a:ext uri="{FF2B5EF4-FFF2-40B4-BE49-F238E27FC236}">
                <a16:creationId xmlns:a16="http://schemas.microsoft.com/office/drawing/2014/main" id="{EBE62092-5835-3010-45CC-9C586D15B93F}"/>
              </a:ext>
            </a:extLst>
          </p:cNvPr>
          <p:cNvPicPr>
            <a:picLocks noChangeAspect="1"/>
          </p:cNvPicPr>
          <p:nvPr/>
        </p:nvPicPr>
        <p:blipFill>
          <a:blip r:embed="rId3"/>
          <a:stretch>
            <a:fillRect/>
          </a:stretch>
        </p:blipFill>
        <p:spPr>
          <a:xfrm>
            <a:off x="749300" y="1925658"/>
            <a:ext cx="5038042" cy="970786"/>
          </a:xfrm>
          <a:prstGeom prst="rect">
            <a:avLst/>
          </a:prstGeom>
        </p:spPr>
      </p:pic>
    </p:spTree>
    <p:extLst>
      <p:ext uri="{BB962C8B-B14F-4D97-AF65-F5344CB8AC3E}">
        <p14:creationId xmlns:p14="http://schemas.microsoft.com/office/powerpoint/2010/main" val="39223028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AB677-E8A1-5D17-2B10-6D6BAE56873B}"/>
              </a:ext>
            </a:extLst>
          </p:cNvPr>
          <p:cNvSpPr>
            <a:spLocks noGrp="1"/>
          </p:cNvSpPr>
          <p:nvPr>
            <p:ph type="title"/>
          </p:nvPr>
        </p:nvSpPr>
        <p:spPr/>
        <p:txBody>
          <a:bodyPr/>
          <a:lstStyle/>
          <a:p>
            <a:r>
              <a:rPr lang="en-EG" dirty="0"/>
              <a:t>Alter Table</a:t>
            </a:r>
          </a:p>
        </p:txBody>
      </p:sp>
      <p:pic>
        <p:nvPicPr>
          <p:cNvPr id="4" name="Content Placeholder 3">
            <a:extLst>
              <a:ext uri="{FF2B5EF4-FFF2-40B4-BE49-F238E27FC236}">
                <a16:creationId xmlns:a16="http://schemas.microsoft.com/office/drawing/2014/main" id="{08FE3498-FC16-0EA7-485B-07256485EC94}"/>
              </a:ext>
            </a:extLst>
          </p:cNvPr>
          <p:cNvPicPr>
            <a:picLocks noGrp="1" noChangeAspect="1"/>
          </p:cNvPicPr>
          <p:nvPr>
            <p:ph idx="1"/>
          </p:nvPr>
        </p:nvPicPr>
        <p:blipFill>
          <a:blip r:embed="rId2"/>
          <a:stretch>
            <a:fillRect/>
          </a:stretch>
        </p:blipFill>
        <p:spPr>
          <a:xfrm>
            <a:off x="586772" y="1596492"/>
            <a:ext cx="2692400" cy="876300"/>
          </a:xfrm>
          <a:prstGeom prst="rect">
            <a:avLst/>
          </a:prstGeom>
        </p:spPr>
      </p:pic>
      <p:pic>
        <p:nvPicPr>
          <p:cNvPr id="5" name="Picture 4">
            <a:extLst>
              <a:ext uri="{FF2B5EF4-FFF2-40B4-BE49-F238E27FC236}">
                <a16:creationId xmlns:a16="http://schemas.microsoft.com/office/drawing/2014/main" id="{7D1099F8-A17B-80BD-1EA9-AC289CC1FD8F}"/>
              </a:ext>
            </a:extLst>
          </p:cNvPr>
          <p:cNvPicPr>
            <a:picLocks noChangeAspect="1"/>
          </p:cNvPicPr>
          <p:nvPr/>
        </p:nvPicPr>
        <p:blipFill>
          <a:blip r:embed="rId3"/>
          <a:stretch>
            <a:fillRect/>
          </a:stretch>
        </p:blipFill>
        <p:spPr>
          <a:xfrm>
            <a:off x="3760728" y="878942"/>
            <a:ext cx="3289300" cy="3187700"/>
          </a:xfrm>
          <a:prstGeom prst="rect">
            <a:avLst/>
          </a:prstGeom>
        </p:spPr>
      </p:pic>
    </p:spTree>
    <p:extLst>
      <p:ext uri="{BB962C8B-B14F-4D97-AF65-F5344CB8AC3E}">
        <p14:creationId xmlns:p14="http://schemas.microsoft.com/office/powerpoint/2010/main" val="7438547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B2D4DF-3833-428E-583F-9C16DDACB64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506447F-7EF7-0FDF-9589-C93C43DCC81C}"/>
              </a:ext>
            </a:extLst>
          </p:cNvPr>
          <p:cNvSpPr>
            <a:spLocks noGrp="1"/>
          </p:cNvSpPr>
          <p:nvPr>
            <p:ph type="title"/>
          </p:nvPr>
        </p:nvSpPr>
        <p:spPr/>
        <p:txBody>
          <a:bodyPr/>
          <a:lstStyle/>
          <a:p>
            <a:r>
              <a:rPr lang="en-EG" dirty="0"/>
              <a:t>Alter Table</a:t>
            </a:r>
          </a:p>
        </p:txBody>
      </p:sp>
      <p:pic>
        <p:nvPicPr>
          <p:cNvPr id="7" name="Picture 6">
            <a:extLst>
              <a:ext uri="{FF2B5EF4-FFF2-40B4-BE49-F238E27FC236}">
                <a16:creationId xmlns:a16="http://schemas.microsoft.com/office/drawing/2014/main" id="{8E06AAB6-1CD9-9162-5107-B607B6ECB897}"/>
              </a:ext>
            </a:extLst>
          </p:cNvPr>
          <p:cNvPicPr>
            <a:picLocks noChangeAspect="1"/>
          </p:cNvPicPr>
          <p:nvPr/>
        </p:nvPicPr>
        <p:blipFill>
          <a:blip r:embed="rId2"/>
          <a:stretch>
            <a:fillRect/>
          </a:stretch>
        </p:blipFill>
        <p:spPr>
          <a:xfrm>
            <a:off x="398845" y="1635165"/>
            <a:ext cx="3276600" cy="762000"/>
          </a:xfrm>
          <a:prstGeom prst="rect">
            <a:avLst/>
          </a:prstGeom>
        </p:spPr>
      </p:pic>
      <p:sp>
        <p:nvSpPr>
          <p:cNvPr id="8" name="TextBox 7">
            <a:extLst>
              <a:ext uri="{FF2B5EF4-FFF2-40B4-BE49-F238E27FC236}">
                <a16:creationId xmlns:a16="http://schemas.microsoft.com/office/drawing/2014/main" id="{2D3F36D8-C445-C47A-0C8E-142D4AC7D919}"/>
              </a:ext>
            </a:extLst>
          </p:cNvPr>
          <p:cNvSpPr txBox="1"/>
          <p:nvPr/>
        </p:nvSpPr>
        <p:spPr>
          <a:xfrm>
            <a:off x="544010" y="2731216"/>
            <a:ext cx="2143536" cy="307777"/>
          </a:xfrm>
          <a:prstGeom prst="rect">
            <a:avLst/>
          </a:prstGeom>
          <a:noFill/>
        </p:spPr>
        <p:txBody>
          <a:bodyPr wrap="none" rtlCol="0">
            <a:spAutoFit/>
          </a:bodyPr>
          <a:lstStyle/>
          <a:p>
            <a:r>
              <a:rPr lang="en-EG" dirty="0"/>
              <a:t>General, General, admin</a:t>
            </a:r>
          </a:p>
        </p:txBody>
      </p:sp>
    </p:spTree>
    <p:extLst>
      <p:ext uri="{BB962C8B-B14F-4D97-AF65-F5344CB8AC3E}">
        <p14:creationId xmlns:p14="http://schemas.microsoft.com/office/powerpoint/2010/main" val="11335195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a:extLst>
            <a:ext uri="{FF2B5EF4-FFF2-40B4-BE49-F238E27FC236}">
              <a16:creationId xmlns:a16="http://schemas.microsoft.com/office/drawing/2014/main" id="{5F71BAFC-523F-B80C-3D98-12E2257C6C5F}"/>
            </a:ext>
          </a:extLst>
        </p:cNvPr>
        <p:cNvGrpSpPr/>
        <p:nvPr/>
      </p:nvGrpSpPr>
      <p:grpSpPr>
        <a:xfrm>
          <a:off x="0" y="0"/>
          <a:ext cx="0" cy="0"/>
          <a:chOff x="0" y="0"/>
          <a:chExt cx="0" cy="0"/>
        </a:xfrm>
      </p:grpSpPr>
      <p:sp>
        <p:nvSpPr>
          <p:cNvPr id="62" name="Google Shape;62;p13">
            <a:extLst>
              <a:ext uri="{FF2B5EF4-FFF2-40B4-BE49-F238E27FC236}">
                <a16:creationId xmlns:a16="http://schemas.microsoft.com/office/drawing/2014/main" id="{39443E70-50AC-DF93-0F97-2FCBAB25826E}"/>
              </a:ext>
            </a:extLst>
          </p:cNvPr>
          <p:cNvSpPr txBox="1">
            <a:spLocks noGrp="1"/>
          </p:cNvSpPr>
          <p:nvPr>
            <p:ph type="ctrTitle"/>
          </p:nvPr>
        </p:nvSpPr>
        <p:spPr>
          <a:xfrm>
            <a:off x="3044700" y="1444255"/>
            <a:ext cx="3054600" cy="1537200"/>
          </a:xfrm>
          <a:prstGeom prst="rect">
            <a:avLst/>
          </a:prstGeom>
        </p:spPr>
        <p:txBody>
          <a:bodyPr spcFirstLastPara="1" wrap="square" lIns="91425" tIns="91425" rIns="91425" bIns="91425" anchor="b" anchorCtr="0">
            <a:noAutofit/>
          </a:bodyPr>
          <a:lstStyle/>
          <a:p>
            <a:pPr lvl="0"/>
            <a:r>
              <a:rPr lang="en-GB" dirty="0"/>
              <a:t>Data Query Language</a:t>
            </a:r>
            <a:endParaRPr lang="en-US" dirty="0"/>
          </a:p>
        </p:txBody>
      </p:sp>
    </p:spTree>
    <p:extLst>
      <p:ext uri="{BB962C8B-B14F-4D97-AF65-F5344CB8AC3E}">
        <p14:creationId xmlns:p14="http://schemas.microsoft.com/office/powerpoint/2010/main" val="18309068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ABFA81-DDA4-2E25-C026-443358716CB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10EE395-EC1A-EA6A-7634-450255041117}"/>
              </a:ext>
            </a:extLst>
          </p:cNvPr>
          <p:cNvSpPr>
            <a:spLocks noGrp="1"/>
          </p:cNvSpPr>
          <p:nvPr>
            <p:ph type="title"/>
          </p:nvPr>
        </p:nvSpPr>
        <p:spPr/>
        <p:txBody>
          <a:bodyPr/>
          <a:lstStyle/>
          <a:p>
            <a:r>
              <a:rPr lang="en-US" dirty="0"/>
              <a:t>DISTINCT</a:t>
            </a:r>
            <a:endParaRPr dirty="0"/>
          </a:p>
        </p:txBody>
      </p:sp>
      <p:sp>
        <p:nvSpPr>
          <p:cNvPr id="3" name="Content Placeholder 2">
            <a:extLst>
              <a:ext uri="{FF2B5EF4-FFF2-40B4-BE49-F238E27FC236}">
                <a16:creationId xmlns:a16="http://schemas.microsoft.com/office/drawing/2014/main" id="{FD63D274-3179-14C3-25E3-7D95D6A08294}"/>
              </a:ext>
            </a:extLst>
          </p:cNvPr>
          <p:cNvSpPr>
            <a:spLocks noGrp="1"/>
          </p:cNvSpPr>
          <p:nvPr>
            <p:ph idx="1"/>
          </p:nvPr>
        </p:nvSpPr>
        <p:spPr/>
        <p:txBody>
          <a:bodyPr/>
          <a:lstStyle/>
          <a:p>
            <a:r>
              <a:rPr lang="en-US" dirty="0"/>
              <a:t>Used to return unique values in the result set, removing duplicates.</a:t>
            </a:r>
          </a:p>
          <a:p>
            <a:pPr lvl="1"/>
            <a:r>
              <a:rPr lang="en-US" dirty="0"/>
              <a:t>Retrieves unique categories from the Products table.</a:t>
            </a:r>
          </a:p>
          <a:p>
            <a:pPr marL="596900" lvl="1" indent="0">
              <a:buNone/>
            </a:pPr>
            <a:endParaRPr lang="en-US" dirty="0"/>
          </a:p>
        </p:txBody>
      </p:sp>
      <p:pic>
        <p:nvPicPr>
          <p:cNvPr id="4" name="Picture 3">
            <a:extLst>
              <a:ext uri="{FF2B5EF4-FFF2-40B4-BE49-F238E27FC236}">
                <a16:creationId xmlns:a16="http://schemas.microsoft.com/office/drawing/2014/main" id="{B29E795C-3478-82D1-F9EF-1F4996179CDA}"/>
              </a:ext>
            </a:extLst>
          </p:cNvPr>
          <p:cNvPicPr>
            <a:picLocks noChangeAspect="1"/>
          </p:cNvPicPr>
          <p:nvPr/>
        </p:nvPicPr>
        <p:blipFill>
          <a:blip r:embed="rId3"/>
          <a:stretch>
            <a:fillRect/>
          </a:stretch>
        </p:blipFill>
        <p:spPr>
          <a:xfrm>
            <a:off x="565633" y="2571749"/>
            <a:ext cx="5214706" cy="1004827"/>
          </a:xfrm>
          <a:prstGeom prst="rect">
            <a:avLst/>
          </a:prstGeom>
        </p:spPr>
      </p:pic>
    </p:spTree>
    <p:extLst>
      <p:ext uri="{BB962C8B-B14F-4D97-AF65-F5344CB8AC3E}">
        <p14:creationId xmlns:p14="http://schemas.microsoft.com/office/powerpoint/2010/main" val="9163422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27D8F6-3462-EB78-1617-726DC708AE3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E26895A-BCF1-E3E7-78B4-03470CD9C735}"/>
              </a:ext>
            </a:extLst>
          </p:cNvPr>
          <p:cNvSpPr>
            <a:spLocks noGrp="1"/>
          </p:cNvSpPr>
          <p:nvPr>
            <p:ph type="title"/>
          </p:nvPr>
        </p:nvSpPr>
        <p:spPr/>
        <p:txBody>
          <a:bodyPr/>
          <a:lstStyle/>
          <a:p>
            <a:r>
              <a:rPr lang="en-US" dirty="0"/>
              <a:t>YEAR</a:t>
            </a:r>
            <a:endParaRPr dirty="0"/>
          </a:p>
        </p:txBody>
      </p:sp>
      <p:sp>
        <p:nvSpPr>
          <p:cNvPr id="3" name="Content Placeholder 2">
            <a:extLst>
              <a:ext uri="{FF2B5EF4-FFF2-40B4-BE49-F238E27FC236}">
                <a16:creationId xmlns:a16="http://schemas.microsoft.com/office/drawing/2014/main" id="{39A59C73-B80F-000E-F16C-D5C20EE6B0EA}"/>
              </a:ext>
            </a:extLst>
          </p:cNvPr>
          <p:cNvSpPr>
            <a:spLocks noGrp="1"/>
          </p:cNvSpPr>
          <p:nvPr>
            <p:ph idx="1"/>
          </p:nvPr>
        </p:nvSpPr>
        <p:spPr/>
        <p:txBody>
          <a:bodyPr/>
          <a:lstStyle/>
          <a:p>
            <a:r>
              <a:rPr lang="en-US" dirty="0"/>
              <a:t>Extracts the </a:t>
            </a:r>
            <a:r>
              <a:rPr lang="en-US" b="1" dirty="0"/>
              <a:t>year</a:t>
            </a:r>
            <a:r>
              <a:rPr lang="en-US" dirty="0"/>
              <a:t> from a date value.</a:t>
            </a:r>
          </a:p>
          <a:p>
            <a:pPr lvl="1"/>
            <a:r>
              <a:rPr lang="en-US" dirty="0"/>
              <a:t>Returns the year part of the </a:t>
            </a:r>
            <a:r>
              <a:rPr lang="en-US" dirty="0" err="1"/>
              <a:t>OrderDate</a:t>
            </a:r>
            <a:endParaRPr lang="en-US" dirty="0"/>
          </a:p>
          <a:p>
            <a:pPr lvl="1"/>
            <a:r>
              <a:rPr lang="en-US" dirty="0"/>
              <a:t>Get all orders placed in the year 2024.</a:t>
            </a:r>
          </a:p>
          <a:p>
            <a:pPr marL="596900" lvl="1" indent="0">
              <a:buNone/>
            </a:pPr>
            <a:endParaRPr lang="en-US" dirty="0"/>
          </a:p>
        </p:txBody>
      </p:sp>
      <p:pic>
        <p:nvPicPr>
          <p:cNvPr id="5" name="Picture 4">
            <a:extLst>
              <a:ext uri="{FF2B5EF4-FFF2-40B4-BE49-F238E27FC236}">
                <a16:creationId xmlns:a16="http://schemas.microsoft.com/office/drawing/2014/main" id="{7E2BB30A-E7B1-199C-1244-E33C4B8908F6}"/>
              </a:ext>
            </a:extLst>
          </p:cNvPr>
          <p:cNvPicPr>
            <a:picLocks noChangeAspect="1"/>
          </p:cNvPicPr>
          <p:nvPr/>
        </p:nvPicPr>
        <p:blipFill>
          <a:blip r:embed="rId3"/>
          <a:stretch>
            <a:fillRect/>
          </a:stretch>
        </p:blipFill>
        <p:spPr>
          <a:xfrm>
            <a:off x="311699" y="2571750"/>
            <a:ext cx="5163125" cy="994888"/>
          </a:xfrm>
          <a:prstGeom prst="rect">
            <a:avLst/>
          </a:prstGeom>
        </p:spPr>
      </p:pic>
      <p:pic>
        <p:nvPicPr>
          <p:cNvPr id="6" name="Picture 5">
            <a:extLst>
              <a:ext uri="{FF2B5EF4-FFF2-40B4-BE49-F238E27FC236}">
                <a16:creationId xmlns:a16="http://schemas.microsoft.com/office/drawing/2014/main" id="{503DD51A-1659-A906-A8CB-0A84426AF156}"/>
              </a:ext>
            </a:extLst>
          </p:cNvPr>
          <p:cNvPicPr>
            <a:picLocks noChangeAspect="1"/>
          </p:cNvPicPr>
          <p:nvPr/>
        </p:nvPicPr>
        <p:blipFill>
          <a:blip r:embed="rId4"/>
          <a:stretch>
            <a:fillRect/>
          </a:stretch>
        </p:blipFill>
        <p:spPr>
          <a:xfrm>
            <a:off x="311698" y="3626724"/>
            <a:ext cx="5163125" cy="1282233"/>
          </a:xfrm>
          <a:prstGeom prst="rect">
            <a:avLst/>
          </a:prstGeom>
        </p:spPr>
      </p:pic>
    </p:spTree>
    <p:extLst>
      <p:ext uri="{BB962C8B-B14F-4D97-AF65-F5344CB8AC3E}">
        <p14:creationId xmlns:p14="http://schemas.microsoft.com/office/powerpoint/2010/main" val="40454486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0667B4-777F-1050-17C3-B25A458D77D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D8E8123-42E4-DBBF-6B20-91CC54C17808}"/>
              </a:ext>
            </a:extLst>
          </p:cNvPr>
          <p:cNvSpPr>
            <a:spLocks noGrp="1"/>
          </p:cNvSpPr>
          <p:nvPr>
            <p:ph type="title"/>
          </p:nvPr>
        </p:nvSpPr>
        <p:spPr/>
        <p:txBody>
          <a:bodyPr/>
          <a:lstStyle/>
          <a:p>
            <a:r>
              <a:rPr lang="en-US" dirty="0"/>
              <a:t>CAST</a:t>
            </a:r>
            <a:endParaRPr dirty="0"/>
          </a:p>
        </p:txBody>
      </p:sp>
      <p:sp>
        <p:nvSpPr>
          <p:cNvPr id="3" name="Content Placeholder 2">
            <a:extLst>
              <a:ext uri="{FF2B5EF4-FFF2-40B4-BE49-F238E27FC236}">
                <a16:creationId xmlns:a16="http://schemas.microsoft.com/office/drawing/2014/main" id="{62FF3664-BEA7-EB65-C595-E936596E37E0}"/>
              </a:ext>
            </a:extLst>
          </p:cNvPr>
          <p:cNvSpPr>
            <a:spLocks noGrp="1"/>
          </p:cNvSpPr>
          <p:nvPr>
            <p:ph idx="1"/>
          </p:nvPr>
        </p:nvSpPr>
        <p:spPr/>
        <p:txBody>
          <a:bodyPr/>
          <a:lstStyle/>
          <a:p>
            <a:r>
              <a:rPr lang="en-US" dirty="0"/>
              <a:t>function used to explicitly convert one data type to another.</a:t>
            </a:r>
          </a:p>
        </p:txBody>
      </p:sp>
      <p:pic>
        <p:nvPicPr>
          <p:cNvPr id="4" name="Picture 3">
            <a:extLst>
              <a:ext uri="{FF2B5EF4-FFF2-40B4-BE49-F238E27FC236}">
                <a16:creationId xmlns:a16="http://schemas.microsoft.com/office/drawing/2014/main" id="{287D9CAE-04AD-C676-6769-7713C7F4D9C8}"/>
              </a:ext>
            </a:extLst>
          </p:cNvPr>
          <p:cNvPicPr>
            <a:picLocks noChangeAspect="1"/>
          </p:cNvPicPr>
          <p:nvPr/>
        </p:nvPicPr>
        <p:blipFill>
          <a:blip r:embed="rId3"/>
          <a:stretch>
            <a:fillRect/>
          </a:stretch>
        </p:blipFill>
        <p:spPr>
          <a:xfrm>
            <a:off x="115747" y="2766348"/>
            <a:ext cx="9028253" cy="949125"/>
          </a:xfrm>
          <a:prstGeom prst="rect">
            <a:avLst/>
          </a:prstGeom>
        </p:spPr>
      </p:pic>
    </p:spTree>
    <p:extLst>
      <p:ext uri="{BB962C8B-B14F-4D97-AF65-F5344CB8AC3E}">
        <p14:creationId xmlns:p14="http://schemas.microsoft.com/office/powerpoint/2010/main" val="30466485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1">
          <a:extLst>
            <a:ext uri="{FF2B5EF4-FFF2-40B4-BE49-F238E27FC236}">
              <a16:creationId xmlns:a16="http://schemas.microsoft.com/office/drawing/2014/main" id="{6DC895F4-FB94-5C2A-4C55-46A8EFF0C28F}"/>
            </a:ext>
          </a:extLst>
        </p:cNvPr>
        <p:cNvGrpSpPr/>
        <p:nvPr/>
      </p:nvGrpSpPr>
      <p:grpSpPr>
        <a:xfrm>
          <a:off x="0" y="0"/>
          <a:ext cx="0" cy="0"/>
          <a:chOff x="0" y="0"/>
          <a:chExt cx="0" cy="0"/>
        </a:xfrm>
      </p:grpSpPr>
      <p:sp>
        <p:nvSpPr>
          <p:cNvPr id="62" name="Google Shape;62;p13">
            <a:extLst>
              <a:ext uri="{FF2B5EF4-FFF2-40B4-BE49-F238E27FC236}">
                <a16:creationId xmlns:a16="http://schemas.microsoft.com/office/drawing/2014/main" id="{A179B722-C1DC-0952-D63F-67A39394BE0B}"/>
              </a:ext>
            </a:extLst>
          </p:cNvPr>
          <p:cNvSpPr txBox="1">
            <a:spLocks noGrp="1"/>
          </p:cNvSpPr>
          <p:nvPr>
            <p:ph type="ctrTitle"/>
          </p:nvPr>
        </p:nvSpPr>
        <p:spPr>
          <a:xfrm>
            <a:off x="3044700" y="1480382"/>
            <a:ext cx="3054600" cy="1537200"/>
          </a:xfrm>
          <a:prstGeom prst="rect">
            <a:avLst/>
          </a:prstGeom>
        </p:spPr>
        <p:txBody>
          <a:bodyPr spcFirstLastPara="1" wrap="square" lIns="91425" tIns="91425" rIns="91425" bIns="91425" anchor="b" anchorCtr="0">
            <a:noAutofit/>
          </a:bodyPr>
          <a:lstStyle/>
          <a:p>
            <a:pPr lvl="0"/>
            <a:r>
              <a:rPr lang="en-GB" dirty="0"/>
              <a:t>Aggregation Functions</a:t>
            </a:r>
            <a:endParaRPr lang="en-US" dirty="0"/>
          </a:p>
        </p:txBody>
      </p:sp>
    </p:spTree>
    <p:extLst>
      <p:ext uri="{BB962C8B-B14F-4D97-AF65-F5344CB8AC3E}">
        <p14:creationId xmlns:p14="http://schemas.microsoft.com/office/powerpoint/2010/main" val="26474902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99A4D-0560-413F-A8A1-C8232E06E314}"/>
              </a:ext>
            </a:extLst>
          </p:cNvPr>
          <p:cNvSpPr>
            <a:spLocks noGrp="1"/>
          </p:cNvSpPr>
          <p:nvPr>
            <p:ph type="title"/>
          </p:nvPr>
        </p:nvSpPr>
        <p:spPr/>
        <p:txBody>
          <a:bodyPr/>
          <a:lstStyle/>
          <a:p>
            <a:r>
              <a:rPr lang="en-GB" dirty="0"/>
              <a:t>Aggregate Functions</a:t>
            </a:r>
            <a:endParaRPr lang="en-US" dirty="0"/>
          </a:p>
        </p:txBody>
      </p:sp>
      <p:sp>
        <p:nvSpPr>
          <p:cNvPr id="3" name="Text Placeholder 2">
            <a:extLst>
              <a:ext uri="{FF2B5EF4-FFF2-40B4-BE49-F238E27FC236}">
                <a16:creationId xmlns:a16="http://schemas.microsoft.com/office/drawing/2014/main" id="{CD14DE69-1541-41FC-8FE2-E873BD25A53A}"/>
              </a:ext>
            </a:extLst>
          </p:cNvPr>
          <p:cNvSpPr>
            <a:spLocks noGrp="1"/>
          </p:cNvSpPr>
          <p:nvPr>
            <p:ph type="body" idx="1"/>
          </p:nvPr>
        </p:nvSpPr>
        <p:spPr/>
        <p:txBody>
          <a:bodyPr/>
          <a:lstStyle/>
          <a:p>
            <a:r>
              <a:rPr lang="en-GB" dirty="0">
                <a:solidFill>
                  <a:srgbClr val="FF0000"/>
                </a:solidFill>
              </a:rPr>
              <a:t>select count </a:t>
            </a:r>
            <a:r>
              <a:rPr lang="en-GB" dirty="0"/>
              <a:t>(*) from employee</a:t>
            </a:r>
          </a:p>
          <a:p>
            <a:r>
              <a:rPr lang="en-GB" dirty="0">
                <a:solidFill>
                  <a:srgbClr val="FF0000"/>
                </a:solidFill>
              </a:rPr>
              <a:t>select max</a:t>
            </a:r>
            <a:r>
              <a:rPr lang="en-GB" dirty="0"/>
              <a:t>(salary) from EMPLOYEE</a:t>
            </a:r>
            <a:endParaRPr lang="en-US" dirty="0"/>
          </a:p>
          <a:p>
            <a:r>
              <a:rPr lang="en-GB" dirty="0">
                <a:solidFill>
                  <a:srgbClr val="FF0000"/>
                </a:solidFill>
              </a:rPr>
              <a:t>select min</a:t>
            </a:r>
            <a:r>
              <a:rPr lang="en-GB" dirty="0"/>
              <a:t>(salary) from EMPLOYEE</a:t>
            </a:r>
            <a:endParaRPr lang="en-US" dirty="0"/>
          </a:p>
          <a:p>
            <a:r>
              <a:rPr lang="en-GB" dirty="0">
                <a:solidFill>
                  <a:srgbClr val="FF0000"/>
                </a:solidFill>
              </a:rPr>
              <a:t>select </a:t>
            </a:r>
            <a:r>
              <a:rPr lang="en-GB" dirty="0" err="1">
                <a:solidFill>
                  <a:srgbClr val="FF0000"/>
                </a:solidFill>
              </a:rPr>
              <a:t>avg</a:t>
            </a:r>
            <a:r>
              <a:rPr lang="en-GB" dirty="0"/>
              <a:t>(salary) from EMPLOYEE </a:t>
            </a:r>
            <a:endParaRPr lang="en-US" dirty="0"/>
          </a:p>
          <a:p>
            <a:r>
              <a:rPr lang="en-GB" dirty="0">
                <a:solidFill>
                  <a:srgbClr val="FF0000"/>
                </a:solidFill>
              </a:rPr>
              <a:t>select sum</a:t>
            </a:r>
            <a:r>
              <a:rPr lang="en-GB" dirty="0"/>
              <a:t>(salary) from EMPLOYEE </a:t>
            </a:r>
            <a:endParaRPr lang="en-US" dirty="0"/>
          </a:p>
          <a:p>
            <a:endParaRPr lang="en-US" dirty="0"/>
          </a:p>
        </p:txBody>
      </p:sp>
    </p:spTree>
    <p:extLst>
      <p:ext uri="{BB962C8B-B14F-4D97-AF65-F5344CB8AC3E}">
        <p14:creationId xmlns:p14="http://schemas.microsoft.com/office/powerpoint/2010/main" val="42802212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68F9B6-2C69-D4AE-94BC-98561473F1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0C6D663-F64C-37DB-46B5-027F18CAB1EE}"/>
              </a:ext>
            </a:extLst>
          </p:cNvPr>
          <p:cNvSpPr>
            <a:spLocks noGrp="1"/>
          </p:cNvSpPr>
          <p:nvPr>
            <p:ph type="title"/>
          </p:nvPr>
        </p:nvSpPr>
        <p:spPr/>
        <p:txBody>
          <a:bodyPr/>
          <a:lstStyle/>
          <a:p>
            <a:r>
              <a:rPr lang="en-GB" dirty="0"/>
              <a:t>Count (*)</a:t>
            </a:r>
            <a:endParaRPr lang="en-US" dirty="0"/>
          </a:p>
        </p:txBody>
      </p:sp>
      <p:sp>
        <p:nvSpPr>
          <p:cNvPr id="3" name="Text Placeholder 2">
            <a:extLst>
              <a:ext uri="{FF2B5EF4-FFF2-40B4-BE49-F238E27FC236}">
                <a16:creationId xmlns:a16="http://schemas.microsoft.com/office/drawing/2014/main" id="{6288576B-7908-5C02-B806-E79A583B872A}"/>
              </a:ext>
            </a:extLst>
          </p:cNvPr>
          <p:cNvSpPr>
            <a:spLocks noGrp="1"/>
          </p:cNvSpPr>
          <p:nvPr>
            <p:ph type="body" idx="1"/>
          </p:nvPr>
        </p:nvSpPr>
        <p:spPr/>
        <p:txBody>
          <a:bodyPr/>
          <a:lstStyle/>
          <a:p>
            <a:r>
              <a:rPr lang="en-US" dirty="0"/>
              <a:t>Counts the total number of rows in a table</a:t>
            </a:r>
          </a:p>
          <a:p>
            <a:endParaRPr lang="en-US" dirty="0"/>
          </a:p>
        </p:txBody>
      </p:sp>
      <p:pic>
        <p:nvPicPr>
          <p:cNvPr id="5" name="Picture 4">
            <a:extLst>
              <a:ext uri="{FF2B5EF4-FFF2-40B4-BE49-F238E27FC236}">
                <a16:creationId xmlns:a16="http://schemas.microsoft.com/office/drawing/2014/main" id="{2E089F88-F2EA-0901-E3A7-A4E3780820EF}"/>
              </a:ext>
            </a:extLst>
          </p:cNvPr>
          <p:cNvPicPr>
            <a:picLocks noChangeAspect="1"/>
          </p:cNvPicPr>
          <p:nvPr/>
        </p:nvPicPr>
        <p:blipFill>
          <a:blip r:embed="rId2"/>
          <a:stretch>
            <a:fillRect/>
          </a:stretch>
        </p:blipFill>
        <p:spPr>
          <a:xfrm>
            <a:off x="669722" y="3511875"/>
            <a:ext cx="3048000" cy="812800"/>
          </a:xfrm>
          <a:prstGeom prst="rect">
            <a:avLst/>
          </a:prstGeom>
        </p:spPr>
      </p:pic>
      <p:pic>
        <p:nvPicPr>
          <p:cNvPr id="6" name="Picture 5">
            <a:extLst>
              <a:ext uri="{FF2B5EF4-FFF2-40B4-BE49-F238E27FC236}">
                <a16:creationId xmlns:a16="http://schemas.microsoft.com/office/drawing/2014/main" id="{4E4214B4-A345-15CA-BD6F-389B8F1777BB}"/>
              </a:ext>
            </a:extLst>
          </p:cNvPr>
          <p:cNvPicPr>
            <a:picLocks noChangeAspect="1"/>
          </p:cNvPicPr>
          <p:nvPr/>
        </p:nvPicPr>
        <p:blipFill>
          <a:blip r:embed="rId3"/>
          <a:stretch>
            <a:fillRect/>
          </a:stretch>
        </p:blipFill>
        <p:spPr>
          <a:xfrm>
            <a:off x="669722" y="2165350"/>
            <a:ext cx="3898900" cy="812800"/>
          </a:xfrm>
          <a:prstGeom prst="rect">
            <a:avLst/>
          </a:prstGeom>
        </p:spPr>
      </p:pic>
    </p:spTree>
    <p:extLst>
      <p:ext uri="{BB962C8B-B14F-4D97-AF65-F5344CB8AC3E}">
        <p14:creationId xmlns:p14="http://schemas.microsoft.com/office/powerpoint/2010/main" val="6408045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A64899-C267-A616-53A5-BA0297B53A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ED6106E-B732-26A2-9DFD-F0F701278D1A}"/>
              </a:ext>
            </a:extLst>
          </p:cNvPr>
          <p:cNvSpPr>
            <a:spLocks noGrp="1"/>
          </p:cNvSpPr>
          <p:nvPr>
            <p:ph type="title"/>
          </p:nvPr>
        </p:nvSpPr>
        <p:spPr/>
        <p:txBody>
          <a:bodyPr/>
          <a:lstStyle/>
          <a:p>
            <a:r>
              <a:rPr lang="en-GB" dirty="0"/>
              <a:t>MAX ( )/ MIN ( )</a:t>
            </a:r>
            <a:endParaRPr lang="en-US" dirty="0"/>
          </a:p>
        </p:txBody>
      </p:sp>
      <p:sp>
        <p:nvSpPr>
          <p:cNvPr id="3" name="Text Placeholder 2">
            <a:extLst>
              <a:ext uri="{FF2B5EF4-FFF2-40B4-BE49-F238E27FC236}">
                <a16:creationId xmlns:a16="http://schemas.microsoft.com/office/drawing/2014/main" id="{F044A202-97DF-6CDE-0A9E-47131EA29890}"/>
              </a:ext>
            </a:extLst>
          </p:cNvPr>
          <p:cNvSpPr>
            <a:spLocks noGrp="1"/>
          </p:cNvSpPr>
          <p:nvPr>
            <p:ph type="body" idx="1"/>
          </p:nvPr>
        </p:nvSpPr>
        <p:spPr/>
        <p:txBody>
          <a:bodyPr/>
          <a:lstStyle/>
          <a:p>
            <a:r>
              <a:rPr lang="en-US" dirty="0"/>
              <a:t>Finds the maximum/Minimum value in a column with numeric column</a:t>
            </a:r>
          </a:p>
        </p:txBody>
      </p:sp>
      <p:pic>
        <p:nvPicPr>
          <p:cNvPr id="4" name="Picture 3">
            <a:extLst>
              <a:ext uri="{FF2B5EF4-FFF2-40B4-BE49-F238E27FC236}">
                <a16:creationId xmlns:a16="http://schemas.microsoft.com/office/drawing/2014/main" id="{D63149DB-2ADF-9FAB-3F3C-3051E6F14188}"/>
              </a:ext>
            </a:extLst>
          </p:cNvPr>
          <p:cNvPicPr>
            <a:picLocks noChangeAspect="1"/>
          </p:cNvPicPr>
          <p:nvPr/>
        </p:nvPicPr>
        <p:blipFill>
          <a:blip r:embed="rId2"/>
          <a:stretch>
            <a:fillRect/>
          </a:stretch>
        </p:blipFill>
        <p:spPr>
          <a:xfrm>
            <a:off x="669722" y="2120325"/>
            <a:ext cx="4102100" cy="901700"/>
          </a:xfrm>
          <a:prstGeom prst="rect">
            <a:avLst/>
          </a:prstGeom>
        </p:spPr>
      </p:pic>
      <p:pic>
        <p:nvPicPr>
          <p:cNvPr id="7" name="Picture 6">
            <a:extLst>
              <a:ext uri="{FF2B5EF4-FFF2-40B4-BE49-F238E27FC236}">
                <a16:creationId xmlns:a16="http://schemas.microsoft.com/office/drawing/2014/main" id="{7F607FA7-A726-C71E-CDB8-56F11DCD928E}"/>
              </a:ext>
            </a:extLst>
          </p:cNvPr>
          <p:cNvPicPr>
            <a:picLocks noChangeAspect="1"/>
          </p:cNvPicPr>
          <p:nvPr/>
        </p:nvPicPr>
        <p:blipFill>
          <a:blip r:embed="rId3"/>
          <a:stretch>
            <a:fillRect/>
          </a:stretch>
        </p:blipFill>
        <p:spPr>
          <a:xfrm>
            <a:off x="669722" y="3259036"/>
            <a:ext cx="4102100" cy="901700"/>
          </a:xfrm>
          <a:prstGeom prst="rect">
            <a:avLst/>
          </a:prstGeom>
        </p:spPr>
      </p:pic>
    </p:spTree>
    <p:extLst>
      <p:ext uri="{BB962C8B-B14F-4D97-AF65-F5344CB8AC3E}">
        <p14:creationId xmlns:p14="http://schemas.microsoft.com/office/powerpoint/2010/main" val="8491426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BC340A-7C79-0D96-1F1E-EFDB440F763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04889D3-B514-D0A6-B5FB-D8FEA77C0D91}"/>
              </a:ext>
            </a:extLst>
          </p:cNvPr>
          <p:cNvSpPr>
            <a:spLocks noGrp="1"/>
          </p:cNvSpPr>
          <p:nvPr>
            <p:ph type="title"/>
          </p:nvPr>
        </p:nvSpPr>
        <p:spPr/>
        <p:txBody>
          <a:bodyPr/>
          <a:lstStyle/>
          <a:p>
            <a:r>
              <a:rPr lang="en-GB" dirty="0"/>
              <a:t>AVG ( )</a:t>
            </a:r>
            <a:endParaRPr lang="en-US" dirty="0"/>
          </a:p>
        </p:txBody>
      </p:sp>
      <p:sp>
        <p:nvSpPr>
          <p:cNvPr id="3" name="Text Placeholder 2">
            <a:extLst>
              <a:ext uri="{FF2B5EF4-FFF2-40B4-BE49-F238E27FC236}">
                <a16:creationId xmlns:a16="http://schemas.microsoft.com/office/drawing/2014/main" id="{434ECEE5-8D3F-585E-48CD-B57237C37059}"/>
              </a:ext>
            </a:extLst>
          </p:cNvPr>
          <p:cNvSpPr>
            <a:spLocks noGrp="1"/>
          </p:cNvSpPr>
          <p:nvPr>
            <p:ph type="body" idx="1"/>
          </p:nvPr>
        </p:nvSpPr>
        <p:spPr/>
        <p:txBody>
          <a:bodyPr/>
          <a:lstStyle/>
          <a:p>
            <a:r>
              <a:rPr lang="en-US" dirty="0"/>
              <a:t>Calculates the average value of a numeric column</a:t>
            </a:r>
          </a:p>
        </p:txBody>
      </p:sp>
      <p:pic>
        <p:nvPicPr>
          <p:cNvPr id="5" name="Picture 4">
            <a:extLst>
              <a:ext uri="{FF2B5EF4-FFF2-40B4-BE49-F238E27FC236}">
                <a16:creationId xmlns:a16="http://schemas.microsoft.com/office/drawing/2014/main" id="{983A7DE5-C4B9-E9D1-E8FA-E93561CE795C}"/>
              </a:ext>
            </a:extLst>
          </p:cNvPr>
          <p:cNvPicPr>
            <a:picLocks noChangeAspect="1"/>
          </p:cNvPicPr>
          <p:nvPr/>
        </p:nvPicPr>
        <p:blipFill>
          <a:blip r:embed="rId2"/>
          <a:stretch>
            <a:fillRect/>
          </a:stretch>
        </p:blipFill>
        <p:spPr>
          <a:xfrm>
            <a:off x="653240" y="2120900"/>
            <a:ext cx="4102100" cy="901700"/>
          </a:xfrm>
          <a:prstGeom prst="rect">
            <a:avLst/>
          </a:prstGeom>
        </p:spPr>
      </p:pic>
    </p:spTree>
    <p:extLst>
      <p:ext uri="{BB962C8B-B14F-4D97-AF65-F5344CB8AC3E}">
        <p14:creationId xmlns:p14="http://schemas.microsoft.com/office/powerpoint/2010/main" val="866700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CB4355-5E68-3663-4CB8-5A97EDAF8EF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6E0623E-D383-7316-83AB-583489797EA4}"/>
              </a:ext>
            </a:extLst>
          </p:cNvPr>
          <p:cNvSpPr>
            <a:spLocks noGrp="1"/>
          </p:cNvSpPr>
          <p:nvPr>
            <p:ph type="title"/>
          </p:nvPr>
        </p:nvSpPr>
        <p:spPr/>
        <p:txBody>
          <a:bodyPr/>
          <a:lstStyle/>
          <a:p>
            <a:r>
              <a:rPr lang="en-GB" dirty="0"/>
              <a:t>SUM ( )</a:t>
            </a:r>
            <a:endParaRPr lang="en-US" dirty="0"/>
          </a:p>
        </p:txBody>
      </p:sp>
      <p:sp>
        <p:nvSpPr>
          <p:cNvPr id="3" name="Text Placeholder 2">
            <a:extLst>
              <a:ext uri="{FF2B5EF4-FFF2-40B4-BE49-F238E27FC236}">
                <a16:creationId xmlns:a16="http://schemas.microsoft.com/office/drawing/2014/main" id="{26A51B43-7301-890D-05ED-7F7BA7E8B876}"/>
              </a:ext>
            </a:extLst>
          </p:cNvPr>
          <p:cNvSpPr>
            <a:spLocks noGrp="1"/>
          </p:cNvSpPr>
          <p:nvPr>
            <p:ph type="body" idx="1"/>
          </p:nvPr>
        </p:nvSpPr>
        <p:spPr/>
        <p:txBody>
          <a:bodyPr/>
          <a:lstStyle/>
          <a:p>
            <a:r>
              <a:rPr lang="en-US" dirty="0"/>
              <a:t>Adds up all the values in a numeric column</a:t>
            </a:r>
          </a:p>
        </p:txBody>
      </p:sp>
      <p:pic>
        <p:nvPicPr>
          <p:cNvPr id="5" name="Picture 4">
            <a:extLst>
              <a:ext uri="{FF2B5EF4-FFF2-40B4-BE49-F238E27FC236}">
                <a16:creationId xmlns:a16="http://schemas.microsoft.com/office/drawing/2014/main" id="{7D80742D-8659-BABC-7D49-15967AF0E94F}"/>
              </a:ext>
            </a:extLst>
          </p:cNvPr>
          <p:cNvPicPr>
            <a:picLocks noChangeAspect="1"/>
          </p:cNvPicPr>
          <p:nvPr/>
        </p:nvPicPr>
        <p:blipFill>
          <a:blip r:embed="rId3"/>
          <a:stretch>
            <a:fillRect/>
          </a:stretch>
        </p:blipFill>
        <p:spPr>
          <a:xfrm>
            <a:off x="555962" y="2120900"/>
            <a:ext cx="4102100" cy="901700"/>
          </a:xfrm>
          <a:prstGeom prst="rect">
            <a:avLst/>
          </a:prstGeom>
        </p:spPr>
      </p:pic>
    </p:spTree>
    <p:extLst>
      <p:ext uri="{BB962C8B-B14F-4D97-AF65-F5344CB8AC3E}">
        <p14:creationId xmlns:p14="http://schemas.microsoft.com/office/powerpoint/2010/main" val="30276767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1">
          <a:extLst>
            <a:ext uri="{FF2B5EF4-FFF2-40B4-BE49-F238E27FC236}">
              <a16:creationId xmlns:a16="http://schemas.microsoft.com/office/drawing/2014/main" id="{740D32F9-9DD8-B128-E169-366C825F0D3C}"/>
            </a:ext>
          </a:extLst>
        </p:cNvPr>
        <p:cNvGrpSpPr/>
        <p:nvPr/>
      </p:nvGrpSpPr>
      <p:grpSpPr>
        <a:xfrm>
          <a:off x="0" y="0"/>
          <a:ext cx="0" cy="0"/>
          <a:chOff x="0" y="0"/>
          <a:chExt cx="0" cy="0"/>
        </a:xfrm>
      </p:grpSpPr>
      <p:sp>
        <p:nvSpPr>
          <p:cNvPr id="62" name="Google Shape;62;p13">
            <a:extLst>
              <a:ext uri="{FF2B5EF4-FFF2-40B4-BE49-F238E27FC236}">
                <a16:creationId xmlns:a16="http://schemas.microsoft.com/office/drawing/2014/main" id="{C06307BD-B24D-9E67-3CD3-BFC3F5E1C412}"/>
              </a:ext>
            </a:extLst>
          </p:cNvPr>
          <p:cNvSpPr txBox="1">
            <a:spLocks noGrp="1"/>
          </p:cNvSpPr>
          <p:nvPr>
            <p:ph type="ctrTitle"/>
          </p:nvPr>
        </p:nvSpPr>
        <p:spPr>
          <a:xfrm>
            <a:off x="3044700" y="1480382"/>
            <a:ext cx="3054600" cy="1537200"/>
          </a:xfrm>
          <a:prstGeom prst="rect">
            <a:avLst/>
          </a:prstGeom>
        </p:spPr>
        <p:txBody>
          <a:bodyPr spcFirstLastPara="1" wrap="square" lIns="91425" tIns="91425" rIns="91425" bIns="91425" anchor="b" anchorCtr="0">
            <a:noAutofit/>
          </a:bodyPr>
          <a:lstStyle/>
          <a:p>
            <a:pPr lvl="0"/>
            <a:r>
              <a:rPr lang="en-GB" dirty="0"/>
              <a:t>GROUP BY</a:t>
            </a:r>
            <a:endParaRPr lang="en-US" dirty="0"/>
          </a:p>
        </p:txBody>
      </p:sp>
    </p:spTree>
    <p:extLst>
      <p:ext uri="{BB962C8B-B14F-4D97-AF65-F5344CB8AC3E}">
        <p14:creationId xmlns:p14="http://schemas.microsoft.com/office/powerpoint/2010/main" val="27824480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A3285-6F88-674B-D319-1E2F69515DFE}"/>
              </a:ext>
            </a:extLst>
          </p:cNvPr>
          <p:cNvSpPr>
            <a:spLocks noGrp="1"/>
          </p:cNvSpPr>
          <p:nvPr>
            <p:ph type="title"/>
          </p:nvPr>
        </p:nvSpPr>
        <p:spPr/>
        <p:txBody>
          <a:bodyPr/>
          <a:lstStyle/>
          <a:p>
            <a:r>
              <a:rPr lang="en-EG" dirty="0"/>
              <a:t>DQL</a:t>
            </a:r>
          </a:p>
        </p:txBody>
      </p:sp>
      <p:sp>
        <p:nvSpPr>
          <p:cNvPr id="3" name="Text Placeholder 2">
            <a:extLst>
              <a:ext uri="{FF2B5EF4-FFF2-40B4-BE49-F238E27FC236}">
                <a16:creationId xmlns:a16="http://schemas.microsoft.com/office/drawing/2014/main" id="{E2C59185-D616-2E63-3EE8-DD6B12A33127}"/>
              </a:ext>
            </a:extLst>
          </p:cNvPr>
          <p:cNvSpPr>
            <a:spLocks noGrp="1"/>
          </p:cNvSpPr>
          <p:nvPr>
            <p:ph type="body" idx="1"/>
          </p:nvPr>
        </p:nvSpPr>
        <p:spPr/>
        <p:txBody>
          <a:bodyPr/>
          <a:lstStyle/>
          <a:p>
            <a:r>
              <a:rPr lang="en-US" b="1" dirty="0"/>
              <a:t>Data Query Language (DQL)</a:t>
            </a:r>
            <a:r>
              <a:rPr lang="en-US" dirty="0"/>
              <a:t> is a subset of SQL that focuses on </a:t>
            </a:r>
            <a:r>
              <a:rPr lang="en-US" b="1" dirty="0"/>
              <a:t>retrieving data</a:t>
            </a:r>
            <a:r>
              <a:rPr lang="en-US" dirty="0"/>
              <a:t> from one or more database tables. It primarily uses the </a:t>
            </a:r>
            <a:r>
              <a:rPr lang="en-US" b="1" dirty="0"/>
              <a:t>SELECT</a:t>
            </a:r>
            <a:r>
              <a:rPr lang="en-US" dirty="0"/>
              <a:t> statement to query and fetch data.</a:t>
            </a:r>
          </a:p>
          <a:p>
            <a:pPr lvl="1">
              <a:lnSpc>
                <a:spcPct val="100000"/>
              </a:lnSpc>
            </a:pPr>
            <a:r>
              <a:rPr lang="en-US" b="1" dirty="0"/>
              <a:t>Retrieve Specific Data:</a:t>
            </a:r>
            <a:r>
              <a:rPr lang="en-US" dirty="0"/>
              <a:t> Fetch data from one or more columns or entire rows.</a:t>
            </a:r>
          </a:p>
          <a:p>
            <a:pPr lvl="1">
              <a:lnSpc>
                <a:spcPct val="100000"/>
              </a:lnSpc>
            </a:pPr>
            <a:r>
              <a:rPr lang="en-US" b="1" dirty="0"/>
              <a:t>Filter Data:</a:t>
            </a:r>
            <a:r>
              <a:rPr lang="en-US" dirty="0"/>
              <a:t> Use conditions to retrieve only the rows that meet certain criteria (WHERE clause).</a:t>
            </a:r>
          </a:p>
          <a:p>
            <a:pPr lvl="1">
              <a:lnSpc>
                <a:spcPct val="100000"/>
              </a:lnSpc>
            </a:pPr>
            <a:r>
              <a:rPr lang="en-US" b="1" dirty="0"/>
              <a:t>Group Data:</a:t>
            </a:r>
            <a:r>
              <a:rPr lang="en-US" dirty="0"/>
              <a:t> Use the GROUP BY clause to organize data into groups based on a column.</a:t>
            </a:r>
          </a:p>
          <a:p>
            <a:pPr lvl="1">
              <a:lnSpc>
                <a:spcPct val="100000"/>
              </a:lnSpc>
            </a:pPr>
            <a:r>
              <a:rPr lang="en-US" b="1" dirty="0"/>
              <a:t>Sort Results:</a:t>
            </a:r>
            <a:r>
              <a:rPr lang="en-US" dirty="0"/>
              <a:t> Use the ORDER BY clause to display data in ascending or descending order.</a:t>
            </a:r>
          </a:p>
          <a:p>
            <a:pPr lvl="1">
              <a:lnSpc>
                <a:spcPct val="100000"/>
              </a:lnSpc>
            </a:pPr>
            <a:r>
              <a:rPr lang="en-US" b="1" dirty="0"/>
              <a:t>Combine Data:</a:t>
            </a:r>
            <a:r>
              <a:rPr lang="en-US" dirty="0"/>
              <a:t> Use </a:t>
            </a:r>
            <a:r>
              <a:rPr lang="en-US" b="1" dirty="0"/>
              <a:t>JOINs</a:t>
            </a:r>
            <a:r>
              <a:rPr lang="en-US" dirty="0"/>
              <a:t> to combine data from multiple related tables.</a:t>
            </a:r>
            <a:endParaRPr lang="en-EG" dirty="0"/>
          </a:p>
        </p:txBody>
      </p:sp>
    </p:spTree>
    <p:extLst>
      <p:ext uri="{BB962C8B-B14F-4D97-AF65-F5344CB8AC3E}">
        <p14:creationId xmlns:p14="http://schemas.microsoft.com/office/powerpoint/2010/main" val="38468321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42C937-4F47-C14B-622F-9FE9B27E85A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97A8C81-1049-88C0-1E6C-57D80200C3B6}"/>
              </a:ext>
            </a:extLst>
          </p:cNvPr>
          <p:cNvSpPr>
            <a:spLocks noGrp="1"/>
          </p:cNvSpPr>
          <p:nvPr>
            <p:ph type="title"/>
          </p:nvPr>
        </p:nvSpPr>
        <p:spPr/>
        <p:txBody>
          <a:bodyPr/>
          <a:lstStyle/>
          <a:p>
            <a:r>
              <a:rPr lang="en-US" dirty="0"/>
              <a:t>GROUP BY Statement</a:t>
            </a:r>
          </a:p>
        </p:txBody>
      </p:sp>
      <p:sp>
        <p:nvSpPr>
          <p:cNvPr id="3" name="Text Placeholder 2">
            <a:extLst>
              <a:ext uri="{FF2B5EF4-FFF2-40B4-BE49-F238E27FC236}">
                <a16:creationId xmlns:a16="http://schemas.microsoft.com/office/drawing/2014/main" id="{0D9BC415-4BBF-F086-02CD-415378796484}"/>
              </a:ext>
            </a:extLst>
          </p:cNvPr>
          <p:cNvSpPr>
            <a:spLocks noGrp="1"/>
          </p:cNvSpPr>
          <p:nvPr>
            <p:ph type="body" idx="1"/>
          </p:nvPr>
        </p:nvSpPr>
        <p:spPr/>
        <p:txBody>
          <a:bodyPr/>
          <a:lstStyle/>
          <a:p>
            <a:r>
              <a:rPr lang="en-US" dirty="0"/>
              <a:t>Group By used to organize data into groups based on shared values and to apply aggregate functions like SUM, COUNT, AVG, MIN, or MAX on those groups.</a:t>
            </a:r>
          </a:p>
          <a:p>
            <a:r>
              <a:rPr lang="en-US" dirty="0"/>
              <a:t>It uses the </a:t>
            </a:r>
            <a:r>
              <a:rPr lang="en-US" b="1" dirty="0"/>
              <a:t>split-apply-combine</a:t>
            </a:r>
            <a:r>
              <a:rPr lang="en-US" dirty="0"/>
              <a:t> strategy for data analysis.</a:t>
            </a:r>
          </a:p>
          <a:p>
            <a:pPr lvl="1"/>
            <a:r>
              <a:rPr lang="en-US" b="1" dirty="0"/>
              <a:t>Split: </a:t>
            </a:r>
            <a:r>
              <a:rPr lang="en-US" dirty="0"/>
              <a:t>The data is split into groups based on some criteria (e.g., categories in a column like "Region" or "Product Type").</a:t>
            </a:r>
          </a:p>
          <a:p>
            <a:pPr lvl="1"/>
            <a:r>
              <a:rPr lang="en-US" b="1" dirty="0"/>
              <a:t>Apply: </a:t>
            </a:r>
            <a:r>
              <a:rPr lang="en-US" dirty="0"/>
              <a:t>A specific operation or function (e.g., sum, mean, count) is applied independently to each group.</a:t>
            </a:r>
          </a:p>
          <a:p>
            <a:pPr lvl="1"/>
            <a:r>
              <a:rPr lang="en-US" b="1" dirty="0"/>
              <a:t>Combine: </a:t>
            </a:r>
            <a:r>
              <a:rPr lang="en-US" dirty="0"/>
              <a:t>The results of the applied operation are combined into a new structure </a:t>
            </a:r>
          </a:p>
        </p:txBody>
      </p:sp>
    </p:spTree>
    <p:extLst>
      <p:ext uri="{BB962C8B-B14F-4D97-AF65-F5344CB8AC3E}">
        <p14:creationId xmlns:p14="http://schemas.microsoft.com/office/powerpoint/2010/main" val="26401637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D76D40-A400-8CBA-C129-B3C20876C74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830A674-C2A6-22A5-0C6F-71C9021256CF}"/>
              </a:ext>
            </a:extLst>
          </p:cNvPr>
          <p:cNvSpPr>
            <a:spLocks noGrp="1"/>
          </p:cNvSpPr>
          <p:nvPr>
            <p:ph type="title"/>
          </p:nvPr>
        </p:nvSpPr>
        <p:spPr/>
        <p:txBody>
          <a:bodyPr/>
          <a:lstStyle/>
          <a:p>
            <a:r>
              <a:rPr lang="en-US" dirty="0"/>
              <a:t>GROUP BY </a:t>
            </a:r>
          </a:p>
        </p:txBody>
      </p:sp>
      <p:pic>
        <p:nvPicPr>
          <p:cNvPr id="3" name="Picture 2">
            <a:extLst>
              <a:ext uri="{FF2B5EF4-FFF2-40B4-BE49-F238E27FC236}">
                <a16:creationId xmlns:a16="http://schemas.microsoft.com/office/drawing/2014/main" id="{29FB9356-DC82-3DB4-BA9B-B0892905C27C}"/>
              </a:ext>
            </a:extLst>
          </p:cNvPr>
          <p:cNvPicPr>
            <a:picLocks noChangeAspect="1"/>
          </p:cNvPicPr>
          <p:nvPr/>
        </p:nvPicPr>
        <p:blipFill>
          <a:blip r:embed="rId3"/>
          <a:stretch>
            <a:fillRect/>
          </a:stretch>
        </p:blipFill>
        <p:spPr>
          <a:xfrm>
            <a:off x="685800" y="2138454"/>
            <a:ext cx="7772400" cy="2689121"/>
          </a:xfrm>
          <a:prstGeom prst="rect">
            <a:avLst/>
          </a:prstGeom>
        </p:spPr>
      </p:pic>
      <p:sp>
        <p:nvSpPr>
          <p:cNvPr id="4" name="TextBox 3">
            <a:extLst>
              <a:ext uri="{FF2B5EF4-FFF2-40B4-BE49-F238E27FC236}">
                <a16:creationId xmlns:a16="http://schemas.microsoft.com/office/drawing/2014/main" id="{E9DA7D9F-6A6A-BBE6-4F56-3CA43E79381B}"/>
              </a:ext>
            </a:extLst>
          </p:cNvPr>
          <p:cNvSpPr txBox="1"/>
          <p:nvPr/>
        </p:nvSpPr>
        <p:spPr>
          <a:xfrm>
            <a:off x="685800" y="1275611"/>
            <a:ext cx="3469219" cy="307777"/>
          </a:xfrm>
          <a:prstGeom prst="rect">
            <a:avLst/>
          </a:prstGeom>
          <a:noFill/>
        </p:spPr>
        <p:txBody>
          <a:bodyPr wrap="none" rtlCol="0">
            <a:spAutoFit/>
          </a:bodyPr>
          <a:lstStyle/>
          <a:p>
            <a:r>
              <a:rPr lang="en-EG" dirty="0"/>
              <a:t>Sales Table: </a:t>
            </a:r>
            <a:r>
              <a:rPr lang="en-US" dirty="0"/>
              <a:t>Group total Sales by Region</a:t>
            </a:r>
            <a:endParaRPr lang="en-EG" dirty="0"/>
          </a:p>
        </p:txBody>
      </p:sp>
    </p:spTree>
    <p:extLst>
      <p:ext uri="{BB962C8B-B14F-4D97-AF65-F5344CB8AC3E}">
        <p14:creationId xmlns:p14="http://schemas.microsoft.com/office/powerpoint/2010/main" val="14775910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0646B6-97D5-0FE4-92E3-D850C7D4D98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B23A8AE-3C02-84E1-F1D1-7E5E8781F21A}"/>
              </a:ext>
            </a:extLst>
          </p:cNvPr>
          <p:cNvSpPr>
            <a:spLocks noGrp="1"/>
          </p:cNvSpPr>
          <p:nvPr>
            <p:ph type="title"/>
          </p:nvPr>
        </p:nvSpPr>
        <p:spPr/>
        <p:txBody>
          <a:bodyPr/>
          <a:lstStyle/>
          <a:p>
            <a:r>
              <a:rPr lang="en-US" dirty="0"/>
              <a:t>GROUP BY </a:t>
            </a:r>
          </a:p>
        </p:txBody>
      </p:sp>
      <p:pic>
        <p:nvPicPr>
          <p:cNvPr id="4" name="Picture 3">
            <a:extLst>
              <a:ext uri="{FF2B5EF4-FFF2-40B4-BE49-F238E27FC236}">
                <a16:creationId xmlns:a16="http://schemas.microsoft.com/office/drawing/2014/main" id="{6926ADF7-4F9A-8A15-FA9E-50F189CA5AEB}"/>
              </a:ext>
            </a:extLst>
          </p:cNvPr>
          <p:cNvPicPr>
            <a:picLocks noChangeAspect="1"/>
          </p:cNvPicPr>
          <p:nvPr/>
        </p:nvPicPr>
        <p:blipFill>
          <a:blip r:embed="rId2"/>
          <a:stretch>
            <a:fillRect/>
          </a:stretch>
        </p:blipFill>
        <p:spPr>
          <a:xfrm>
            <a:off x="489030" y="3043330"/>
            <a:ext cx="7772400" cy="1117133"/>
          </a:xfrm>
          <a:prstGeom prst="rect">
            <a:avLst/>
          </a:prstGeom>
        </p:spPr>
      </p:pic>
      <p:pic>
        <p:nvPicPr>
          <p:cNvPr id="5" name="Picture 4">
            <a:extLst>
              <a:ext uri="{FF2B5EF4-FFF2-40B4-BE49-F238E27FC236}">
                <a16:creationId xmlns:a16="http://schemas.microsoft.com/office/drawing/2014/main" id="{53F2ADE2-9AC5-3946-5632-44BBC00066C2}"/>
              </a:ext>
            </a:extLst>
          </p:cNvPr>
          <p:cNvPicPr>
            <a:picLocks noChangeAspect="1"/>
          </p:cNvPicPr>
          <p:nvPr/>
        </p:nvPicPr>
        <p:blipFill>
          <a:blip r:embed="rId3"/>
          <a:stretch>
            <a:fillRect/>
          </a:stretch>
        </p:blipFill>
        <p:spPr>
          <a:xfrm>
            <a:off x="489029" y="1409216"/>
            <a:ext cx="5482563" cy="1162533"/>
          </a:xfrm>
          <a:prstGeom prst="rect">
            <a:avLst/>
          </a:prstGeom>
        </p:spPr>
      </p:pic>
    </p:spTree>
    <p:extLst>
      <p:ext uri="{BB962C8B-B14F-4D97-AF65-F5344CB8AC3E}">
        <p14:creationId xmlns:p14="http://schemas.microsoft.com/office/powerpoint/2010/main" val="41887692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50ED55A8-A879-4596-8A89-4507672586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2262" y="121309"/>
            <a:ext cx="6413500" cy="49008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15578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4F3A1-FAE8-421E-B2F5-22C2867D22A0}"/>
              </a:ext>
            </a:extLst>
          </p:cNvPr>
          <p:cNvSpPr>
            <a:spLocks noGrp="1"/>
          </p:cNvSpPr>
          <p:nvPr>
            <p:ph type="title"/>
          </p:nvPr>
        </p:nvSpPr>
        <p:spPr/>
        <p:txBody>
          <a:bodyPr/>
          <a:lstStyle/>
          <a:p>
            <a:r>
              <a:rPr lang="en-US" dirty="0"/>
              <a:t>Example</a:t>
            </a:r>
          </a:p>
        </p:txBody>
      </p:sp>
      <p:pic>
        <p:nvPicPr>
          <p:cNvPr id="2050" name="Picture 2">
            <a:extLst>
              <a:ext uri="{FF2B5EF4-FFF2-40B4-BE49-F238E27FC236}">
                <a16:creationId xmlns:a16="http://schemas.microsoft.com/office/drawing/2014/main" id="{3923BC28-9D6D-4386-B621-B9F4246630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244325"/>
            <a:ext cx="7858125" cy="34308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8256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A03D2-37E2-4A66-9381-A24F68B13537}"/>
              </a:ext>
            </a:extLst>
          </p:cNvPr>
          <p:cNvSpPr>
            <a:spLocks noGrp="1"/>
          </p:cNvSpPr>
          <p:nvPr>
            <p:ph type="title"/>
          </p:nvPr>
        </p:nvSpPr>
        <p:spPr/>
        <p:txBody>
          <a:bodyPr/>
          <a:lstStyle/>
          <a:p>
            <a:r>
              <a:rPr lang="en-US" dirty="0"/>
              <a:t>Having Clause</a:t>
            </a:r>
          </a:p>
        </p:txBody>
      </p:sp>
      <p:sp>
        <p:nvSpPr>
          <p:cNvPr id="3" name="Text Placeholder 2">
            <a:extLst>
              <a:ext uri="{FF2B5EF4-FFF2-40B4-BE49-F238E27FC236}">
                <a16:creationId xmlns:a16="http://schemas.microsoft.com/office/drawing/2014/main" id="{6ACEDC9D-34A7-4500-8477-0B529C87179B}"/>
              </a:ext>
            </a:extLst>
          </p:cNvPr>
          <p:cNvSpPr>
            <a:spLocks noGrp="1"/>
          </p:cNvSpPr>
          <p:nvPr>
            <p:ph type="body" idx="1"/>
          </p:nvPr>
        </p:nvSpPr>
        <p:spPr/>
        <p:txBody>
          <a:bodyPr/>
          <a:lstStyle/>
          <a:p>
            <a:r>
              <a:rPr lang="en-US" dirty="0"/>
              <a:t>HAVING Clause always utilized in combination with </a:t>
            </a:r>
            <a:r>
              <a:rPr lang="en-US" b="1" dirty="0">
                <a:solidFill>
                  <a:srgbClr val="FF0000"/>
                </a:solidFill>
              </a:rPr>
              <a:t>GROUP BY </a:t>
            </a:r>
            <a:r>
              <a:rPr lang="en-US" dirty="0"/>
              <a:t>Clause.</a:t>
            </a:r>
          </a:p>
          <a:p>
            <a:r>
              <a:rPr lang="en-US" dirty="0"/>
              <a:t>After grouping data, you can use HAVING to filter groups based on aggregate results.</a:t>
            </a:r>
          </a:p>
        </p:txBody>
      </p:sp>
      <p:pic>
        <p:nvPicPr>
          <p:cNvPr id="4" name="Picture 3">
            <a:extLst>
              <a:ext uri="{FF2B5EF4-FFF2-40B4-BE49-F238E27FC236}">
                <a16:creationId xmlns:a16="http://schemas.microsoft.com/office/drawing/2014/main" id="{7F19B58F-8915-D8DA-19C9-4601702C2E5F}"/>
              </a:ext>
            </a:extLst>
          </p:cNvPr>
          <p:cNvPicPr>
            <a:picLocks noChangeAspect="1"/>
          </p:cNvPicPr>
          <p:nvPr/>
        </p:nvPicPr>
        <p:blipFill>
          <a:blip r:embed="rId2"/>
          <a:stretch>
            <a:fillRect/>
          </a:stretch>
        </p:blipFill>
        <p:spPr>
          <a:xfrm>
            <a:off x="650672" y="2722528"/>
            <a:ext cx="5080000" cy="1371600"/>
          </a:xfrm>
          <a:prstGeom prst="rect">
            <a:avLst/>
          </a:prstGeom>
        </p:spPr>
      </p:pic>
    </p:spTree>
    <p:extLst>
      <p:ext uri="{BB962C8B-B14F-4D97-AF65-F5344CB8AC3E}">
        <p14:creationId xmlns:p14="http://schemas.microsoft.com/office/powerpoint/2010/main" val="37381474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7451C-F747-4F9D-B3BC-DFFF28C024A2}"/>
              </a:ext>
            </a:extLst>
          </p:cNvPr>
          <p:cNvSpPr>
            <a:spLocks noGrp="1"/>
          </p:cNvSpPr>
          <p:nvPr>
            <p:ph type="title"/>
          </p:nvPr>
        </p:nvSpPr>
        <p:spPr/>
        <p:txBody>
          <a:bodyPr/>
          <a:lstStyle/>
          <a:p>
            <a:r>
              <a:rPr lang="en-US" dirty="0"/>
              <a:t>Example</a:t>
            </a:r>
          </a:p>
        </p:txBody>
      </p:sp>
      <p:pic>
        <p:nvPicPr>
          <p:cNvPr id="3074" name="Picture 2">
            <a:extLst>
              <a:ext uri="{FF2B5EF4-FFF2-40B4-BE49-F238E27FC236}">
                <a16:creationId xmlns:a16="http://schemas.microsoft.com/office/drawing/2014/main" id="{59BA25C1-C833-42DF-A7EE-C20D5AAB53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462" y="1306242"/>
            <a:ext cx="8713076" cy="2727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96272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B89F4F-FA50-8181-D312-77A370F0F66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0FD4573-2FCD-ECD9-E2C7-F4B0EC81341F}"/>
              </a:ext>
            </a:extLst>
          </p:cNvPr>
          <p:cNvSpPr>
            <a:spLocks noGrp="1"/>
          </p:cNvSpPr>
          <p:nvPr>
            <p:ph type="title"/>
          </p:nvPr>
        </p:nvSpPr>
        <p:spPr/>
        <p:txBody>
          <a:bodyPr/>
          <a:lstStyle/>
          <a:p>
            <a:r>
              <a:rPr lang="en-US" dirty="0"/>
              <a:t>GROUP BY </a:t>
            </a:r>
          </a:p>
        </p:txBody>
      </p:sp>
      <p:pic>
        <p:nvPicPr>
          <p:cNvPr id="6" name="Picture 5">
            <a:extLst>
              <a:ext uri="{FF2B5EF4-FFF2-40B4-BE49-F238E27FC236}">
                <a16:creationId xmlns:a16="http://schemas.microsoft.com/office/drawing/2014/main" id="{5DBFC4D0-D151-F13B-F3A4-021194C1DE3E}"/>
              </a:ext>
            </a:extLst>
          </p:cNvPr>
          <p:cNvPicPr>
            <a:picLocks noChangeAspect="1"/>
          </p:cNvPicPr>
          <p:nvPr/>
        </p:nvPicPr>
        <p:blipFill>
          <a:blip r:embed="rId2"/>
          <a:stretch>
            <a:fillRect/>
          </a:stretch>
        </p:blipFill>
        <p:spPr>
          <a:xfrm>
            <a:off x="559341" y="1712363"/>
            <a:ext cx="6833680" cy="1511187"/>
          </a:xfrm>
          <a:prstGeom prst="rect">
            <a:avLst/>
          </a:prstGeom>
        </p:spPr>
      </p:pic>
    </p:spTree>
    <p:extLst>
      <p:ext uri="{BB962C8B-B14F-4D97-AF65-F5344CB8AC3E}">
        <p14:creationId xmlns:p14="http://schemas.microsoft.com/office/powerpoint/2010/main" val="37018159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DF83D-4047-4FB8-9033-E563EF63D080}"/>
              </a:ext>
            </a:extLst>
          </p:cNvPr>
          <p:cNvSpPr>
            <a:spLocks noGrp="1"/>
          </p:cNvSpPr>
          <p:nvPr>
            <p:ph type="title"/>
          </p:nvPr>
        </p:nvSpPr>
        <p:spPr/>
        <p:txBody>
          <a:bodyPr/>
          <a:lstStyle/>
          <a:p>
            <a:r>
              <a:rPr lang="en-US" dirty="0"/>
              <a:t>Points to Remember</a:t>
            </a:r>
          </a:p>
        </p:txBody>
      </p:sp>
      <p:sp>
        <p:nvSpPr>
          <p:cNvPr id="3" name="Text Placeholder 2">
            <a:extLst>
              <a:ext uri="{FF2B5EF4-FFF2-40B4-BE49-F238E27FC236}">
                <a16:creationId xmlns:a16="http://schemas.microsoft.com/office/drawing/2014/main" id="{FFE25041-843E-4B5D-BDA1-493FBF734BAB}"/>
              </a:ext>
            </a:extLst>
          </p:cNvPr>
          <p:cNvSpPr>
            <a:spLocks noGrp="1"/>
          </p:cNvSpPr>
          <p:nvPr>
            <p:ph type="body" idx="1"/>
          </p:nvPr>
        </p:nvSpPr>
        <p:spPr/>
        <p:txBody>
          <a:bodyPr/>
          <a:lstStyle/>
          <a:p>
            <a:r>
              <a:rPr lang="en-US" dirty="0"/>
              <a:t>GROUP BY Clause is utilized with the SELECT statement.</a:t>
            </a:r>
          </a:p>
          <a:p>
            <a:r>
              <a:rPr lang="en-US" dirty="0"/>
              <a:t>GROUP BY aggregates the results on the basis of selected column: COUNT, MAX, MIN, SUM, AVG, etc.</a:t>
            </a:r>
          </a:p>
          <a:p>
            <a:r>
              <a:rPr lang="en-US" dirty="0"/>
              <a:t>GROUP BY returns only one result per group of data.</a:t>
            </a:r>
          </a:p>
          <a:p>
            <a:r>
              <a:rPr lang="en-US" dirty="0"/>
              <a:t>GROUP BY Clause always follows the WHERE Clause.</a:t>
            </a:r>
          </a:p>
          <a:p>
            <a:r>
              <a:rPr lang="en-US" dirty="0"/>
              <a:t>GROUP BY Clause always precedes the ORDER BY</a:t>
            </a:r>
          </a:p>
          <a:p>
            <a:r>
              <a:rPr lang="en-US" dirty="0"/>
              <a:t>GROUP BY Clause use Having Clause to apply a condition</a:t>
            </a:r>
          </a:p>
        </p:txBody>
      </p:sp>
    </p:spTree>
    <p:extLst>
      <p:ext uri="{BB962C8B-B14F-4D97-AF65-F5344CB8AC3E}">
        <p14:creationId xmlns:p14="http://schemas.microsoft.com/office/powerpoint/2010/main" val="19847405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txBox="1">
            <a:spLocks noGrp="1"/>
          </p:cNvSpPr>
          <p:nvPr>
            <p:ph type="ctrTitle"/>
          </p:nvPr>
        </p:nvSpPr>
        <p:spPr>
          <a:xfrm>
            <a:off x="3044700" y="1480382"/>
            <a:ext cx="3054600" cy="1537200"/>
          </a:xfrm>
          <a:prstGeom prst="rect">
            <a:avLst/>
          </a:prstGeom>
        </p:spPr>
        <p:txBody>
          <a:bodyPr spcFirstLastPara="1" wrap="square" lIns="91425" tIns="91425" rIns="91425" bIns="91425" anchor="b" anchorCtr="0">
            <a:noAutofit/>
          </a:bodyPr>
          <a:lstStyle/>
          <a:p>
            <a:pPr lvl="0"/>
            <a:r>
              <a:rPr lang="en-GB" dirty="0"/>
              <a:t>Joins</a:t>
            </a:r>
            <a:endParaRPr lang="en-US" dirty="0"/>
          </a:p>
        </p:txBody>
      </p:sp>
      <p:sp>
        <p:nvSpPr>
          <p:cNvPr id="63" name="Google Shape;63;p13"/>
          <p:cNvSpPr txBox="1">
            <a:spLocks noGrp="1"/>
          </p:cNvSpPr>
          <p:nvPr>
            <p:ph type="subTitle" idx="1"/>
          </p:nvPr>
        </p:nvSpPr>
        <p:spPr>
          <a:xfrm>
            <a:off x="3044700" y="3663118"/>
            <a:ext cx="3054600" cy="701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F099D5-D537-B5E7-A2F9-14E21906430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5B9ECEC-1CFA-2240-F0D3-883F7930BFF1}"/>
              </a:ext>
            </a:extLst>
          </p:cNvPr>
          <p:cNvSpPr>
            <a:spLocks noGrp="1"/>
          </p:cNvSpPr>
          <p:nvPr>
            <p:ph type="title"/>
          </p:nvPr>
        </p:nvSpPr>
        <p:spPr/>
        <p:txBody>
          <a:bodyPr/>
          <a:lstStyle/>
          <a:p>
            <a:r>
              <a:rPr lang="en-EG" dirty="0"/>
              <a:t>Select Data From </a:t>
            </a:r>
            <a:r>
              <a:rPr lang="en-EG" dirty="0">
                <a:solidFill>
                  <a:srgbClr val="FF0000"/>
                </a:solidFill>
              </a:rPr>
              <a:t>ONE</a:t>
            </a:r>
            <a:r>
              <a:rPr lang="en-EG" dirty="0"/>
              <a:t> Table</a:t>
            </a:r>
          </a:p>
        </p:txBody>
      </p:sp>
      <p:pic>
        <p:nvPicPr>
          <p:cNvPr id="3" name="Picture 2">
            <a:extLst>
              <a:ext uri="{FF2B5EF4-FFF2-40B4-BE49-F238E27FC236}">
                <a16:creationId xmlns:a16="http://schemas.microsoft.com/office/drawing/2014/main" id="{1E75F3BA-9FF5-DCB1-BDE6-50D53DA328FF}"/>
              </a:ext>
            </a:extLst>
          </p:cNvPr>
          <p:cNvPicPr>
            <a:picLocks noChangeAspect="1"/>
          </p:cNvPicPr>
          <p:nvPr/>
        </p:nvPicPr>
        <p:blipFill>
          <a:blip r:embed="rId2"/>
          <a:stretch>
            <a:fillRect/>
          </a:stretch>
        </p:blipFill>
        <p:spPr>
          <a:xfrm>
            <a:off x="402210" y="1517650"/>
            <a:ext cx="6096000" cy="1054100"/>
          </a:xfrm>
          <a:prstGeom prst="rect">
            <a:avLst/>
          </a:prstGeom>
        </p:spPr>
      </p:pic>
      <p:pic>
        <p:nvPicPr>
          <p:cNvPr id="6" name="Picture 5">
            <a:extLst>
              <a:ext uri="{FF2B5EF4-FFF2-40B4-BE49-F238E27FC236}">
                <a16:creationId xmlns:a16="http://schemas.microsoft.com/office/drawing/2014/main" id="{C1FF0DA2-97B9-0F3E-6202-CFC73D7CA325}"/>
              </a:ext>
            </a:extLst>
          </p:cNvPr>
          <p:cNvPicPr>
            <a:picLocks noChangeAspect="1"/>
          </p:cNvPicPr>
          <p:nvPr/>
        </p:nvPicPr>
        <p:blipFill>
          <a:blip r:embed="rId3"/>
          <a:stretch>
            <a:fillRect/>
          </a:stretch>
        </p:blipFill>
        <p:spPr>
          <a:xfrm>
            <a:off x="402210" y="2789417"/>
            <a:ext cx="6096000" cy="1054100"/>
          </a:xfrm>
          <a:prstGeom prst="rect">
            <a:avLst/>
          </a:prstGeom>
        </p:spPr>
      </p:pic>
    </p:spTree>
    <p:extLst>
      <p:ext uri="{BB962C8B-B14F-4D97-AF65-F5344CB8AC3E}">
        <p14:creationId xmlns:p14="http://schemas.microsoft.com/office/powerpoint/2010/main" val="159394243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99A4D-0560-413F-A8A1-C8232E06E314}"/>
              </a:ext>
            </a:extLst>
          </p:cNvPr>
          <p:cNvSpPr>
            <a:spLocks noGrp="1"/>
          </p:cNvSpPr>
          <p:nvPr>
            <p:ph type="title"/>
          </p:nvPr>
        </p:nvSpPr>
        <p:spPr/>
        <p:txBody>
          <a:bodyPr/>
          <a:lstStyle/>
          <a:p>
            <a:r>
              <a:rPr lang="en-GB" dirty="0"/>
              <a:t>Joins</a:t>
            </a:r>
            <a:endParaRPr lang="en-US" dirty="0"/>
          </a:p>
        </p:txBody>
      </p:sp>
      <p:sp>
        <p:nvSpPr>
          <p:cNvPr id="3" name="Text Placeholder 2">
            <a:extLst>
              <a:ext uri="{FF2B5EF4-FFF2-40B4-BE49-F238E27FC236}">
                <a16:creationId xmlns:a16="http://schemas.microsoft.com/office/drawing/2014/main" id="{CD14DE69-1541-41FC-8FE2-E873BD25A53A}"/>
              </a:ext>
            </a:extLst>
          </p:cNvPr>
          <p:cNvSpPr>
            <a:spLocks noGrp="1"/>
          </p:cNvSpPr>
          <p:nvPr>
            <p:ph type="body" idx="1"/>
          </p:nvPr>
        </p:nvSpPr>
        <p:spPr/>
        <p:txBody>
          <a:bodyPr/>
          <a:lstStyle/>
          <a:p>
            <a:pPr fontAlgn="base"/>
            <a:r>
              <a:rPr lang="en-US" dirty="0"/>
              <a:t>Combine rows from two or more tables based on a related column, enabling you to work with data distributed across multiple tables.</a:t>
            </a:r>
          </a:p>
          <a:p>
            <a:pPr lvl="1" fontAlgn="base"/>
            <a:r>
              <a:rPr lang="en-US" dirty="0"/>
              <a:t>INNER JOIN</a:t>
            </a:r>
          </a:p>
          <a:p>
            <a:pPr lvl="1" fontAlgn="base"/>
            <a:r>
              <a:rPr lang="en-US" dirty="0"/>
              <a:t>LEFT JOIN</a:t>
            </a:r>
          </a:p>
          <a:p>
            <a:pPr lvl="1" fontAlgn="base"/>
            <a:r>
              <a:rPr lang="en-US" dirty="0"/>
              <a:t>RIGHT JOIN</a:t>
            </a:r>
          </a:p>
          <a:p>
            <a:pPr lvl="1" fontAlgn="base"/>
            <a:r>
              <a:rPr lang="en-US" dirty="0"/>
              <a:t>FULL JOIN</a:t>
            </a:r>
          </a:p>
          <a:p>
            <a:endParaRPr lang="en-US" dirty="0"/>
          </a:p>
        </p:txBody>
      </p:sp>
    </p:spTree>
    <p:extLst>
      <p:ext uri="{BB962C8B-B14F-4D97-AF65-F5344CB8AC3E}">
        <p14:creationId xmlns:p14="http://schemas.microsoft.com/office/powerpoint/2010/main" val="11710243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B7773-A830-40B9-8C7A-600CD48F7C01}"/>
              </a:ext>
            </a:extLst>
          </p:cNvPr>
          <p:cNvSpPr>
            <a:spLocks noGrp="1"/>
          </p:cNvSpPr>
          <p:nvPr>
            <p:ph type="title"/>
          </p:nvPr>
        </p:nvSpPr>
        <p:spPr/>
        <p:txBody>
          <a:bodyPr/>
          <a:lstStyle/>
          <a:p>
            <a:r>
              <a:rPr lang="en-US" dirty="0"/>
              <a:t>INNER JOIN</a:t>
            </a:r>
          </a:p>
        </p:txBody>
      </p:sp>
      <p:pic>
        <p:nvPicPr>
          <p:cNvPr id="1028" name="Picture 4">
            <a:extLst>
              <a:ext uri="{FF2B5EF4-FFF2-40B4-BE49-F238E27FC236}">
                <a16:creationId xmlns:a16="http://schemas.microsoft.com/office/drawing/2014/main" id="{3C28B14F-0DDB-410C-8BBE-D6CCC70A57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54579" y="411159"/>
            <a:ext cx="2996493" cy="1963837"/>
          </a:xfrm>
          <a:prstGeom prst="rect">
            <a:avLst/>
          </a:prstGeom>
          <a:noFill/>
          <a:extLst>
            <a:ext uri="{909E8E84-426E-40DD-AFC4-6F175D3DCCD1}">
              <a14:hiddenFill xmlns:a14="http://schemas.microsoft.com/office/drawing/2010/main">
                <a:solidFill>
                  <a:srgbClr val="FFFFFF"/>
                </a:solidFill>
              </a14:hiddenFill>
            </a:ext>
          </a:extLst>
        </p:spPr>
      </p:pic>
      <p:sp>
        <p:nvSpPr>
          <p:cNvPr id="6" name="Text Placeholder 2">
            <a:extLst>
              <a:ext uri="{FF2B5EF4-FFF2-40B4-BE49-F238E27FC236}">
                <a16:creationId xmlns:a16="http://schemas.microsoft.com/office/drawing/2014/main" id="{BD10D2BF-8090-4EFB-A294-2E504B755FCA}"/>
              </a:ext>
            </a:extLst>
          </p:cNvPr>
          <p:cNvSpPr>
            <a:spLocks noGrp="1"/>
          </p:cNvSpPr>
          <p:nvPr>
            <p:ph type="body" idx="1"/>
          </p:nvPr>
        </p:nvSpPr>
        <p:spPr>
          <a:xfrm>
            <a:off x="311700" y="1225225"/>
            <a:ext cx="5187697" cy="2999934"/>
          </a:xfrm>
        </p:spPr>
        <p:txBody>
          <a:bodyPr/>
          <a:lstStyle/>
          <a:p>
            <a:r>
              <a:rPr lang="en-US" dirty="0"/>
              <a:t>Combines rows with matching values in both tables.</a:t>
            </a:r>
          </a:p>
          <a:p>
            <a:pPr marL="0" indent="0">
              <a:buNone/>
            </a:pPr>
            <a:endParaRPr lang="en-US" dirty="0"/>
          </a:p>
          <a:p>
            <a:endParaRPr lang="en-US" dirty="0"/>
          </a:p>
        </p:txBody>
      </p:sp>
      <p:pic>
        <p:nvPicPr>
          <p:cNvPr id="3" name="Picture 2">
            <a:extLst>
              <a:ext uri="{FF2B5EF4-FFF2-40B4-BE49-F238E27FC236}">
                <a16:creationId xmlns:a16="http://schemas.microsoft.com/office/drawing/2014/main" id="{ED363099-CB5B-50D5-69A6-7C0C3C9238E6}"/>
              </a:ext>
            </a:extLst>
          </p:cNvPr>
          <p:cNvPicPr>
            <a:picLocks noChangeAspect="1"/>
          </p:cNvPicPr>
          <p:nvPr/>
        </p:nvPicPr>
        <p:blipFill>
          <a:blip r:embed="rId3"/>
          <a:stretch>
            <a:fillRect/>
          </a:stretch>
        </p:blipFill>
        <p:spPr>
          <a:xfrm>
            <a:off x="467342" y="2663111"/>
            <a:ext cx="7998283" cy="1471143"/>
          </a:xfrm>
          <a:prstGeom prst="rect">
            <a:avLst/>
          </a:prstGeom>
        </p:spPr>
      </p:pic>
    </p:spTree>
    <p:extLst>
      <p:ext uri="{BB962C8B-B14F-4D97-AF65-F5344CB8AC3E}">
        <p14:creationId xmlns:p14="http://schemas.microsoft.com/office/powerpoint/2010/main" val="386840939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49BF73-38D1-CF8F-5BAA-5362C4926E57}"/>
            </a:ext>
          </a:extLst>
        </p:cNvPr>
        <p:cNvGrpSpPr/>
        <p:nvPr/>
      </p:nvGrpSpPr>
      <p:grpSpPr>
        <a:xfrm>
          <a:off x="0" y="0"/>
          <a:ext cx="0" cy="0"/>
          <a:chOff x="0" y="0"/>
          <a:chExt cx="0" cy="0"/>
        </a:xfrm>
      </p:grpSpPr>
      <p:pic>
        <p:nvPicPr>
          <p:cNvPr id="11" name="Picture 10">
            <a:extLst>
              <a:ext uri="{FF2B5EF4-FFF2-40B4-BE49-F238E27FC236}">
                <a16:creationId xmlns:a16="http://schemas.microsoft.com/office/drawing/2014/main" id="{10CDC47B-63CC-6D5A-3A1B-2DFBABC33C01}"/>
              </a:ext>
            </a:extLst>
          </p:cNvPr>
          <p:cNvPicPr>
            <a:picLocks noChangeAspect="1"/>
          </p:cNvPicPr>
          <p:nvPr/>
        </p:nvPicPr>
        <p:blipFill>
          <a:blip r:embed="rId2"/>
          <a:stretch>
            <a:fillRect/>
          </a:stretch>
        </p:blipFill>
        <p:spPr>
          <a:xfrm>
            <a:off x="283030" y="0"/>
            <a:ext cx="8545284" cy="5007429"/>
          </a:xfrm>
          <a:prstGeom prst="rect">
            <a:avLst/>
          </a:prstGeom>
        </p:spPr>
      </p:pic>
    </p:spTree>
    <p:extLst>
      <p:ext uri="{BB962C8B-B14F-4D97-AF65-F5344CB8AC3E}">
        <p14:creationId xmlns:p14="http://schemas.microsoft.com/office/powerpoint/2010/main" val="8679301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DA49B1-6B0B-2406-52C7-3D686A2C7AB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D955372-95BD-044A-9272-715267118DF7}"/>
              </a:ext>
            </a:extLst>
          </p:cNvPr>
          <p:cNvSpPr>
            <a:spLocks noGrp="1"/>
          </p:cNvSpPr>
          <p:nvPr>
            <p:ph type="title"/>
          </p:nvPr>
        </p:nvSpPr>
        <p:spPr/>
        <p:txBody>
          <a:bodyPr/>
          <a:lstStyle/>
          <a:p>
            <a:r>
              <a:rPr lang="en-US" dirty="0"/>
              <a:t>INNER JOIN</a:t>
            </a:r>
          </a:p>
        </p:txBody>
      </p:sp>
      <p:pic>
        <p:nvPicPr>
          <p:cNvPr id="7" name="Picture 6">
            <a:extLst>
              <a:ext uri="{FF2B5EF4-FFF2-40B4-BE49-F238E27FC236}">
                <a16:creationId xmlns:a16="http://schemas.microsoft.com/office/drawing/2014/main" id="{934A0E01-732D-9415-2558-4FA7F9E43DD8}"/>
              </a:ext>
            </a:extLst>
          </p:cNvPr>
          <p:cNvPicPr>
            <a:picLocks noChangeAspect="1"/>
          </p:cNvPicPr>
          <p:nvPr/>
        </p:nvPicPr>
        <p:blipFill>
          <a:blip r:embed="rId3"/>
          <a:stretch>
            <a:fillRect/>
          </a:stretch>
        </p:blipFill>
        <p:spPr>
          <a:xfrm>
            <a:off x="311700" y="1484086"/>
            <a:ext cx="8274507" cy="1087664"/>
          </a:xfrm>
          <a:prstGeom prst="rect">
            <a:avLst/>
          </a:prstGeom>
        </p:spPr>
      </p:pic>
      <p:pic>
        <p:nvPicPr>
          <p:cNvPr id="8" name="Picture 7">
            <a:extLst>
              <a:ext uri="{FF2B5EF4-FFF2-40B4-BE49-F238E27FC236}">
                <a16:creationId xmlns:a16="http://schemas.microsoft.com/office/drawing/2014/main" id="{60B2EA9D-BA1A-2E8F-0B6D-6D9FB6E55F2D}"/>
              </a:ext>
            </a:extLst>
          </p:cNvPr>
          <p:cNvPicPr>
            <a:picLocks noChangeAspect="1"/>
          </p:cNvPicPr>
          <p:nvPr/>
        </p:nvPicPr>
        <p:blipFill>
          <a:blip r:embed="rId4"/>
          <a:stretch>
            <a:fillRect/>
          </a:stretch>
        </p:blipFill>
        <p:spPr>
          <a:xfrm>
            <a:off x="562753" y="2808012"/>
            <a:ext cx="7772400" cy="1922334"/>
          </a:xfrm>
          <a:prstGeom prst="rect">
            <a:avLst/>
          </a:prstGeom>
        </p:spPr>
      </p:pic>
    </p:spTree>
    <p:extLst>
      <p:ext uri="{BB962C8B-B14F-4D97-AF65-F5344CB8AC3E}">
        <p14:creationId xmlns:p14="http://schemas.microsoft.com/office/powerpoint/2010/main" val="342207021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DF83D-4047-4FB8-9033-E563EF63D080}"/>
              </a:ext>
            </a:extLst>
          </p:cNvPr>
          <p:cNvSpPr>
            <a:spLocks noGrp="1"/>
          </p:cNvSpPr>
          <p:nvPr>
            <p:ph type="title"/>
          </p:nvPr>
        </p:nvSpPr>
        <p:spPr/>
        <p:txBody>
          <a:bodyPr/>
          <a:lstStyle/>
          <a:p>
            <a:r>
              <a:rPr lang="en-US" dirty="0"/>
              <a:t>LEFT OUTER JOIN </a:t>
            </a:r>
          </a:p>
        </p:txBody>
      </p:sp>
      <p:sp>
        <p:nvSpPr>
          <p:cNvPr id="3" name="Text Placeholder 2">
            <a:extLst>
              <a:ext uri="{FF2B5EF4-FFF2-40B4-BE49-F238E27FC236}">
                <a16:creationId xmlns:a16="http://schemas.microsoft.com/office/drawing/2014/main" id="{FFE25041-843E-4B5D-BDA1-493FBF734BAB}"/>
              </a:ext>
            </a:extLst>
          </p:cNvPr>
          <p:cNvSpPr>
            <a:spLocks noGrp="1"/>
          </p:cNvSpPr>
          <p:nvPr>
            <p:ph type="body" idx="1"/>
          </p:nvPr>
        </p:nvSpPr>
        <p:spPr>
          <a:xfrm>
            <a:off x="311699" y="1225225"/>
            <a:ext cx="5761714" cy="3378306"/>
          </a:xfrm>
        </p:spPr>
        <p:txBody>
          <a:bodyPr/>
          <a:lstStyle/>
          <a:p>
            <a:pPr marL="285750" indent="-285750"/>
            <a:r>
              <a:rPr lang="en-US" dirty="0"/>
              <a:t>Includes all rows from the left table and matches from the right table, filling unmatched rows with NULL.</a:t>
            </a:r>
          </a:p>
          <a:p>
            <a:pPr marL="285750" indent="-285750"/>
            <a:endParaRPr lang="en-US" dirty="0">
              <a:solidFill>
                <a:srgbClr val="FF0000"/>
              </a:solidFill>
            </a:endParaRPr>
          </a:p>
        </p:txBody>
      </p:sp>
      <p:pic>
        <p:nvPicPr>
          <p:cNvPr id="2050" name="Picture 2">
            <a:extLst>
              <a:ext uri="{FF2B5EF4-FFF2-40B4-BE49-F238E27FC236}">
                <a16:creationId xmlns:a16="http://schemas.microsoft.com/office/drawing/2014/main" id="{0637F205-3E35-474C-8E65-A35DC94DE4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73413" y="243167"/>
            <a:ext cx="2758887" cy="180811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20A02F86-1C06-C831-BF65-1267172042F0}"/>
              </a:ext>
            </a:extLst>
          </p:cNvPr>
          <p:cNvPicPr>
            <a:picLocks noChangeAspect="1"/>
          </p:cNvPicPr>
          <p:nvPr/>
        </p:nvPicPr>
        <p:blipFill>
          <a:blip r:embed="rId3"/>
          <a:stretch>
            <a:fillRect/>
          </a:stretch>
        </p:blipFill>
        <p:spPr>
          <a:xfrm>
            <a:off x="430305" y="2760435"/>
            <a:ext cx="7541927" cy="1387021"/>
          </a:xfrm>
          <a:prstGeom prst="rect">
            <a:avLst/>
          </a:prstGeom>
        </p:spPr>
      </p:pic>
    </p:spTree>
    <p:extLst>
      <p:ext uri="{BB962C8B-B14F-4D97-AF65-F5344CB8AC3E}">
        <p14:creationId xmlns:p14="http://schemas.microsoft.com/office/powerpoint/2010/main" val="231867857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4BC4A7-ECC8-6BE5-3A07-587A2EDB232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1F5EC4E-3213-DDB0-7CEE-B8FB7EE4FCD2}"/>
              </a:ext>
            </a:extLst>
          </p:cNvPr>
          <p:cNvSpPr>
            <a:spLocks noGrp="1"/>
          </p:cNvSpPr>
          <p:nvPr>
            <p:ph type="title"/>
          </p:nvPr>
        </p:nvSpPr>
        <p:spPr/>
        <p:txBody>
          <a:bodyPr/>
          <a:lstStyle/>
          <a:p>
            <a:r>
              <a:rPr lang="en-US" dirty="0"/>
              <a:t>LEFT OUTER JOIN </a:t>
            </a:r>
          </a:p>
        </p:txBody>
      </p:sp>
      <p:pic>
        <p:nvPicPr>
          <p:cNvPr id="7" name="Picture 6">
            <a:extLst>
              <a:ext uri="{FF2B5EF4-FFF2-40B4-BE49-F238E27FC236}">
                <a16:creationId xmlns:a16="http://schemas.microsoft.com/office/drawing/2014/main" id="{38012AB7-0340-1D29-7B4F-E1B81113E33B}"/>
              </a:ext>
            </a:extLst>
          </p:cNvPr>
          <p:cNvPicPr>
            <a:picLocks noChangeAspect="1"/>
          </p:cNvPicPr>
          <p:nvPr/>
        </p:nvPicPr>
        <p:blipFill>
          <a:blip r:embed="rId3"/>
          <a:stretch>
            <a:fillRect/>
          </a:stretch>
        </p:blipFill>
        <p:spPr>
          <a:xfrm>
            <a:off x="311700" y="1367064"/>
            <a:ext cx="7543800" cy="1016000"/>
          </a:xfrm>
          <a:prstGeom prst="rect">
            <a:avLst/>
          </a:prstGeom>
        </p:spPr>
      </p:pic>
      <p:pic>
        <p:nvPicPr>
          <p:cNvPr id="8" name="Picture 7">
            <a:extLst>
              <a:ext uri="{FF2B5EF4-FFF2-40B4-BE49-F238E27FC236}">
                <a16:creationId xmlns:a16="http://schemas.microsoft.com/office/drawing/2014/main" id="{A522CD8C-E079-6B00-7587-56AAAAE79B0B}"/>
              </a:ext>
            </a:extLst>
          </p:cNvPr>
          <p:cNvPicPr>
            <a:picLocks noChangeAspect="1"/>
          </p:cNvPicPr>
          <p:nvPr/>
        </p:nvPicPr>
        <p:blipFill>
          <a:blip r:embed="rId4"/>
          <a:stretch>
            <a:fillRect/>
          </a:stretch>
        </p:blipFill>
        <p:spPr>
          <a:xfrm>
            <a:off x="311700" y="2568019"/>
            <a:ext cx="7772400" cy="2259556"/>
          </a:xfrm>
          <a:prstGeom prst="rect">
            <a:avLst/>
          </a:prstGeom>
        </p:spPr>
      </p:pic>
    </p:spTree>
    <p:extLst>
      <p:ext uri="{BB962C8B-B14F-4D97-AF65-F5344CB8AC3E}">
        <p14:creationId xmlns:p14="http://schemas.microsoft.com/office/powerpoint/2010/main" val="150873653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DF83D-4047-4FB8-9033-E563EF63D080}"/>
              </a:ext>
            </a:extLst>
          </p:cNvPr>
          <p:cNvSpPr>
            <a:spLocks noGrp="1"/>
          </p:cNvSpPr>
          <p:nvPr>
            <p:ph type="title"/>
          </p:nvPr>
        </p:nvSpPr>
        <p:spPr/>
        <p:txBody>
          <a:bodyPr/>
          <a:lstStyle/>
          <a:p>
            <a:r>
              <a:rPr lang="en-US" dirty="0"/>
              <a:t>RIGHT OUTER JOIN </a:t>
            </a:r>
          </a:p>
        </p:txBody>
      </p:sp>
      <p:sp>
        <p:nvSpPr>
          <p:cNvPr id="3" name="Text Placeholder 2">
            <a:extLst>
              <a:ext uri="{FF2B5EF4-FFF2-40B4-BE49-F238E27FC236}">
                <a16:creationId xmlns:a16="http://schemas.microsoft.com/office/drawing/2014/main" id="{FFE25041-843E-4B5D-BDA1-493FBF734BAB}"/>
              </a:ext>
            </a:extLst>
          </p:cNvPr>
          <p:cNvSpPr>
            <a:spLocks noGrp="1"/>
          </p:cNvSpPr>
          <p:nvPr>
            <p:ph type="body" idx="1"/>
          </p:nvPr>
        </p:nvSpPr>
        <p:spPr>
          <a:xfrm>
            <a:off x="311700" y="1225225"/>
            <a:ext cx="5233066" cy="3378306"/>
          </a:xfrm>
        </p:spPr>
        <p:txBody>
          <a:bodyPr/>
          <a:lstStyle/>
          <a:p>
            <a:pPr marL="285750" indent="-285750"/>
            <a:r>
              <a:rPr lang="en-US" dirty="0"/>
              <a:t>Includes all rows from the right table and matches from the left table.</a:t>
            </a:r>
          </a:p>
          <a:p>
            <a:pPr marL="285750" indent="-285750"/>
            <a:endParaRPr lang="en-US" dirty="0">
              <a:solidFill>
                <a:srgbClr val="FF0000"/>
              </a:solidFill>
            </a:endParaRPr>
          </a:p>
          <a:p>
            <a:pPr marL="114300" indent="0">
              <a:buNone/>
            </a:pPr>
            <a:endParaRPr lang="en-US" dirty="0"/>
          </a:p>
        </p:txBody>
      </p:sp>
      <p:pic>
        <p:nvPicPr>
          <p:cNvPr id="3074" name="Picture 2">
            <a:extLst>
              <a:ext uri="{FF2B5EF4-FFF2-40B4-BE49-F238E27FC236}">
                <a16:creationId xmlns:a16="http://schemas.microsoft.com/office/drawing/2014/main" id="{1822F799-398F-45C7-AD48-BE32EBA675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03086" y="315925"/>
            <a:ext cx="2810380" cy="21258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31E895B1-0923-B5AE-4654-B0C8FB1B7789}"/>
              </a:ext>
            </a:extLst>
          </p:cNvPr>
          <p:cNvPicPr>
            <a:picLocks noChangeAspect="1"/>
          </p:cNvPicPr>
          <p:nvPr/>
        </p:nvPicPr>
        <p:blipFill>
          <a:blip r:embed="rId3"/>
          <a:stretch>
            <a:fillRect/>
          </a:stretch>
        </p:blipFill>
        <p:spPr>
          <a:xfrm>
            <a:off x="626477" y="2941863"/>
            <a:ext cx="7321730" cy="1346525"/>
          </a:xfrm>
          <a:prstGeom prst="rect">
            <a:avLst/>
          </a:prstGeom>
        </p:spPr>
      </p:pic>
    </p:spTree>
    <p:extLst>
      <p:ext uri="{BB962C8B-B14F-4D97-AF65-F5344CB8AC3E}">
        <p14:creationId xmlns:p14="http://schemas.microsoft.com/office/powerpoint/2010/main" val="333662436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814CEB-2FF7-A495-7061-AC36389E0C5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1030FEE-EEDA-40C7-2033-C6B4647A35DA}"/>
              </a:ext>
            </a:extLst>
          </p:cNvPr>
          <p:cNvSpPr>
            <a:spLocks noGrp="1"/>
          </p:cNvSpPr>
          <p:nvPr>
            <p:ph type="title"/>
          </p:nvPr>
        </p:nvSpPr>
        <p:spPr/>
        <p:txBody>
          <a:bodyPr/>
          <a:lstStyle/>
          <a:p>
            <a:r>
              <a:rPr lang="en-US" dirty="0"/>
              <a:t>RIGHT OUTER JOIN </a:t>
            </a:r>
          </a:p>
        </p:txBody>
      </p:sp>
      <p:pic>
        <p:nvPicPr>
          <p:cNvPr id="7" name="Picture 6">
            <a:extLst>
              <a:ext uri="{FF2B5EF4-FFF2-40B4-BE49-F238E27FC236}">
                <a16:creationId xmlns:a16="http://schemas.microsoft.com/office/drawing/2014/main" id="{03A86415-F52E-6966-F5B7-9DE544D6B690}"/>
              </a:ext>
            </a:extLst>
          </p:cNvPr>
          <p:cNvPicPr>
            <a:picLocks noChangeAspect="1"/>
          </p:cNvPicPr>
          <p:nvPr/>
        </p:nvPicPr>
        <p:blipFill>
          <a:blip r:embed="rId3"/>
          <a:stretch>
            <a:fillRect/>
          </a:stretch>
        </p:blipFill>
        <p:spPr>
          <a:xfrm>
            <a:off x="311699" y="2895599"/>
            <a:ext cx="8520599" cy="1931975"/>
          </a:xfrm>
          <a:prstGeom prst="rect">
            <a:avLst/>
          </a:prstGeom>
        </p:spPr>
      </p:pic>
      <p:pic>
        <p:nvPicPr>
          <p:cNvPr id="8" name="Picture 7">
            <a:extLst>
              <a:ext uri="{FF2B5EF4-FFF2-40B4-BE49-F238E27FC236}">
                <a16:creationId xmlns:a16="http://schemas.microsoft.com/office/drawing/2014/main" id="{D91F86D8-D9D4-8FE4-26B7-773A2C8FD8FD}"/>
              </a:ext>
            </a:extLst>
          </p:cNvPr>
          <p:cNvPicPr>
            <a:picLocks noChangeAspect="1"/>
          </p:cNvPicPr>
          <p:nvPr/>
        </p:nvPicPr>
        <p:blipFill>
          <a:blip r:embed="rId4"/>
          <a:stretch>
            <a:fillRect/>
          </a:stretch>
        </p:blipFill>
        <p:spPr>
          <a:xfrm>
            <a:off x="416379" y="1516134"/>
            <a:ext cx="8102196" cy="1055616"/>
          </a:xfrm>
          <a:prstGeom prst="rect">
            <a:avLst/>
          </a:prstGeom>
        </p:spPr>
      </p:pic>
    </p:spTree>
    <p:extLst>
      <p:ext uri="{BB962C8B-B14F-4D97-AF65-F5344CB8AC3E}">
        <p14:creationId xmlns:p14="http://schemas.microsoft.com/office/powerpoint/2010/main" val="233284491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DF83D-4047-4FB8-9033-E563EF63D080}"/>
              </a:ext>
            </a:extLst>
          </p:cNvPr>
          <p:cNvSpPr>
            <a:spLocks noGrp="1"/>
          </p:cNvSpPr>
          <p:nvPr>
            <p:ph type="title"/>
          </p:nvPr>
        </p:nvSpPr>
        <p:spPr/>
        <p:txBody>
          <a:bodyPr/>
          <a:lstStyle/>
          <a:p>
            <a:r>
              <a:rPr lang="en-US" dirty="0"/>
              <a:t>FULL OUTER JOIN </a:t>
            </a:r>
          </a:p>
        </p:txBody>
      </p:sp>
      <p:sp>
        <p:nvSpPr>
          <p:cNvPr id="3" name="Text Placeholder 2">
            <a:extLst>
              <a:ext uri="{FF2B5EF4-FFF2-40B4-BE49-F238E27FC236}">
                <a16:creationId xmlns:a16="http://schemas.microsoft.com/office/drawing/2014/main" id="{FFE25041-843E-4B5D-BDA1-493FBF734BAB}"/>
              </a:ext>
            </a:extLst>
          </p:cNvPr>
          <p:cNvSpPr>
            <a:spLocks noGrp="1"/>
          </p:cNvSpPr>
          <p:nvPr>
            <p:ph type="body" idx="1"/>
          </p:nvPr>
        </p:nvSpPr>
        <p:spPr>
          <a:xfrm>
            <a:off x="311700" y="1225225"/>
            <a:ext cx="5408164" cy="3378306"/>
          </a:xfrm>
        </p:spPr>
        <p:txBody>
          <a:bodyPr/>
          <a:lstStyle/>
          <a:p>
            <a:r>
              <a:rPr lang="en-US" dirty="0"/>
              <a:t>Combines rows when there’s a match in either table, filling unmatched rows with NULL.</a:t>
            </a:r>
          </a:p>
          <a:p>
            <a:endParaRPr lang="en-US" dirty="0"/>
          </a:p>
          <a:p>
            <a:pPr marL="114300" indent="0">
              <a:buNone/>
            </a:pPr>
            <a:endParaRPr lang="en-US" dirty="0"/>
          </a:p>
        </p:txBody>
      </p:sp>
      <p:pic>
        <p:nvPicPr>
          <p:cNvPr id="4098" name="Picture 2">
            <a:extLst>
              <a:ext uri="{FF2B5EF4-FFF2-40B4-BE49-F238E27FC236}">
                <a16:creationId xmlns:a16="http://schemas.microsoft.com/office/drawing/2014/main" id="{E1C620C3-1BD4-452C-83A6-671385D6C4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3128" y="516781"/>
            <a:ext cx="2850792" cy="186834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AC3BB50F-D095-60F7-BA0D-24B4E319AAA4}"/>
              </a:ext>
            </a:extLst>
          </p:cNvPr>
          <p:cNvPicPr>
            <a:picLocks noChangeAspect="1"/>
          </p:cNvPicPr>
          <p:nvPr/>
        </p:nvPicPr>
        <p:blipFill>
          <a:blip r:embed="rId3"/>
          <a:stretch>
            <a:fillRect/>
          </a:stretch>
        </p:blipFill>
        <p:spPr>
          <a:xfrm>
            <a:off x="837293" y="3139872"/>
            <a:ext cx="6837136" cy="1212796"/>
          </a:xfrm>
          <a:prstGeom prst="rect">
            <a:avLst/>
          </a:prstGeom>
        </p:spPr>
      </p:pic>
    </p:spTree>
    <p:extLst>
      <p:ext uri="{BB962C8B-B14F-4D97-AF65-F5344CB8AC3E}">
        <p14:creationId xmlns:p14="http://schemas.microsoft.com/office/powerpoint/2010/main" val="149564453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1FAEDF-D77B-06BA-9708-2A57B17466B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4458E47-49DE-37B0-4866-524210F9090A}"/>
              </a:ext>
            </a:extLst>
          </p:cNvPr>
          <p:cNvSpPr>
            <a:spLocks noGrp="1"/>
          </p:cNvSpPr>
          <p:nvPr>
            <p:ph type="title"/>
          </p:nvPr>
        </p:nvSpPr>
        <p:spPr/>
        <p:txBody>
          <a:bodyPr/>
          <a:lstStyle/>
          <a:p>
            <a:r>
              <a:rPr lang="en-US" dirty="0"/>
              <a:t>FULL OUTER JOIN </a:t>
            </a:r>
          </a:p>
        </p:txBody>
      </p:sp>
      <p:pic>
        <p:nvPicPr>
          <p:cNvPr id="7" name="Picture 6">
            <a:extLst>
              <a:ext uri="{FF2B5EF4-FFF2-40B4-BE49-F238E27FC236}">
                <a16:creationId xmlns:a16="http://schemas.microsoft.com/office/drawing/2014/main" id="{82A77707-2B89-7F6B-7214-BCCCB5B9E638}"/>
              </a:ext>
            </a:extLst>
          </p:cNvPr>
          <p:cNvPicPr>
            <a:picLocks noChangeAspect="1"/>
          </p:cNvPicPr>
          <p:nvPr/>
        </p:nvPicPr>
        <p:blipFill>
          <a:blip r:embed="rId3"/>
          <a:stretch>
            <a:fillRect/>
          </a:stretch>
        </p:blipFill>
        <p:spPr>
          <a:xfrm>
            <a:off x="457199" y="1351025"/>
            <a:ext cx="8262257" cy="1090990"/>
          </a:xfrm>
          <a:prstGeom prst="rect">
            <a:avLst/>
          </a:prstGeom>
        </p:spPr>
      </p:pic>
      <p:pic>
        <p:nvPicPr>
          <p:cNvPr id="8" name="Picture 7">
            <a:extLst>
              <a:ext uri="{FF2B5EF4-FFF2-40B4-BE49-F238E27FC236}">
                <a16:creationId xmlns:a16="http://schemas.microsoft.com/office/drawing/2014/main" id="{33D4A6B4-3F1F-EF6E-F1C5-5B4795ACE874}"/>
              </a:ext>
            </a:extLst>
          </p:cNvPr>
          <p:cNvPicPr>
            <a:picLocks noChangeAspect="1"/>
          </p:cNvPicPr>
          <p:nvPr/>
        </p:nvPicPr>
        <p:blipFill>
          <a:blip r:embed="rId4"/>
          <a:stretch>
            <a:fillRect/>
          </a:stretch>
        </p:blipFill>
        <p:spPr>
          <a:xfrm>
            <a:off x="685800" y="2519259"/>
            <a:ext cx="7772400" cy="2435092"/>
          </a:xfrm>
          <a:prstGeom prst="rect">
            <a:avLst/>
          </a:prstGeom>
        </p:spPr>
      </p:pic>
    </p:spTree>
    <p:extLst>
      <p:ext uri="{BB962C8B-B14F-4D97-AF65-F5344CB8AC3E}">
        <p14:creationId xmlns:p14="http://schemas.microsoft.com/office/powerpoint/2010/main" val="28548673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1">
          <a:extLst>
            <a:ext uri="{FF2B5EF4-FFF2-40B4-BE49-F238E27FC236}">
              <a16:creationId xmlns:a16="http://schemas.microsoft.com/office/drawing/2014/main" id="{DC47AF81-6EB5-813D-5523-4C99823751A0}"/>
            </a:ext>
          </a:extLst>
        </p:cNvPr>
        <p:cNvGrpSpPr/>
        <p:nvPr/>
      </p:nvGrpSpPr>
      <p:grpSpPr>
        <a:xfrm>
          <a:off x="0" y="0"/>
          <a:ext cx="0" cy="0"/>
          <a:chOff x="0" y="0"/>
          <a:chExt cx="0" cy="0"/>
        </a:xfrm>
      </p:grpSpPr>
      <p:sp>
        <p:nvSpPr>
          <p:cNvPr id="62" name="Google Shape;62;p13">
            <a:extLst>
              <a:ext uri="{FF2B5EF4-FFF2-40B4-BE49-F238E27FC236}">
                <a16:creationId xmlns:a16="http://schemas.microsoft.com/office/drawing/2014/main" id="{3F76F457-7090-DB34-FA92-82534BBBEA7C}"/>
              </a:ext>
            </a:extLst>
          </p:cNvPr>
          <p:cNvSpPr txBox="1">
            <a:spLocks noGrp="1"/>
          </p:cNvSpPr>
          <p:nvPr>
            <p:ph type="ctrTitle"/>
          </p:nvPr>
        </p:nvSpPr>
        <p:spPr>
          <a:xfrm>
            <a:off x="3044700" y="1480382"/>
            <a:ext cx="3054600" cy="1537200"/>
          </a:xfrm>
          <a:prstGeom prst="rect">
            <a:avLst/>
          </a:prstGeom>
        </p:spPr>
        <p:txBody>
          <a:bodyPr spcFirstLastPara="1" wrap="square" lIns="91425" tIns="91425" rIns="91425" bIns="91425" anchor="b" anchorCtr="0">
            <a:noAutofit/>
          </a:bodyPr>
          <a:lstStyle/>
          <a:p>
            <a:pPr lvl="0"/>
            <a:r>
              <a:rPr lang="en-GB" dirty="0"/>
              <a:t>Keywords</a:t>
            </a:r>
            <a:endParaRPr lang="en-US" dirty="0"/>
          </a:p>
        </p:txBody>
      </p:sp>
    </p:spTree>
    <p:extLst>
      <p:ext uri="{BB962C8B-B14F-4D97-AF65-F5344CB8AC3E}">
        <p14:creationId xmlns:p14="http://schemas.microsoft.com/office/powerpoint/2010/main" val="103629400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DC0016-35D0-2164-D2AB-FD0C859944D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1AB5F61-60BD-A915-543B-2C8A815D35BC}"/>
              </a:ext>
            </a:extLst>
          </p:cNvPr>
          <p:cNvSpPr>
            <a:spLocks noGrp="1"/>
          </p:cNvSpPr>
          <p:nvPr>
            <p:ph type="title"/>
          </p:nvPr>
        </p:nvSpPr>
        <p:spPr/>
        <p:txBody>
          <a:bodyPr/>
          <a:lstStyle/>
          <a:p>
            <a:r>
              <a:rPr lang="en-US" dirty="0"/>
              <a:t>NESTED QUERIES-SUB QUERIES  </a:t>
            </a:r>
          </a:p>
        </p:txBody>
      </p:sp>
      <p:sp>
        <p:nvSpPr>
          <p:cNvPr id="3" name="Text Placeholder 2">
            <a:extLst>
              <a:ext uri="{FF2B5EF4-FFF2-40B4-BE49-F238E27FC236}">
                <a16:creationId xmlns:a16="http://schemas.microsoft.com/office/drawing/2014/main" id="{E8D84CF2-1900-CA6A-C221-7A41CC7E5164}"/>
              </a:ext>
            </a:extLst>
          </p:cNvPr>
          <p:cNvSpPr>
            <a:spLocks noGrp="1"/>
          </p:cNvSpPr>
          <p:nvPr>
            <p:ph type="body" idx="1"/>
          </p:nvPr>
        </p:nvSpPr>
        <p:spPr>
          <a:xfrm>
            <a:off x="311700" y="1225225"/>
            <a:ext cx="8520600" cy="3378306"/>
          </a:xfrm>
        </p:spPr>
        <p:txBody>
          <a:bodyPr/>
          <a:lstStyle/>
          <a:p>
            <a:r>
              <a:rPr lang="en-US" dirty="0"/>
              <a:t>A query where one join operation is performed inside another, often using subqueries. It involves combining rows from multiple tables in a layered way, where the output of one join serves as input for the next.</a:t>
            </a:r>
          </a:p>
          <a:p>
            <a:pPr marL="114300" indent="0">
              <a:buNone/>
            </a:pPr>
            <a:endParaRPr lang="en-US" dirty="0"/>
          </a:p>
          <a:p>
            <a:pPr marL="114300" indent="0">
              <a:buNone/>
            </a:pPr>
            <a:endParaRPr lang="en-US" dirty="0"/>
          </a:p>
        </p:txBody>
      </p:sp>
      <p:pic>
        <p:nvPicPr>
          <p:cNvPr id="4" name="Picture 3">
            <a:extLst>
              <a:ext uri="{FF2B5EF4-FFF2-40B4-BE49-F238E27FC236}">
                <a16:creationId xmlns:a16="http://schemas.microsoft.com/office/drawing/2014/main" id="{9C246A53-F493-8703-1DE6-0A5990420186}"/>
              </a:ext>
            </a:extLst>
          </p:cNvPr>
          <p:cNvPicPr>
            <a:picLocks noChangeAspect="1"/>
          </p:cNvPicPr>
          <p:nvPr/>
        </p:nvPicPr>
        <p:blipFill>
          <a:blip r:embed="rId2"/>
          <a:stretch>
            <a:fillRect/>
          </a:stretch>
        </p:blipFill>
        <p:spPr>
          <a:xfrm>
            <a:off x="594178" y="2326668"/>
            <a:ext cx="5153479" cy="2500907"/>
          </a:xfrm>
          <a:prstGeom prst="rect">
            <a:avLst/>
          </a:prstGeom>
        </p:spPr>
      </p:pic>
    </p:spTree>
    <p:extLst>
      <p:ext uri="{BB962C8B-B14F-4D97-AF65-F5344CB8AC3E}">
        <p14:creationId xmlns:p14="http://schemas.microsoft.com/office/powerpoint/2010/main" val="189640725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61D2C4-AD04-B6FF-CB69-EC27B303BF4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96CB2C9-4250-F45A-9B9D-7F77C454B11F}"/>
              </a:ext>
            </a:extLst>
          </p:cNvPr>
          <p:cNvSpPr>
            <a:spLocks noGrp="1"/>
          </p:cNvSpPr>
          <p:nvPr>
            <p:ph type="title"/>
          </p:nvPr>
        </p:nvSpPr>
        <p:spPr/>
        <p:txBody>
          <a:bodyPr/>
          <a:lstStyle/>
          <a:p>
            <a:r>
              <a:rPr lang="en-US" dirty="0"/>
              <a:t>NESTED QUERIES</a:t>
            </a:r>
          </a:p>
        </p:txBody>
      </p:sp>
      <p:pic>
        <p:nvPicPr>
          <p:cNvPr id="7" name="Picture 6">
            <a:extLst>
              <a:ext uri="{FF2B5EF4-FFF2-40B4-BE49-F238E27FC236}">
                <a16:creationId xmlns:a16="http://schemas.microsoft.com/office/drawing/2014/main" id="{946DC030-39B5-13A0-13EE-1668308D6F17}"/>
              </a:ext>
            </a:extLst>
          </p:cNvPr>
          <p:cNvPicPr>
            <a:picLocks noChangeAspect="1"/>
          </p:cNvPicPr>
          <p:nvPr/>
        </p:nvPicPr>
        <p:blipFill>
          <a:blip r:embed="rId2"/>
          <a:stretch>
            <a:fillRect/>
          </a:stretch>
        </p:blipFill>
        <p:spPr>
          <a:xfrm>
            <a:off x="311699" y="1147225"/>
            <a:ext cx="5207357" cy="2137036"/>
          </a:xfrm>
          <a:prstGeom prst="rect">
            <a:avLst/>
          </a:prstGeom>
        </p:spPr>
      </p:pic>
      <p:pic>
        <p:nvPicPr>
          <p:cNvPr id="8" name="Picture 7">
            <a:extLst>
              <a:ext uri="{FF2B5EF4-FFF2-40B4-BE49-F238E27FC236}">
                <a16:creationId xmlns:a16="http://schemas.microsoft.com/office/drawing/2014/main" id="{A59B03F6-1FFC-BB14-3769-CD7A46CE4775}"/>
              </a:ext>
            </a:extLst>
          </p:cNvPr>
          <p:cNvPicPr>
            <a:picLocks noChangeAspect="1"/>
          </p:cNvPicPr>
          <p:nvPr/>
        </p:nvPicPr>
        <p:blipFill>
          <a:blip r:embed="rId3"/>
          <a:stretch>
            <a:fillRect/>
          </a:stretch>
        </p:blipFill>
        <p:spPr>
          <a:xfrm>
            <a:off x="664936" y="3282950"/>
            <a:ext cx="1739900" cy="1625600"/>
          </a:xfrm>
          <a:prstGeom prst="rect">
            <a:avLst/>
          </a:prstGeom>
        </p:spPr>
      </p:pic>
      <p:sp>
        <p:nvSpPr>
          <p:cNvPr id="3" name="TextBox 2">
            <a:extLst>
              <a:ext uri="{FF2B5EF4-FFF2-40B4-BE49-F238E27FC236}">
                <a16:creationId xmlns:a16="http://schemas.microsoft.com/office/drawing/2014/main" id="{67388C7B-9F19-2078-96FC-D25A5DD63E22}"/>
              </a:ext>
            </a:extLst>
          </p:cNvPr>
          <p:cNvSpPr txBox="1"/>
          <p:nvPr/>
        </p:nvSpPr>
        <p:spPr>
          <a:xfrm>
            <a:off x="5660020" y="1147225"/>
            <a:ext cx="3329758" cy="523220"/>
          </a:xfrm>
          <a:prstGeom prst="rect">
            <a:avLst/>
          </a:prstGeom>
          <a:noFill/>
        </p:spPr>
        <p:txBody>
          <a:bodyPr wrap="none" rtlCol="0">
            <a:spAutoFit/>
          </a:bodyPr>
          <a:lstStyle/>
          <a:p>
            <a:r>
              <a:rPr lang="en-EG" dirty="0"/>
              <a:t>Get Emyplyee names inside IT and HR </a:t>
            </a:r>
            <a:br>
              <a:rPr lang="en-EG" dirty="0"/>
            </a:br>
            <a:r>
              <a:rPr lang="en-EG" dirty="0"/>
              <a:t>Department Only</a:t>
            </a:r>
          </a:p>
        </p:txBody>
      </p:sp>
    </p:spTree>
    <p:extLst>
      <p:ext uri="{BB962C8B-B14F-4D97-AF65-F5344CB8AC3E}">
        <p14:creationId xmlns:p14="http://schemas.microsoft.com/office/powerpoint/2010/main" val="17532105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370426-ADAF-B608-D4DD-6848EB3FEF2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9EFFDE8-1190-C468-E789-6FB1244EF839}"/>
              </a:ext>
            </a:extLst>
          </p:cNvPr>
          <p:cNvSpPr>
            <a:spLocks noGrp="1"/>
          </p:cNvSpPr>
          <p:nvPr>
            <p:ph type="title"/>
          </p:nvPr>
        </p:nvSpPr>
        <p:spPr/>
        <p:txBody>
          <a:bodyPr/>
          <a:lstStyle/>
          <a:p>
            <a:r>
              <a:rPr lang="en-US" dirty="0"/>
              <a:t>Exercise</a:t>
            </a:r>
          </a:p>
        </p:txBody>
      </p:sp>
      <p:pic>
        <p:nvPicPr>
          <p:cNvPr id="3" name="Picture 2">
            <a:extLst>
              <a:ext uri="{FF2B5EF4-FFF2-40B4-BE49-F238E27FC236}">
                <a16:creationId xmlns:a16="http://schemas.microsoft.com/office/drawing/2014/main" id="{49F96CD5-1DCA-D535-EE4E-37C7D80FDEF9}"/>
              </a:ext>
            </a:extLst>
          </p:cNvPr>
          <p:cNvPicPr>
            <a:picLocks noChangeAspect="1"/>
          </p:cNvPicPr>
          <p:nvPr/>
        </p:nvPicPr>
        <p:blipFill>
          <a:blip r:embed="rId2"/>
          <a:stretch>
            <a:fillRect/>
          </a:stretch>
        </p:blipFill>
        <p:spPr>
          <a:xfrm>
            <a:off x="123729" y="0"/>
            <a:ext cx="8708571" cy="4953000"/>
          </a:xfrm>
          <a:prstGeom prst="rect">
            <a:avLst/>
          </a:prstGeom>
        </p:spPr>
      </p:pic>
    </p:spTree>
    <p:extLst>
      <p:ext uri="{BB962C8B-B14F-4D97-AF65-F5344CB8AC3E}">
        <p14:creationId xmlns:p14="http://schemas.microsoft.com/office/powerpoint/2010/main" val="173492481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263E9C-4A9E-D87B-EEAC-450C6F86021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2A0DFC3-0F5B-22A6-257E-B7C6A63B5F67}"/>
              </a:ext>
            </a:extLst>
          </p:cNvPr>
          <p:cNvSpPr>
            <a:spLocks noGrp="1"/>
          </p:cNvSpPr>
          <p:nvPr>
            <p:ph type="title"/>
          </p:nvPr>
        </p:nvSpPr>
        <p:spPr/>
        <p:txBody>
          <a:bodyPr/>
          <a:lstStyle/>
          <a:p>
            <a:r>
              <a:rPr lang="en-US" dirty="0"/>
              <a:t>Exercise</a:t>
            </a:r>
          </a:p>
        </p:txBody>
      </p:sp>
      <p:sp>
        <p:nvSpPr>
          <p:cNvPr id="5" name="TextBox 4">
            <a:extLst>
              <a:ext uri="{FF2B5EF4-FFF2-40B4-BE49-F238E27FC236}">
                <a16:creationId xmlns:a16="http://schemas.microsoft.com/office/drawing/2014/main" id="{58943527-8D01-0957-B664-D537159404AD}"/>
              </a:ext>
            </a:extLst>
          </p:cNvPr>
          <p:cNvSpPr txBox="1"/>
          <p:nvPr/>
        </p:nvSpPr>
        <p:spPr>
          <a:xfrm>
            <a:off x="311700" y="1301625"/>
            <a:ext cx="8679900" cy="707886"/>
          </a:xfrm>
          <a:prstGeom prst="rect">
            <a:avLst/>
          </a:prstGeom>
          <a:noFill/>
        </p:spPr>
        <p:txBody>
          <a:bodyPr wrap="square">
            <a:spAutoFit/>
          </a:bodyPr>
          <a:lstStyle/>
          <a:p>
            <a:r>
              <a:rPr lang="en-US" sz="2000" dirty="0"/>
              <a:t>Q1) Write a query to calculate the </a:t>
            </a:r>
            <a:r>
              <a:rPr lang="en-US" sz="2000" b="1" dirty="0"/>
              <a:t>total salary paid</a:t>
            </a:r>
            <a:r>
              <a:rPr lang="en-US" sz="2000" dirty="0"/>
              <a:t> to employees in each department. Include the department name in the result.</a:t>
            </a:r>
            <a:endParaRPr lang="en-EG" sz="2000" dirty="0"/>
          </a:p>
        </p:txBody>
      </p:sp>
    </p:spTree>
    <p:extLst>
      <p:ext uri="{BB962C8B-B14F-4D97-AF65-F5344CB8AC3E}">
        <p14:creationId xmlns:p14="http://schemas.microsoft.com/office/powerpoint/2010/main" val="34500449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46ED7E-7DCA-0A1C-8EF9-E0316E77902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8AC7BFC-FFFB-AC4D-DF82-4C2C426CAE1B}"/>
              </a:ext>
            </a:extLst>
          </p:cNvPr>
          <p:cNvSpPr>
            <a:spLocks noGrp="1"/>
          </p:cNvSpPr>
          <p:nvPr>
            <p:ph type="title"/>
          </p:nvPr>
        </p:nvSpPr>
        <p:spPr/>
        <p:txBody>
          <a:bodyPr/>
          <a:lstStyle/>
          <a:p>
            <a:r>
              <a:rPr lang="en-US" dirty="0"/>
              <a:t>Exercise</a:t>
            </a:r>
          </a:p>
        </p:txBody>
      </p:sp>
      <p:sp>
        <p:nvSpPr>
          <p:cNvPr id="5" name="TextBox 4">
            <a:extLst>
              <a:ext uri="{FF2B5EF4-FFF2-40B4-BE49-F238E27FC236}">
                <a16:creationId xmlns:a16="http://schemas.microsoft.com/office/drawing/2014/main" id="{81D21005-9AC4-F8E9-8699-906A3030F08F}"/>
              </a:ext>
            </a:extLst>
          </p:cNvPr>
          <p:cNvSpPr txBox="1"/>
          <p:nvPr/>
        </p:nvSpPr>
        <p:spPr>
          <a:xfrm>
            <a:off x="311700" y="1301625"/>
            <a:ext cx="8679900" cy="1323439"/>
          </a:xfrm>
          <a:prstGeom prst="rect">
            <a:avLst/>
          </a:prstGeom>
          <a:noFill/>
        </p:spPr>
        <p:txBody>
          <a:bodyPr wrap="square">
            <a:spAutoFit/>
          </a:bodyPr>
          <a:lstStyle/>
          <a:p>
            <a:r>
              <a:rPr lang="en-US" sz="2000" dirty="0"/>
              <a:t>Q2) Write a query to display the names of employees, their salaries, and their department names, for employees who earn more than the average salary of all employees. Sort the results by salary in descending order.</a:t>
            </a:r>
          </a:p>
          <a:p>
            <a:endParaRPr lang="en-EG" sz="2000" dirty="0"/>
          </a:p>
        </p:txBody>
      </p:sp>
    </p:spTree>
    <p:extLst>
      <p:ext uri="{BB962C8B-B14F-4D97-AF65-F5344CB8AC3E}">
        <p14:creationId xmlns:p14="http://schemas.microsoft.com/office/powerpoint/2010/main" val="273295840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458D44-BE77-4C6A-1888-F4E8BABE9A1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F072852-B6C8-5066-BE81-B1C9D7039ADA}"/>
              </a:ext>
            </a:extLst>
          </p:cNvPr>
          <p:cNvSpPr>
            <a:spLocks noGrp="1"/>
          </p:cNvSpPr>
          <p:nvPr>
            <p:ph type="title"/>
          </p:nvPr>
        </p:nvSpPr>
        <p:spPr/>
        <p:txBody>
          <a:bodyPr/>
          <a:lstStyle/>
          <a:p>
            <a:r>
              <a:rPr lang="en-US" dirty="0"/>
              <a:t>Answer Q 1</a:t>
            </a:r>
          </a:p>
        </p:txBody>
      </p:sp>
      <p:pic>
        <p:nvPicPr>
          <p:cNvPr id="3" name="Picture 2">
            <a:extLst>
              <a:ext uri="{FF2B5EF4-FFF2-40B4-BE49-F238E27FC236}">
                <a16:creationId xmlns:a16="http://schemas.microsoft.com/office/drawing/2014/main" id="{19E3346B-10F6-A018-769F-052A0D9BD96A}"/>
              </a:ext>
            </a:extLst>
          </p:cNvPr>
          <p:cNvPicPr>
            <a:picLocks noChangeAspect="1"/>
          </p:cNvPicPr>
          <p:nvPr/>
        </p:nvPicPr>
        <p:blipFill>
          <a:blip r:embed="rId3"/>
          <a:stretch>
            <a:fillRect/>
          </a:stretch>
        </p:blipFill>
        <p:spPr>
          <a:xfrm>
            <a:off x="431960" y="1454149"/>
            <a:ext cx="8564889" cy="1277475"/>
          </a:xfrm>
          <a:prstGeom prst="rect">
            <a:avLst/>
          </a:prstGeom>
        </p:spPr>
      </p:pic>
      <p:pic>
        <p:nvPicPr>
          <p:cNvPr id="4" name="Picture 3">
            <a:extLst>
              <a:ext uri="{FF2B5EF4-FFF2-40B4-BE49-F238E27FC236}">
                <a16:creationId xmlns:a16="http://schemas.microsoft.com/office/drawing/2014/main" id="{590D0325-FA86-8415-ED61-15BC5CB6DAEE}"/>
              </a:ext>
            </a:extLst>
          </p:cNvPr>
          <p:cNvPicPr>
            <a:picLocks noChangeAspect="1"/>
          </p:cNvPicPr>
          <p:nvPr/>
        </p:nvPicPr>
        <p:blipFill>
          <a:blip r:embed="rId4"/>
          <a:stretch>
            <a:fillRect/>
          </a:stretch>
        </p:blipFill>
        <p:spPr>
          <a:xfrm>
            <a:off x="431960" y="3087017"/>
            <a:ext cx="7772400" cy="1462484"/>
          </a:xfrm>
          <a:prstGeom prst="rect">
            <a:avLst/>
          </a:prstGeom>
        </p:spPr>
      </p:pic>
    </p:spTree>
    <p:extLst>
      <p:ext uri="{BB962C8B-B14F-4D97-AF65-F5344CB8AC3E}">
        <p14:creationId xmlns:p14="http://schemas.microsoft.com/office/powerpoint/2010/main" val="236317427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714794-BCFC-FDFF-05D1-952391A888C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A4582BD-FDD5-41CB-5EB0-0BD46E8799FF}"/>
              </a:ext>
            </a:extLst>
          </p:cNvPr>
          <p:cNvSpPr>
            <a:spLocks noGrp="1"/>
          </p:cNvSpPr>
          <p:nvPr>
            <p:ph type="title"/>
          </p:nvPr>
        </p:nvSpPr>
        <p:spPr/>
        <p:txBody>
          <a:bodyPr/>
          <a:lstStyle/>
          <a:p>
            <a:r>
              <a:rPr lang="en-US" dirty="0"/>
              <a:t>Answer Q2</a:t>
            </a:r>
          </a:p>
        </p:txBody>
      </p:sp>
      <p:pic>
        <p:nvPicPr>
          <p:cNvPr id="4" name="Picture 3">
            <a:extLst>
              <a:ext uri="{FF2B5EF4-FFF2-40B4-BE49-F238E27FC236}">
                <a16:creationId xmlns:a16="http://schemas.microsoft.com/office/drawing/2014/main" id="{5AEB4ADC-E513-C579-3CE6-C55CEFE5AE45}"/>
              </a:ext>
            </a:extLst>
          </p:cNvPr>
          <p:cNvPicPr>
            <a:picLocks noChangeAspect="1"/>
          </p:cNvPicPr>
          <p:nvPr/>
        </p:nvPicPr>
        <p:blipFill>
          <a:blip r:embed="rId3"/>
          <a:stretch>
            <a:fillRect/>
          </a:stretch>
        </p:blipFill>
        <p:spPr>
          <a:xfrm>
            <a:off x="311700" y="3823717"/>
            <a:ext cx="4053229" cy="1215969"/>
          </a:xfrm>
          <a:prstGeom prst="rect">
            <a:avLst/>
          </a:prstGeom>
        </p:spPr>
      </p:pic>
      <p:pic>
        <p:nvPicPr>
          <p:cNvPr id="5" name="Picture 4">
            <a:extLst>
              <a:ext uri="{FF2B5EF4-FFF2-40B4-BE49-F238E27FC236}">
                <a16:creationId xmlns:a16="http://schemas.microsoft.com/office/drawing/2014/main" id="{FEB3243F-A8A8-AEFE-00C7-4F7816D00943}"/>
              </a:ext>
            </a:extLst>
          </p:cNvPr>
          <p:cNvPicPr>
            <a:picLocks noChangeAspect="1"/>
          </p:cNvPicPr>
          <p:nvPr/>
        </p:nvPicPr>
        <p:blipFill>
          <a:blip r:embed="rId4"/>
          <a:stretch>
            <a:fillRect/>
          </a:stretch>
        </p:blipFill>
        <p:spPr>
          <a:xfrm>
            <a:off x="4572000" y="3823717"/>
            <a:ext cx="4053153" cy="961057"/>
          </a:xfrm>
          <a:prstGeom prst="rect">
            <a:avLst/>
          </a:prstGeom>
        </p:spPr>
      </p:pic>
      <p:pic>
        <p:nvPicPr>
          <p:cNvPr id="7" name="Picture 6">
            <a:extLst>
              <a:ext uri="{FF2B5EF4-FFF2-40B4-BE49-F238E27FC236}">
                <a16:creationId xmlns:a16="http://schemas.microsoft.com/office/drawing/2014/main" id="{FD3337B3-ADA0-838D-E93E-65EA1E3D3B6A}"/>
              </a:ext>
            </a:extLst>
          </p:cNvPr>
          <p:cNvPicPr>
            <a:picLocks noChangeAspect="1"/>
          </p:cNvPicPr>
          <p:nvPr/>
        </p:nvPicPr>
        <p:blipFill>
          <a:blip r:embed="rId5"/>
          <a:stretch>
            <a:fillRect/>
          </a:stretch>
        </p:blipFill>
        <p:spPr>
          <a:xfrm>
            <a:off x="311700" y="1281021"/>
            <a:ext cx="5735952" cy="2408900"/>
          </a:xfrm>
          <a:prstGeom prst="rect">
            <a:avLst/>
          </a:prstGeom>
        </p:spPr>
      </p:pic>
    </p:spTree>
    <p:extLst>
      <p:ext uri="{BB962C8B-B14F-4D97-AF65-F5344CB8AC3E}">
        <p14:creationId xmlns:p14="http://schemas.microsoft.com/office/powerpoint/2010/main" val="333497864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14F520-84A1-96DC-8971-709D5EB314D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77BFC69-4F57-B416-27E2-6FDCEA823B2C}"/>
              </a:ext>
            </a:extLst>
          </p:cNvPr>
          <p:cNvSpPr>
            <a:spLocks noGrp="1"/>
          </p:cNvSpPr>
          <p:nvPr>
            <p:ph type="title"/>
          </p:nvPr>
        </p:nvSpPr>
        <p:spPr/>
        <p:txBody>
          <a:bodyPr/>
          <a:lstStyle/>
          <a:p>
            <a:r>
              <a:rPr lang="en-US" dirty="0"/>
              <a:t>Answer Q2</a:t>
            </a:r>
          </a:p>
        </p:txBody>
      </p:sp>
      <p:pic>
        <p:nvPicPr>
          <p:cNvPr id="6" name="Picture 5">
            <a:extLst>
              <a:ext uri="{FF2B5EF4-FFF2-40B4-BE49-F238E27FC236}">
                <a16:creationId xmlns:a16="http://schemas.microsoft.com/office/drawing/2014/main" id="{7EBA0CB7-252C-2BC1-A98C-5E52B714E98C}"/>
              </a:ext>
            </a:extLst>
          </p:cNvPr>
          <p:cNvPicPr>
            <a:picLocks noChangeAspect="1"/>
          </p:cNvPicPr>
          <p:nvPr/>
        </p:nvPicPr>
        <p:blipFill>
          <a:blip r:embed="rId3"/>
          <a:stretch>
            <a:fillRect/>
          </a:stretch>
        </p:blipFill>
        <p:spPr>
          <a:xfrm>
            <a:off x="390297" y="1574799"/>
            <a:ext cx="7940903" cy="2105949"/>
          </a:xfrm>
          <a:prstGeom prst="rect">
            <a:avLst/>
          </a:prstGeom>
        </p:spPr>
      </p:pic>
      <p:pic>
        <p:nvPicPr>
          <p:cNvPr id="3" name="Picture 2">
            <a:extLst>
              <a:ext uri="{FF2B5EF4-FFF2-40B4-BE49-F238E27FC236}">
                <a16:creationId xmlns:a16="http://schemas.microsoft.com/office/drawing/2014/main" id="{F87AEB68-BA56-3269-23DA-E8E22FAFCDC3}"/>
              </a:ext>
            </a:extLst>
          </p:cNvPr>
          <p:cNvPicPr>
            <a:picLocks noChangeAspect="1"/>
          </p:cNvPicPr>
          <p:nvPr/>
        </p:nvPicPr>
        <p:blipFill>
          <a:blip r:embed="rId4"/>
          <a:stretch>
            <a:fillRect/>
          </a:stretch>
        </p:blipFill>
        <p:spPr>
          <a:xfrm>
            <a:off x="311700" y="3717642"/>
            <a:ext cx="8019500" cy="1285571"/>
          </a:xfrm>
          <a:prstGeom prst="rect">
            <a:avLst/>
          </a:prstGeom>
        </p:spPr>
      </p:pic>
    </p:spTree>
    <p:extLst>
      <p:ext uri="{BB962C8B-B14F-4D97-AF65-F5344CB8AC3E}">
        <p14:creationId xmlns:p14="http://schemas.microsoft.com/office/powerpoint/2010/main" val="223479601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26D0B92-7240-BB74-B063-C1736A00BDA6}"/>
              </a:ext>
            </a:extLst>
          </p:cNvPr>
          <p:cNvSpPr txBox="1"/>
          <p:nvPr/>
        </p:nvSpPr>
        <p:spPr>
          <a:xfrm>
            <a:off x="2286000" y="58453"/>
            <a:ext cx="4572000" cy="4696029"/>
          </a:xfrm>
          <a:prstGeom prst="rect">
            <a:avLst/>
          </a:prstGeom>
          <a:noFill/>
        </p:spPr>
        <p:txBody>
          <a:bodyPr wrap="square">
            <a:spAutoFit/>
          </a:bodyPr>
          <a:lstStyle/>
          <a:p>
            <a:pPr>
              <a:lnSpc>
                <a:spcPct val="107000"/>
              </a:lnSpc>
              <a:spcAft>
                <a:spcPts val="800"/>
              </a:spcAft>
            </a:pPr>
            <a:r>
              <a:rPr lang="en-GB" sz="1400" dirty="0">
                <a:solidFill>
                  <a:srgbClr val="000000"/>
                </a:solidFill>
                <a:effectLst/>
                <a:latin typeface="Helvetica" panose="020B0604020202020204" pitchFamily="34" charset="0"/>
                <a:ea typeface="Times New Roman" panose="02020603050405020304" pitchFamily="18" charset="0"/>
                <a:cs typeface="Arial" panose="020B0604020202020204" pitchFamily="34" charset="0"/>
              </a:rPr>
              <a:t>  </a:t>
            </a:r>
            <a:r>
              <a:rPr lang="en-GB" sz="1400" b="1" dirty="0">
                <a:solidFill>
                  <a:srgbClr val="ED7D31"/>
                </a:solidFill>
                <a:effectLst/>
                <a:latin typeface="Helvetica" panose="020B0604020202020204" pitchFamily="34" charset="0"/>
                <a:ea typeface="Times New Roman" panose="02020603050405020304" pitchFamily="18" charset="0"/>
                <a:cs typeface="Arial" panose="020B0604020202020204" pitchFamily="34" charset="0"/>
              </a:rPr>
              <a:t>SELECT</a:t>
            </a:r>
            <a:r>
              <a:rPr lang="en-GB" sz="1400" dirty="0">
                <a:solidFill>
                  <a:srgbClr val="000000"/>
                </a:solidFill>
                <a:effectLst/>
                <a:latin typeface="Helvetica" panose="020B0604020202020204" pitchFamily="34" charset="0"/>
                <a:ea typeface="Times New Roman" panose="02020603050405020304" pitchFamily="18" charset="0"/>
                <a:cs typeface="Arial" panose="020B0604020202020204" pitchFamily="34" charset="0"/>
              </a:rPr>
              <a:t> column list, function(), function(), ...</a:t>
            </a:r>
            <a:endParaRPr lang="en-GB" sz="14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1400" dirty="0">
                <a:solidFill>
                  <a:srgbClr val="000000"/>
                </a:solidFill>
                <a:effectLst/>
                <a:latin typeface="Helvetica" panose="020B0604020202020204" pitchFamily="34" charset="0"/>
                <a:ea typeface="Times New Roman" panose="02020603050405020304" pitchFamily="18" charset="0"/>
                <a:cs typeface="Arial" panose="020B0604020202020204" pitchFamily="34" charset="0"/>
              </a:rPr>
              <a:t>            </a:t>
            </a:r>
            <a:r>
              <a:rPr lang="en-GB" sz="1400" b="1" dirty="0">
                <a:solidFill>
                  <a:srgbClr val="ED7D31"/>
                </a:solidFill>
                <a:effectLst/>
                <a:latin typeface="Helvetica" panose="020B0604020202020204" pitchFamily="34" charset="0"/>
                <a:ea typeface="Times New Roman" panose="02020603050405020304" pitchFamily="18" charset="0"/>
                <a:cs typeface="Arial" panose="020B0604020202020204" pitchFamily="34" charset="0"/>
              </a:rPr>
              <a:t>FROM</a:t>
            </a:r>
            <a:r>
              <a:rPr lang="en-GB" sz="1400" dirty="0">
                <a:solidFill>
                  <a:srgbClr val="ED7D31"/>
                </a:solidFill>
                <a:effectLst/>
                <a:latin typeface="Helvetica" panose="020B0604020202020204" pitchFamily="34" charset="0"/>
                <a:ea typeface="Times New Roman" panose="02020603050405020304" pitchFamily="18" charset="0"/>
                <a:cs typeface="Arial" panose="020B0604020202020204" pitchFamily="34" charset="0"/>
              </a:rPr>
              <a:t> </a:t>
            </a:r>
            <a:r>
              <a:rPr lang="en-GB" sz="1400" dirty="0">
                <a:solidFill>
                  <a:srgbClr val="000000"/>
                </a:solidFill>
                <a:effectLst/>
                <a:latin typeface="Helvetica" panose="020B0604020202020204" pitchFamily="34" charset="0"/>
                <a:ea typeface="Times New Roman" panose="02020603050405020304" pitchFamily="18" charset="0"/>
                <a:cs typeface="Arial" panose="020B0604020202020204" pitchFamily="34" charset="0"/>
              </a:rPr>
              <a:t>table1</a:t>
            </a:r>
            <a:endParaRPr lang="en-GB" sz="14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1400" dirty="0">
                <a:solidFill>
                  <a:srgbClr val="000000"/>
                </a:solidFill>
                <a:effectLst/>
                <a:latin typeface="Helvetica" panose="020B0604020202020204" pitchFamily="34" charset="0"/>
                <a:ea typeface="Times New Roman" panose="02020603050405020304" pitchFamily="18" charset="0"/>
                <a:cs typeface="Arial" panose="020B0604020202020204" pitchFamily="34" charset="0"/>
              </a:rPr>
              <a:t>                </a:t>
            </a:r>
            <a:r>
              <a:rPr lang="en-GB" sz="1400" b="1" dirty="0">
                <a:solidFill>
                  <a:srgbClr val="000000"/>
                </a:solidFill>
                <a:effectLst/>
                <a:latin typeface="Helvetica" panose="020B0604020202020204" pitchFamily="34" charset="0"/>
                <a:ea typeface="Times New Roman" panose="02020603050405020304" pitchFamily="18" charset="0"/>
                <a:cs typeface="Arial" panose="020B0604020202020204" pitchFamily="34" charset="0"/>
              </a:rPr>
              <a:t>INNER JOIN</a:t>
            </a:r>
            <a:r>
              <a:rPr lang="en-GB" sz="1400" dirty="0">
                <a:solidFill>
                  <a:srgbClr val="000000"/>
                </a:solidFill>
                <a:effectLst/>
                <a:latin typeface="Helvetica" panose="020B0604020202020204" pitchFamily="34" charset="0"/>
                <a:ea typeface="Times New Roman" panose="02020603050405020304" pitchFamily="18" charset="0"/>
                <a:cs typeface="Arial" panose="020B0604020202020204" pitchFamily="34" charset="0"/>
              </a:rPr>
              <a:t> table2</a:t>
            </a:r>
            <a:endParaRPr lang="en-GB" sz="14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1400" dirty="0">
                <a:solidFill>
                  <a:srgbClr val="000000"/>
                </a:solidFill>
                <a:effectLst/>
                <a:latin typeface="Helvetica" panose="020B0604020202020204" pitchFamily="34" charset="0"/>
                <a:ea typeface="Times New Roman" panose="02020603050405020304" pitchFamily="18" charset="0"/>
                <a:cs typeface="Arial" panose="020B0604020202020204" pitchFamily="34" charset="0"/>
              </a:rPr>
              <a:t>                ...</a:t>
            </a:r>
            <a:endParaRPr lang="en-GB" sz="14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1400" dirty="0">
                <a:solidFill>
                  <a:srgbClr val="000000"/>
                </a:solidFill>
                <a:effectLst/>
                <a:latin typeface="Helvetica" panose="020B0604020202020204" pitchFamily="34" charset="0"/>
                <a:ea typeface="Times New Roman" panose="02020603050405020304" pitchFamily="18" charset="0"/>
                <a:cs typeface="Arial" panose="020B0604020202020204" pitchFamily="34" charset="0"/>
              </a:rPr>
              <a:t>                </a:t>
            </a:r>
            <a:r>
              <a:rPr lang="en-GB" sz="1400" b="1" dirty="0">
                <a:solidFill>
                  <a:srgbClr val="000000"/>
                </a:solidFill>
                <a:effectLst/>
                <a:latin typeface="Helvetica" panose="020B0604020202020204" pitchFamily="34" charset="0"/>
                <a:ea typeface="Times New Roman" panose="02020603050405020304" pitchFamily="18" charset="0"/>
                <a:cs typeface="Arial" panose="020B0604020202020204" pitchFamily="34" charset="0"/>
              </a:rPr>
              <a:t>ON </a:t>
            </a:r>
            <a:r>
              <a:rPr lang="en-GB" sz="1400" dirty="0">
                <a:solidFill>
                  <a:srgbClr val="000000"/>
                </a:solidFill>
                <a:effectLst/>
                <a:latin typeface="Helvetica" panose="020B0604020202020204" pitchFamily="34" charset="0"/>
                <a:ea typeface="Times New Roman" panose="02020603050405020304" pitchFamily="18" charset="0"/>
                <a:cs typeface="Arial" panose="020B0604020202020204" pitchFamily="34" charset="0"/>
              </a:rPr>
              <a:t>table1.col1 = table2.col2</a:t>
            </a:r>
            <a:endParaRPr lang="en-GB" sz="14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1400" dirty="0">
                <a:solidFill>
                  <a:srgbClr val="000000"/>
                </a:solidFill>
                <a:effectLst/>
                <a:latin typeface="Helvetica" panose="020B0604020202020204" pitchFamily="34" charset="0"/>
                <a:ea typeface="Times New Roman" panose="02020603050405020304" pitchFamily="18" charset="0"/>
                <a:cs typeface="Arial" panose="020B0604020202020204" pitchFamily="34" charset="0"/>
              </a:rPr>
              <a:t>                ...</a:t>
            </a:r>
            <a:endParaRPr lang="en-GB" sz="14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1400" dirty="0">
                <a:solidFill>
                  <a:srgbClr val="000000"/>
                </a:solidFill>
                <a:effectLst/>
                <a:latin typeface="Helvetica" panose="020B0604020202020204" pitchFamily="34" charset="0"/>
                <a:ea typeface="Times New Roman" panose="02020603050405020304" pitchFamily="18" charset="0"/>
                <a:cs typeface="Arial" panose="020B0604020202020204" pitchFamily="34" charset="0"/>
              </a:rPr>
              <a:t>            </a:t>
            </a:r>
            <a:r>
              <a:rPr lang="en-GB" sz="1400" b="1" dirty="0">
                <a:solidFill>
                  <a:srgbClr val="ED7D31"/>
                </a:solidFill>
                <a:effectLst/>
                <a:latin typeface="Helvetica" panose="020B0604020202020204" pitchFamily="34" charset="0"/>
                <a:ea typeface="Times New Roman" panose="02020603050405020304" pitchFamily="18" charset="0"/>
                <a:cs typeface="Arial" panose="020B0604020202020204" pitchFamily="34" charset="0"/>
              </a:rPr>
              <a:t>WHERE</a:t>
            </a:r>
            <a:r>
              <a:rPr lang="en-GB" sz="1400" dirty="0">
                <a:solidFill>
                  <a:srgbClr val="000000"/>
                </a:solidFill>
                <a:effectLst/>
                <a:latin typeface="Helvetica" panose="020B0604020202020204" pitchFamily="34" charset="0"/>
                <a:ea typeface="Times New Roman" panose="02020603050405020304" pitchFamily="18" charset="0"/>
                <a:cs typeface="Arial" panose="020B0604020202020204" pitchFamily="34" charset="0"/>
              </a:rPr>
              <a:t> </a:t>
            </a:r>
            <a:r>
              <a:rPr lang="en-GB" sz="1400" i="1" dirty="0">
                <a:solidFill>
                  <a:srgbClr val="000000"/>
                </a:solidFill>
                <a:effectLst/>
                <a:latin typeface="Helvetica" panose="020B0604020202020204" pitchFamily="34" charset="0"/>
                <a:ea typeface="Times New Roman" panose="02020603050405020304" pitchFamily="18" charset="0"/>
                <a:cs typeface="Arial" panose="020B0604020202020204" pitchFamily="34" charset="0"/>
              </a:rPr>
              <a:t>criteria for row selection</a:t>
            </a:r>
            <a:endParaRPr lang="en-GB" sz="14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1800" dirty="0">
                <a:solidFill>
                  <a:srgbClr val="000000"/>
                </a:solidFill>
                <a:effectLst/>
                <a:latin typeface="Helvetica" panose="020B0604020202020204" pitchFamily="34" charset="0"/>
                <a:ea typeface="Times New Roman" panose="02020603050405020304" pitchFamily="18" charset="0"/>
                <a:cs typeface="Arial" panose="020B0604020202020204" pitchFamily="34" charset="0"/>
              </a:rPr>
              <a:t>            [</a:t>
            </a:r>
            <a:r>
              <a:rPr lang="en-GB" sz="1800" b="1" dirty="0">
                <a:solidFill>
                  <a:srgbClr val="000000"/>
                </a:solidFill>
                <a:effectLst/>
                <a:latin typeface="Helvetica" panose="020B0604020202020204" pitchFamily="34" charset="0"/>
                <a:ea typeface="Times New Roman" panose="02020603050405020304" pitchFamily="18" charset="0"/>
                <a:cs typeface="Arial" panose="020B0604020202020204" pitchFamily="34" charset="0"/>
              </a:rPr>
              <a:t>AND</a:t>
            </a:r>
            <a:r>
              <a:rPr lang="en-GB" sz="1800" dirty="0">
                <a:solidFill>
                  <a:srgbClr val="000000"/>
                </a:solidFill>
                <a:effectLst/>
                <a:latin typeface="Helvetica" panose="020B0604020202020204" pitchFamily="34" charset="0"/>
                <a:ea typeface="Times New Roman" panose="02020603050405020304" pitchFamily="18" charset="0"/>
                <a:cs typeface="Arial" panose="020B0604020202020204" pitchFamily="34" charset="0"/>
              </a:rPr>
              <a:t> </a:t>
            </a:r>
            <a:r>
              <a:rPr lang="en-GB" sz="1800" i="1" dirty="0">
                <a:solidFill>
                  <a:srgbClr val="000000"/>
                </a:solidFill>
                <a:effectLst/>
                <a:latin typeface="Helvetica" panose="020B0604020202020204" pitchFamily="34" charset="0"/>
                <a:ea typeface="Times New Roman" panose="02020603050405020304" pitchFamily="18" charset="0"/>
                <a:cs typeface="Arial" panose="020B0604020202020204" pitchFamily="34" charset="0"/>
              </a:rPr>
              <a:t>criteria</a:t>
            </a:r>
            <a:r>
              <a:rPr lang="en-GB" sz="1600" i="1" dirty="0">
                <a:solidFill>
                  <a:srgbClr val="000000"/>
                </a:solidFill>
                <a:effectLst/>
                <a:latin typeface="Helvetica" panose="020B0604020202020204" pitchFamily="34" charset="0"/>
                <a:ea typeface="Times New Roman" panose="02020603050405020304" pitchFamily="18" charset="0"/>
                <a:cs typeface="Arial" panose="020B0604020202020204" pitchFamily="34" charset="0"/>
              </a:rPr>
              <a:t> </a:t>
            </a:r>
            <a:r>
              <a:rPr lang="en-GB" sz="1800" i="1" dirty="0">
                <a:solidFill>
                  <a:srgbClr val="000000"/>
                </a:solidFill>
                <a:effectLst/>
                <a:latin typeface="Helvetica" panose="020B0604020202020204" pitchFamily="34" charset="0"/>
                <a:ea typeface="Times New Roman" panose="02020603050405020304" pitchFamily="18" charset="0"/>
                <a:cs typeface="Arial" panose="020B0604020202020204" pitchFamily="34" charset="0"/>
              </a:rPr>
              <a:t>for row selection</a:t>
            </a:r>
            <a:r>
              <a:rPr lang="en-GB" sz="1800" dirty="0">
                <a:solidFill>
                  <a:srgbClr val="000000"/>
                </a:solidFill>
                <a:effectLst/>
                <a:latin typeface="Helvetica" panose="020B0604020202020204" pitchFamily="34" charset="0"/>
                <a:ea typeface="Times New Roman" panose="02020603050405020304" pitchFamily="18" charset="0"/>
                <a:cs typeface="Arial" panose="020B0604020202020204" pitchFamily="34" charset="0"/>
              </a:rPr>
              <a:t>]</a:t>
            </a:r>
            <a:br>
              <a:rPr lang="en-GB" sz="1800" dirty="0">
                <a:solidFill>
                  <a:srgbClr val="000000"/>
                </a:solidFill>
                <a:effectLst/>
                <a:latin typeface="Helvetica" panose="020B0604020202020204" pitchFamily="34" charset="0"/>
                <a:ea typeface="Times New Roman" panose="02020603050405020304" pitchFamily="18" charset="0"/>
                <a:cs typeface="Arial" panose="020B0604020202020204" pitchFamily="34" charset="0"/>
              </a:rPr>
            </a:br>
            <a:r>
              <a:rPr lang="en-GB" sz="1800" dirty="0">
                <a:solidFill>
                  <a:srgbClr val="000000"/>
                </a:solidFill>
                <a:effectLst/>
                <a:latin typeface="Helvetica" panose="020B0604020202020204" pitchFamily="34" charset="0"/>
                <a:ea typeface="Times New Roman" panose="02020603050405020304" pitchFamily="18" charset="0"/>
                <a:cs typeface="Arial" panose="020B0604020202020204" pitchFamily="34" charset="0"/>
              </a:rPr>
              <a:t>            [</a:t>
            </a:r>
            <a:r>
              <a:rPr lang="en-GB" sz="1800" b="1" dirty="0">
                <a:solidFill>
                  <a:srgbClr val="000000"/>
                </a:solidFill>
                <a:effectLst/>
                <a:latin typeface="Helvetica" panose="020B0604020202020204" pitchFamily="34" charset="0"/>
                <a:ea typeface="Times New Roman" panose="02020603050405020304" pitchFamily="18" charset="0"/>
                <a:cs typeface="Arial" panose="020B0604020202020204" pitchFamily="34" charset="0"/>
              </a:rPr>
              <a:t>OR</a:t>
            </a:r>
            <a:r>
              <a:rPr lang="en-GB" sz="1800" dirty="0">
                <a:solidFill>
                  <a:srgbClr val="000000"/>
                </a:solidFill>
                <a:effectLst/>
                <a:latin typeface="Helvetica" panose="020B0604020202020204" pitchFamily="34" charset="0"/>
                <a:ea typeface="Times New Roman" panose="02020603050405020304" pitchFamily="18" charset="0"/>
                <a:cs typeface="Arial" panose="020B0604020202020204" pitchFamily="34" charset="0"/>
              </a:rPr>
              <a:t> </a:t>
            </a:r>
            <a:r>
              <a:rPr lang="en-GB" sz="1800" i="1" dirty="0">
                <a:solidFill>
                  <a:srgbClr val="000000"/>
                </a:solidFill>
                <a:effectLst/>
                <a:latin typeface="Helvetica" panose="020B0604020202020204" pitchFamily="34" charset="0"/>
                <a:ea typeface="Times New Roman" panose="02020603050405020304" pitchFamily="18" charset="0"/>
                <a:cs typeface="Arial" panose="020B0604020202020204" pitchFamily="34" charset="0"/>
              </a:rPr>
              <a:t>criteria</a:t>
            </a:r>
            <a:r>
              <a:rPr lang="en-GB" sz="1800" dirty="0">
                <a:solidFill>
                  <a:srgbClr val="000000"/>
                </a:solidFill>
                <a:effectLst/>
                <a:latin typeface="Helvetica" panose="020B0604020202020204" pitchFamily="34" charset="0"/>
                <a:ea typeface="Times New Roman" panose="02020603050405020304" pitchFamily="18" charset="0"/>
                <a:cs typeface="Arial" panose="020B0604020202020204" pitchFamily="34" charset="0"/>
              </a:rPr>
              <a:t> </a:t>
            </a:r>
            <a:r>
              <a:rPr lang="en-GB" sz="1800" i="1" dirty="0">
                <a:solidFill>
                  <a:srgbClr val="000000"/>
                </a:solidFill>
                <a:effectLst/>
                <a:latin typeface="Helvetica" panose="020B0604020202020204" pitchFamily="34" charset="0"/>
                <a:ea typeface="Times New Roman" panose="02020603050405020304" pitchFamily="18" charset="0"/>
                <a:cs typeface="Arial" panose="020B0604020202020204" pitchFamily="34" charset="0"/>
              </a:rPr>
              <a:t>for row selection</a:t>
            </a:r>
            <a:r>
              <a:rPr lang="en-GB" sz="1800" dirty="0">
                <a:solidFill>
                  <a:srgbClr val="000000"/>
                </a:solidFill>
                <a:effectLst/>
                <a:latin typeface="Helvetica" panose="020B0604020202020204" pitchFamily="34" charset="0"/>
                <a:ea typeface="Times New Roman" panose="02020603050405020304" pitchFamily="18" charset="0"/>
                <a:cs typeface="Arial" panose="020B0604020202020204" pitchFamily="34" charset="0"/>
              </a:rPr>
              <a:t>]</a:t>
            </a:r>
            <a:br>
              <a:rPr lang="en-GB" sz="1800" dirty="0">
                <a:solidFill>
                  <a:srgbClr val="000000"/>
                </a:solidFill>
                <a:effectLst/>
                <a:latin typeface="Helvetica" panose="020B0604020202020204" pitchFamily="34" charset="0"/>
                <a:ea typeface="Times New Roman" panose="02020603050405020304" pitchFamily="18" charset="0"/>
                <a:cs typeface="Arial" panose="020B0604020202020204" pitchFamily="34" charset="0"/>
              </a:rPr>
            </a:br>
            <a:endParaRPr lang="en-GB" sz="14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1400" b="1"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r>
              <a:rPr lang="en-GB" sz="1400" b="1" dirty="0">
                <a:solidFill>
                  <a:srgbClr val="ED7D31"/>
                </a:solidFill>
                <a:effectLst/>
                <a:latin typeface="Helvetica" panose="020B0604020202020204" pitchFamily="34" charset="0"/>
                <a:ea typeface="Times New Roman" panose="02020603050405020304" pitchFamily="18" charset="0"/>
                <a:cs typeface="Arial" panose="020B0604020202020204" pitchFamily="34" charset="0"/>
              </a:rPr>
              <a:t>GROUP BY</a:t>
            </a:r>
            <a:r>
              <a:rPr lang="en-GB" sz="1400" dirty="0">
                <a:solidFill>
                  <a:srgbClr val="ED7D31"/>
                </a:solidFill>
                <a:effectLst/>
                <a:latin typeface="Helvetica" panose="020B0604020202020204" pitchFamily="34" charset="0"/>
                <a:ea typeface="Times New Roman" panose="02020603050405020304" pitchFamily="18" charset="0"/>
                <a:cs typeface="Arial" panose="020B0604020202020204" pitchFamily="34" charset="0"/>
              </a:rPr>
              <a:t> </a:t>
            </a:r>
            <a:r>
              <a:rPr lang="en-GB" sz="1400" dirty="0">
                <a:solidFill>
                  <a:srgbClr val="000000"/>
                </a:solidFill>
                <a:effectLst/>
                <a:latin typeface="Helvetica" panose="020B0604020202020204" pitchFamily="34" charset="0"/>
                <a:ea typeface="Times New Roman" panose="02020603050405020304" pitchFamily="18" charset="0"/>
                <a:cs typeface="Arial" panose="020B0604020202020204" pitchFamily="34" charset="0"/>
              </a:rPr>
              <a:t>column list</a:t>
            </a:r>
            <a:endParaRPr lang="en-GB" sz="14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1400" dirty="0">
                <a:solidFill>
                  <a:srgbClr val="000000"/>
                </a:solidFill>
                <a:effectLst/>
                <a:latin typeface="Helvetica" panose="020B0604020202020204" pitchFamily="34" charset="0"/>
                <a:ea typeface="Times New Roman" panose="02020603050405020304" pitchFamily="18" charset="0"/>
                <a:cs typeface="Arial" panose="020B0604020202020204" pitchFamily="34" charset="0"/>
              </a:rPr>
              <a:t>            </a:t>
            </a:r>
            <a:r>
              <a:rPr lang="en-GB" sz="1400" b="1" dirty="0">
                <a:solidFill>
                  <a:srgbClr val="ED7D31"/>
                </a:solidFill>
                <a:effectLst/>
                <a:latin typeface="Helvetica" panose="020B0604020202020204" pitchFamily="34" charset="0"/>
                <a:ea typeface="Times New Roman" panose="02020603050405020304" pitchFamily="18" charset="0"/>
                <a:cs typeface="Arial" panose="020B0604020202020204" pitchFamily="34" charset="0"/>
              </a:rPr>
              <a:t>HAVING</a:t>
            </a:r>
            <a:r>
              <a:rPr lang="en-GB" sz="1400" dirty="0">
                <a:solidFill>
                  <a:srgbClr val="ED7D31"/>
                </a:solidFill>
                <a:effectLst/>
                <a:latin typeface="Helvetica" panose="020B0604020202020204" pitchFamily="34" charset="0"/>
                <a:ea typeface="Times New Roman" panose="02020603050405020304" pitchFamily="18" charset="0"/>
                <a:cs typeface="Arial" panose="020B0604020202020204" pitchFamily="34" charset="0"/>
              </a:rPr>
              <a:t> </a:t>
            </a:r>
            <a:r>
              <a:rPr lang="en-GB" sz="1400" i="1" dirty="0">
                <a:solidFill>
                  <a:srgbClr val="000000"/>
                </a:solidFill>
                <a:effectLst/>
                <a:latin typeface="Helvetica" panose="020B0604020202020204" pitchFamily="34" charset="0"/>
                <a:ea typeface="Times New Roman" panose="02020603050405020304" pitchFamily="18" charset="0"/>
                <a:cs typeface="Arial" panose="020B0604020202020204" pitchFamily="34" charset="0"/>
              </a:rPr>
              <a:t>criteria for function results /*not necessarily with group by*/</a:t>
            </a:r>
            <a:endParaRPr lang="en-GB" sz="14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1400" dirty="0">
                <a:solidFill>
                  <a:srgbClr val="000000"/>
                </a:solidFill>
                <a:effectLst/>
                <a:latin typeface="Helvetica" panose="020B0604020202020204" pitchFamily="34" charset="0"/>
                <a:ea typeface="Times New Roman" panose="02020603050405020304" pitchFamily="18" charset="0"/>
                <a:cs typeface="Arial" panose="020B0604020202020204" pitchFamily="34" charset="0"/>
              </a:rPr>
              <a:t>           </a:t>
            </a:r>
            <a:br>
              <a:rPr lang="en-GB" sz="1400" dirty="0">
                <a:solidFill>
                  <a:srgbClr val="000000"/>
                </a:solidFill>
                <a:effectLst/>
                <a:latin typeface="Helvetica" panose="020B0604020202020204" pitchFamily="34" charset="0"/>
                <a:ea typeface="Times New Roman" panose="02020603050405020304" pitchFamily="18" charset="0"/>
                <a:cs typeface="Arial" panose="020B0604020202020204" pitchFamily="34" charset="0"/>
              </a:rPr>
            </a:br>
            <a:r>
              <a:rPr lang="en-GB" sz="1400" dirty="0">
                <a:solidFill>
                  <a:srgbClr val="000000"/>
                </a:solidFill>
                <a:effectLst/>
                <a:latin typeface="Helvetica" panose="020B0604020202020204" pitchFamily="34" charset="0"/>
                <a:ea typeface="Times New Roman" panose="02020603050405020304" pitchFamily="18" charset="0"/>
                <a:cs typeface="Arial" panose="020B0604020202020204" pitchFamily="34" charset="0"/>
              </a:rPr>
              <a:t>            </a:t>
            </a:r>
            <a:r>
              <a:rPr lang="en-GB" sz="1400" b="1" dirty="0">
                <a:solidFill>
                  <a:srgbClr val="ED7D31"/>
                </a:solidFill>
                <a:effectLst/>
                <a:latin typeface="Helvetica" panose="020B0604020202020204" pitchFamily="34" charset="0"/>
                <a:ea typeface="Times New Roman" panose="02020603050405020304" pitchFamily="18" charset="0"/>
                <a:cs typeface="Arial" panose="020B0604020202020204" pitchFamily="34" charset="0"/>
              </a:rPr>
              <a:t>ORDER BY</a:t>
            </a:r>
            <a:r>
              <a:rPr lang="en-GB" sz="1400" dirty="0">
                <a:solidFill>
                  <a:srgbClr val="ED7D31"/>
                </a:solidFill>
                <a:effectLst/>
                <a:latin typeface="Helvetica" panose="020B0604020202020204" pitchFamily="34" charset="0"/>
                <a:ea typeface="Times New Roman" panose="02020603050405020304" pitchFamily="18" charset="0"/>
                <a:cs typeface="Arial" panose="020B0604020202020204" pitchFamily="34" charset="0"/>
              </a:rPr>
              <a:t> </a:t>
            </a:r>
            <a:r>
              <a:rPr lang="en-GB" sz="1400" dirty="0">
                <a:solidFill>
                  <a:srgbClr val="000000"/>
                </a:solidFill>
                <a:effectLst/>
                <a:latin typeface="Helvetica" panose="020B0604020202020204" pitchFamily="34" charset="0"/>
                <a:ea typeface="Times New Roman" panose="02020603050405020304" pitchFamily="18" charset="0"/>
                <a:cs typeface="Arial" panose="020B0604020202020204" pitchFamily="34" charset="0"/>
              </a:rPr>
              <a:t>column list</a:t>
            </a:r>
            <a:endParaRPr lang="en-GB" sz="14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4123706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WHERE Keyword</a:t>
            </a:r>
          </a:p>
        </p:txBody>
      </p:sp>
      <p:sp>
        <p:nvSpPr>
          <p:cNvPr id="3" name="Content Placeholder 2"/>
          <p:cNvSpPr>
            <a:spLocks noGrp="1"/>
          </p:cNvSpPr>
          <p:nvPr>
            <p:ph idx="1"/>
          </p:nvPr>
        </p:nvSpPr>
        <p:spPr/>
        <p:txBody>
          <a:bodyPr/>
          <a:lstStyle/>
          <a:p>
            <a:r>
              <a:rPr dirty="0"/>
              <a:t>Used to filter records based on conditions.</a:t>
            </a:r>
          </a:p>
          <a:p>
            <a:r>
              <a:rPr dirty="0"/>
              <a:t>Example:</a:t>
            </a:r>
          </a:p>
          <a:p>
            <a:pPr lvl="1"/>
            <a:r>
              <a:rPr dirty="0"/>
              <a:t>SELECT </a:t>
            </a:r>
            <a:r>
              <a:rPr lang="en-US" dirty="0"/>
              <a:t>&lt;</a:t>
            </a:r>
            <a:r>
              <a:rPr dirty="0" err="1"/>
              <a:t>column_name</a:t>
            </a:r>
            <a:r>
              <a:rPr lang="en-US" dirty="0"/>
              <a:t>&gt;</a:t>
            </a:r>
            <a:r>
              <a:rPr dirty="0"/>
              <a:t> FROM </a:t>
            </a:r>
            <a:r>
              <a:rPr lang="en-US" dirty="0"/>
              <a:t>&lt;</a:t>
            </a:r>
            <a:r>
              <a:rPr dirty="0" err="1"/>
              <a:t>table_name</a:t>
            </a:r>
            <a:r>
              <a:rPr lang="en-US" dirty="0"/>
              <a:t>&gt;</a:t>
            </a:r>
            <a:r>
              <a:rPr dirty="0"/>
              <a:t> WHERE condition;</a:t>
            </a:r>
          </a:p>
        </p:txBody>
      </p:sp>
      <p:pic>
        <p:nvPicPr>
          <p:cNvPr id="4" name="Picture 3">
            <a:extLst>
              <a:ext uri="{FF2B5EF4-FFF2-40B4-BE49-F238E27FC236}">
                <a16:creationId xmlns:a16="http://schemas.microsoft.com/office/drawing/2014/main" id="{56EA5A3D-1BC3-F343-A962-E2F977F84350}"/>
              </a:ext>
            </a:extLst>
          </p:cNvPr>
          <p:cNvPicPr>
            <a:picLocks noChangeAspect="1"/>
          </p:cNvPicPr>
          <p:nvPr/>
        </p:nvPicPr>
        <p:blipFill>
          <a:blip r:embed="rId3"/>
          <a:stretch>
            <a:fillRect/>
          </a:stretch>
        </p:blipFill>
        <p:spPr>
          <a:xfrm>
            <a:off x="875903" y="2824424"/>
            <a:ext cx="5033299" cy="84850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0491C3-9A18-66B8-2FD2-5C0B6218A46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2162326-0F99-2792-478C-DB056D80BFB3}"/>
              </a:ext>
            </a:extLst>
          </p:cNvPr>
          <p:cNvSpPr>
            <a:spLocks noGrp="1"/>
          </p:cNvSpPr>
          <p:nvPr>
            <p:ph type="title"/>
          </p:nvPr>
        </p:nvSpPr>
        <p:spPr/>
        <p:txBody>
          <a:bodyPr/>
          <a:lstStyle/>
          <a:p>
            <a:r>
              <a:rPr lang="en-US" dirty="0"/>
              <a:t>ORDER BY Keyword</a:t>
            </a:r>
            <a:endParaRPr lang="en-EG" dirty="0"/>
          </a:p>
        </p:txBody>
      </p:sp>
      <p:pic>
        <p:nvPicPr>
          <p:cNvPr id="6" name="Picture 5">
            <a:extLst>
              <a:ext uri="{FF2B5EF4-FFF2-40B4-BE49-F238E27FC236}">
                <a16:creationId xmlns:a16="http://schemas.microsoft.com/office/drawing/2014/main" id="{05437D2E-BF26-E866-734C-D4B2D3BDFA75}"/>
              </a:ext>
            </a:extLst>
          </p:cNvPr>
          <p:cNvPicPr>
            <a:picLocks noChangeAspect="1"/>
          </p:cNvPicPr>
          <p:nvPr/>
        </p:nvPicPr>
        <p:blipFill>
          <a:blip r:embed="rId2"/>
          <a:stretch>
            <a:fillRect/>
          </a:stretch>
        </p:blipFill>
        <p:spPr>
          <a:xfrm>
            <a:off x="477070" y="3591300"/>
            <a:ext cx="5588000" cy="914400"/>
          </a:xfrm>
          <a:prstGeom prst="rect">
            <a:avLst/>
          </a:prstGeom>
        </p:spPr>
      </p:pic>
      <p:pic>
        <p:nvPicPr>
          <p:cNvPr id="3" name="Picture 2">
            <a:extLst>
              <a:ext uri="{FF2B5EF4-FFF2-40B4-BE49-F238E27FC236}">
                <a16:creationId xmlns:a16="http://schemas.microsoft.com/office/drawing/2014/main" id="{F87D4BD5-988C-88F9-035C-D09080B5CB9F}"/>
              </a:ext>
            </a:extLst>
          </p:cNvPr>
          <p:cNvPicPr>
            <a:picLocks noChangeAspect="1"/>
          </p:cNvPicPr>
          <p:nvPr/>
        </p:nvPicPr>
        <p:blipFill>
          <a:blip r:embed="rId3"/>
          <a:stretch>
            <a:fillRect/>
          </a:stretch>
        </p:blipFill>
        <p:spPr>
          <a:xfrm>
            <a:off x="477070" y="2121902"/>
            <a:ext cx="4660900" cy="1041400"/>
          </a:xfrm>
          <a:prstGeom prst="rect">
            <a:avLst/>
          </a:prstGeom>
        </p:spPr>
      </p:pic>
      <p:sp>
        <p:nvSpPr>
          <p:cNvPr id="5" name="TextBox 4">
            <a:extLst>
              <a:ext uri="{FF2B5EF4-FFF2-40B4-BE49-F238E27FC236}">
                <a16:creationId xmlns:a16="http://schemas.microsoft.com/office/drawing/2014/main" id="{E5AFC73E-1BCA-E094-9231-6529974578D5}"/>
              </a:ext>
            </a:extLst>
          </p:cNvPr>
          <p:cNvSpPr txBox="1"/>
          <p:nvPr/>
        </p:nvSpPr>
        <p:spPr>
          <a:xfrm>
            <a:off x="356149" y="1293794"/>
            <a:ext cx="8029094" cy="400110"/>
          </a:xfrm>
          <a:prstGeom prst="rect">
            <a:avLst/>
          </a:prstGeom>
          <a:noFill/>
        </p:spPr>
        <p:txBody>
          <a:bodyPr wrap="square">
            <a:spAutoFit/>
          </a:bodyPr>
          <a:lstStyle/>
          <a:p>
            <a:pPr marL="285750" indent="-285750">
              <a:buFont typeface="Arial" panose="020B0604020202020204" pitchFamily="34" charset="0"/>
              <a:buChar char="•"/>
            </a:pPr>
            <a:r>
              <a:rPr lang="en-US" sz="2000" dirty="0"/>
              <a:t>Used to sort the result set in </a:t>
            </a:r>
            <a:r>
              <a:rPr lang="en-US" sz="2000" b="1" dirty="0">
                <a:solidFill>
                  <a:srgbClr val="FF0000"/>
                </a:solidFill>
              </a:rPr>
              <a:t>Ascending </a:t>
            </a:r>
            <a:r>
              <a:rPr lang="en-US" sz="2000" dirty="0"/>
              <a:t>or </a:t>
            </a:r>
            <a:r>
              <a:rPr lang="en-US" sz="2000" b="1" dirty="0">
                <a:solidFill>
                  <a:srgbClr val="FF0000"/>
                </a:solidFill>
              </a:rPr>
              <a:t>Descending </a:t>
            </a:r>
            <a:r>
              <a:rPr lang="en-US" sz="2000" dirty="0"/>
              <a:t>order.</a:t>
            </a:r>
          </a:p>
        </p:txBody>
      </p:sp>
    </p:spTree>
    <p:extLst>
      <p:ext uri="{BB962C8B-B14F-4D97-AF65-F5344CB8AC3E}">
        <p14:creationId xmlns:p14="http://schemas.microsoft.com/office/powerpoint/2010/main" val="26057880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45E5D2-81FC-78F5-B47B-1FE771518C7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55F89A8-650D-9848-355A-1DE0DA74D097}"/>
              </a:ext>
            </a:extLst>
          </p:cNvPr>
          <p:cNvSpPr>
            <a:spLocks noGrp="1"/>
          </p:cNvSpPr>
          <p:nvPr>
            <p:ph type="title"/>
          </p:nvPr>
        </p:nvSpPr>
        <p:spPr/>
        <p:txBody>
          <a:bodyPr/>
          <a:lstStyle/>
          <a:p>
            <a:r>
              <a:rPr lang="en-EG" dirty="0"/>
              <a:t>IN Keyword</a:t>
            </a:r>
          </a:p>
        </p:txBody>
      </p:sp>
      <p:pic>
        <p:nvPicPr>
          <p:cNvPr id="8" name="Picture 7">
            <a:extLst>
              <a:ext uri="{FF2B5EF4-FFF2-40B4-BE49-F238E27FC236}">
                <a16:creationId xmlns:a16="http://schemas.microsoft.com/office/drawing/2014/main" id="{4E80BD7C-DCBB-BDB0-03D9-8A65F6C36272}"/>
              </a:ext>
            </a:extLst>
          </p:cNvPr>
          <p:cNvPicPr>
            <a:picLocks noChangeAspect="1"/>
          </p:cNvPicPr>
          <p:nvPr/>
        </p:nvPicPr>
        <p:blipFill>
          <a:blip r:embed="rId2"/>
          <a:stretch>
            <a:fillRect/>
          </a:stretch>
        </p:blipFill>
        <p:spPr>
          <a:xfrm>
            <a:off x="311699" y="3168064"/>
            <a:ext cx="7772400" cy="457200"/>
          </a:xfrm>
          <a:prstGeom prst="rect">
            <a:avLst/>
          </a:prstGeom>
        </p:spPr>
      </p:pic>
      <p:pic>
        <p:nvPicPr>
          <p:cNvPr id="3" name="Picture 2">
            <a:extLst>
              <a:ext uri="{FF2B5EF4-FFF2-40B4-BE49-F238E27FC236}">
                <a16:creationId xmlns:a16="http://schemas.microsoft.com/office/drawing/2014/main" id="{E7A88B90-341D-363A-B908-99F5D45A375C}"/>
              </a:ext>
            </a:extLst>
          </p:cNvPr>
          <p:cNvPicPr>
            <a:picLocks noChangeAspect="1"/>
          </p:cNvPicPr>
          <p:nvPr/>
        </p:nvPicPr>
        <p:blipFill>
          <a:blip r:embed="rId3"/>
          <a:stretch>
            <a:fillRect/>
          </a:stretch>
        </p:blipFill>
        <p:spPr>
          <a:xfrm>
            <a:off x="311700" y="2117180"/>
            <a:ext cx="5359400" cy="1143000"/>
          </a:xfrm>
          <a:prstGeom prst="rect">
            <a:avLst/>
          </a:prstGeom>
        </p:spPr>
      </p:pic>
      <p:pic>
        <p:nvPicPr>
          <p:cNvPr id="5" name="Picture 4">
            <a:extLst>
              <a:ext uri="{FF2B5EF4-FFF2-40B4-BE49-F238E27FC236}">
                <a16:creationId xmlns:a16="http://schemas.microsoft.com/office/drawing/2014/main" id="{23FE9A0D-A257-6633-3AB2-507E02A862FE}"/>
              </a:ext>
            </a:extLst>
          </p:cNvPr>
          <p:cNvPicPr>
            <a:picLocks noChangeAspect="1"/>
          </p:cNvPicPr>
          <p:nvPr/>
        </p:nvPicPr>
        <p:blipFill>
          <a:blip r:embed="rId4"/>
          <a:stretch>
            <a:fillRect/>
          </a:stretch>
        </p:blipFill>
        <p:spPr>
          <a:xfrm>
            <a:off x="311700" y="3773695"/>
            <a:ext cx="5359400" cy="1143000"/>
          </a:xfrm>
          <a:prstGeom prst="rect">
            <a:avLst/>
          </a:prstGeom>
        </p:spPr>
      </p:pic>
      <p:sp>
        <p:nvSpPr>
          <p:cNvPr id="6" name="TextBox 5">
            <a:extLst>
              <a:ext uri="{FF2B5EF4-FFF2-40B4-BE49-F238E27FC236}">
                <a16:creationId xmlns:a16="http://schemas.microsoft.com/office/drawing/2014/main" id="{ACFA5281-E89B-2772-98EF-4000E03FE6B0}"/>
              </a:ext>
            </a:extLst>
          </p:cNvPr>
          <p:cNvSpPr txBox="1"/>
          <p:nvPr/>
        </p:nvSpPr>
        <p:spPr>
          <a:xfrm>
            <a:off x="311699" y="1218828"/>
            <a:ext cx="8520600" cy="1015663"/>
          </a:xfrm>
          <a:prstGeom prst="rect">
            <a:avLst/>
          </a:prstGeom>
          <a:noFill/>
        </p:spPr>
        <p:txBody>
          <a:bodyPr wrap="square">
            <a:spAutoFit/>
          </a:bodyPr>
          <a:lstStyle/>
          <a:p>
            <a:pPr marL="342900" indent="-342900">
              <a:buFont typeface="Arial" panose="020B0604020202020204" pitchFamily="34" charset="0"/>
              <a:buChar char="•"/>
            </a:pPr>
            <a:r>
              <a:rPr lang="en-US" sz="2000" dirty="0"/>
              <a:t>Used to specify multiple values in a</a:t>
            </a:r>
            <a:r>
              <a:rPr lang="en-US" sz="2000" b="1" dirty="0">
                <a:solidFill>
                  <a:srgbClr val="FF0000"/>
                </a:solidFill>
              </a:rPr>
              <a:t> WHERE </a:t>
            </a:r>
            <a:r>
              <a:rPr lang="en-US" sz="2000" dirty="0"/>
              <a:t>clause.</a:t>
            </a:r>
          </a:p>
          <a:p>
            <a:pPr marL="342900" indent="-342900">
              <a:buFont typeface="Arial" panose="020B0604020202020204" pitchFamily="34" charset="0"/>
              <a:buChar char="•"/>
            </a:pPr>
            <a:r>
              <a:rPr lang="en-US" sz="2000" dirty="0"/>
              <a:t>To check if a column's value matches any value in a specified list.</a:t>
            </a:r>
          </a:p>
          <a:p>
            <a:pPr marL="342900" indent="-342900">
              <a:buFont typeface="Arial" panose="020B0604020202020204" pitchFamily="34" charset="0"/>
              <a:buChar char="•"/>
            </a:pPr>
            <a:endParaRPr lang="en-US" sz="2000" dirty="0"/>
          </a:p>
        </p:txBody>
      </p:sp>
    </p:spTree>
    <p:extLst>
      <p:ext uri="{BB962C8B-B14F-4D97-AF65-F5344CB8AC3E}">
        <p14:creationId xmlns:p14="http://schemas.microsoft.com/office/powerpoint/2010/main" val="41742555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E9F7D7-6160-3A2C-1043-F9909323FAD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F21B152-35F1-7FCD-4E11-F8BF0503B8B8}"/>
              </a:ext>
            </a:extLst>
          </p:cNvPr>
          <p:cNvSpPr>
            <a:spLocks noGrp="1"/>
          </p:cNvSpPr>
          <p:nvPr>
            <p:ph type="title"/>
          </p:nvPr>
        </p:nvSpPr>
        <p:spPr/>
        <p:txBody>
          <a:bodyPr/>
          <a:lstStyle/>
          <a:p>
            <a:r>
              <a:rPr lang="en-EG" dirty="0"/>
              <a:t>IN Keyword</a:t>
            </a:r>
          </a:p>
        </p:txBody>
      </p:sp>
      <p:sp>
        <p:nvSpPr>
          <p:cNvPr id="6" name="TextBox 5">
            <a:extLst>
              <a:ext uri="{FF2B5EF4-FFF2-40B4-BE49-F238E27FC236}">
                <a16:creationId xmlns:a16="http://schemas.microsoft.com/office/drawing/2014/main" id="{1AF41E08-D686-34ED-27BD-A661385C1135}"/>
              </a:ext>
            </a:extLst>
          </p:cNvPr>
          <p:cNvSpPr txBox="1"/>
          <p:nvPr/>
        </p:nvSpPr>
        <p:spPr>
          <a:xfrm>
            <a:off x="311699" y="1218828"/>
            <a:ext cx="8520600" cy="400110"/>
          </a:xfrm>
          <a:prstGeom prst="rect">
            <a:avLst/>
          </a:prstGeom>
          <a:noFill/>
        </p:spPr>
        <p:txBody>
          <a:bodyPr wrap="square">
            <a:spAutoFit/>
          </a:bodyPr>
          <a:lstStyle/>
          <a:p>
            <a:pPr marL="342900" indent="-342900">
              <a:buFont typeface="Arial" panose="020B0604020202020204" pitchFamily="34" charset="0"/>
              <a:buChar char="•"/>
            </a:pPr>
            <a:r>
              <a:rPr lang="en-US" sz="2000" dirty="0"/>
              <a:t>IN is easier to read when checking if a column matches multiple values</a:t>
            </a:r>
          </a:p>
        </p:txBody>
      </p:sp>
      <p:pic>
        <p:nvPicPr>
          <p:cNvPr id="4" name="Picture 3">
            <a:extLst>
              <a:ext uri="{FF2B5EF4-FFF2-40B4-BE49-F238E27FC236}">
                <a16:creationId xmlns:a16="http://schemas.microsoft.com/office/drawing/2014/main" id="{620034BE-8248-6C59-0CBF-0CBBD84906E3}"/>
              </a:ext>
            </a:extLst>
          </p:cNvPr>
          <p:cNvPicPr>
            <a:picLocks noChangeAspect="1"/>
          </p:cNvPicPr>
          <p:nvPr/>
        </p:nvPicPr>
        <p:blipFill>
          <a:blip r:embed="rId2"/>
          <a:stretch>
            <a:fillRect/>
          </a:stretch>
        </p:blipFill>
        <p:spPr>
          <a:xfrm>
            <a:off x="560627" y="1926714"/>
            <a:ext cx="6807200" cy="952500"/>
          </a:xfrm>
          <a:prstGeom prst="rect">
            <a:avLst/>
          </a:prstGeom>
        </p:spPr>
      </p:pic>
      <p:pic>
        <p:nvPicPr>
          <p:cNvPr id="7" name="Picture 6">
            <a:extLst>
              <a:ext uri="{FF2B5EF4-FFF2-40B4-BE49-F238E27FC236}">
                <a16:creationId xmlns:a16="http://schemas.microsoft.com/office/drawing/2014/main" id="{4DF8C585-ED16-0CF5-CE65-9B3FB52C4E22}"/>
              </a:ext>
            </a:extLst>
          </p:cNvPr>
          <p:cNvPicPr>
            <a:picLocks noChangeAspect="1"/>
          </p:cNvPicPr>
          <p:nvPr/>
        </p:nvPicPr>
        <p:blipFill>
          <a:blip r:embed="rId3"/>
          <a:stretch>
            <a:fillRect/>
          </a:stretch>
        </p:blipFill>
        <p:spPr>
          <a:xfrm>
            <a:off x="560627" y="3528966"/>
            <a:ext cx="6807200" cy="952500"/>
          </a:xfrm>
          <a:prstGeom prst="rect">
            <a:avLst/>
          </a:prstGeom>
        </p:spPr>
      </p:pic>
    </p:spTree>
    <p:extLst>
      <p:ext uri="{BB962C8B-B14F-4D97-AF65-F5344CB8AC3E}">
        <p14:creationId xmlns:p14="http://schemas.microsoft.com/office/powerpoint/2010/main" val="1559951378"/>
      </p:ext>
    </p:extLst>
  </p:cSld>
  <p:clrMapOvr>
    <a:masterClrMapping/>
  </p:clrMapOvr>
</p:sld>
</file>

<file path=ppt/theme/theme1.xml><?xml version="1.0" encoding="utf-8"?>
<a:theme xmlns:a="http://schemas.openxmlformats.org/drawingml/2006/main"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4285</TotalTime>
  <Words>1411</Words>
  <Application>Microsoft Office PowerPoint</Application>
  <PresentationFormat>On-screen Show (16:9)</PresentationFormat>
  <Paragraphs>160</Paragraphs>
  <Slides>58</Slides>
  <Notes>24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58</vt:i4>
      </vt:variant>
    </vt:vector>
  </HeadingPairs>
  <TitlesOfParts>
    <vt:vector size="65" baseType="lpstr">
      <vt:lpstr>Helvetica</vt:lpstr>
      <vt:lpstr>Times New Roman</vt:lpstr>
      <vt:lpstr>Open Sans</vt:lpstr>
      <vt:lpstr>Arial</vt:lpstr>
      <vt:lpstr>Economica</vt:lpstr>
      <vt:lpstr>Calibri</vt:lpstr>
      <vt:lpstr>Luxe</vt:lpstr>
      <vt:lpstr>  Keywords, Aggregation Functions , Group by ,Join, &amp; nested Queries</vt:lpstr>
      <vt:lpstr>Data Query Language</vt:lpstr>
      <vt:lpstr>DQL</vt:lpstr>
      <vt:lpstr>Select Data From ONE Table</vt:lpstr>
      <vt:lpstr>Keywords</vt:lpstr>
      <vt:lpstr>WHERE Keyword</vt:lpstr>
      <vt:lpstr>ORDER BY Keyword</vt:lpstr>
      <vt:lpstr>IN Keyword</vt:lpstr>
      <vt:lpstr>IN Keyword</vt:lpstr>
      <vt:lpstr>Between Keyword</vt:lpstr>
      <vt:lpstr>Like Keyword</vt:lpstr>
      <vt:lpstr>String Comparison</vt:lpstr>
      <vt:lpstr>AS Keyword</vt:lpstr>
      <vt:lpstr>NOT Keyword</vt:lpstr>
      <vt:lpstr>Important to know</vt:lpstr>
      <vt:lpstr>Top ( ) </vt:lpstr>
      <vt:lpstr>GETDATE ( )</vt:lpstr>
      <vt:lpstr>Alter Table</vt:lpstr>
      <vt:lpstr>Alter Table</vt:lpstr>
      <vt:lpstr>DISTINCT</vt:lpstr>
      <vt:lpstr>YEAR</vt:lpstr>
      <vt:lpstr>CAST</vt:lpstr>
      <vt:lpstr>Aggregation Functions</vt:lpstr>
      <vt:lpstr>Aggregate Functions</vt:lpstr>
      <vt:lpstr>Count (*)</vt:lpstr>
      <vt:lpstr>MAX ( )/ MIN ( )</vt:lpstr>
      <vt:lpstr>AVG ( )</vt:lpstr>
      <vt:lpstr>SUM ( )</vt:lpstr>
      <vt:lpstr>GROUP BY</vt:lpstr>
      <vt:lpstr>GROUP BY Statement</vt:lpstr>
      <vt:lpstr>GROUP BY </vt:lpstr>
      <vt:lpstr>GROUP BY </vt:lpstr>
      <vt:lpstr>PowerPoint Presentation</vt:lpstr>
      <vt:lpstr>Example</vt:lpstr>
      <vt:lpstr>Having Clause</vt:lpstr>
      <vt:lpstr>Example</vt:lpstr>
      <vt:lpstr>GROUP BY </vt:lpstr>
      <vt:lpstr>Points to Remember</vt:lpstr>
      <vt:lpstr>Joins</vt:lpstr>
      <vt:lpstr>Joins</vt:lpstr>
      <vt:lpstr>INNER JOIN</vt:lpstr>
      <vt:lpstr>PowerPoint Presentation</vt:lpstr>
      <vt:lpstr>INNER JOIN</vt:lpstr>
      <vt:lpstr>LEFT OUTER JOIN </vt:lpstr>
      <vt:lpstr>LEFT OUTER JOIN </vt:lpstr>
      <vt:lpstr>RIGHT OUTER JOIN </vt:lpstr>
      <vt:lpstr>RIGHT OUTER JOIN </vt:lpstr>
      <vt:lpstr>FULL OUTER JOIN </vt:lpstr>
      <vt:lpstr>FULL OUTER JOIN </vt:lpstr>
      <vt:lpstr>NESTED QUERIES-SUB QUERIES  </vt:lpstr>
      <vt:lpstr>NESTED QUERIES</vt:lpstr>
      <vt:lpstr>Exercise</vt:lpstr>
      <vt:lpstr>Exercise</vt:lpstr>
      <vt:lpstr>Exercise</vt:lpstr>
      <vt:lpstr>Answer Q 1</vt:lpstr>
      <vt:lpstr>Answer Q2</vt:lpstr>
      <vt:lpstr>Answer Q2</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Creating database</dc:title>
  <cp:lastModifiedBy>Omar Sameh</cp:lastModifiedBy>
  <cp:revision>114</cp:revision>
  <dcterms:modified xsi:type="dcterms:W3CDTF">2024-12-02T17:55:12Z</dcterms:modified>
</cp:coreProperties>
</file>