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0" r:id="rId4"/>
    <p:sldId id="261" r:id="rId5"/>
    <p:sldId id="258" r:id="rId6"/>
    <p:sldId id="259" r:id="rId7"/>
    <p:sldId id="262" r:id="rId8"/>
    <p:sldId id="263" r:id="rId9"/>
    <p:sldId id="264" r:id="rId10"/>
    <p:sldId id="268" r:id="rId11"/>
    <p:sldId id="265"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88" autoAdjust="0"/>
  </p:normalViewPr>
  <p:slideViewPr>
    <p:cSldViewPr snapToGrid="0">
      <p:cViewPr>
        <p:scale>
          <a:sx n="75" d="100"/>
          <a:sy n="75" d="100"/>
        </p:scale>
        <p:origin x="974"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184466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753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18434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12/12/2024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31661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94991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2AC24A9-CCB6-4F8D-B8DB-C2F3692CFA5A}" type="datetimeFigureOut">
              <a:rPr lang="en-US" smtClean="0"/>
              <a:t>12/12/2024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44426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2AC24A9-CCB6-4F8D-B8DB-C2F3692CFA5A}" type="datetimeFigureOut">
              <a:rPr lang="en-US" smtClean="0"/>
              <a:t>12/12/2024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75804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12/12/2024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94764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12/12/2024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91498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2AC24A9-CCB6-4F8D-B8DB-C2F3692CFA5A}" type="datetimeFigureOut">
              <a:rPr lang="en-US" smtClean="0"/>
              <a:t>12/12/2024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53330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2AC24A9-CCB6-4F8D-B8DB-C2F3692CFA5A}" type="datetimeFigureOut">
              <a:rPr lang="en-US" smtClean="0"/>
              <a:t>12/12/2024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0" name="Slide Number Placeholder 9"/>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33604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2AC24A9-CCB6-4F8D-B8DB-C2F3692CFA5A}" type="datetimeFigureOut">
              <a:rPr lang="en-US" smtClean="0"/>
              <a:t>12/12/2024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65650503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up of a computer server&#10;&#10;Description automatically generated">
            <a:extLst>
              <a:ext uri="{FF2B5EF4-FFF2-40B4-BE49-F238E27FC236}">
                <a16:creationId xmlns:a16="http://schemas.microsoft.com/office/drawing/2014/main" id="{2EFA26BD-CC1E-6D05-8885-ECD256D8859A}"/>
              </a:ext>
            </a:extLst>
          </p:cNvPr>
          <p:cNvPicPr>
            <a:picLocks noChangeAspect="1"/>
          </p:cNvPicPr>
          <p:nvPr/>
        </p:nvPicPr>
        <p:blipFill>
          <a:blip r:embed="rId2">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91678695-EAA4-4605-242C-455E2E6F2006}"/>
              </a:ext>
            </a:extLst>
          </p:cNvPr>
          <p:cNvSpPr>
            <a:spLocks noGrp="1"/>
          </p:cNvSpPr>
          <p:nvPr>
            <p:ph type="ctrTitle"/>
          </p:nvPr>
        </p:nvSpPr>
        <p:spPr>
          <a:xfrm>
            <a:off x="1600200" y="442602"/>
            <a:ext cx="8991600" cy="1645920"/>
          </a:xfrm>
          <a:noFill/>
          <a:ln w="38100" cap="sq">
            <a:solidFill>
              <a:schemeClr val="tx1"/>
            </a:solidFill>
            <a:miter lim="800000"/>
          </a:ln>
        </p:spPr>
        <p:txBody>
          <a:bodyPr anchor="ctr">
            <a:normAutofit/>
          </a:bodyPr>
          <a:lstStyle/>
          <a:p>
            <a:r>
              <a:rPr lang="en-US" sz="3200" dirty="0">
                <a:solidFill>
                  <a:schemeClr val="tx1"/>
                </a:solidFill>
              </a:rPr>
              <a:t>Customer Service Representative’s Software System</a:t>
            </a:r>
          </a:p>
        </p:txBody>
      </p:sp>
      <p:sp>
        <p:nvSpPr>
          <p:cNvPr id="3" name="Subtitle 2">
            <a:extLst>
              <a:ext uri="{FF2B5EF4-FFF2-40B4-BE49-F238E27FC236}">
                <a16:creationId xmlns:a16="http://schemas.microsoft.com/office/drawing/2014/main" id="{B69E40D1-E834-44BE-9D66-89CCE9406C8C}"/>
              </a:ext>
            </a:extLst>
          </p:cNvPr>
          <p:cNvSpPr>
            <a:spLocks noGrp="1"/>
          </p:cNvSpPr>
          <p:nvPr>
            <p:ph type="subTitle" idx="1"/>
          </p:nvPr>
        </p:nvSpPr>
        <p:spPr>
          <a:xfrm>
            <a:off x="1600200" y="3136218"/>
            <a:ext cx="6801612" cy="2807382"/>
          </a:xfrm>
        </p:spPr>
        <p:txBody>
          <a:bodyPr>
            <a:normAutofit/>
          </a:bodyPr>
          <a:lstStyle/>
          <a:p>
            <a:pPr algn="l">
              <a:lnSpc>
                <a:spcPct val="90000"/>
              </a:lnSpc>
            </a:pPr>
            <a:r>
              <a:rPr lang="en-US" sz="2400" dirty="0">
                <a:solidFill>
                  <a:srgbClr val="FFFFFF"/>
                </a:solidFill>
              </a:rPr>
              <a:t>Team:</a:t>
            </a:r>
          </a:p>
          <a:p>
            <a:pPr algn="l">
              <a:lnSpc>
                <a:spcPct val="90000"/>
              </a:lnSpc>
            </a:pPr>
            <a:r>
              <a:rPr lang="en-US" sz="2400" dirty="0">
                <a:solidFill>
                  <a:srgbClr val="FFFFFF"/>
                </a:solidFill>
              </a:rPr>
              <a:t>Youssef Mohammed Hasan 20235136</a:t>
            </a:r>
          </a:p>
          <a:p>
            <a:pPr algn="l">
              <a:lnSpc>
                <a:spcPct val="90000"/>
              </a:lnSpc>
            </a:pPr>
            <a:r>
              <a:rPr lang="en-US" sz="2400" dirty="0">
                <a:solidFill>
                  <a:srgbClr val="FFFFFF"/>
                </a:solidFill>
              </a:rPr>
              <a:t>Ahmed Mohammed Imam  20235009</a:t>
            </a:r>
          </a:p>
          <a:p>
            <a:pPr algn="l">
              <a:lnSpc>
                <a:spcPct val="90000"/>
              </a:lnSpc>
            </a:pPr>
            <a:r>
              <a:rPr lang="en-US" sz="2400" dirty="0">
                <a:solidFill>
                  <a:srgbClr val="FFFFFF"/>
                </a:solidFill>
              </a:rPr>
              <a:t>Youssef Kamal                   20235135</a:t>
            </a:r>
          </a:p>
          <a:p>
            <a:pPr algn="l">
              <a:lnSpc>
                <a:spcPct val="90000"/>
              </a:lnSpc>
            </a:pPr>
            <a:r>
              <a:rPr lang="en-US" sz="2400" dirty="0">
                <a:solidFill>
                  <a:srgbClr val="FFFFFF"/>
                </a:solidFill>
              </a:rPr>
              <a:t>Yahia Mohammed	        20235131</a:t>
            </a:r>
          </a:p>
          <a:p>
            <a:pPr algn="l">
              <a:lnSpc>
                <a:spcPct val="90000"/>
              </a:lnSpc>
            </a:pPr>
            <a:endParaRPr lang="en-US" sz="800" dirty="0">
              <a:solidFill>
                <a:srgbClr val="FFFFFF"/>
              </a:solidFill>
            </a:endParaRPr>
          </a:p>
        </p:txBody>
      </p:sp>
    </p:spTree>
    <p:extLst>
      <p:ext uri="{BB962C8B-B14F-4D97-AF65-F5344CB8AC3E}">
        <p14:creationId xmlns:p14="http://schemas.microsoft.com/office/powerpoint/2010/main" val="26639382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DDE21-C27F-62EF-C253-DFB8F67FF7EC}"/>
              </a:ext>
            </a:extLst>
          </p:cNvPr>
          <p:cNvSpPr>
            <a:spLocks noGrp="1"/>
          </p:cNvSpPr>
          <p:nvPr>
            <p:ph type="title"/>
          </p:nvPr>
        </p:nvSpPr>
        <p:spPr>
          <a:xfrm>
            <a:off x="0" y="0"/>
            <a:ext cx="12192000" cy="1188720"/>
          </a:xfrm>
        </p:spPr>
        <p:txBody>
          <a:bodyPr/>
          <a:lstStyle/>
          <a:p>
            <a:r>
              <a:rPr lang="en-US" dirty="0"/>
              <a:t>The use case diagram</a:t>
            </a:r>
          </a:p>
        </p:txBody>
      </p:sp>
      <p:pic>
        <p:nvPicPr>
          <p:cNvPr id="5" name="Content Placeholder 4">
            <a:extLst>
              <a:ext uri="{FF2B5EF4-FFF2-40B4-BE49-F238E27FC236}">
                <a16:creationId xmlns:a16="http://schemas.microsoft.com/office/drawing/2014/main" id="{09FDD9F5-A22D-6D24-993E-EA2BD08822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300163"/>
            <a:ext cx="9560560" cy="5294312"/>
          </a:xfrm>
        </p:spPr>
      </p:pic>
    </p:spTree>
    <p:extLst>
      <p:ext uri="{BB962C8B-B14F-4D97-AF65-F5344CB8AC3E}">
        <p14:creationId xmlns:p14="http://schemas.microsoft.com/office/powerpoint/2010/main" val="2235138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E64B88D-5E01-A50F-CE78-472EF547349C}"/>
              </a:ext>
            </a:extLst>
          </p:cNvPr>
          <p:cNvSpPr>
            <a:spLocks noGrp="1"/>
          </p:cNvSpPr>
          <p:nvPr>
            <p:ph type="title"/>
          </p:nvPr>
        </p:nvSpPr>
        <p:spPr>
          <a:xfrm>
            <a:off x="811243" y="76172"/>
            <a:ext cx="10569514" cy="406908"/>
          </a:xfrm>
        </p:spPr>
        <p:txBody>
          <a:bodyPr>
            <a:normAutofit fontScale="90000"/>
          </a:bodyPr>
          <a:lstStyle/>
          <a:p>
            <a:r>
              <a:rPr lang="en-US" dirty="0"/>
              <a:t>Class diagram</a:t>
            </a:r>
          </a:p>
        </p:txBody>
      </p:sp>
      <p:graphicFrame>
        <p:nvGraphicFramePr>
          <p:cNvPr id="5" name="Object 4">
            <a:extLst>
              <a:ext uri="{FF2B5EF4-FFF2-40B4-BE49-F238E27FC236}">
                <a16:creationId xmlns:a16="http://schemas.microsoft.com/office/drawing/2014/main" id="{E34FD593-E8CB-1793-391F-10F0623E74D5}"/>
              </a:ext>
            </a:extLst>
          </p:cNvPr>
          <p:cNvGraphicFramePr>
            <a:graphicFrameLocks noChangeAspect="1"/>
          </p:cNvGraphicFramePr>
          <p:nvPr>
            <p:extLst>
              <p:ext uri="{D42A27DB-BD31-4B8C-83A1-F6EECF244321}">
                <p14:modId xmlns:p14="http://schemas.microsoft.com/office/powerpoint/2010/main" val="239831056"/>
              </p:ext>
            </p:extLst>
          </p:nvPr>
        </p:nvGraphicFramePr>
        <p:xfrm>
          <a:off x="811243" y="554877"/>
          <a:ext cx="10569514" cy="6226951"/>
        </p:xfrm>
        <a:graphic>
          <a:graphicData uri="http://schemas.openxmlformats.org/presentationml/2006/ole">
            <mc:AlternateContent xmlns:mc="http://schemas.openxmlformats.org/markup-compatibility/2006">
              <mc:Choice xmlns:v="urn:schemas-microsoft-com:vml" Requires="v">
                <p:oleObj name="Acrobat Document" r:id="rId2" imgW="44782634" imgH="27157680" progId="Acrobat.Document.DC">
                  <p:embed/>
                </p:oleObj>
              </mc:Choice>
              <mc:Fallback>
                <p:oleObj name="Acrobat Document" r:id="rId2" imgW="44782634" imgH="27157680" progId="Acrobat.Document.DC">
                  <p:embed/>
                  <p:pic>
                    <p:nvPicPr>
                      <p:cNvPr id="0" name=""/>
                      <p:cNvPicPr/>
                      <p:nvPr/>
                    </p:nvPicPr>
                    <p:blipFill>
                      <a:blip r:embed="rId3"/>
                      <a:stretch>
                        <a:fillRect/>
                      </a:stretch>
                    </p:blipFill>
                    <p:spPr>
                      <a:xfrm>
                        <a:off x="811243" y="554877"/>
                        <a:ext cx="10569514" cy="6226951"/>
                      </a:xfrm>
                      <a:prstGeom prst="rect">
                        <a:avLst/>
                      </a:prstGeom>
                    </p:spPr>
                  </p:pic>
                </p:oleObj>
              </mc:Fallback>
            </mc:AlternateContent>
          </a:graphicData>
        </a:graphic>
      </p:graphicFrame>
    </p:spTree>
    <p:extLst>
      <p:ext uri="{BB962C8B-B14F-4D97-AF65-F5344CB8AC3E}">
        <p14:creationId xmlns:p14="http://schemas.microsoft.com/office/powerpoint/2010/main" val="138059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19C4D-D2FA-1778-D733-7409EF3A62DA}"/>
              </a:ext>
            </a:extLst>
          </p:cNvPr>
          <p:cNvSpPr>
            <a:spLocks noGrp="1"/>
          </p:cNvSpPr>
          <p:nvPr>
            <p:ph type="title"/>
          </p:nvPr>
        </p:nvSpPr>
        <p:spPr>
          <a:xfrm>
            <a:off x="829202" y="84798"/>
            <a:ext cx="10533596" cy="389656"/>
          </a:xfrm>
        </p:spPr>
        <p:txBody>
          <a:bodyPr>
            <a:normAutofit fontScale="90000"/>
          </a:bodyPr>
          <a:lstStyle/>
          <a:p>
            <a:r>
              <a:rPr lang="en-US" dirty="0"/>
              <a:t>The caller’s sequence diagram</a:t>
            </a:r>
          </a:p>
        </p:txBody>
      </p:sp>
      <p:pic>
        <p:nvPicPr>
          <p:cNvPr id="6" name="Picture 5">
            <a:extLst>
              <a:ext uri="{FF2B5EF4-FFF2-40B4-BE49-F238E27FC236}">
                <a16:creationId xmlns:a16="http://schemas.microsoft.com/office/drawing/2014/main" id="{5F114C82-FB91-0CEA-F8BC-18AB0C482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202" y="499998"/>
            <a:ext cx="10533596" cy="6273204"/>
          </a:xfrm>
          <a:prstGeom prst="rect">
            <a:avLst/>
          </a:prstGeom>
        </p:spPr>
      </p:pic>
    </p:spTree>
    <p:extLst>
      <p:ext uri="{BB962C8B-B14F-4D97-AF65-F5344CB8AC3E}">
        <p14:creationId xmlns:p14="http://schemas.microsoft.com/office/powerpoint/2010/main" val="3682831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9ED8535-5034-07DE-D612-CBC7D6E677A7}"/>
              </a:ext>
            </a:extLst>
          </p:cNvPr>
          <p:cNvSpPr>
            <a:spLocks noGrp="1"/>
          </p:cNvSpPr>
          <p:nvPr>
            <p:ph type="title"/>
          </p:nvPr>
        </p:nvSpPr>
        <p:spPr>
          <a:xfrm>
            <a:off x="829202" y="84798"/>
            <a:ext cx="10533596" cy="389656"/>
          </a:xfrm>
        </p:spPr>
        <p:txBody>
          <a:bodyPr>
            <a:normAutofit fontScale="90000"/>
          </a:bodyPr>
          <a:lstStyle/>
          <a:p>
            <a:r>
              <a:rPr lang="en-US" dirty="0" err="1"/>
              <a:t>csr</a:t>
            </a:r>
            <a:r>
              <a:rPr lang="en-US" dirty="0"/>
              <a:t> use case sequence diagram</a:t>
            </a:r>
          </a:p>
        </p:txBody>
      </p:sp>
      <p:pic>
        <p:nvPicPr>
          <p:cNvPr id="5" name="Picture 4">
            <a:extLst>
              <a:ext uri="{FF2B5EF4-FFF2-40B4-BE49-F238E27FC236}">
                <a16:creationId xmlns:a16="http://schemas.microsoft.com/office/drawing/2014/main" id="{90991FEA-C394-6801-EE9C-EB9EB5964D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202" y="602270"/>
            <a:ext cx="10533596" cy="6170932"/>
          </a:xfrm>
          <a:prstGeom prst="rect">
            <a:avLst/>
          </a:prstGeom>
        </p:spPr>
      </p:pic>
    </p:spTree>
    <p:extLst>
      <p:ext uri="{BB962C8B-B14F-4D97-AF65-F5344CB8AC3E}">
        <p14:creationId xmlns:p14="http://schemas.microsoft.com/office/powerpoint/2010/main" val="3693767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610E2-36FD-0536-2A3A-70702F41A79E}"/>
              </a:ext>
            </a:extLst>
          </p:cNvPr>
          <p:cNvSpPr>
            <a:spLocks noGrp="1"/>
          </p:cNvSpPr>
          <p:nvPr>
            <p:ph type="title"/>
          </p:nvPr>
        </p:nvSpPr>
        <p:spPr>
          <a:xfrm>
            <a:off x="609600" y="0"/>
            <a:ext cx="11043920" cy="1188720"/>
          </a:xfrm>
        </p:spPr>
        <p:txBody>
          <a:bodyPr/>
          <a:lstStyle/>
          <a:p>
            <a:r>
              <a:rPr lang="en-US" dirty="0"/>
              <a:t>The supervisor sequence diagram</a:t>
            </a:r>
          </a:p>
        </p:txBody>
      </p:sp>
      <p:pic>
        <p:nvPicPr>
          <p:cNvPr id="5" name="Content Placeholder 4">
            <a:extLst>
              <a:ext uri="{FF2B5EF4-FFF2-40B4-BE49-F238E27FC236}">
                <a16:creationId xmlns:a16="http://schemas.microsoft.com/office/drawing/2014/main" id="{AD107677-2F9B-ED3F-077B-32625A6E18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2394" y="1208782"/>
            <a:ext cx="8218646" cy="5649218"/>
          </a:xfrm>
        </p:spPr>
      </p:pic>
    </p:spTree>
    <p:extLst>
      <p:ext uri="{BB962C8B-B14F-4D97-AF65-F5344CB8AC3E}">
        <p14:creationId xmlns:p14="http://schemas.microsoft.com/office/powerpoint/2010/main" val="1063127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C69D-A68A-CC59-F585-624E539F871B}"/>
              </a:ext>
            </a:extLst>
          </p:cNvPr>
          <p:cNvSpPr>
            <a:spLocks noGrp="1"/>
          </p:cNvSpPr>
          <p:nvPr>
            <p:ph type="title"/>
          </p:nvPr>
        </p:nvSpPr>
        <p:spPr>
          <a:xfrm>
            <a:off x="804672" y="964692"/>
            <a:ext cx="3066937" cy="1188720"/>
          </a:xfrm>
        </p:spPr>
        <p:txBody>
          <a:bodyPr>
            <a:normAutofit/>
          </a:bodyPr>
          <a:lstStyle/>
          <a:p>
            <a:r>
              <a:rPr lang="en-US" sz="2400"/>
              <a:t>Introduction</a:t>
            </a:r>
          </a:p>
        </p:txBody>
      </p:sp>
      <p:sp>
        <p:nvSpPr>
          <p:cNvPr id="3" name="Content Placeholder 2">
            <a:extLst>
              <a:ext uri="{FF2B5EF4-FFF2-40B4-BE49-F238E27FC236}">
                <a16:creationId xmlns:a16="http://schemas.microsoft.com/office/drawing/2014/main" id="{A80312E5-07BC-7C8E-E4C3-9C8545078BBC}"/>
              </a:ext>
            </a:extLst>
          </p:cNvPr>
          <p:cNvSpPr>
            <a:spLocks noGrp="1"/>
          </p:cNvSpPr>
          <p:nvPr>
            <p:ph idx="1"/>
          </p:nvPr>
        </p:nvSpPr>
        <p:spPr>
          <a:xfrm>
            <a:off x="803244" y="2638044"/>
            <a:ext cx="3063765" cy="3263206"/>
          </a:xfrm>
        </p:spPr>
        <p:txBody>
          <a:bodyPr>
            <a:normAutofit/>
          </a:bodyPr>
          <a:lstStyle/>
          <a:p>
            <a:pPr>
              <a:lnSpc>
                <a:spcPct val="90000"/>
              </a:lnSpc>
            </a:pPr>
            <a:r>
              <a:rPr lang="en-US" sz="900" dirty="0"/>
              <a:t>The Customer Service Representative’s Software System is used by CSRs and their supervisors to be able to help their customers with there issues and requests as well as making their work easier</a:t>
            </a:r>
          </a:p>
          <a:p>
            <a:pPr>
              <a:lnSpc>
                <a:spcPct val="90000"/>
              </a:lnSpc>
            </a:pPr>
            <a:r>
              <a:rPr lang="en-US" sz="900" dirty="0"/>
              <a:t>There are three major actors in the system:</a:t>
            </a:r>
          </a:p>
          <a:p>
            <a:pPr lvl="1">
              <a:lnSpc>
                <a:spcPct val="90000"/>
              </a:lnSpc>
            </a:pPr>
            <a:r>
              <a:rPr lang="en-US" sz="900" dirty="0"/>
              <a:t>The representatives:</a:t>
            </a:r>
          </a:p>
          <a:p>
            <a:pPr lvl="2">
              <a:lnSpc>
                <a:spcPct val="90000"/>
              </a:lnSpc>
            </a:pPr>
            <a:r>
              <a:rPr lang="en-US" sz="900" dirty="0"/>
              <a:t>They are the company’s most important employees</a:t>
            </a:r>
          </a:p>
          <a:p>
            <a:pPr lvl="2">
              <a:lnSpc>
                <a:spcPct val="90000"/>
              </a:lnSpc>
            </a:pPr>
            <a:r>
              <a:rPr lang="en-US" sz="900" dirty="0"/>
              <a:t>They are the ones that take the calls and fulfill the caller’s demand</a:t>
            </a:r>
          </a:p>
          <a:p>
            <a:pPr lvl="1">
              <a:lnSpc>
                <a:spcPct val="90000"/>
              </a:lnSpc>
            </a:pPr>
            <a:r>
              <a:rPr lang="en-US" sz="900" dirty="0"/>
              <a:t>The supervisors</a:t>
            </a:r>
          </a:p>
          <a:p>
            <a:pPr lvl="2">
              <a:lnSpc>
                <a:spcPct val="90000"/>
              </a:lnSpc>
            </a:pPr>
            <a:r>
              <a:rPr lang="en-US" sz="900" dirty="0"/>
              <a:t>They manage the CSRs and assess their performance</a:t>
            </a:r>
          </a:p>
          <a:p>
            <a:pPr lvl="2">
              <a:lnSpc>
                <a:spcPct val="90000"/>
              </a:lnSpc>
            </a:pPr>
            <a:r>
              <a:rPr lang="en-US" sz="900" dirty="0"/>
              <a:t>They take the calls escalated by the CSRs</a:t>
            </a:r>
          </a:p>
          <a:p>
            <a:pPr lvl="1">
              <a:lnSpc>
                <a:spcPct val="90000"/>
              </a:lnSpc>
            </a:pPr>
            <a:r>
              <a:rPr lang="en-US" sz="900" dirty="0"/>
              <a:t>The callers</a:t>
            </a:r>
          </a:p>
          <a:p>
            <a:pPr lvl="2">
              <a:lnSpc>
                <a:spcPct val="90000"/>
              </a:lnSpc>
            </a:pPr>
            <a:r>
              <a:rPr lang="en-US" sz="900" dirty="0"/>
              <a:t>The focus of the CSR’s job</a:t>
            </a:r>
          </a:p>
        </p:txBody>
      </p:sp>
      <p:sp>
        <p:nvSpPr>
          <p:cNvPr id="11" name="Rectangle 10">
            <a:extLst>
              <a:ext uri="{FF2B5EF4-FFF2-40B4-BE49-F238E27FC236}">
                <a16:creationId xmlns:a16="http://schemas.microsoft.com/office/drawing/2014/main" id="{3BBEBD03-E4CE-4B72-8DF2-6E737BDDF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7221359-7E5B-428B-8817-A7C510427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diagram of a person's life cycle&#10;&#10;Description automatically generated">
            <a:extLst>
              <a:ext uri="{FF2B5EF4-FFF2-40B4-BE49-F238E27FC236}">
                <a16:creationId xmlns:a16="http://schemas.microsoft.com/office/drawing/2014/main" id="{D28FE9DD-33FE-461D-46C6-8837FD089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3366" y="1378040"/>
            <a:ext cx="6227064" cy="4109862"/>
          </a:xfrm>
          <a:prstGeom prst="rect">
            <a:avLst/>
          </a:prstGeom>
        </p:spPr>
      </p:pic>
    </p:spTree>
    <p:extLst>
      <p:ext uri="{BB962C8B-B14F-4D97-AF65-F5344CB8AC3E}">
        <p14:creationId xmlns:p14="http://schemas.microsoft.com/office/powerpoint/2010/main" val="86145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2306-7C3D-6CDA-EDBB-577E44333696}"/>
              </a:ext>
            </a:extLst>
          </p:cNvPr>
          <p:cNvSpPr>
            <a:spLocks noGrp="1"/>
          </p:cNvSpPr>
          <p:nvPr>
            <p:ph type="title"/>
          </p:nvPr>
        </p:nvSpPr>
        <p:spPr>
          <a:xfrm>
            <a:off x="2231136" y="160824"/>
            <a:ext cx="7729728" cy="1188720"/>
          </a:xfrm>
        </p:spPr>
        <p:txBody>
          <a:bodyPr/>
          <a:lstStyle/>
          <a:p>
            <a:r>
              <a:rPr lang="en-US"/>
              <a:t>A simple diagram of the system</a:t>
            </a:r>
            <a:endParaRPr lang="en-US" dirty="0"/>
          </a:p>
        </p:txBody>
      </p:sp>
      <p:pic>
        <p:nvPicPr>
          <p:cNvPr id="5" name="Content Placeholder 4" descr="A diagram of a computer&#10;&#10;Description automatically generated">
            <a:extLst>
              <a:ext uri="{FF2B5EF4-FFF2-40B4-BE49-F238E27FC236}">
                <a16:creationId xmlns:a16="http://schemas.microsoft.com/office/drawing/2014/main" id="{E8107EA3-376C-BD20-0CB8-294A69A5C3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135" y="1446963"/>
            <a:ext cx="7729729" cy="4742822"/>
          </a:xfrm>
        </p:spPr>
      </p:pic>
    </p:spTree>
    <p:extLst>
      <p:ext uri="{BB962C8B-B14F-4D97-AF65-F5344CB8AC3E}">
        <p14:creationId xmlns:p14="http://schemas.microsoft.com/office/powerpoint/2010/main" val="3144324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796807-D6AA-C69A-068A-4CD67870690A}"/>
              </a:ext>
            </a:extLst>
          </p:cNvPr>
          <p:cNvSpPr>
            <a:spLocks noGrp="1"/>
          </p:cNvSpPr>
          <p:nvPr>
            <p:ph idx="1"/>
          </p:nvPr>
        </p:nvSpPr>
        <p:spPr>
          <a:xfrm>
            <a:off x="1476553" y="2147977"/>
            <a:ext cx="9238891" cy="3592050"/>
          </a:xfrm>
        </p:spPr>
        <p:txBody>
          <a:bodyPr/>
          <a:lstStyle/>
          <a:p>
            <a:r>
              <a:rPr lang="en-US" b="1" dirty="0"/>
              <a:t>The web browser:</a:t>
            </a:r>
          </a:p>
          <a:p>
            <a:pPr lvl="1"/>
            <a:r>
              <a:rPr lang="en-US" dirty="0"/>
              <a:t>An interface for the system</a:t>
            </a:r>
          </a:p>
          <a:p>
            <a:r>
              <a:rPr lang="en-US" b="1" dirty="0"/>
              <a:t>Functional Requirements:</a:t>
            </a:r>
          </a:p>
          <a:p>
            <a:pPr lvl="1"/>
            <a:r>
              <a:rPr lang="en-US" dirty="0"/>
              <a:t>User authentication. </a:t>
            </a:r>
          </a:p>
          <a:p>
            <a:pPr lvl="1"/>
            <a:r>
              <a:rPr lang="en-US" dirty="0"/>
              <a:t>Access to internal systems. </a:t>
            </a:r>
          </a:p>
          <a:p>
            <a:pPr lvl="1"/>
            <a:r>
              <a:rPr lang="en-US" dirty="0"/>
              <a:t>Ability to send requests to the software within the system. </a:t>
            </a:r>
          </a:p>
          <a:p>
            <a:pPr lvl="1"/>
            <a:r>
              <a:rPr lang="en-US" dirty="0"/>
              <a:t>Sending the customer’s request.</a:t>
            </a:r>
          </a:p>
          <a:p>
            <a:pPr lvl="1"/>
            <a:r>
              <a:rPr lang="en-US" dirty="0"/>
              <a:t>Data integrity and synchronization.</a:t>
            </a:r>
          </a:p>
          <a:p>
            <a:pPr lvl="1"/>
            <a:r>
              <a:rPr lang="en-US" dirty="0"/>
              <a:t>Real-time communication and notifications. </a:t>
            </a:r>
          </a:p>
        </p:txBody>
      </p:sp>
      <p:sp>
        <p:nvSpPr>
          <p:cNvPr id="6" name="Title 1">
            <a:extLst>
              <a:ext uri="{FF2B5EF4-FFF2-40B4-BE49-F238E27FC236}">
                <a16:creationId xmlns:a16="http://schemas.microsoft.com/office/drawing/2014/main" id="{23555E2F-667A-9626-5AD2-6D9C4FEB8814}"/>
              </a:ext>
            </a:extLst>
          </p:cNvPr>
          <p:cNvSpPr>
            <a:spLocks noGrp="1"/>
          </p:cNvSpPr>
          <p:nvPr>
            <p:ph type="title"/>
          </p:nvPr>
        </p:nvSpPr>
        <p:spPr>
          <a:xfrm>
            <a:off x="1476554" y="386722"/>
            <a:ext cx="9238891" cy="1188720"/>
          </a:xfrm>
        </p:spPr>
        <p:txBody>
          <a:bodyPr/>
          <a:lstStyle/>
          <a:p>
            <a:r>
              <a:rPr lang="en-US" dirty="0"/>
              <a:t>The System’s Components</a:t>
            </a:r>
          </a:p>
        </p:txBody>
      </p:sp>
    </p:spTree>
    <p:extLst>
      <p:ext uri="{BB962C8B-B14F-4D97-AF65-F5344CB8AC3E}">
        <p14:creationId xmlns:p14="http://schemas.microsoft.com/office/powerpoint/2010/main" val="971178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69E591-B51B-8FA1-6113-AA15673F2E94}"/>
              </a:ext>
            </a:extLst>
          </p:cNvPr>
          <p:cNvSpPr>
            <a:spLocks noGrp="1"/>
          </p:cNvSpPr>
          <p:nvPr>
            <p:ph idx="1"/>
          </p:nvPr>
        </p:nvSpPr>
        <p:spPr>
          <a:xfrm>
            <a:off x="1476553" y="2104844"/>
            <a:ext cx="9238891" cy="3174522"/>
          </a:xfrm>
        </p:spPr>
        <p:txBody>
          <a:bodyPr>
            <a:normAutofit/>
          </a:bodyPr>
          <a:lstStyle/>
          <a:p>
            <a:r>
              <a:rPr lang="en-US" b="1" dirty="0"/>
              <a:t>The Calls Manager:</a:t>
            </a:r>
          </a:p>
          <a:p>
            <a:pPr lvl="1"/>
            <a:r>
              <a:rPr lang="en-US" dirty="0"/>
              <a:t>Helps the user receive, accept, redirect, record, and log calls</a:t>
            </a:r>
          </a:p>
          <a:p>
            <a:r>
              <a:rPr lang="en-US" b="1" dirty="0"/>
              <a:t>Functional Requirements</a:t>
            </a:r>
          </a:p>
          <a:p>
            <a:pPr lvl="1"/>
            <a:r>
              <a:rPr lang="en-US" dirty="0"/>
              <a:t>The Calls Manager must be able to receive, accept, redirect, and escalate calls</a:t>
            </a:r>
          </a:p>
          <a:p>
            <a:pPr lvl="1"/>
            <a:r>
              <a:rPr lang="en-US" dirty="0"/>
              <a:t>The Calls Manager should only send queries to the calls database to add new calls. </a:t>
            </a:r>
          </a:p>
          <a:p>
            <a:pPr lvl="1"/>
            <a:r>
              <a:rPr lang="en-US" dirty="0"/>
              <a:t>The Calls Manager should be able to communicate with the RVS. </a:t>
            </a:r>
          </a:p>
        </p:txBody>
      </p:sp>
      <p:sp>
        <p:nvSpPr>
          <p:cNvPr id="6" name="Title 1">
            <a:extLst>
              <a:ext uri="{FF2B5EF4-FFF2-40B4-BE49-F238E27FC236}">
                <a16:creationId xmlns:a16="http://schemas.microsoft.com/office/drawing/2014/main" id="{9A6C14BF-7D94-D69F-06CA-F58AE2E0C61D}"/>
              </a:ext>
            </a:extLst>
          </p:cNvPr>
          <p:cNvSpPr>
            <a:spLocks noGrp="1"/>
          </p:cNvSpPr>
          <p:nvPr>
            <p:ph type="title"/>
          </p:nvPr>
        </p:nvSpPr>
        <p:spPr>
          <a:xfrm>
            <a:off x="1476554" y="386722"/>
            <a:ext cx="9238891" cy="1188720"/>
          </a:xfrm>
        </p:spPr>
        <p:txBody>
          <a:bodyPr/>
          <a:lstStyle/>
          <a:p>
            <a:r>
              <a:rPr lang="en-US" dirty="0"/>
              <a:t>The System’s Components</a:t>
            </a:r>
          </a:p>
        </p:txBody>
      </p:sp>
    </p:spTree>
    <p:extLst>
      <p:ext uri="{BB962C8B-B14F-4D97-AF65-F5344CB8AC3E}">
        <p14:creationId xmlns:p14="http://schemas.microsoft.com/office/powerpoint/2010/main" val="3070205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7701CF-D339-A8CA-F76A-1A01B38075D3}"/>
              </a:ext>
            </a:extLst>
          </p:cNvPr>
          <p:cNvSpPr>
            <a:spLocks noGrp="1"/>
          </p:cNvSpPr>
          <p:nvPr>
            <p:ph idx="1"/>
          </p:nvPr>
        </p:nvSpPr>
        <p:spPr>
          <a:xfrm>
            <a:off x="1476554" y="2147978"/>
            <a:ext cx="9238890" cy="4323300"/>
          </a:xfrm>
        </p:spPr>
        <p:txBody>
          <a:bodyPr>
            <a:normAutofit/>
          </a:bodyPr>
          <a:lstStyle/>
          <a:p>
            <a:r>
              <a:rPr lang="en-US" b="1" dirty="0"/>
              <a:t>Employee Management System:</a:t>
            </a:r>
          </a:p>
          <a:p>
            <a:pPr lvl="1"/>
            <a:r>
              <a:rPr lang="en-US" dirty="0"/>
              <a:t>Handles managing the employees within the entire company</a:t>
            </a:r>
          </a:p>
          <a:p>
            <a:r>
              <a:rPr lang="en-US" b="1" dirty="0"/>
              <a:t>Functional Requirements:</a:t>
            </a:r>
          </a:p>
          <a:p>
            <a:pPr lvl="1"/>
            <a:r>
              <a:rPr lang="en-US" dirty="0"/>
              <a:t>The EMS must only return the following columns in case of an employee’s query: 	</a:t>
            </a:r>
          </a:p>
          <a:p>
            <a:pPr lvl="3"/>
            <a:r>
              <a:rPr lang="en-US" dirty="0"/>
              <a:t> Employee name </a:t>
            </a:r>
          </a:p>
          <a:p>
            <a:pPr lvl="3"/>
            <a:r>
              <a:rPr lang="en-US" dirty="0"/>
              <a:t>Employee ID  </a:t>
            </a:r>
          </a:p>
          <a:p>
            <a:pPr lvl="3"/>
            <a:r>
              <a:rPr lang="en-US" dirty="0"/>
              <a:t>Employee email </a:t>
            </a:r>
          </a:p>
          <a:p>
            <a:pPr lvl="3"/>
            <a:r>
              <a:rPr lang="en-US" dirty="0"/>
              <a:t>Employee phone number </a:t>
            </a:r>
          </a:p>
          <a:p>
            <a:pPr lvl="1"/>
            <a:r>
              <a:rPr lang="en-US" dirty="0"/>
              <a:t>The EMS must be able to return all columns about the employee data in case of a manager’s query. </a:t>
            </a:r>
          </a:p>
          <a:p>
            <a:pPr lvl="1"/>
            <a:r>
              <a:rPr lang="en-US" dirty="0"/>
              <a:t>Managers must have DML/DQL privileges. </a:t>
            </a:r>
          </a:p>
          <a:p>
            <a:pPr lvl="1"/>
            <a:r>
              <a:rPr lang="en-US" dirty="0"/>
              <a:t>Employees must have DQL privileges only.</a:t>
            </a:r>
          </a:p>
        </p:txBody>
      </p:sp>
      <p:sp>
        <p:nvSpPr>
          <p:cNvPr id="10" name="Title 1">
            <a:extLst>
              <a:ext uri="{FF2B5EF4-FFF2-40B4-BE49-F238E27FC236}">
                <a16:creationId xmlns:a16="http://schemas.microsoft.com/office/drawing/2014/main" id="{6A1153EB-D564-AC9E-E492-C7785581AFF5}"/>
              </a:ext>
            </a:extLst>
          </p:cNvPr>
          <p:cNvSpPr>
            <a:spLocks noGrp="1"/>
          </p:cNvSpPr>
          <p:nvPr>
            <p:ph type="title"/>
          </p:nvPr>
        </p:nvSpPr>
        <p:spPr>
          <a:xfrm>
            <a:off x="1476554" y="386722"/>
            <a:ext cx="9238891" cy="1188720"/>
          </a:xfrm>
        </p:spPr>
        <p:txBody>
          <a:bodyPr/>
          <a:lstStyle/>
          <a:p>
            <a:r>
              <a:rPr lang="en-US" dirty="0"/>
              <a:t>The System’s Components</a:t>
            </a:r>
          </a:p>
        </p:txBody>
      </p:sp>
    </p:spTree>
    <p:extLst>
      <p:ext uri="{BB962C8B-B14F-4D97-AF65-F5344CB8AC3E}">
        <p14:creationId xmlns:p14="http://schemas.microsoft.com/office/powerpoint/2010/main" val="3230995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492221-122D-2B94-BAA9-5E4D585B1D99}"/>
              </a:ext>
            </a:extLst>
          </p:cNvPr>
          <p:cNvSpPr>
            <a:spLocks noGrp="1"/>
          </p:cNvSpPr>
          <p:nvPr>
            <p:ph idx="1"/>
          </p:nvPr>
        </p:nvSpPr>
        <p:spPr>
          <a:xfrm>
            <a:off x="1476554" y="2216988"/>
            <a:ext cx="9238890" cy="3890514"/>
          </a:xfrm>
        </p:spPr>
        <p:txBody>
          <a:bodyPr/>
          <a:lstStyle/>
          <a:p>
            <a:r>
              <a:rPr lang="en-US" b="1" dirty="0"/>
              <a:t>Employee Analysis System:</a:t>
            </a:r>
          </a:p>
          <a:p>
            <a:pPr lvl="1"/>
            <a:r>
              <a:rPr lang="en-US" dirty="0"/>
              <a:t>Handles employee analysis and assessment and sends weekly analytics to both the employee and management</a:t>
            </a:r>
          </a:p>
          <a:p>
            <a:r>
              <a:rPr lang="en-US" b="1" dirty="0"/>
              <a:t>Functional Requirements</a:t>
            </a:r>
          </a:p>
          <a:p>
            <a:pPr lvl="2"/>
            <a:r>
              <a:rPr lang="en-US" sz="1800" dirty="0"/>
              <a:t>Generate and Send Weekly Analytics. </a:t>
            </a:r>
          </a:p>
          <a:p>
            <a:pPr lvl="2"/>
            <a:r>
              <a:rPr lang="en-US" sz="1800" dirty="0"/>
              <a:t>Access and Query the Employee Database </a:t>
            </a:r>
          </a:p>
          <a:p>
            <a:pPr lvl="2"/>
            <a:r>
              <a:rPr lang="en-US" sz="1800" dirty="0"/>
              <a:t>Process and Return Analytics Data  </a:t>
            </a:r>
          </a:p>
          <a:p>
            <a:pPr lvl="2"/>
            <a:r>
              <a:rPr lang="en-US" sz="1800" dirty="0"/>
              <a:t>Interface the Calls Database </a:t>
            </a:r>
          </a:p>
          <a:p>
            <a:pPr lvl="2"/>
            <a:r>
              <a:rPr lang="en-US" sz="1800" dirty="0"/>
              <a:t>Provide Accessible Analytics for Representatives </a:t>
            </a:r>
          </a:p>
        </p:txBody>
      </p:sp>
      <p:sp>
        <p:nvSpPr>
          <p:cNvPr id="4" name="Title 1">
            <a:extLst>
              <a:ext uri="{FF2B5EF4-FFF2-40B4-BE49-F238E27FC236}">
                <a16:creationId xmlns:a16="http://schemas.microsoft.com/office/drawing/2014/main" id="{915733F2-80E4-2087-C388-F8EE655D807C}"/>
              </a:ext>
            </a:extLst>
          </p:cNvPr>
          <p:cNvSpPr>
            <a:spLocks noGrp="1"/>
          </p:cNvSpPr>
          <p:nvPr>
            <p:ph type="title"/>
          </p:nvPr>
        </p:nvSpPr>
        <p:spPr>
          <a:xfrm>
            <a:off x="1476554" y="386722"/>
            <a:ext cx="9238891" cy="1188720"/>
          </a:xfrm>
        </p:spPr>
        <p:txBody>
          <a:bodyPr/>
          <a:lstStyle/>
          <a:p>
            <a:r>
              <a:rPr lang="en-US" dirty="0"/>
              <a:t>The System’s functional requirements</a:t>
            </a:r>
          </a:p>
        </p:txBody>
      </p:sp>
    </p:spTree>
    <p:extLst>
      <p:ext uri="{BB962C8B-B14F-4D97-AF65-F5344CB8AC3E}">
        <p14:creationId xmlns:p14="http://schemas.microsoft.com/office/powerpoint/2010/main" val="3704417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FEBA5E-FAF0-A893-A20B-7E192CD3B7AC}"/>
              </a:ext>
            </a:extLst>
          </p:cNvPr>
          <p:cNvSpPr>
            <a:spLocks noGrp="1"/>
          </p:cNvSpPr>
          <p:nvPr>
            <p:ph idx="1"/>
          </p:nvPr>
        </p:nvSpPr>
        <p:spPr>
          <a:xfrm>
            <a:off x="1476554" y="2173856"/>
            <a:ext cx="9238891" cy="3350510"/>
          </a:xfrm>
        </p:spPr>
        <p:txBody>
          <a:bodyPr/>
          <a:lstStyle/>
          <a:p>
            <a:r>
              <a:rPr lang="en-US" b="1" dirty="0"/>
              <a:t>Request Validation Software:</a:t>
            </a:r>
          </a:p>
          <a:p>
            <a:pPr lvl="1"/>
            <a:r>
              <a:rPr lang="en-US" dirty="0"/>
              <a:t>The Request Validation Software’s sole purpose is to validate the CSR’s request for accessing the Customer DB. </a:t>
            </a:r>
          </a:p>
          <a:p>
            <a:r>
              <a:rPr lang="en-US" b="1" dirty="0"/>
              <a:t>Functional Requirements</a:t>
            </a:r>
          </a:p>
          <a:p>
            <a:pPr lvl="1"/>
            <a:r>
              <a:rPr lang="en-US" dirty="0"/>
              <a:t>receive the request from the Calls Manager  </a:t>
            </a:r>
          </a:p>
          <a:p>
            <a:pPr lvl="1"/>
            <a:r>
              <a:rPr lang="en-US" dirty="0"/>
              <a:t>validate the request from the Calls Manager  </a:t>
            </a:r>
          </a:p>
          <a:p>
            <a:pPr lvl="1"/>
            <a:r>
              <a:rPr lang="en-US" dirty="0"/>
              <a:t>Specify the row to be accessed and send its data to the CAM. </a:t>
            </a:r>
          </a:p>
          <a:p>
            <a:pPr lvl="1"/>
            <a:r>
              <a:rPr lang="en-US" dirty="0"/>
              <a:t>Open communications between the CSR and the CAM </a:t>
            </a:r>
          </a:p>
        </p:txBody>
      </p:sp>
      <p:sp>
        <p:nvSpPr>
          <p:cNvPr id="6" name="Title 1">
            <a:extLst>
              <a:ext uri="{FF2B5EF4-FFF2-40B4-BE49-F238E27FC236}">
                <a16:creationId xmlns:a16="http://schemas.microsoft.com/office/drawing/2014/main" id="{88B6F8C0-E875-7BD6-BDE4-9EFF209DB725}"/>
              </a:ext>
            </a:extLst>
          </p:cNvPr>
          <p:cNvSpPr>
            <a:spLocks noGrp="1"/>
          </p:cNvSpPr>
          <p:nvPr>
            <p:ph type="title"/>
          </p:nvPr>
        </p:nvSpPr>
        <p:spPr>
          <a:xfrm>
            <a:off x="1476554" y="386722"/>
            <a:ext cx="9238891" cy="1188720"/>
          </a:xfrm>
        </p:spPr>
        <p:txBody>
          <a:bodyPr/>
          <a:lstStyle/>
          <a:p>
            <a:r>
              <a:rPr lang="en-US" dirty="0"/>
              <a:t>The System’s functional requirements</a:t>
            </a:r>
          </a:p>
        </p:txBody>
      </p:sp>
    </p:spTree>
    <p:extLst>
      <p:ext uri="{BB962C8B-B14F-4D97-AF65-F5344CB8AC3E}">
        <p14:creationId xmlns:p14="http://schemas.microsoft.com/office/powerpoint/2010/main" val="1967350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087CF5-4BF7-788C-7B7E-9D932FD3381B}"/>
              </a:ext>
            </a:extLst>
          </p:cNvPr>
          <p:cNvSpPr>
            <a:spLocks noGrp="1"/>
          </p:cNvSpPr>
          <p:nvPr>
            <p:ph idx="1"/>
          </p:nvPr>
        </p:nvSpPr>
        <p:spPr>
          <a:xfrm>
            <a:off x="1476554" y="2122099"/>
            <a:ext cx="9238890" cy="4735902"/>
          </a:xfrm>
        </p:spPr>
        <p:txBody>
          <a:bodyPr>
            <a:normAutofit/>
          </a:bodyPr>
          <a:lstStyle/>
          <a:p>
            <a:r>
              <a:rPr lang="en-US" b="1" dirty="0"/>
              <a:t>Customer Accounts Manager:</a:t>
            </a:r>
          </a:p>
          <a:p>
            <a:pPr lvl="1"/>
            <a:r>
              <a:rPr lang="en-US" dirty="0"/>
              <a:t>Allows the CSR to access and manipulate the customer DB</a:t>
            </a:r>
          </a:p>
          <a:p>
            <a:r>
              <a:rPr lang="en-US" b="1" dirty="0"/>
              <a:t>Functional Requirements</a:t>
            </a:r>
          </a:p>
          <a:p>
            <a:pPr lvl="1"/>
            <a:r>
              <a:rPr lang="en-US" dirty="0"/>
              <a:t>Receive CSR requests via RVS </a:t>
            </a:r>
          </a:p>
          <a:p>
            <a:pPr lvl="1"/>
            <a:r>
              <a:rPr lang="en-US" dirty="0"/>
              <a:t>Act as an interface between the representative and the Customers database </a:t>
            </a:r>
          </a:p>
          <a:p>
            <a:pPr lvl="1"/>
            <a:r>
              <a:rPr lang="en-US" dirty="0"/>
              <a:t>Complete Access to the Customers database*</a:t>
            </a:r>
          </a:p>
          <a:p>
            <a:pPr lvl="1"/>
            <a:r>
              <a:rPr lang="en-US" dirty="0"/>
              <a:t>Generate and execute DML/DQL SQL queries </a:t>
            </a:r>
          </a:p>
          <a:p>
            <a:pPr lvl="1"/>
            <a:r>
              <a:rPr lang="en-US" dirty="0"/>
              <a:t>Send the data to the web browser </a:t>
            </a:r>
          </a:p>
          <a:p>
            <a:pPr lvl="1"/>
            <a:endParaRPr lang="en-US" dirty="0"/>
          </a:p>
          <a:p>
            <a:pPr lvl="1"/>
            <a:endParaRPr lang="en-US" dirty="0"/>
          </a:p>
          <a:p>
            <a:pPr lvl="1"/>
            <a:endParaRPr lang="en-US" dirty="0"/>
          </a:p>
          <a:p>
            <a:pPr marL="228600" lvl="1" indent="0">
              <a:buNone/>
            </a:pPr>
            <a:r>
              <a:rPr lang="en-US" dirty="0"/>
              <a:t>* While the CAM has complete access to the database, the CSR doesn’t have complete access to the database. </a:t>
            </a:r>
          </a:p>
        </p:txBody>
      </p:sp>
      <p:sp>
        <p:nvSpPr>
          <p:cNvPr id="4" name="Title 1">
            <a:extLst>
              <a:ext uri="{FF2B5EF4-FFF2-40B4-BE49-F238E27FC236}">
                <a16:creationId xmlns:a16="http://schemas.microsoft.com/office/drawing/2014/main" id="{4FB8642F-6BBF-FD24-DA58-CB0AADDF7A2F}"/>
              </a:ext>
            </a:extLst>
          </p:cNvPr>
          <p:cNvSpPr>
            <a:spLocks noGrp="1"/>
          </p:cNvSpPr>
          <p:nvPr>
            <p:ph type="title"/>
          </p:nvPr>
        </p:nvSpPr>
        <p:spPr>
          <a:xfrm>
            <a:off x="1476554" y="386722"/>
            <a:ext cx="9238891" cy="1188720"/>
          </a:xfrm>
        </p:spPr>
        <p:txBody>
          <a:bodyPr/>
          <a:lstStyle/>
          <a:p>
            <a:r>
              <a:rPr lang="en-US" dirty="0"/>
              <a:t>The System’s functional requirements</a:t>
            </a:r>
          </a:p>
        </p:txBody>
      </p:sp>
    </p:spTree>
    <p:extLst>
      <p:ext uri="{BB962C8B-B14F-4D97-AF65-F5344CB8AC3E}">
        <p14:creationId xmlns:p14="http://schemas.microsoft.com/office/powerpoint/2010/main" val="132698408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TM10001115[[fn=Parcel]]</Template>
  <TotalTime>216</TotalTime>
  <Words>528</Words>
  <Application>Microsoft Office PowerPoint</Application>
  <PresentationFormat>Widescreen</PresentationFormat>
  <Paragraphs>82</Paragraphs>
  <Slides>14</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8" baseType="lpstr">
      <vt:lpstr>Arial</vt:lpstr>
      <vt:lpstr>Gill Sans MT</vt:lpstr>
      <vt:lpstr>Parcel</vt:lpstr>
      <vt:lpstr>Acrobat Document</vt:lpstr>
      <vt:lpstr>Customer Service Representative’s Software System</vt:lpstr>
      <vt:lpstr>Introduction</vt:lpstr>
      <vt:lpstr>A simple diagram of the system</vt:lpstr>
      <vt:lpstr>The System’s Components</vt:lpstr>
      <vt:lpstr>The System’s Components</vt:lpstr>
      <vt:lpstr>The System’s Components</vt:lpstr>
      <vt:lpstr>The System’s functional requirements</vt:lpstr>
      <vt:lpstr>The System’s functional requirements</vt:lpstr>
      <vt:lpstr>The System’s functional requirements</vt:lpstr>
      <vt:lpstr>The use case diagram</vt:lpstr>
      <vt:lpstr>Class diagram</vt:lpstr>
      <vt:lpstr>The caller’s sequence diagram</vt:lpstr>
      <vt:lpstr>csr use case sequence diagram</vt:lpstr>
      <vt:lpstr>The supervisor sequence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Service Representative’s Software System</dc:title>
  <dc:creator>Youssef Mohammed</dc:creator>
  <cp:lastModifiedBy>yehia elghazy</cp:lastModifiedBy>
  <cp:revision>2</cp:revision>
  <dcterms:created xsi:type="dcterms:W3CDTF">2024-12-11T15:50:20Z</dcterms:created>
  <dcterms:modified xsi:type="dcterms:W3CDTF">2024-12-12T03:17:13Z</dcterms:modified>
</cp:coreProperties>
</file>