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256" r:id="rId2"/>
    <p:sldId id="259" r:id="rId3"/>
    <p:sldId id="257" r:id="rId4"/>
    <p:sldId id="262" r:id="rId5"/>
    <p:sldId id="261" r:id="rId6"/>
    <p:sldId id="260" r:id="rId7"/>
    <p:sldId id="258" r:id="rId8"/>
    <p:sldId id="263" r:id="rId9"/>
    <p:sldId id="264" r:id="rId10"/>
    <p:sldId id="265" r:id="rId11"/>
    <p:sldId id="266" r:id="rId12"/>
    <p:sldId id="268" r:id="rId13"/>
    <p:sldId id="269" r:id="rId14"/>
    <p:sldId id="271" r:id="rId15"/>
    <p:sldId id="272" r:id="rId16"/>
    <p:sldId id="273" r:id="rId17"/>
    <p:sldId id="274" r:id="rId18"/>
    <p:sldId id="275" r:id="rId19"/>
    <p:sldId id="276" r:id="rId20"/>
    <p:sldId id="270" r:id="rId21"/>
    <p:sldId id="277" r:id="rId22"/>
    <p:sldId id="278" r:id="rId23"/>
    <p:sldId id="279" r:id="rId24"/>
    <p:sldId id="280" r:id="rId25"/>
    <p:sldId id="281" r:id="rId26"/>
    <p:sldId id="282" r:id="rId27"/>
    <p:sldId id="283" r:id="rId28"/>
    <p:sldId id="284" r:id="rId29"/>
    <p:sldId id="286" r:id="rId30"/>
    <p:sldId id="285"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2" autoAdjust="0"/>
  </p:normalViewPr>
  <p:slideViewPr>
    <p:cSldViewPr>
      <p:cViewPr>
        <p:scale>
          <a:sx n="75" d="100"/>
          <a:sy n="75" d="100"/>
        </p:scale>
        <p:origin x="-1230"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29972F-3DEC-4A19-97BA-B66B410E702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796C2E51-7921-401C-81C8-AC1B1339901C}">
      <dgm:prSet/>
      <dgm:spPr/>
      <dgm:t>
        <a:bodyPr/>
        <a:lstStyle/>
        <a:p>
          <a:pPr rtl="0"/>
          <a:r>
            <a:rPr lang="en-US" b="1" dirty="0" smtClean="0"/>
            <a:t>Heat Treatment</a:t>
          </a:r>
          <a:endParaRPr lang="en-US" dirty="0"/>
        </a:p>
      </dgm:t>
    </dgm:pt>
    <dgm:pt modelId="{DB0F6E82-E12F-4961-A509-450BB22FB423}" type="parTrans" cxnId="{7806374D-F6CF-4CAD-B625-9D0C1ACD886E}">
      <dgm:prSet/>
      <dgm:spPr/>
      <dgm:t>
        <a:bodyPr/>
        <a:lstStyle/>
        <a:p>
          <a:endParaRPr lang="en-US"/>
        </a:p>
      </dgm:t>
    </dgm:pt>
    <dgm:pt modelId="{8C813B39-7AEE-4291-9D27-985E6A27CC75}" type="sibTrans" cxnId="{7806374D-F6CF-4CAD-B625-9D0C1ACD886E}">
      <dgm:prSet/>
      <dgm:spPr/>
      <dgm:t>
        <a:bodyPr/>
        <a:lstStyle/>
        <a:p>
          <a:endParaRPr lang="en-US"/>
        </a:p>
      </dgm:t>
    </dgm:pt>
    <dgm:pt modelId="{65292374-9CB5-4BA4-848B-0E1202C04035}">
      <dgm:prSet custT="1"/>
      <dgm:spPr/>
      <dgm:t>
        <a:bodyPr/>
        <a:lstStyle/>
        <a:p>
          <a:pPr algn="r" rtl="1"/>
          <a:r>
            <a:rPr lang="ar-EG" sz="2800" dirty="0" smtClean="0"/>
            <a:t>هي المعالجة الحرارية للسبائك لإحداث تغييرات معينة في خصائص المادة.</a:t>
          </a:r>
          <a:endParaRPr lang="en-US" sz="2800" dirty="0"/>
        </a:p>
      </dgm:t>
    </dgm:pt>
    <dgm:pt modelId="{77E55632-8FF7-4FAF-84C1-A6B2DACBB6D7}" type="parTrans" cxnId="{E90B807D-A8BC-4147-864E-6FA7535334A3}">
      <dgm:prSet/>
      <dgm:spPr/>
      <dgm:t>
        <a:bodyPr/>
        <a:lstStyle/>
        <a:p>
          <a:endParaRPr lang="en-US"/>
        </a:p>
      </dgm:t>
    </dgm:pt>
    <dgm:pt modelId="{A371BD8B-AC91-4377-BD4E-22703D6369B2}" type="sibTrans" cxnId="{E90B807D-A8BC-4147-864E-6FA7535334A3}">
      <dgm:prSet/>
      <dgm:spPr/>
      <dgm:t>
        <a:bodyPr/>
        <a:lstStyle/>
        <a:p>
          <a:endParaRPr lang="en-US"/>
        </a:p>
      </dgm:t>
    </dgm:pt>
    <dgm:pt modelId="{1A01C17F-2709-4E60-9717-5D678E815948}">
      <dgm:prSet/>
      <dgm:spPr/>
      <dgm:t>
        <a:bodyPr/>
        <a:lstStyle/>
        <a:p>
          <a:pPr algn="r" rtl="1"/>
          <a:r>
            <a:rPr lang="ar-EG" dirty="0" smtClean="0"/>
            <a:t>إنها عملية تسخين المعدن إلى درجة حرارة معينة لإعطاء المعدن خصائص ميكانيكية جديدة</a:t>
          </a:r>
          <a:endParaRPr lang="en-US" dirty="0"/>
        </a:p>
      </dgm:t>
    </dgm:pt>
    <dgm:pt modelId="{90CB91A8-9C92-469E-B956-5791BDC454E9}" type="parTrans" cxnId="{FCB03E99-C99B-4D4D-A8C3-8DF37FB9D692}">
      <dgm:prSet/>
      <dgm:spPr/>
      <dgm:t>
        <a:bodyPr/>
        <a:lstStyle/>
        <a:p>
          <a:endParaRPr lang="en-US"/>
        </a:p>
      </dgm:t>
    </dgm:pt>
    <dgm:pt modelId="{B3117BC4-0D84-4F64-83E0-F7B18394B381}" type="sibTrans" cxnId="{FCB03E99-C99B-4D4D-A8C3-8DF37FB9D692}">
      <dgm:prSet/>
      <dgm:spPr/>
      <dgm:t>
        <a:bodyPr/>
        <a:lstStyle/>
        <a:p>
          <a:endParaRPr lang="en-US"/>
        </a:p>
      </dgm:t>
    </dgm:pt>
    <dgm:pt modelId="{E0D89537-774C-4E8A-A3FD-2B2C6EF17B85}" type="pres">
      <dgm:prSet presAssocID="{AA29972F-3DEC-4A19-97BA-B66B410E7023}" presName="mainComposite" presStyleCnt="0">
        <dgm:presLayoutVars>
          <dgm:chPref val="1"/>
          <dgm:dir/>
          <dgm:animOne val="branch"/>
          <dgm:animLvl val="lvl"/>
          <dgm:resizeHandles val="exact"/>
        </dgm:presLayoutVars>
      </dgm:prSet>
      <dgm:spPr/>
      <dgm:t>
        <a:bodyPr/>
        <a:lstStyle/>
        <a:p>
          <a:endParaRPr lang="en-US"/>
        </a:p>
      </dgm:t>
    </dgm:pt>
    <dgm:pt modelId="{DB0B3793-E527-4211-936C-8B5F3DC31D56}" type="pres">
      <dgm:prSet presAssocID="{AA29972F-3DEC-4A19-97BA-B66B410E7023}" presName="hierFlow" presStyleCnt="0"/>
      <dgm:spPr/>
    </dgm:pt>
    <dgm:pt modelId="{B056C64A-3205-465D-AE39-5C4A0E260B72}" type="pres">
      <dgm:prSet presAssocID="{AA29972F-3DEC-4A19-97BA-B66B410E7023}" presName="hierChild1" presStyleCnt="0">
        <dgm:presLayoutVars>
          <dgm:chPref val="1"/>
          <dgm:animOne val="branch"/>
          <dgm:animLvl val="lvl"/>
        </dgm:presLayoutVars>
      </dgm:prSet>
      <dgm:spPr/>
    </dgm:pt>
    <dgm:pt modelId="{5FB2A9D0-A929-4EAA-9822-D46A08E963F8}" type="pres">
      <dgm:prSet presAssocID="{796C2E51-7921-401C-81C8-AC1B1339901C}" presName="Name14" presStyleCnt="0"/>
      <dgm:spPr/>
    </dgm:pt>
    <dgm:pt modelId="{068C5278-9594-4F57-9A1B-2AAC1291D016}" type="pres">
      <dgm:prSet presAssocID="{796C2E51-7921-401C-81C8-AC1B1339901C}" presName="level1Shape" presStyleLbl="node0" presStyleIdx="0" presStyleCnt="1">
        <dgm:presLayoutVars>
          <dgm:chPref val="3"/>
        </dgm:presLayoutVars>
      </dgm:prSet>
      <dgm:spPr/>
      <dgm:t>
        <a:bodyPr/>
        <a:lstStyle/>
        <a:p>
          <a:endParaRPr lang="en-US"/>
        </a:p>
      </dgm:t>
    </dgm:pt>
    <dgm:pt modelId="{F99D02BC-D7BC-4B3B-A6EE-85276D06156E}" type="pres">
      <dgm:prSet presAssocID="{796C2E51-7921-401C-81C8-AC1B1339901C}" presName="hierChild2" presStyleCnt="0"/>
      <dgm:spPr/>
    </dgm:pt>
    <dgm:pt modelId="{2E12F590-5171-43E0-9A21-0BE5DB734964}" type="pres">
      <dgm:prSet presAssocID="{77E55632-8FF7-4FAF-84C1-A6B2DACBB6D7}" presName="Name19" presStyleLbl="parChTrans1D2" presStyleIdx="0" presStyleCnt="2"/>
      <dgm:spPr/>
      <dgm:t>
        <a:bodyPr/>
        <a:lstStyle/>
        <a:p>
          <a:endParaRPr lang="en-US"/>
        </a:p>
      </dgm:t>
    </dgm:pt>
    <dgm:pt modelId="{15E6D76F-4893-4694-B063-F31B1BA525B0}" type="pres">
      <dgm:prSet presAssocID="{65292374-9CB5-4BA4-848B-0E1202C04035}" presName="Name21" presStyleCnt="0"/>
      <dgm:spPr/>
    </dgm:pt>
    <dgm:pt modelId="{8A4F0D2B-186F-4519-ABAA-73DAA94B22AC}" type="pres">
      <dgm:prSet presAssocID="{65292374-9CB5-4BA4-848B-0E1202C04035}" presName="level2Shape" presStyleLbl="node2" presStyleIdx="0" presStyleCnt="2"/>
      <dgm:spPr/>
      <dgm:t>
        <a:bodyPr/>
        <a:lstStyle/>
        <a:p>
          <a:endParaRPr lang="en-US"/>
        </a:p>
      </dgm:t>
    </dgm:pt>
    <dgm:pt modelId="{A780F443-923F-41E8-ADE6-324B80D6F20E}" type="pres">
      <dgm:prSet presAssocID="{65292374-9CB5-4BA4-848B-0E1202C04035}" presName="hierChild3" presStyleCnt="0"/>
      <dgm:spPr/>
    </dgm:pt>
    <dgm:pt modelId="{543485BA-6664-4CD7-BF7A-03E62B1E0F30}" type="pres">
      <dgm:prSet presAssocID="{90CB91A8-9C92-469E-B956-5791BDC454E9}" presName="Name19" presStyleLbl="parChTrans1D2" presStyleIdx="1" presStyleCnt="2"/>
      <dgm:spPr/>
      <dgm:t>
        <a:bodyPr/>
        <a:lstStyle/>
        <a:p>
          <a:endParaRPr lang="en-US"/>
        </a:p>
      </dgm:t>
    </dgm:pt>
    <dgm:pt modelId="{AC8372D1-25B2-42C1-80A3-FCB9E8E5CA5F}" type="pres">
      <dgm:prSet presAssocID="{1A01C17F-2709-4E60-9717-5D678E815948}" presName="Name21" presStyleCnt="0"/>
      <dgm:spPr/>
    </dgm:pt>
    <dgm:pt modelId="{58B8E17A-00FC-493D-80A7-2D387785409E}" type="pres">
      <dgm:prSet presAssocID="{1A01C17F-2709-4E60-9717-5D678E815948}" presName="level2Shape" presStyleLbl="node2" presStyleIdx="1" presStyleCnt="2"/>
      <dgm:spPr/>
      <dgm:t>
        <a:bodyPr/>
        <a:lstStyle/>
        <a:p>
          <a:endParaRPr lang="en-US"/>
        </a:p>
      </dgm:t>
    </dgm:pt>
    <dgm:pt modelId="{0B798D73-445E-4364-9C10-4F1DE1F1D783}" type="pres">
      <dgm:prSet presAssocID="{1A01C17F-2709-4E60-9717-5D678E815948}" presName="hierChild3" presStyleCnt="0"/>
      <dgm:spPr/>
    </dgm:pt>
    <dgm:pt modelId="{BE489A95-D569-48B8-81B4-4D6F40CC47A0}" type="pres">
      <dgm:prSet presAssocID="{AA29972F-3DEC-4A19-97BA-B66B410E7023}" presName="bgShapesFlow" presStyleCnt="0"/>
      <dgm:spPr/>
    </dgm:pt>
  </dgm:ptLst>
  <dgm:cxnLst>
    <dgm:cxn modelId="{7806374D-F6CF-4CAD-B625-9D0C1ACD886E}" srcId="{AA29972F-3DEC-4A19-97BA-B66B410E7023}" destId="{796C2E51-7921-401C-81C8-AC1B1339901C}" srcOrd="0" destOrd="0" parTransId="{DB0F6E82-E12F-4961-A509-450BB22FB423}" sibTransId="{8C813B39-7AEE-4291-9D27-985E6A27CC75}"/>
    <dgm:cxn modelId="{FCB03E99-C99B-4D4D-A8C3-8DF37FB9D692}" srcId="{796C2E51-7921-401C-81C8-AC1B1339901C}" destId="{1A01C17F-2709-4E60-9717-5D678E815948}" srcOrd="1" destOrd="0" parTransId="{90CB91A8-9C92-469E-B956-5791BDC454E9}" sibTransId="{B3117BC4-0D84-4F64-83E0-F7B18394B381}"/>
    <dgm:cxn modelId="{C92DE60A-6B98-4861-BBCB-F60CA6B1ADCA}" type="presOf" srcId="{1A01C17F-2709-4E60-9717-5D678E815948}" destId="{58B8E17A-00FC-493D-80A7-2D387785409E}" srcOrd="0" destOrd="0" presId="urn:microsoft.com/office/officeart/2005/8/layout/hierarchy6"/>
    <dgm:cxn modelId="{DB200376-8D46-4017-86F5-7CB3EA2BF052}" type="presOf" srcId="{65292374-9CB5-4BA4-848B-0E1202C04035}" destId="{8A4F0D2B-186F-4519-ABAA-73DAA94B22AC}" srcOrd="0" destOrd="0" presId="urn:microsoft.com/office/officeart/2005/8/layout/hierarchy6"/>
    <dgm:cxn modelId="{6881CEA8-FD79-4E18-90AF-3FCE869C594F}" type="presOf" srcId="{AA29972F-3DEC-4A19-97BA-B66B410E7023}" destId="{E0D89537-774C-4E8A-A3FD-2B2C6EF17B85}" srcOrd="0" destOrd="0" presId="urn:microsoft.com/office/officeart/2005/8/layout/hierarchy6"/>
    <dgm:cxn modelId="{E4C34C75-8D94-403C-9168-A269AF40E8DE}" type="presOf" srcId="{90CB91A8-9C92-469E-B956-5791BDC454E9}" destId="{543485BA-6664-4CD7-BF7A-03E62B1E0F30}" srcOrd="0" destOrd="0" presId="urn:microsoft.com/office/officeart/2005/8/layout/hierarchy6"/>
    <dgm:cxn modelId="{A6F3D315-308A-467D-A647-50F2B3E1DB68}" type="presOf" srcId="{796C2E51-7921-401C-81C8-AC1B1339901C}" destId="{068C5278-9594-4F57-9A1B-2AAC1291D016}" srcOrd="0" destOrd="0" presId="urn:microsoft.com/office/officeart/2005/8/layout/hierarchy6"/>
    <dgm:cxn modelId="{71FF8738-A0DF-4096-AD97-408690A3D259}" type="presOf" srcId="{77E55632-8FF7-4FAF-84C1-A6B2DACBB6D7}" destId="{2E12F590-5171-43E0-9A21-0BE5DB734964}" srcOrd="0" destOrd="0" presId="urn:microsoft.com/office/officeart/2005/8/layout/hierarchy6"/>
    <dgm:cxn modelId="{E90B807D-A8BC-4147-864E-6FA7535334A3}" srcId="{796C2E51-7921-401C-81C8-AC1B1339901C}" destId="{65292374-9CB5-4BA4-848B-0E1202C04035}" srcOrd="0" destOrd="0" parTransId="{77E55632-8FF7-4FAF-84C1-A6B2DACBB6D7}" sibTransId="{A371BD8B-AC91-4377-BD4E-22703D6369B2}"/>
    <dgm:cxn modelId="{8767A293-AB75-4D71-8DFE-6E436DEF7738}" type="presParOf" srcId="{E0D89537-774C-4E8A-A3FD-2B2C6EF17B85}" destId="{DB0B3793-E527-4211-936C-8B5F3DC31D56}" srcOrd="0" destOrd="0" presId="urn:microsoft.com/office/officeart/2005/8/layout/hierarchy6"/>
    <dgm:cxn modelId="{647882D9-260E-4630-BF1B-08BD143898B1}" type="presParOf" srcId="{DB0B3793-E527-4211-936C-8B5F3DC31D56}" destId="{B056C64A-3205-465D-AE39-5C4A0E260B72}" srcOrd="0" destOrd="0" presId="urn:microsoft.com/office/officeart/2005/8/layout/hierarchy6"/>
    <dgm:cxn modelId="{B559045D-C15A-4A48-8EFE-BD2CE55AFCCD}" type="presParOf" srcId="{B056C64A-3205-465D-AE39-5C4A0E260B72}" destId="{5FB2A9D0-A929-4EAA-9822-D46A08E963F8}" srcOrd="0" destOrd="0" presId="urn:microsoft.com/office/officeart/2005/8/layout/hierarchy6"/>
    <dgm:cxn modelId="{AEF8FC20-7212-42C3-8475-C8F1A6ACC10D}" type="presParOf" srcId="{5FB2A9D0-A929-4EAA-9822-D46A08E963F8}" destId="{068C5278-9594-4F57-9A1B-2AAC1291D016}" srcOrd="0" destOrd="0" presId="urn:microsoft.com/office/officeart/2005/8/layout/hierarchy6"/>
    <dgm:cxn modelId="{11F0117E-E4C4-4966-A1EB-8895A82D66FA}" type="presParOf" srcId="{5FB2A9D0-A929-4EAA-9822-D46A08E963F8}" destId="{F99D02BC-D7BC-4B3B-A6EE-85276D06156E}" srcOrd="1" destOrd="0" presId="urn:microsoft.com/office/officeart/2005/8/layout/hierarchy6"/>
    <dgm:cxn modelId="{140A8B66-5DF4-42D7-835A-9653C43AD848}" type="presParOf" srcId="{F99D02BC-D7BC-4B3B-A6EE-85276D06156E}" destId="{2E12F590-5171-43E0-9A21-0BE5DB734964}" srcOrd="0" destOrd="0" presId="urn:microsoft.com/office/officeart/2005/8/layout/hierarchy6"/>
    <dgm:cxn modelId="{AB938918-46AE-4D15-9CC7-3EB63659E86A}" type="presParOf" srcId="{F99D02BC-D7BC-4B3B-A6EE-85276D06156E}" destId="{15E6D76F-4893-4694-B063-F31B1BA525B0}" srcOrd="1" destOrd="0" presId="urn:microsoft.com/office/officeart/2005/8/layout/hierarchy6"/>
    <dgm:cxn modelId="{D063AE36-49EF-492F-849C-47FED07281FD}" type="presParOf" srcId="{15E6D76F-4893-4694-B063-F31B1BA525B0}" destId="{8A4F0D2B-186F-4519-ABAA-73DAA94B22AC}" srcOrd="0" destOrd="0" presId="urn:microsoft.com/office/officeart/2005/8/layout/hierarchy6"/>
    <dgm:cxn modelId="{1A09318B-C897-4E2C-B427-145708EDF7ED}" type="presParOf" srcId="{15E6D76F-4893-4694-B063-F31B1BA525B0}" destId="{A780F443-923F-41E8-ADE6-324B80D6F20E}" srcOrd="1" destOrd="0" presId="urn:microsoft.com/office/officeart/2005/8/layout/hierarchy6"/>
    <dgm:cxn modelId="{8B0B38C7-9CA1-433F-8AFF-0EDFE22B2400}" type="presParOf" srcId="{F99D02BC-D7BC-4B3B-A6EE-85276D06156E}" destId="{543485BA-6664-4CD7-BF7A-03E62B1E0F30}" srcOrd="2" destOrd="0" presId="urn:microsoft.com/office/officeart/2005/8/layout/hierarchy6"/>
    <dgm:cxn modelId="{7E599D67-D117-497E-9AAD-DDCF07AA0873}" type="presParOf" srcId="{F99D02BC-D7BC-4B3B-A6EE-85276D06156E}" destId="{AC8372D1-25B2-42C1-80A3-FCB9E8E5CA5F}" srcOrd="3" destOrd="0" presId="urn:microsoft.com/office/officeart/2005/8/layout/hierarchy6"/>
    <dgm:cxn modelId="{BD8BDA74-F38B-41FF-8028-77F9F248C8C7}" type="presParOf" srcId="{AC8372D1-25B2-42C1-80A3-FCB9E8E5CA5F}" destId="{58B8E17A-00FC-493D-80A7-2D387785409E}" srcOrd="0" destOrd="0" presId="urn:microsoft.com/office/officeart/2005/8/layout/hierarchy6"/>
    <dgm:cxn modelId="{0750DBB7-893C-4A08-9E3E-FF463B731628}" type="presParOf" srcId="{AC8372D1-25B2-42C1-80A3-FCB9E8E5CA5F}" destId="{0B798D73-445E-4364-9C10-4F1DE1F1D783}" srcOrd="1" destOrd="0" presId="urn:microsoft.com/office/officeart/2005/8/layout/hierarchy6"/>
    <dgm:cxn modelId="{45A7C992-1F9F-4271-8D7C-879C694FBB3C}" type="presParOf" srcId="{E0D89537-774C-4E8A-A3FD-2B2C6EF17B85}" destId="{BE489A95-D569-48B8-81B4-4D6F40CC47A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52339-11EC-4350-96A7-C7A9E571056A}"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0C66B6BA-622B-4250-8683-3BF8D5CDA884}">
      <dgm:prSet/>
      <dgm:spPr/>
      <dgm:t>
        <a:bodyPr/>
        <a:lstStyle/>
        <a:p>
          <a:pPr rtl="1"/>
          <a:r>
            <a:rPr lang="ar-EG" dirty="0" smtClean="0"/>
            <a:t>1) يمكنها التخلص من الهيكل الحبيبي الخشن المحموم لأجزاء الصب ، والتزوير ، واللحام. هيكل الفرقة من المواد المدرفلة. يمكن استخدامه</a:t>
          </a:r>
          <a:r>
            <a:rPr lang="en-US" dirty="0" smtClean="0"/>
            <a:t> </a:t>
          </a:r>
          <a:r>
            <a:rPr lang="ar-EG" dirty="0" smtClean="0"/>
            <a:t>كعلاج قبل التسخين قبل التسقية.</a:t>
          </a:r>
          <a:endParaRPr lang="en-US" dirty="0"/>
        </a:p>
      </dgm:t>
    </dgm:pt>
    <dgm:pt modelId="{9AC744D0-3F35-47A4-8258-417FD53B7E5D}" type="parTrans" cxnId="{F46D594F-DEEB-4EFE-9A7A-923730D3A483}">
      <dgm:prSet/>
      <dgm:spPr/>
      <dgm:t>
        <a:bodyPr/>
        <a:lstStyle/>
        <a:p>
          <a:endParaRPr lang="en-US"/>
        </a:p>
      </dgm:t>
    </dgm:pt>
    <dgm:pt modelId="{8D65E767-3205-4358-B60B-B73A3133E773}" type="sibTrans" cxnId="{F46D594F-DEEB-4EFE-9A7A-923730D3A483}">
      <dgm:prSet/>
      <dgm:spPr/>
      <dgm:t>
        <a:bodyPr/>
        <a:lstStyle/>
        <a:p>
          <a:endParaRPr lang="en-US"/>
        </a:p>
      </dgm:t>
    </dgm:pt>
    <dgm:pt modelId="{7A4ACE32-A831-430B-BF91-087BF7361360}">
      <dgm:prSet/>
      <dgm:spPr/>
      <dgm:t>
        <a:bodyPr/>
        <a:lstStyle/>
        <a:p>
          <a:pPr rtl="1"/>
          <a:r>
            <a:rPr lang="ar-EG" dirty="0" smtClean="0"/>
            <a:t>2) يمكنها إزالة السمنتيت الثانوي الشبيه بالشبكة. جعل صقل </a:t>
          </a:r>
          <a:r>
            <a:rPr lang="en-US" dirty="0" smtClean="0"/>
            <a:t>       </a:t>
          </a:r>
          <a:r>
            <a:rPr lang="ar-EG" dirty="0" smtClean="0"/>
            <a:t>اللؤلؤ. لا يقتصر الأمر على تحسين الخواص الميكانيكية </a:t>
          </a:r>
          <a:r>
            <a:rPr lang="en-US" dirty="0" smtClean="0"/>
            <a:t>        </a:t>
          </a:r>
          <a:r>
            <a:rPr lang="ar-EG" dirty="0" smtClean="0"/>
            <a:t>فحسب ، بل يساعد أيضًا في عملية التلدين الكروية التالية.</a:t>
          </a:r>
          <a:endParaRPr lang="en-US" dirty="0"/>
        </a:p>
      </dgm:t>
    </dgm:pt>
    <dgm:pt modelId="{222E78C3-962F-4C01-8BC9-9957922514AB}" type="parTrans" cxnId="{17EBB74C-3ADD-4453-B961-21A1566DF150}">
      <dgm:prSet/>
      <dgm:spPr/>
      <dgm:t>
        <a:bodyPr/>
        <a:lstStyle/>
        <a:p>
          <a:endParaRPr lang="en-US"/>
        </a:p>
      </dgm:t>
    </dgm:pt>
    <dgm:pt modelId="{35708290-FB83-4C47-B059-C8208E043646}" type="sibTrans" cxnId="{17EBB74C-3ADD-4453-B961-21A1566DF150}">
      <dgm:prSet/>
      <dgm:spPr/>
      <dgm:t>
        <a:bodyPr/>
        <a:lstStyle/>
        <a:p>
          <a:endParaRPr lang="en-US"/>
        </a:p>
      </dgm:t>
    </dgm:pt>
    <dgm:pt modelId="{66265B1B-23BE-47A6-957D-A1AE0B7A130D}">
      <dgm:prSet/>
      <dgm:spPr/>
      <dgm:t>
        <a:bodyPr/>
        <a:lstStyle/>
        <a:p>
          <a:pPr rtl="1"/>
          <a:r>
            <a:rPr lang="ar-EG" dirty="0" smtClean="0"/>
            <a:t>3) يمكنها التخلص من الأسمنت الحر في حدود الحبوب</a:t>
          </a:r>
          <a:r>
            <a:rPr lang="en-US" dirty="0" smtClean="0"/>
            <a:t>            </a:t>
          </a:r>
          <a:r>
            <a:rPr lang="ar-EG" dirty="0" smtClean="0"/>
            <a:t> لتحسين</a:t>
          </a:r>
          <a:r>
            <a:rPr lang="en-US" dirty="0" smtClean="0"/>
            <a:t> </a:t>
          </a:r>
          <a:r>
            <a:rPr lang="ar-EG" dirty="0" smtClean="0"/>
            <a:t>أداء السحب العميق.</a:t>
          </a:r>
          <a:endParaRPr lang="en-US" dirty="0"/>
        </a:p>
      </dgm:t>
    </dgm:pt>
    <dgm:pt modelId="{A0CCFE45-1C3D-43A6-9F3B-4FBCB01EFCFE}" type="parTrans" cxnId="{6013C0F5-6DBA-4188-834E-9F748A48691E}">
      <dgm:prSet/>
      <dgm:spPr/>
      <dgm:t>
        <a:bodyPr/>
        <a:lstStyle/>
        <a:p>
          <a:endParaRPr lang="en-US"/>
        </a:p>
      </dgm:t>
    </dgm:pt>
    <dgm:pt modelId="{53889F69-82E7-46FE-BDAE-D2DA49C12096}" type="sibTrans" cxnId="{6013C0F5-6DBA-4188-834E-9F748A48691E}">
      <dgm:prSet/>
      <dgm:spPr/>
      <dgm:t>
        <a:bodyPr/>
        <a:lstStyle/>
        <a:p>
          <a:endParaRPr lang="en-US"/>
        </a:p>
      </dgm:t>
    </dgm:pt>
    <dgm:pt modelId="{E249046B-E267-4C96-9BF1-D41A215E8B03}" type="pres">
      <dgm:prSet presAssocID="{17152339-11EC-4350-96A7-C7A9E571056A}" presName="linear" presStyleCnt="0">
        <dgm:presLayoutVars>
          <dgm:animLvl val="lvl"/>
          <dgm:resizeHandles val="exact"/>
        </dgm:presLayoutVars>
      </dgm:prSet>
      <dgm:spPr/>
      <dgm:t>
        <a:bodyPr/>
        <a:lstStyle/>
        <a:p>
          <a:endParaRPr lang="en-US"/>
        </a:p>
      </dgm:t>
    </dgm:pt>
    <dgm:pt modelId="{30C2ECCA-9B8F-48F3-AF87-C5991E9CAC5C}" type="pres">
      <dgm:prSet presAssocID="{0C66B6BA-622B-4250-8683-3BF8D5CDA884}" presName="parentText" presStyleLbl="node1" presStyleIdx="0" presStyleCnt="3">
        <dgm:presLayoutVars>
          <dgm:chMax val="0"/>
          <dgm:bulletEnabled val="1"/>
        </dgm:presLayoutVars>
      </dgm:prSet>
      <dgm:spPr/>
      <dgm:t>
        <a:bodyPr/>
        <a:lstStyle/>
        <a:p>
          <a:endParaRPr lang="en-US"/>
        </a:p>
      </dgm:t>
    </dgm:pt>
    <dgm:pt modelId="{80DA9AA9-7851-4F1F-B791-50342D3161B7}" type="pres">
      <dgm:prSet presAssocID="{8D65E767-3205-4358-B60B-B73A3133E773}" presName="spacer" presStyleCnt="0"/>
      <dgm:spPr/>
    </dgm:pt>
    <dgm:pt modelId="{B776CA65-E2C5-4BB5-AC3E-E6DA095A848D}" type="pres">
      <dgm:prSet presAssocID="{7A4ACE32-A831-430B-BF91-087BF7361360}" presName="parentText" presStyleLbl="node1" presStyleIdx="1" presStyleCnt="3">
        <dgm:presLayoutVars>
          <dgm:chMax val="0"/>
          <dgm:bulletEnabled val="1"/>
        </dgm:presLayoutVars>
      </dgm:prSet>
      <dgm:spPr/>
      <dgm:t>
        <a:bodyPr/>
        <a:lstStyle/>
        <a:p>
          <a:endParaRPr lang="en-US"/>
        </a:p>
      </dgm:t>
    </dgm:pt>
    <dgm:pt modelId="{632DFE47-4A32-4717-A404-BA13DA11B05E}" type="pres">
      <dgm:prSet presAssocID="{35708290-FB83-4C47-B059-C8208E043646}" presName="spacer" presStyleCnt="0"/>
      <dgm:spPr/>
    </dgm:pt>
    <dgm:pt modelId="{2B107A81-03DB-4BA1-9033-1832D314CA16}" type="pres">
      <dgm:prSet presAssocID="{66265B1B-23BE-47A6-957D-A1AE0B7A130D}" presName="parentText" presStyleLbl="node1" presStyleIdx="2" presStyleCnt="3">
        <dgm:presLayoutVars>
          <dgm:chMax val="0"/>
          <dgm:bulletEnabled val="1"/>
        </dgm:presLayoutVars>
      </dgm:prSet>
      <dgm:spPr/>
      <dgm:t>
        <a:bodyPr/>
        <a:lstStyle/>
        <a:p>
          <a:endParaRPr lang="en-US"/>
        </a:p>
      </dgm:t>
    </dgm:pt>
  </dgm:ptLst>
  <dgm:cxnLst>
    <dgm:cxn modelId="{9CB57DAC-6533-4767-8823-00C3C7BE12AC}" type="presOf" srcId="{0C66B6BA-622B-4250-8683-3BF8D5CDA884}" destId="{30C2ECCA-9B8F-48F3-AF87-C5991E9CAC5C}" srcOrd="0" destOrd="0" presId="urn:microsoft.com/office/officeart/2005/8/layout/vList2"/>
    <dgm:cxn modelId="{F46D594F-DEEB-4EFE-9A7A-923730D3A483}" srcId="{17152339-11EC-4350-96A7-C7A9E571056A}" destId="{0C66B6BA-622B-4250-8683-3BF8D5CDA884}" srcOrd="0" destOrd="0" parTransId="{9AC744D0-3F35-47A4-8258-417FD53B7E5D}" sibTransId="{8D65E767-3205-4358-B60B-B73A3133E773}"/>
    <dgm:cxn modelId="{87AC3789-AE8C-4D0D-934B-9C8C08DFD822}" type="presOf" srcId="{17152339-11EC-4350-96A7-C7A9E571056A}" destId="{E249046B-E267-4C96-9BF1-D41A215E8B03}" srcOrd="0" destOrd="0" presId="urn:microsoft.com/office/officeart/2005/8/layout/vList2"/>
    <dgm:cxn modelId="{67BB4F1D-14CC-4BFC-9E67-987AC0F36B1B}" type="presOf" srcId="{66265B1B-23BE-47A6-957D-A1AE0B7A130D}" destId="{2B107A81-03DB-4BA1-9033-1832D314CA16}" srcOrd="0" destOrd="0" presId="urn:microsoft.com/office/officeart/2005/8/layout/vList2"/>
    <dgm:cxn modelId="{068BDA65-777D-4305-B221-86F451F8C688}" type="presOf" srcId="{7A4ACE32-A831-430B-BF91-087BF7361360}" destId="{B776CA65-E2C5-4BB5-AC3E-E6DA095A848D}" srcOrd="0" destOrd="0" presId="urn:microsoft.com/office/officeart/2005/8/layout/vList2"/>
    <dgm:cxn modelId="{17EBB74C-3ADD-4453-B961-21A1566DF150}" srcId="{17152339-11EC-4350-96A7-C7A9E571056A}" destId="{7A4ACE32-A831-430B-BF91-087BF7361360}" srcOrd="1" destOrd="0" parTransId="{222E78C3-962F-4C01-8BC9-9957922514AB}" sibTransId="{35708290-FB83-4C47-B059-C8208E043646}"/>
    <dgm:cxn modelId="{6013C0F5-6DBA-4188-834E-9F748A48691E}" srcId="{17152339-11EC-4350-96A7-C7A9E571056A}" destId="{66265B1B-23BE-47A6-957D-A1AE0B7A130D}" srcOrd="2" destOrd="0" parTransId="{A0CCFE45-1C3D-43A6-9F3B-4FBCB01EFCFE}" sibTransId="{53889F69-82E7-46FE-BDAE-D2DA49C12096}"/>
    <dgm:cxn modelId="{9E2B4D26-3018-4AD3-8FCA-060990C2FC04}" type="presParOf" srcId="{E249046B-E267-4C96-9BF1-D41A215E8B03}" destId="{30C2ECCA-9B8F-48F3-AF87-C5991E9CAC5C}" srcOrd="0" destOrd="0" presId="urn:microsoft.com/office/officeart/2005/8/layout/vList2"/>
    <dgm:cxn modelId="{837033DC-98C3-429E-B837-48A2C9675290}" type="presParOf" srcId="{E249046B-E267-4C96-9BF1-D41A215E8B03}" destId="{80DA9AA9-7851-4F1F-B791-50342D3161B7}" srcOrd="1" destOrd="0" presId="urn:microsoft.com/office/officeart/2005/8/layout/vList2"/>
    <dgm:cxn modelId="{89DF033D-650A-4547-813C-35AFDA79DCD4}" type="presParOf" srcId="{E249046B-E267-4C96-9BF1-D41A215E8B03}" destId="{B776CA65-E2C5-4BB5-AC3E-E6DA095A848D}" srcOrd="2" destOrd="0" presId="urn:microsoft.com/office/officeart/2005/8/layout/vList2"/>
    <dgm:cxn modelId="{2F0B28F2-6196-46A5-8726-AC7625A6A271}" type="presParOf" srcId="{E249046B-E267-4C96-9BF1-D41A215E8B03}" destId="{632DFE47-4A32-4717-A404-BA13DA11B05E}" srcOrd="3" destOrd="0" presId="urn:microsoft.com/office/officeart/2005/8/layout/vList2"/>
    <dgm:cxn modelId="{7E2E3324-BA78-46ED-B434-ACDD7889F5F7}" type="presParOf" srcId="{E249046B-E267-4C96-9BF1-D41A215E8B03}" destId="{2B107A81-03DB-4BA1-9033-1832D314CA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152339-11EC-4350-96A7-C7A9E571056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C66B6BA-622B-4250-8683-3BF8D5CDA884}">
      <dgm:prSet/>
      <dgm:spPr/>
      <dgm:t>
        <a:bodyPr/>
        <a:lstStyle/>
        <a:p>
          <a:pPr rtl="1"/>
          <a:r>
            <a:rPr lang="ar-EG" dirty="0" smtClean="0"/>
            <a:t>1) تحسين الخواص الميكانيكية للمواد أو الأجزاء المعدنية. مثل الصلابة ، مقاومة التآكل ، الحد المرن ، قوة التعب ، إلخ.</a:t>
          </a:r>
          <a:endParaRPr lang="en-US" dirty="0" smtClean="0"/>
        </a:p>
        <a:p>
          <a:pPr rtl="1"/>
          <a:r>
            <a:rPr lang="ar-EG" dirty="0" smtClean="0"/>
            <a:t> علي سبيل المثال:</a:t>
          </a:r>
          <a:endParaRPr lang="en-US" dirty="0" smtClean="0"/>
        </a:p>
        <a:p>
          <a:pPr rtl="1"/>
          <a:r>
            <a:rPr lang="ar-EG" dirty="0" smtClean="0"/>
            <a:t> تحسين الحد المرن من الينابيع.</a:t>
          </a:r>
          <a:endParaRPr lang="en-US" dirty="0"/>
        </a:p>
      </dgm:t>
    </dgm:pt>
    <dgm:pt modelId="{9AC744D0-3F35-47A4-8258-417FD53B7E5D}" type="parTrans" cxnId="{F46D594F-DEEB-4EFE-9A7A-923730D3A483}">
      <dgm:prSet/>
      <dgm:spPr/>
      <dgm:t>
        <a:bodyPr/>
        <a:lstStyle/>
        <a:p>
          <a:endParaRPr lang="en-US"/>
        </a:p>
      </dgm:t>
    </dgm:pt>
    <dgm:pt modelId="{8D65E767-3205-4358-B60B-B73A3133E773}" type="sibTrans" cxnId="{F46D594F-DEEB-4EFE-9A7A-923730D3A483}">
      <dgm:prSet/>
      <dgm:spPr/>
      <dgm:t>
        <a:bodyPr/>
        <a:lstStyle/>
        <a:p>
          <a:endParaRPr lang="en-US"/>
        </a:p>
      </dgm:t>
    </dgm:pt>
    <dgm:pt modelId="{7A4ACE32-A831-430B-BF91-087BF7361360}">
      <dgm:prSet/>
      <dgm:spPr/>
      <dgm:t>
        <a:bodyPr/>
        <a:lstStyle/>
        <a:p>
          <a:pPr rtl="1"/>
          <a:r>
            <a:rPr lang="ar-EG" dirty="0" smtClean="0"/>
            <a:t>2) تحسين خصائص المواد أو الخصائص الكيميائية للصلب الخاص.</a:t>
          </a:r>
          <a:endParaRPr lang="en-US" dirty="0" smtClean="0"/>
        </a:p>
        <a:p>
          <a:pPr rtl="1"/>
          <a:r>
            <a:rPr lang="ar-EG" dirty="0" smtClean="0"/>
            <a:t> علي سبيل المثال: </a:t>
          </a:r>
          <a:endParaRPr lang="en-US" dirty="0" smtClean="0"/>
        </a:p>
        <a:p>
          <a:pPr rtl="1"/>
          <a:r>
            <a:rPr lang="ar-EG" dirty="0" smtClean="0"/>
            <a:t>تحسين مقاومة الفولاذ المقاوم للصدأ للتآكل.</a:t>
          </a:r>
          <a:endParaRPr lang="en-US" dirty="0"/>
        </a:p>
      </dgm:t>
    </dgm:pt>
    <dgm:pt modelId="{222E78C3-962F-4C01-8BC9-9957922514AB}" type="parTrans" cxnId="{17EBB74C-3ADD-4453-B961-21A1566DF150}">
      <dgm:prSet/>
      <dgm:spPr/>
      <dgm:t>
        <a:bodyPr/>
        <a:lstStyle/>
        <a:p>
          <a:endParaRPr lang="en-US"/>
        </a:p>
      </dgm:t>
    </dgm:pt>
    <dgm:pt modelId="{35708290-FB83-4C47-B059-C8208E043646}" type="sibTrans" cxnId="{17EBB74C-3ADD-4453-B961-21A1566DF150}">
      <dgm:prSet/>
      <dgm:spPr/>
      <dgm:t>
        <a:bodyPr/>
        <a:lstStyle/>
        <a:p>
          <a:endParaRPr lang="en-US"/>
        </a:p>
      </dgm:t>
    </dgm:pt>
    <dgm:pt modelId="{66265B1B-23BE-47A6-957D-A1AE0B7A130D}">
      <dgm:prSet/>
      <dgm:spPr/>
      <dgm:t>
        <a:bodyPr/>
        <a:lstStyle/>
        <a:p>
          <a:pPr rtl="1"/>
          <a:r>
            <a:rPr lang="ar-EG" dirty="0" smtClean="0"/>
            <a:t>3) يجب أن تضمن عملية التبريد أيضًا تغيير حجم الجزء المعالج والشكل الهندسي. لضمان دقة الأجزاء.</a:t>
          </a:r>
          <a:endParaRPr lang="en-US" dirty="0"/>
        </a:p>
      </dgm:t>
    </dgm:pt>
    <dgm:pt modelId="{A0CCFE45-1C3D-43A6-9F3B-4FBCB01EFCFE}" type="parTrans" cxnId="{6013C0F5-6DBA-4188-834E-9F748A48691E}">
      <dgm:prSet/>
      <dgm:spPr/>
      <dgm:t>
        <a:bodyPr/>
        <a:lstStyle/>
        <a:p>
          <a:endParaRPr lang="en-US"/>
        </a:p>
      </dgm:t>
    </dgm:pt>
    <dgm:pt modelId="{53889F69-82E7-46FE-BDAE-D2DA49C12096}" type="sibTrans" cxnId="{6013C0F5-6DBA-4188-834E-9F748A48691E}">
      <dgm:prSet/>
      <dgm:spPr/>
      <dgm:t>
        <a:bodyPr/>
        <a:lstStyle/>
        <a:p>
          <a:endParaRPr lang="en-US"/>
        </a:p>
      </dgm:t>
    </dgm:pt>
    <dgm:pt modelId="{E249046B-E267-4C96-9BF1-D41A215E8B03}" type="pres">
      <dgm:prSet presAssocID="{17152339-11EC-4350-96A7-C7A9E571056A}" presName="linear" presStyleCnt="0">
        <dgm:presLayoutVars>
          <dgm:animLvl val="lvl"/>
          <dgm:resizeHandles val="exact"/>
        </dgm:presLayoutVars>
      </dgm:prSet>
      <dgm:spPr/>
      <dgm:t>
        <a:bodyPr/>
        <a:lstStyle/>
        <a:p>
          <a:endParaRPr lang="en-US"/>
        </a:p>
      </dgm:t>
    </dgm:pt>
    <dgm:pt modelId="{30C2ECCA-9B8F-48F3-AF87-C5991E9CAC5C}" type="pres">
      <dgm:prSet presAssocID="{0C66B6BA-622B-4250-8683-3BF8D5CDA884}" presName="parentText" presStyleLbl="node1" presStyleIdx="0" presStyleCnt="3">
        <dgm:presLayoutVars>
          <dgm:chMax val="0"/>
          <dgm:bulletEnabled val="1"/>
        </dgm:presLayoutVars>
      </dgm:prSet>
      <dgm:spPr/>
      <dgm:t>
        <a:bodyPr/>
        <a:lstStyle/>
        <a:p>
          <a:endParaRPr lang="en-US"/>
        </a:p>
      </dgm:t>
    </dgm:pt>
    <dgm:pt modelId="{80DA9AA9-7851-4F1F-B791-50342D3161B7}" type="pres">
      <dgm:prSet presAssocID="{8D65E767-3205-4358-B60B-B73A3133E773}" presName="spacer" presStyleCnt="0"/>
      <dgm:spPr/>
    </dgm:pt>
    <dgm:pt modelId="{B776CA65-E2C5-4BB5-AC3E-E6DA095A848D}" type="pres">
      <dgm:prSet presAssocID="{7A4ACE32-A831-430B-BF91-087BF7361360}" presName="parentText" presStyleLbl="node1" presStyleIdx="1" presStyleCnt="3">
        <dgm:presLayoutVars>
          <dgm:chMax val="0"/>
          <dgm:bulletEnabled val="1"/>
        </dgm:presLayoutVars>
      </dgm:prSet>
      <dgm:spPr/>
      <dgm:t>
        <a:bodyPr/>
        <a:lstStyle/>
        <a:p>
          <a:endParaRPr lang="en-US"/>
        </a:p>
      </dgm:t>
    </dgm:pt>
    <dgm:pt modelId="{632DFE47-4A32-4717-A404-BA13DA11B05E}" type="pres">
      <dgm:prSet presAssocID="{35708290-FB83-4C47-B059-C8208E043646}" presName="spacer" presStyleCnt="0"/>
      <dgm:spPr/>
    </dgm:pt>
    <dgm:pt modelId="{2B107A81-03DB-4BA1-9033-1832D314CA16}" type="pres">
      <dgm:prSet presAssocID="{66265B1B-23BE-47A6-957D-A1AE0B7A130D}" presName="parentText" presStyleLbl="node1" presStyleIdx="2" presStyleCnt="3">
        <dgm:presLayoutVars>
          <dgm:chMax val="0"/>
          <dgm:bulletEnabled val="1"/>
        </dgm:presLayoutVars>
      </dgm:prSet>
      <dgm:spPr/>
      <dgm:t>
        <a:bodyPr/>
        <a:lstStyle/>
        <a:p>
          <a:endParaRPr lang="en-US"/>
        </a:p>
      </dgm:t>
    </dgm:pt>
  </dgm:ptLst>
  <dgm:cxnLst>
    <dgm:cxn modelId="{B80A8AD8-2846-4ACD-8A66-E678EEA86E17}" type="presOf" srcId="{7A4ACE32-A831-430B-BF91-087BF7361360}" destId="{B776CA65-E2C5-4BB5-AC3E-E6DA095A848D}" srcOrd="0" destOrd="0" presId="urn:microsoft.com/office/officeart/2005/8/layout/vList2"/>
    <dgm:cxn modelId="{F02742BB-C7C4-4BE3-9EE6-168FA116F7E1}" type="presOf" srcId="{0C66B6BA-622B-4250-8683-3BF8D5CDA884}" destId="{30C2ECCA-9B8F-48F3-AF87-C5991E9CAC5C}" srcOrd="0" destOrd="0" presId="urn:microsoft.com/office/officeart/2005/8/layout/vList2"/>
    <dgm:cxn modelId="{DB9BF9BD-005B-4708-B360-206AB57C4135}" type="presOf" srcId="{66265B1B-23BE-47A6-957D-A1AE0B7A130D}" destId="{2B107A81-03DB-4BA1-9033-1832D314CA16}" srcOrd="0" destOrd="0" presId="urn:microsoft.com/office/officeart/2005/8/layout/vList2"/>
    <dgm:cxn modelId="{17EBB74C-3ADD-4453-B961-21A1566DF150}" srcId="{17152339-11EC-4350-96A7-C7A9E571056A}" destId="{7A4ACE32-A831-430B-BF91-087BF7361360}" srcOrd="1" destOrd="0" parTransId="{222E78C3-962F-4C01-8BC9-9957922514AB}" sibTransId="{35708290-FB83-4C47-B059-C8208E043646}"/>
    <dgm:cxn modelId="{F46D594F-DEEB-4EFE-9A7A-923730D3A483}" srcId="{17152339-11EC-4350-96A7-C7A9E571056A}" destId="{0C66B6BA-622B-4250-8683-3BF8D5CDA884}" srcOrd="0" destOrd="0" parTransId="{9AC744D0-3F35-47A4-8258-417FD53B7E5D}" sibTransId="{8D65E767-3205-4358-B60B-B73A3133E773}"/>
    <dgm:cxn modelId="{899BBC3B-89B7-45B7-A25A-4E8B219FBCCF}" type="presOf" srcId="{17152339-11EC-4350-96A7-C7A9E571056A}" destId="{E249046B-E267-4C96-9BF1-D41A215E8B03}" srcOrd="0" destOrd="0" presId="urn:microsoft.com/office/officeart/2005/8/layout/vList2"/>
    <dgm:cxn modelId="{6013C0F5-6DBA-4188-834E-9F748A48691E}" srcId="{17152339-11EC-4350-96A7-C7A9E571056A}" destId="{66265B1B-23BE-47A6-957D-A1AE0B7A130D}" srcOrd="2" destOrd="0" parTransId="{A0CCFE45-1C3D-43A6-9F3B-4FBCB01EFCFE}" sibTransId="{53889F69-82E7-46FE-BDAE-D2DA49C12096}"/>
    <dgm:cxn modelId="{AA590F97-8C80-4C42-B90B-D036F9460F18}" type="presParOf" srcId="{E249046B-E267-4C96-9BF1-D41A215E8B03}" destId="{30C2ECCA-9B8F-48F3-AF87-C5991E9CAC5C}" srcOrd="0" destOrd="0" presId="urn:microsoft.com/office/officeart/2005/8/layout/vList2"/>
    <dgm:cxn modelId="{0D087D71-2E34-4948-9372-3F17043D924C}" type="presParOf" srcId="{E249046B-E267-4C96-9BF1-D41A215E8B03}" destId="{80DA9AA9-7851-4F1F-B791-50342D3161B7}" srcOrd="1" destOrd="0" presId="urn:microsoft.com/office/officeart/2005/8/layout/vList2"/>
    <dgm:cxn modelId="{FE895729-168A-4A33-A519-B0E96C252309}" type="presParOf" srcId="{E249046B-E267-4C96-9BF1-D41A215E8B03}" destId="{B776CA65-E2C5-4BB5-AC3E-E6DA095A848D}" srcOrd="2" destOrd="0" presId="urn:microsoft.com/office/officeart/2005/8/layout/vList2"/>
    <dgm:cxn modelId="{33FA7692-A7D0-4A77-882F-44A02D664A27}" type="presParOf" srcId="{E249046B-E267-4C96-9BF1-D41A215E8B03}" destId="{632DFE47-4A32-4717-A404-BA13DA11B05E}" srcOrd="3" destOrd="0" presId="urn:microsoft.com/office/officeart/2005/8/layout/vList2"/>
    <dgm:cxn modelId="{F54DC670-82B5-4D5D-85D4-E683CBAF59E7}" type="presParOf" srcId="{E249046B-E267-4C96-9BF1-D41A215E8B03}" destId="{2B107A81-03DB-4BA1-9033-1832D314CA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152339-11EC-4350-96A7-C7A9E571056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C66B6BA-622B-4250-8683-3BF8D5CDA884}">
      <dgm:prSet/>
      <dgm:spPr>
        <a:solidFill>
          <a:schemeClr val="accent6"/>
        </a:solidFill>
      </dgm:spPr>
      <dgm:t>
        <a:bodyPr/>
        <a:lstStyle/>
        <a:p>
          <a:pPr rtl="1"/>
          <a:r>
            <a:rPr lang="ar-EG" dirty="0" smtClean="0"/>
            <a:t>1) تقليل الضغط الداخلي وتقليل الهشاشة. الأجزاء المروية لها إجهاد كبير وهشاشة. إذا لم يتم تخفيفها في الوقت المناسب ، فسوف تميل إلى التشوه أو حتى التشقق.</a:t>
          </a:r>
          <a:endParaRPr lang="en-US" dirty="0"/>
        </a:p>
      </dgm:t>
    </dgm:pt>
    <dgm:pt modelId="{9AC744D0-3F35-47A4-8258-417FD53B7E5D}" type="parTrans" cxnId="{F46D594F-DEEB-4EFE-9A7A-923730D3A483}">
      <dgm:prSet/>
      <dgm:spPr/>
      <dgm:t>
        <a:bodyPr/>
        <a:lstStyle/>
        <a:p>
          <a:endParaRPr lang="en-US"/>
        </a:p>
      </dgm:t>
    </dgm:pt>
    <dgm:pt modelId="{8D65E767-3205-4358-B60B-B73A3133E773}" type="sibTrans" cxnId="{F46D594F-DEEB-4EFE-9A7A-923730D3A483}">
      <dgm:prSet/>
      <dgm:spPr/>
      <dgm:t>
        <a:bodyPr/>
        <a:lstStyle/>
        <a:p>
          <a:endParaRPr lang="en-US"/>
        </a:p>
      </dgm:t>
    </dgm:pt>
    <dgm:pt modelId="{7A4ACE32-A831-430B-BF91-087BF7361360}">
      <dgm:prSet/>
      <dgm:spPr>
        <a:solidFill>
          <a:schemeClr val="bg2">
            <a:lumMod val="10000"/>
          </a:schemeClr>
        </a:solidFill>
      </dgm:spPr>
      <dgm:t>
        <a:bodyPr/>
        <a:lstStyle/>
        <a:p>
          <a:pPr rtl="1"/>
          <a:r>
            <a:rPr lang="ar-EG" dirty="0" smtClean="0"/>
            <a:t>2) تحسين أداء القطع لبعض سبائك الفولاذ.</a:t>
          </a:r>
          <a:endParaRPr lang="en-US" dirty="0" smtClean="0"/>
        </a:p>
      </dgm:t>
    </dgm:pt>
    <dgm:pt modelId="{222E78C3-962F-4C01-8BC9-9957922514AB}" type="parTrans" cxnId="{17EBB74C-3ADD-4453-B961-21A1566DF150}">
      <dgm:prSet/>
      <dgm:spPr/>
      <dgm:t>
        <a:bodyPr/>
        <a:lstStyle/>
        <a:p>
          <a:endParaRPr lang="en-US"/>
        </a:p>
      </dgm:t>
    </dgm:pt>
    <dgm:pt modelId="{35708290-FB83-4C47-B059-C8208E043646}" type="sibTrans" cxnId="{17EBB74C-3ADD-4453-B961-21A1566DF150}">
      <dgm:prSet/>
      <dgm:spPr/>
      <dgm:t>
        <a:bodyPr/>
        <a:lstStyle/>
        <a:p>
          <a:endParaRPr lang="en-US"/>
        </a:p>
      </dgm:t>
    </dgm:pt>
    <dgm:pt modelId="{66265B1B-23BE-47A6-957D-A1AE0B7A130D}">
      <dgm:prSet/>
      <dgm:spPr>
        <a:solidFill>
          <a:schemeClr val="accent2"/>
        </a:solidFill>
      </dgm:spPr>
      <dgm:t>
        <a:bodyPr/>
        <a:lstStyle/>
        <a:p>
          <a:pPr rtl="1"/>
          <a:r>
            <a:rPr lang="ar-EG" dirty="0" smtClean="0"/>
            <a:t>3) استقرار حجم الشغل. يمكن تثبيت الهيكل المعدني عن طريق التقسية. هذا يمكن أن يضمن عدم حدوث تشوه أثناء الاستخدام.</a:t>
          </a:r>
          <a:endParaRPr lang="en-US" dirty="0" smtClean="0"/>
        </a:p>
      </dgm:t>
    </dgm:pt>
    <dgm:pt modelId="{A0CCFE45-1C3D-43A6-9F3B-4FBCB01EFCFE}" type="parTrans" cxnId="{6013C0F5-6DBA-4188-834E-9F748A48691E}">
      <dgm:prSet/>
      <dgm:spPr/>
      <dgm:t>
        <a:bodyPr/>
        <a:lstStyle/>
        <a:p>
          <a:endParaRPr lang="en-US"/>
        </a:p>
      </dgm:t>
    </dgm:pt>
    <dgm:pt modelId="{53889F69-82E7-46FE-BDAE-D2DA49C12096}" type="sibTrans" cxnId="{6013C0F5-6DBA-4188-834E-9F748A48691E}">
      <dgm:prSet/>
      <dgm:spPr/>
      <dgm:t>
        <a:bodyPr/>
        <a:lstStyle/>
        <a:p>
          <a:endParaRPr lang="en-US"/>
        </a:p>
      </dgm:t>
    </dgm:pt>
    <dgm:pt modelId="{E249046B-E267-4C96-9BF1-D41A215E8B03}" type="pres">
      <dgm:prSet presAssocID="{17152339-11EC-4350-96A7-C7A9E571056A}" presName="linear" presStyleCnt="0">
        <dgm:presLayoutVars>
          <dgm:animLvl val="lvl"/>
          <dgm:resizeHandles val="exact"/>
        </dgm:presLayoutVars>
      </dgm:prSet>
      <dgm:spPr/>
      <dgm:t>
        <a:bodyPr/>
        <a:lstStyle/>
        <a:p>
          <a:endParaRPr lang="en-US"/>
        </a:p>
      </dgm:t>
    </dgm:pt>
    <dgm:pt modelId="{30C2ECCA-9B8F-48F3-AF87-C5991E9CAC5C}" type="pres">
      <dgm:prSet presAssocID="{0C66B6BA-622B-4250-8683-3BF8D5CDA884}" presName="parentText" presStyleLbl="node1" presStyleIdx="0" presStyleCnt="3">
        <dgm:presLayoutVars>
          <dgm:chMax val="0"/>
          <dgm:bulletEnabled val="1"/>
        </dgm:presLayoutVars>
      </dgm:prSet>
      <dgm:spPr/>
      <dgm:t>
        <a:bodyPr/>
        <a:lstStyle/>
        <a:p>
          <a:endParaRPr lang="en-US"/>
        </a:p>
      </dgm:t>
    </dgm:pt>
    <dgm:pt modelId="{80DA9AA9-7851-4F1F-B791-50342D3161B7}" type="pres">
      <dgm:prSet presAssocID="{8D65E767-3205-4358-B60B-B73A3133E773}" presName="spacer" presStyleCnt="0"/>
      <dgm:spPr/>
    </dgm:pt>
    <dgm:pt modelId="{B776CA65-E2C5-4BB5-AC3E-E6DA095A848D}" type="pres">
      <dgm:prSet presAssocID="{7A4ACE32-A831-430B-BF91-087BF7361360}" presName="parentText" presStyleLbl="node1" presStyleIdx="1" presStyleCnt="3">
        <dgm:presLayoutVars>
          <dgm:chMax val="0"/>
          <dgm:bulletEnabled val="1"/>
        </dgm:presLayoutVars>
      </dgm:prSet>
      <dgm:spPr/>
      <dgm:t>
        <a:bodyPr/>
        <a:lstStyle/>
        <a:p>
          <a:endParaRPr lang="en-US"/>
        </a:p>
      </dgm:t>
    </dgm:pt>
    <dgm:pt modelId="{632DFE47-4A32-4717-A404-BA13DA11B05E}" type="pres">
      <dgm:prSet presAssocID="{35708290-FB83-4C47-B059-C8208E043646}" presName="spacer" presStyleCnt="0"/>
      <dgm:spPr/>
    </dgm:pt>
    <dgm:pt modelId="{2B107A81-03DB-4BA1-9033-1832D314CA16}" type="pres">
      <dgm:prSet presAssocID="{66265B1B-23BE-47A6-957D-A1AE0B7A130D}" presName="parentText" presStyleLbl="node1" presStyleIdx="2" presStyleCnt="3">
        <dgm:presLayoutVars>
          <dgm:chMax val="0"/>
          <dgm:bulletEnabled val="1"/>
        </dgm:presLayoutVars>
      </dgm:prSet>
      <dgm:spPr/>
      <dgm:t>
        <a:bodyPr/>
        <a:lstStyle/>
        <a:p>
          <a:endParaRPr lang="en-US"/>
        </a:p>
      </dgm:t>
    </dgm:pt>
  </dgm:ptLst>
  <dgm:cxnLst>
    <dgm:cxn modelId="{C7680D0C-8E2A-44B3-9BC1-70288E8B5EC1}" type="presOf" srcId="{0C66B6BA-622B-4250-8683-3BF8D5CDA884}" destId="{30C2ECCA-9B8F-48F3-AF87-C5991E9CAC5C}" srcOrd="0" destOrd="0" presId="urn:microsoft.com/office/officeart/2005/8/layout/vList2"/>
    <dgm:cxn modelId="{17EBB74C-3ADD-4453-B961-21A1566DF150}" srcId="{17152339-11EC-4350-96A7-C7A9E571056A}" destId="{7A4ACE32-A831-430B-BF91-087BF7361360}" srcOrd="1" destOrd="0" parTransId="{222E78C3-962F-4C01-8BC9-9957922514AB}" sibTransId="{35708290-FB83-4C47-B059-C8208E043646}"/>
    <dgm:cxn modelId="{F46D594F-DEEB-4EFE-9A7A-923730D3A483}" srcId="{17152339-11EC-4350-96A7-C7A9E571056A}" destId="{0C66B6BA-622B-4250-8683-3BF8D5CDA884}" srcOrd="0" destOrd="0" parTransId="{9AC744D0-3F35-47A4-8258-417FD53B7E5D}" sibTransId="{8D65E767-3205-4358-B60B-B73A3133E773}"/>
    <dgm:cxn modelId="{174C5D28-FD87-4CC1-A309-000F7976C397}" type="presOf" srcId="{17152339-11EC-4350-96A7-C7A9E571056A}" destId="{E249046B-E267-4C96-9BF1-D41A215E8B03}" srcOrd="0" destOrd="0" presId="urn:microsoft.com/office/officeart/2005/8/layout/vList2"/>
    <dgm:cxn modelId="{DF3B0312-453E-4C98-82B5-BA6E5C2E22A2}" type="presOf" srcId="{7A4ACE32-A831-430B-BF91-087BF7361360}" destId="{B776CA65-E2C5-4BB5-AC3E-E6DA095A848D}" srcOrd="0" destOrd="0" presId="urn:microsoft.com/office/officeart/2005/8/layout/vList2"/>
    <dgm:cxn modelId="{FB245DFB-C0E3-4621-89E1-7D22EED303F2}" type="presOf" srcId="{66265B1B-23BE-47A6-957D-A1AE0B7A130D}" destId="{2B107A81-03DB-4BA1-9033-1832D314CA16}" srcOrd="0" destOrd="0" presId="urn:microsoft.com/office/officeart/2005/8/layout/vList2"/>
    <dgm:cxn modelId="{6013C0F5-6DBA-4188-834E-9F748A48691E}" srcId="{17152339-11EC-4350-96A7-C7A9E571056A}" destId="{66265B1B-23BE-47A6-957D-A1AE0B7A130D}" srcOrd="2" destOrd="0" parTransId="{A0CCFE45-1C3D-43A6-9F3B-4FBCB01EFCFE}" sibTransId="{53889F69-82E7-46FE-BDAE-D2DA49C12096}"/>
    <dgm:cxn modelId="{E91DACB2-87C1-465A-AFC1-30200B66FB16}" type="presParOf" srcId="{E249046B-E267-4C96-9BF1-D41A215E8B03}" destId="{30C2ECCA-9B8F-48F3-AF87-C5991E9CAC5C}" srcOrd="0" destOrd="0" presId="urn:microsoft.com/office/officeart/2005/8/layout/vList2"/>
    <dgm:cxn modelId="{74000877-BA96-4576-A6E7-EB99B6E625D8}" type="presParOf" srcId="{E249046B-E267-4C96-9BF1-D41A215E8B03}" destId="{80DA9AA9-7851-4F1F-B791-50342D3161B7}" srcOrd="1" destOrd="0" presId="urn:microsoft.com/office/officeart/2005/8/layout/vList2"/>
    <dgm:cxn modelId="{C52930CE-28BA-4F40-8557-16BB2D674D7C}" type="presParOf" srcId="{E249046B-E267-4C96-9BF1-D41A215E8B03}" destId="{B776CA65-E2C5-4BB5-AC3E-E6DA095A848D}" srcOrd="2" destOrd="0" presId="urn:microsoft.com/office/officeart/2005/8/layout/vList2"/>
    <dgm:cxn modelId="{E9551EB7-DE3A-40D3-BA4B-D99BF70FB86C}" type="presParOf" srcId="{E249046B-E267-4C96-9BF1-D41A215E8B03}" destId="{632DFE47-4A32-4717-A404-BA13DA11B05E}" srcOrd="3" destOrd="0" presId="urn:microsoft.com/office/officeart/2005/8/layout/vList2"/>
    <dgm:cxn modelId="{58406B6F-CF49-437D-920F-F82DA3DA7E56}" type="presParOf" srcId="{E249046B-E267-4C96-9BF1-D41A215E8B03}" destId="{2B107A81-03DB-4BA1-9033-1832D314CA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470F66-3CA3-4D0C-86EA-8D299ED470A1}"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457C963C-2BBE-4CD6-8387-8699D4548224}">
      <dgm:prSet/>
      <dgm:spPr/>
      <dgm:t>
        <a:bodyPr/>
        <a:lstStyle/>
        <a:p>
          <a:pPr algn="l" rtl="0"/>
          <a:r>
            <a:rPr lang="en-US" dirty="0" smtClean="0"/>
            <a:t>Lower critical temperature (point) A1</a:t>
          </a:r>
        </a:p>
        <a:p>
          <a:pPr algn="r" rtl="1"/>
          <a:r>
            <a:rPr lang="ar-EG" dirty="0" smtClean="0"/>
            <a:t>هي درجة حرارة التحول </a:t>
          </a:r>
          <a:r>
            <a:rPr lang="en-US" dirty="0" smtClean="0"/>
            <a:t>eutectoid </a:t>
          </a:r>
          <a:r>
            <a:rPr lang="ar-EG" dirty="0" smtClean="0"/>
            <a:t>الأوستينيت إلى البرليت. تحت درجة الحرارة هذه لا يوجد الأوستينيت.</a:t>
          </a:r>
          <a:endParaRPr lang="en-US" dirty="0"/>
        </a:p>
      </dgm:t>
    </dgm:pt>
    <dgm:pt modelId="{D5C8423E-91D5-453D-9622-01DCD181442F}" type="parTrans" cxnId="{2DDF360B-FE17-4304-8E36-56B34D17E8DB}">
      <dgm:prSet/>
      <dgm:spPr/>
      <dgm:t>
        <a:bodyPr/>
        <a:lstStyle/>
        <a:p>
          <a:endParaRPr lang="en-US"/>
        </a:p>
      </dgm:t>
    </dgm:pt>
    <dgm:pt modelId="{59957881-448D-477E-AD1F-CBDE59812BB5}" type="sibTrans" cxnId="{2DDF360B-FE17-4304-8E36-56B34D17E8DB}">
      <dgm:prSet/>
      <dgm:spPr/>
      <dgm:t>
        <a:bodyPr/>
        <a:lstStyle/>
        <a:p>
          <a:endParaRPr lang="en-US"/>
        </a:p>
      </dgm:t>
    </dgm:pt>
    <dgm:pt modelId="{FCD3FACE-B0CB-422C-9E22-50884B249B6D}">
      <dgm:prSet/>
      <dgm:spPr/>
      <dgm:t>
        <a:bodyPr/>
        <a:lstStyle/>
        <a:p>
          <a:pPr algn="l" rtl="0"/>
          <a:r>
            <a:rPr lang="en-US" dirty="0" smtClean="0"/>
            <a:t>Magnetic transformation temperature A2</a:t>
          </a:r>
        </a:p>
        <a:p>
          <a:pPr algn="r" rtl="1"/>
          <a:r>
            <a:rPr lang="en-US" dirty="0" smtClean="0"/>
            <a:t> </a:t>
          </a:r>
          <a:r>
            <a:rPr lang="ar-EG" dirty="0" smtClean="0"/>
            <a:t>هي درجة الحرارة التي يكون تحتها </a:t>
          </a:r>
          <a:r>
            <a:rPr lang="el-GR" dirty="0" smtClean="0"/>
            <a:t>α-</a:t>
          </a:r>
          <a:r>
            <a:rPr lang="en-US" dirty="0" smtClean="0"/>
            <a:t>ferrite </a:t>
          </a:r>
          <a:r>
            <a:rPr lang="ar-EG" dirty="0" smtClean="0"/>
            <a:t>مغنطيسيًا حديديًا</a:t>
          </a:r>
          <a:endParaRPr lang="en-US" dirty="0"/>
        </a:p>
      </dgm:t>
    </dgm:pt>
    <dgm:pt modelId="{EAB1CC2D-D085-478F-AB62-6697FDA3B9DA}" type="parTrans" cxnId="{E3791539-D36D-4680-B122-6B36B5CB2EBE}">
      <dgm:prSet/>
      <dgm:spPr/>
      <dgm:t>
        <a:bodyPr/>
        <a:lstStyle/>
        <a:p>
          <a:endParaRPr lang="en-US"/>
        </a:p>
      </dgm:t>
    </dgm:pt>
    <dgm:pt modelId="{AB12F92D-A2B8-4A7D-9E99-0BC99E5E3884}" type="sibTrans" cxnId="{E3791539-D36D-4680-B122-6B36B5CB2EBE}">
      <dgm:prSet/>
      <dgm:spPr/>
      <dgm:t>
        <a:bodyPr/>
        <a:lstStyle/>
        <a:p>
          <a:endParaRPr lang="en-US"/>
        </a:p>
      </dgm:t>
    </dgm:pt>
    <dgm:pt modelId="{04215447-64EB-45AF-90B8-9D628311E7C4}" type="pres">
      <dgm:prSet presAssocID="{CF470F66-3CA3-4D0C-86EA-8D299ED470A1}" presName="vert0" presStyleCnt="0">
        <dgm:presLayoutVars>
          <dgm:dir/>
          <dgm:animOne val="branch"/>
          <dgm:animLvl val="lvl"/>
        </dgm:presLayoutVars>
      </dgm:prSet>
      <dgm:spPr/>
      <dgm:t>
        <a:bodyPr/>
        <a:lstStyle/>
        <a:p>
          <a:endParaRPr lang="en-US"/>
        </a:p>
      </dgm:t>
    </dgm:pt>
    <dgm:pt modelId="{47D3DD69-0A14-4105-A368-5977A73FE9AB}" type="pres">
      <dgm:prSet presAssocID="{457C963C-2BBE-4CD6-8387-8699D4548224}" presName="thickLine" presStyleLbl="alignNode1" presStyleIdx="0" presStyleCnt="2"/>
      <dgm:spPr/>
    </dgm:pt>
    <dgm:pt modelId="{60198BD0-62B7-4C9C-AA16-3385F43F79E7}" type="pres">
      <dgm:prSet presAssocID="{457C963C-2BBE-4CD6-8387-8699D4548224}" presName="horz1" presStyleCnt="0"/>
      <dgm:spPr/>
    </dgm:pt>
    <dgm:pt modelId="{6935FACA-A9D0-42D0-BCB6-AF884CF2F91F}" type="pres">
      <dgm:prSet presAssocID="{457C963C-2BBE-4CD6-8387-8699D4548224}" presName="tx1" presStyleLbl="revTx" presStyleIdx="0" presStyleCnt="2"/>
      <dgm:spPr/>
      <dgm:t>
        <a:bodyPr/>
        <a:lstStyle/>
        <a:p>
          <a:endParaRPr lang="en-US"/>
        </a:p>
      </dgm:t>
    </dgm:pt>
    <dgm:pt modelId="{6C54FCDA-6739-4854-B495-552EA64B220D}" type="pres">
      <dgm:prSet presAssocID="{457C963C-2BBE-4CD6-8387-8699D4548224}" presName="vert1" presStyleCnt="0"/>
      <dgm:spPr/>
    </dgm:pt>
    <dgm:pt modelId="{F4FCBB4E-9BA1-45CF-A61A-B431EE00994F}" type="pres">
      <dgm:prSet presAssocID="{FCD3FACE-B0CB-422C-9E22-50884B249B6D}" presName="thickLine" presStyleLbl="alignNode1" presStyleIdx="1" presStyleCnt="2"/>
      <dgm:spPr/>
    </dgm:pt>
    <dgm:pt modelId="{AD0D9AA6-869D-4EA5-AFEF-A39183D2AACB}" type="pres">
      <dgm:prSet presAssocID="{FCD3FACE-B0CB-422C-9E22-50884B249B6D}" presName="horz1" presStyleCnt="0"/>
      <dgm:spPr/>
    </dgm:pt>
    <dgm:pt modelId="{4515F2A2-431A-49D3-AB07-871E3CC51208}" type="pres">
      <dgm:prSet presAssocID="{FCD3FACE-B0CB-422C-9E22-50884B249B6D}" presName="tx1" presStyleLbl="revTx" presStyleIdx="1" presStyleCnt="2"/>
      <dgm:spPr/>
      <dgm:t>
        <a:bodyPr/>
        <a:lstStyle/>
        <a:p>
          <a:endParaRPr lang="en-US"/>
        </a:p>
      </dgm:t>
    </dgm:pt>
    <dgm:pt modelId="{6AF9071F-2DF4-402C-B293-B3B36514EF18}" type="pres">
      <dgm:prSet presAssocID="{FCD3FACE-B0CB-422C-9E22-50884B249B6D}" presName="vert1" presStyleCnt="0"/>
      <dgm:spPr/>
    </dgm:pt>
  </dgm:ptLst>
  <dgm:cxnLst>
    <dgm:cxn modelId="{C9D84D49-A836-455E-A30E-CF7CD6F128FD}" type="presOf" srcId="{FCD3FACE-B0CB-422C-9E22-50884B249B6D}" destId="{4515F2A2-431A-49D3-AB07-871E3CC51208}" srcOrd="0" destOrd="0" presId="urn:microsoft.com/office/officeart/2008/layout/LinedList"/>
    <dgm:cxn modelId="{E3791539-D36D-4680-B122-6B36B5CB2EBE}" srcId="{CF470F66-3CA3-4D0C-86EA-8D299ED470A1}" destId="{FCD3FACE-B0CB-422C-9E22-50884B249B6D}" srcOrd="1" destOrd="0" parTransId="{EAB1CC2D-D085-478F-AB62-6697FDA3B9DA}" sibTransId="{AB12F92D-A2B8-4A7D-9E99-0BC99E5E3884}"/>
    <dgm:cxn modelId="{2DDF360B-FE17-4304-8E36-56B34D17E8DB}" srcId="{CF470F66-3CA3-4D0C-86EA-8D299ED470A1}" destId="{457C963C-2BBE-4CD6-8387-8699D4548224}" srcOrd="0" destOrd="0" parTransId="{D5C8423E-91D5-453D-9622-01DCD181442F}" sibTransId="{59957881-448D-477E-AD1F-CBDE59812BB5}"/>
    <dgm:cxn modelId="{BFAAEB90-9FEE-4545-B284-37B39938A17C}" type="presOf" srcId="{457C963C-2BBE-4CD6-8387-8699D4548224}" destId="{6935FACA-A9D0-42D0-BCB6-AF884CF2F91F}" srcOrd="0" destOrd="0" presId="urn:microsoft.com/office/officeart/2008/layout/LinedList"/>
    <dgm:cxn modelId="{2841D20B-B74F-4833-853E-A4437E73A9E2}" type="presOf" srcId="{CF470F66-3CA3-4D0C-86EA-8D299ED470A1}" destId="{04215447-64EB-45AF-90B8-9D628311E7C4}" srcOrd="0" destOrd="0" presId="urn:microsoft.com/office/officeart/2008/layout/LinedList"/>
    <dgm:cxn modelId="{947EC947-4546-4936-A8E4-45771B980DD6}" type="presParOf" srcId="{04215447-64EB-45AF-90B8-9D628311E7C4}" destId="{47D3DD69-0A14-4105-A368-5977A73FE9AB}" srcOrd="0" destOrd="0" presId="urn:microsoft.com/office/officeart/2008/layout/LinedList"/>
    <dgm:cxn modelId="{6B1305A5-A877-4331-BAE5-73D9002B8191}" type="presParOf" srcId="{04215447-64EB-45AF-90B8-9D628311E7C4}" destId="{60198BD0-62B7-4C9C-AA16-3385F43F79E7}" srcOrd="1" destOrd="0" presId="urn:microsoft.com/office/officeart/2008/layout/LinedList"/>
    <dgm:cxn modelId="{169D1B49-77B4-4D76-B665-AB10575B3EA1}" type="presParOf" srcId="{60198BD0-62B7-4C9C-AA16-3385F43F79E7}" destId="{6935FACA-A9D0-42D0-BCB6-AF884CF2F91F}" srcOrd="0" destOrd="0" presId="urn:microsoft.com/office/officeart/2008/layout/LinedList"/>
    <dgm:cxn modelId="{4B6357E1-0F65-41A0-949E-F24278E1B90B}" type="presParOf" srcId="{60198BD0-62B7-4C9C-AA16-3385F43F79E7}" destId="{6C54FCDA-6739-4854-B495-552EA64B220D}" srcOrd="1" destOrd="0" presId="urn:microsoft.com/office/officeart/2008/layout/LinedList"/>
    <dgm:cxn modelId="{533F99FA-49FE-41C4-B89D-F8BA4628386E}" type="presParOf" srcId="{04215447-64EB-45AF-90B8-9D628311E7C4}" destId="{F4FCBB4E-9BA1-45CF-A61A-B431EE00994F}" srcOrd="2" destOrd="0" presId="urn:microsoft.com/office/officeart/2008/layout/LinedList"/>
    <dgm:cxn modelId="{5344D9D6-0313-4DC7-BE18-A9C3FBBDCBEE}" type="presParOf" srcId="{04215447-64EB-45AF-90B8-9D628311E7C4}" destId="{AD0D9AA6-869D-4EA5-AFEF-A39183D2AACB}" srcOrd="3" destOrd="0" presId="urn:microsoft.com/office/officeart/2008/layout/LinedList"/>
    <dgm:cxn modelId="{F3C98672-182D-41B4-8318-558BF20D9EC5}" type="presParOf" srcId="{AD0D9AA6-869D-4EA5-AFEF-A39183D2AACB}" destId="{4515F2A2-431A-49D3-AB07-871E3CC51208}" srcOrd="0" destOrd="0" presId="urn:microsoft.com/office/officeart/2008/layout/LinedList"/>
    <dgm:cxn modelId="{63EEFF39-A408-4275-9B68-C812FF5F73FB}" type="presParOf" srcId="{AD0D9AA6-869D-4EA5-AFEF-A39183D2AACB}" destId="{6AF9071F-2DF4-402C-B293-B3B36514EF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470F66-3CA3-4D0C-86EA-8D299ED470A1}"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457C963C-2BBE-4CD6-8387-8699D4548224}">
      <dgm:prSet custT="1"/>
      <dgm:spPr/>
      <dgm:t>
        <a:bodyPr/>
        <a:lstStyle/>
        <a:p>
          <a:pPr algn="l" rtl="0"/>
          <a:r>
            <a:rPr lang="en-US" sz="2800" baseline="0" dirty="0" smtClean="0"/>
            <a:t>Upper critical temperature (point) A3</a:t>
          </a:r>
        </a:p>
        <a:p>
          <a:pPr algn="r" rtl="1"/>
          <a:r>
            <a:rPr lang="ar-EG" sz="2800" dirty="0" smtClean="0"/>
            <a:t>هي درجة الحرارة ، والتي تحتها يبدأ الفريت بالتشكل نتيجة طرد الأوستينيت في السبائك تحت الجلد.</a:t>
          </a:r>
          <a:endParaRPr lang="en-US" sz="2800" baseline="0" dirty="0" smtClean="0"/>
        </a:p>
      </dgm:t>
    </dgm:pt>
    <dgm:pt modelId="{D5C8423E-91D5-453D-9622-01DCD181442F}" type="parTrans" cxnId="{2DDF360B-FE17-4304-8E36-56B34D17E8DB}">
      <dgm:prSet/>
      <dgm:spPr/>
      <dgm:t>
        <a:bodyPr/>
        <a:lstStyle/>
        <a:p>
          <a:endParaRPr lang="en-US"/>
        </a:p>
      </dgm:t>
    </dgm:pt>
    <dgm:pt modelId="{59957881-448D-477E-AD1F-CBDE59812BB5}" type="sibTrans" cxnId="{2DDF360B-FE17-4304-8E36-56B34D17E8DB}">
      <dgm:prSet/>
      <dgm:spPr/>
      <dgm:t>
        <a:bodyPr/>
        <a:lstStyle/>
        <a:p>
          <a:endParaRPr lang="en-US"/>
        </a:p>
      </dgm:t>
    </dgm:pt>
    <dgm:pt modelId="{FCD3FACE-B0CB-422C-9E22-50884B249B6D}">
      <dgm:prSet custT="1"/>
      <dgm:spPr/>
      <dgm:t>
        <a:bodyPr/>
        <a:lstStyle/>
        <a:p>
          <a:pPr algn="l" rtl="0"/>
          <a:r>
            <a:rPr lang="en-US" sz="2800" dirty="0" smtClean="0"/>
            <a:t>Upper critical temperature (point) ACM </a:t>
          </a:r>
        </a:p>
        <a:p>
          <a:pPr algn="r" rtl="1"/>
          <a:r>
            <a:rPr lang="ar-EG" sz="2800" dirty="0" smtClean="0"/>
            <a:t>هي درجة الحرارة التي يبدأ تحتها السمنتيت بالتشكل نتيجة طرد الأوستينيت في السبائك مفرط التكتل.</a:t>
          </a:r>
          <a:endParaRPr lang="en-US" sz="2800" dirty="0"/>
        </a:p>
      </dgm:t>
    </dgm:pt>
    <dgm:pt modelId="{EAB1CC2D-D085-478F-AB62-6697FDA3B9DA}" type="parTrans" cxnId="{E3791539-D36D-4680-B122-6B36B5CB2EBE}">
      <dgm:prSet/>
      <dgm:spPr/>
      <dgm:t>
        <a:bodyPr/>
        <a:lstStyle/>
        <a:p>
          <a:endParaRPr lang="en-US"/>
        </a:p>
      </dgm:t>
    </dgm:pt>
    <dgm:pt modelId="{AB12F92D-A2B8-4A7D-9E99-0BC99E5E3884}" type="sibTrans" cxnId="{E3791539-D36D-4680-B122-6B36B5CB2EBE}">
      <dgm:prSet/>
      <dgm:spPr/>
      <dgm:t>
        <a:bodyPr/>
        <a:lstStyle/>
        <a:p>
          <a:endParaRPr lang="en-US"/>
        </a:p>
      </dgm:t>
    </dgm:pt>
    <dgm:pt modelId="{04215447-64EB-45AF-90B8-9D628311E7C4}" type="pres">
      <dgm:prSet presAssocID="{CF470F66-3CA3-4D0C-86EA-8D299ED470A1}" presName="vert0" presStyleCnt="0">
        <dgm:presLayoutVars>
          <dgm:dir/>
          <dgm:animOne val="branch"/>
          <dgm:animLvl val="lvl"/>
        </dgm:presLayoutVars>
      </dgm:prSet>
      <dgm:spPr/>
      <dgm:t>
        <a:bodyPr/>
        <a:lstStyle/>
        <a:p>
          <a:endParaRPr lang="en-US"/>
        </a:p>
      </dgm:t>
    </dgm:pt>
    <dgm:pt modelId="{47D3DD69-0A14-4105-A368-5977A73FE9AB}" type="pres">
      <dgm:prSet presAssocID="{457C963C-2BBE-4CD6-8387-8699D4548224}" presName="thickLine" presStyleLbl="alignNode1" presStyleIdx="0" presStyleCnt="2"/>
      <dgm:spPr/>
    </dgm:pt>
    <dgm:pt modelId="{60198BD0-62B7-4C9C-AA16-3385F43F79E7}" type="pres">
      <dgm:prSet presAssocID="{457C963C-2BBE-4CD6-8387-8699D4548224}" presName="horz1" presStyleCnt="0"/>
      <dgm:spPr/>
    </dgm:pt>
    <dgm:pt modelId="{6935FACA-A9D0-42D0-BCB6-AF884CF2F91F}" type="pres">
      <dgm:prSet presAssocID="{457C963C-2BBE-4CD6-8387-8699D4548224}" presName="tx1" presStyleLbl="revTx" presStyleIdx="0" presStyleCnt="2" custScaleY="69688"/>
      <dgm:spPr/>
      <dgm:t>
        <a:bodyPr/>
        <a:lstStyle/>
        <a:p>
          <a:endParaRPr lang="en-US"/>
        </a:p>
      </dgm:t>
    </dgm:pt>
    <dgm:pt modelId="{6C54FCDA-6739-4854-B495-552EA64B220D}" type="pres">
      <dgm:prSet presAssocID="{457C963C-2BBE-4CD6-8387-8699D4548224}" presName="vert1" presStyleCnt="0"/>
      <dgm:spPr/>
    </dgm:pt>
    <dgm:pt modelId="{F4FCBB4E-9BA1-45CF-A61A-B431EE00994F}" type="pres">
      <dgm:prSet presAssocID="{FCD3FACE-B0CB-422C-9E22-50884B249B6D}" presName="thickLine" presStyleLbl="alignNode1" presStyleIdx="1" presStyleCnt="2"/>
      <dgm:spPr/>
    </dgm:pt>
    <dgm:pt modelId="{AD0D9AA6-869D-4EA5-AFEF-A39183D2AACB}" type="pres">
      <dgm:prSet presAssocID="{FCD3FACE-B0CB-422C-9E22-50884B249B6D}" presName="horz1" presStyleCnt="0"/>
      <dgm:spPr/>
    </dgm:pt>
    <dgm:pt modelId="{4515F2A2-431A-49D3-AB07-871E3CC51208}" type="pres">
      <dgm:prSet presAssocID="{FCD3FACE-B0CB-422C-9E22-50884B249B6D}" presName="tx1" presStyleLbl="revTx" presStyleIdx="1" presStyleCnt="2"/>
      <dgm:spPr/>
      <dgm:t>
        <a:bodyPr/>
        <a:lstStyle/>
        <a:p>
          <a:endParaRPr lang="en-US"/>
        </a:p>
      </dgm:t>
    </dgm:pt>
    <dgm:pt modelId="{6AF9071F-2DF4-402C-B293-B3B36514EF18}" type="pres">
      <dgm:prSet presAssocID="{FCD3FACE-B0CB-422C-9E22-50884B249B6D}" presName="vert1" presStyleCnt="0"/>
      <dgm:spPr/>
    </dgm:pt>
  </dgm:ptLst>
  <dgm:cxnLst>
    <dgm:cxn modelId="{564307B7-8426-40AC-88FD-85FAF36A1A74}" type="presOf" srcId="{CF470F66-3CA3-4D0C-86EA-8D299ED470A1}" destId="{04215447-64EB-45AF-90B8-9D628311E7C4}" srcOrd="0" destOrd="0" presId="urn:microsoft.com/office/officeart/2008/layout/LinedList"/>
    <dgm:cxn modelId="{E3791539-D36D-4680-B122-6B36B5CB2EBE}" srcId="{CF470F66-3CA3-4D0C-86EA-8D299ED470A1}" destId="{FCD3FACE-B0CB-422C-9E22-50884B249B6D}" srcOrd="1" destOrd="0" parTransId="{EAB1CC2D-D085-478F-AB62-6697FDA3B9DA}" sibTransId="{AB12F92D-A2B8-4A7D-9E99-0BC99E5E3884}"/>
    <dgm:cxn modelId="{EE19C979-E89F-402C-B66B-BF4847392E70}" type="presOf" srcId="{457C963C-2BBE-4CD6-8387-8699D4548224}" destId="{6935FACA-A9D0-42D0-BCB6-AF884CF2F91F}" srcOrd="0" destOrd="0" presId="urn:microsoft.com/office/officeart/2008/layout/LinedList"/>
    <dgm:cxn modelId="{2DDF360B-FE17-4304-8E36-56B34D17E8DB}" srcId="{CF470F66-3CA3-4D0C-86EA-8D299ED470A1}" destId="{457C963C-2BBE-4CD6-8387-8699D4548224}" srcOrd="0" destOrd="0" parTransId="{D5C8423E-91D5-453D-9622-01DCD181442F}" sibTransId="{59957881-448D-477E-AD1F-CBDE59812BB5}"/>
    <dgm:cxn modelId="{7D689E24-AB0C-4B56-BCDB-223E236269F1}" type="presOf" srcId="{FCD3FACE-B0CB-422C-9E22-50884B249B6D}" destId="{4515F2A2-431A-49D3-AB07-871E3CC51208}" srcOrd="0" destOrd="0" presId="urn:microsoft.com/office/officeart/2008/layout/LinedList"/>
    <dgm:cxn modelId="{324150DC-5413-4E3E-9E9D-8E8284305B07}" type="presParOf" srcId="{04215447-64EB-45AF-90B8-9D628311E7C4}" destId="{47D3DD69-0A14-4105-A368-5977A73FE9AB}" srcOrd="0" destOrd="0" presId="urn:microsoft.com/office/officeart/2008/layout/LinedList"/>
    <dgm:cxn modelId="{B65045CA-2CA1-4B60-9B9A-0E7577B1058F}" type="presParOf" srcId="{04215447-64EB-45AF-90B8-9D628311E7C4}" destId="{60198BD0-62B7-4C9C-AA16-3385F43F79E7}" srcOrd="1" destOrd="0" presId="urn:microsoft.com/office/officeart/2008/layout/LinedList"/>
    <dgm:cxn modelId="{F7E62FA6-3BF0-4780-AB8E-F1DE228DF4AA}" type="presParOf" srcId="{60198BD0-62B7-4C9C-AA16-3385F43F79E7}" destId="{6935FACA-A9D0-42D0-BCB6-AF884CF2F91F}" srcOrd="0" destOrd="0" presId="urn:microsoft.com/office/officeart/2008/layout/LinedList"/>
    <dgm:cxn modelId="{5EF184FC-D848-4604-8060-EDE73FEC9796}" type="presParOf" srcId="{60198BD0-62B7-4C9C-AA16-3385F43F79E7}" destId="{6C54FCDA-6739-4854-B495-552EA64B220D}" srcOrd="1" destOrd="0" presId="urn:microsoft.com/office/officeart/2008/layout/LinedList"/>
    <dgm:cxn modelId="{BC81E6F4-290B-4307-BB5D-92B65767E982}" type="presParOf" srcId="{04215447-64EB-45AF-90B8-9D628311E7C4}" destId="{F4FCBB4E-9BA1-45CF-A61A-B431EE00994F}" srcOrd="2" destOrd="0" presId="urn:microsoft.com/office/officeart/2008/layout/LinedList"/>
    <dgm:cxn modelId="{304CE22A-9A07-42DD-930F-4CAFC76F56BA}" type="presParOf" srcId="{04215447-64EB-45AF-90B8-9D628311E7C4}" destId="{AD0D9AA6-869D-4EA5-AFEF-A39183D2AACB}" srcOrd="3" destOrd="0" presId="urn:microsoft.com/office/officeart/2008/layout/LinedList"/>
    <dgm:cxn modelId="{7384F3A2-2F06-4588-AC45-5A4E6EBD9786}" type="presParOf" srcId="{AD0D9AA6-869D-4EA5-AFEF-A39183D2AACB}" destId="{4515F2A2-431A-49D3-AB07-871E3CC51208}" srcOrd="0" destOrd="0" presId="urn:microsoft.com/office/officeart/2008/layout/LinedList"/>
    <dgm:cxn modelId="{F43B08D3-513C-40F3-8143-75331932DC92}" type="presParOf" srcId="{AD0D9AA6-869D-4EA5-AFEF-A39183D2AACB}" destId="{6AF9071F-2DF4-402C-B293-B3B36514EF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C5278-9594-4F57-9A1B-2AAC1291D016}">
      <dsp:nvSpPr>
        <dsp:cNvPr id="0" name=""/>
        <dsp:cNvSpPr/>
      </dsp:nvSpPr>
      <dsp:spPr>
        <a:xfrm>
          <a:off x="2267582" y="1012"/>
          <a:ext cx="3237234" cy="2158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Heat Treatment</a:t>
          </a:r>
          <a:endParaRPr lang="en-US" sz="2800" kern="1200" dirty="0"/>
        </a:p>
      </dsp:txBody>
      <dsp:txXfrm>
        <a:off x="2330792" y="64222"/>
        <a:ext cx="3110814" cy="2031736"/>
      </dsp:txXfrm>
    </dsp:sp>
    <dsp:sp modelId="{2E12F590-5171-43E0-9A21-0BE5DB734964}">
      <dsp:nvSpPr>
        <dsp:cNvPr id="0" name=""/>
        <dsp:cNvSpPr/>
      </dsp:nvSpPr>
      <dsp:spPr>
        <a:xfrm>
          <a:off x="1781997" y="2159168"/>
          <a:ext cx="2104202" cy="863262"/>
        </a:xfrm>
        <a:custGeom>
          <a:avLst/>
          <a:gdLst/>
          <a:ahLst/>
          <a:cxnLst/>
          <a:rect l="0" t="0" r="0" b="0"/>
          <a:pathLst>
            <a:path>
              <a:moveTo>
                <a:pt x="2104202" y="0"/>
              </a:moveTo>
              <a:lnTo>
                <a:pt x="2104202" y="431631"/>
              </a:lnTo>
              <a:lnTo>
                <a:pt x="0" y="431631"/>
              </a:lnTo>
              <a:lnTo>
                <a:pt x="0" y="8632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F0D2B-186F-4519-ABAA-73DAA94B22AC}">
      <dsp:nvSpPr>
        <dsp:cNvPr id="0" name=""/>
        <dsp:cNvSpPr/>
      </dsp:nvSpPr>
      <dsp:spPr>
        <a:xfrm>
          <a:off x="163379" y="3022431"/>
          <a:ext cx="3237234" cy="2158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r" defTabSz="1244600" rtl="1">
            <a:lnSpc>
              <a:spcPct val="90000"/>
            </a:lnSpc>
            <a:spcBef>
              <a:spcPct val="0"/>
            </a:spcBef>
            <a:spcAft>
              <a:spcPct val="35000"/>
            </a:spcAft>
          </a:pPr>
          <a:r>
            <a:rPr lang="ar-EG" sz="2800" kern="1200" dirty="0" smtClean="0"/>
            <a:t>هي المعالجة الحرارية للسبائك لإحداث تغييرات معينة في خصائص المادة.</a:t>
          </a:r>
          <a:endParaRPr lang="en-US" sz="2800" kern="1200" dirty="0"/>
        </a:p>
      </dsp:txBody>
      <dsp:txXfrm>
        <a:off x="226589" y="3085641"/>
        <a:ext cx="3110814" cy="2031736"/>
      </dsp:txXfrm>
    </dsp:sp>
    <dsp:sp modelId="{543485BA-6664-4CD7-BF7A-03E62B1E0F30}">
      <dsp:nvSpPr>
        <dsp:cNvPr id="0" name=""/>
        <dsp:cNvSpPr/>
      </dsp:nvSpPr>
      <dsp:spPr>
        <a:xfrm>
          <a:off x="3886200" y="2159168"/>
          <a:ext cx="2104202" cy="863262"/>
        </a:xfrm>
        <a:custGeom>
          <a:avLst/>
          <a:gdLst/>
          <a:ahLst/>
          <a:cxnLst/>
          <a:rect l="0" t="0" r="0" b="0"/>
          <a:pathLst>
            <a:path>
              <a:moveTo>
                <a:pt x="0" y="0"/>
              </a:moveTo>
              <a:lnTo>
                <a:pt x="0" y="431631"/>
              </a:lnTo>
              <a:lnTo>
                <a:pt x="2104202" y="431631"/>
              </a:lnTo>
              <a:lnTo>
                <a:pt x="2104202" y="8632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B8E17A-00FC-493D-80A7-2D387785409E}">
      <dsp:nvSpPr>
        <dsp:cNvPr id="0" name=""/>
        <dsp:cNvSpPr/>
      </dsp:nvSpPr>
      <dsp:spPr>
        <a:xfrm>
          <a:off x="4371785" y="3022431"/>
          <a:ext cx="3237234" cy="2158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r" defTabSz="1244600" rtl="1">
            <a:lnSpc>
              <a:spcPct val="90000"/>
            </a:lnSpc>
            <a:spcBef>
              <a:spcPct val="0"/>
            </a:spcBef>
            <a:spcAft>
              <a:spcPct val="35000"/>
            </a:spcAft>
          </a:pPr>
          <a:r>
            <a:rPr lang="ar-EG" sz="2800" kern="1200" dirty="0" smtClean="0"/>
            <a:t>إنها عملية تسخين المعدن إلى درجة حرارة معينة لإعطاء المعدن خصائص ميكانيكية جديدة</a:t>
          </a:r>
          <a:endParaRPr lang="en-US" sz="2800" kern="1200" dirty="0"/>
        </a:p>
      </dsp:txBody>
      <dsp:txXfrm>
        <a:off x="4434995" y="3085641"/>
        <a:ext cx="3110814" cy="2031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2ECCA-9B8F-48F3-AF87-C5991E9CAC5C}">
      <dsp:nvSpPr>
        <dsp:cNvPr id="0" name=""/>
        <dsp:cNvSpPr/>
      </dsp:nvSpPr>
      <dsp:spPr>
        <a:xfrm>
          <a:off x="0" y="145433"/>
          <a:ext cx="7772400" cy="157456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r" defTabSz="1289050" rtl="1">
            <a:lnSpc>
              <a:spcPct val="90000"/>
            </a:lnSpc>
            <a:spcBef>
              <a:spcPct val="0"/>
            </a:spcBef>
            <a:spcAft>
              <a:spcPct val="35000"/>
            </a:spcAft>
          </a:pPr>
          <a:r>
            <a:rPr lang="ar-EG" sz="2900" kern="1200" dirty="0" smtClean="0"/>
            <a:t>1) يمكنها التخلص من الهيكل الحبيبي الخشن المحموم لأجزاء الصب ، والتزوير ، واللحام. هيكل الفرقة من المواد المدرفلة. يمكن استخدامه</a:t>
          </a:r>
          <a:r>
            <a:rPr lang="en-US" sz="2900" kern="1200" dirty="0" smtClean="0"/>
            <a:t> </a:t>
          </a:r>
          <a:r>
            <a:rPr lang="ar-EG" sz="2900" kern="1200" dirty="0" smtClean="0"/>
            <a:t>كعلاج قبل التسخين قبل التسقية.</a:t>
          </a:r>
          <a:endParaRPr lang="en-US" sz="2900" kern="1200" dirty="0"/>
        </a:p>
      </dsp:txBody>
      <dsp:txXfrm>
        <a:off x="76864" y="222297"/>
        <a:ext cx="7618672" cy="1420836"/>
      </dsp:txXfrm>
    </dsp:sp>
    <dsp:sp modelId="{B776CA65-E2C5-4BB5-AC3E-E6DA095A848D}">
      <dsp:nvSpPr>
        <dsp:cNvPr id="0" name=""/>
        <dsp:cNvSpPr/>
      </dsp:nvSpPr>
      <dsp:spPr>
        <a:xfrm>
          <a:off x="0" y="1803517"/>
          <a:ext cx="7772400" cy="1574564"/>
        </a:xfrm>
        <a:prstGeom prst="roundRect">
          <a:avLst/>
        </a:prstGeom>
        <a:solidFill>
          <a:schemeClr val="accent3">
            <a:hueOff val="-8413219"/>
            <a:satOff val="-4326"/>
            <a:lumOff val="-1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r" defTabSz="1289050" rtl="1">
            <a:lnSpc>
              <a:spcPct val="90000"/>
            </a:lnSpc>
            <a:spcBef>
              <a:spcPct val="0"/>
            </a:spcBef>
            <a:spcAft>
              <a:spcPct val="35000"/>
            </a:spcAft>
          </a:pPr>
          <a:r>
            <a:rPr lang="ar-EG" sz="2900" kern="1200" dirty="0" smtClean="0"/>
            <a:t>2) يمكنها إزالة السمنتيت الثانوي الشبيه بالشبكة. جعل صقل </a:t>
          </a:r>
          <a:r>
            <a:rPr lang="en-US" sz="2900" kern="1200" dirty="0" smtClean="0"/>
            <a:t>       </a:t>
          </a:r>
          <a:r>
            <a:rPr lang="ar-EG" sz="2900" kern="1200" dirty="0" smtClean="0"/>
            <a:t>اللؤلؤ. لا يقتصر الأمر على تحسين الخواص الميكانيكية </a:t>
          </a:r>
          <a:r>
            <a:rPr lang="en-US" sz="2900" kern="1200" dirty="0" smtClean="0"/>
            <a:t>        </a:t>
          </a:r>
          <a:r>
            <a:rPr lang="ar-EG" sz="2900" kern="1200" dirty="0" smtClean="0"/>
            <a:t>فحسب ، بل يساعد أيضًا في عملية التلدين الكروية التالية.</a:t>
          </a:r>
          <a:endParaRPr lang="en-US" sz="2900" kern="1200" dirty="0"/>
        </a:p>
      </dsp:txBody>
      <dsp:txXfrm>
        <a:off x="76864" y="1880381"/>
        <a:ext cx="7618672" cy="1420836"/>
      </dsp:txXfrm>
    </dsp:sp>
    <dsp:sp modelId="{2B107A81-03DB-4BA1-9033-1832D314CA16}">
      <dsp:nvSpPr>
        <dsp:cNvPr id="0" name=""/>
        <dsp:cNvSpPr/>
      </dsp:nvSpPr>
      <dsp:spPr>
        <a:xfrm>
          <a:off x="0" y="3461602"/>
          <a:ext cx="7772400" cy="1574564"/>
        </a:xfrm>
        <a:prstGeom prst="roundRect">
          <a:avLst/>
        </a:prstGeom>
        <a:solidFill>
          <a:schemeClr val="accent3">
            <a:hueOff val="-16826439"/>
            <a:satOff val="-8652"/>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r" defTabSz="1289050" rtl="1">
            <a:lnSpc>
              <a:spcPct val="90000"/>
            </a:lnSpc>
            <a:spcBef>
              <a:spcPct val="0"/>
            </a:spcBef>
            <a:spcAft>
              <a:spcPct val="35000"/>
            </a:spcAft>
          </a:pPr>
          <a:r>
            <a:rPr lang="ar-EG" sz="2900" kern="1200" dirty="0" smtClean="0"/>
            <a:t>3) يمكنها التخلص من الأسمنت الحر في حدود الحبوب</a:t>
          </a:r>
          <a:r>
            <a:rPr lang="en-US" sz="2900" kern="1200" dirty="0" smtClean="0"/>
            <a:t>            </a:t>
          </a:r>
          <a:r>
            <a:rPr lang="ar-EG" sz="2900" kern="1200" dirty="0" smtClean="0"/>
            <a:t> لتحسين</a:t>
          </a:r>
          <a:r>
            <a:rPr lang="en-US" sz="2900" kern="1200" dirty="0" smtClean="0"/>
            <a:t> </a:t>
          </a:r>
          <a:r>
            <a:rPr lang="ar-EG" sz="2900" kern="1200" dirty="0" smtClean="0"/>
            <a:t>أداء السحب العميق.</a:t>
          </a:r>
          <a:endParaRPr lang="en-US" sz="2900" kern="1200" dirty="0"/>
        </a:p>
      </dsp:txBody>
      <dsp:txXfrm>
        <a:off x="76864" y="3538466"/>
        <a:ext cx="7618672" cy="14208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2ECCA-9B8F-48F3-AF87-C5991E9CAC5C}">
      <dsp:nvSpPr>
        <dsp:cNvPr id="0" name=""/>
        <dsp:cNvSpPr/>
      </dsp:nvSpPr>
      <dsp:spPr>
        <a:xfrm>
          <a:off x="0" y="24180"/>
          <a:ext cx="7772400" cy="16707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r" defTabSz="933450" rtl="1">
            <a:lnSpc>
              <a:spcPct val="90000"/>
            </a:lnSpc>
            <a:spcBef>
              <a:spcPct val="0"/>
            </a:spcBef>
            <a:spcAft>
              <a:spcPct val="35000"/>
            </a:spcAft>
          </a:pPr>
          <a:r>
            <a:rPr lang="ar-EG" sz="2100" kern="1200" dirty="0" smtClean="0"/>
            <a:t>1) تحسين الخواص الميكانيكية للمواد أو الأجزاء المعدنية. مثل الصلابة ، مقاومة التآكل ، الحد المرن ، قوة التعب ، إلخ.</a:t>
          </a:r>
          <a:endParaRPr lang="en-US" sz="2100" kern="1200" dirty="0" smtClean="0"/>
        </a:p>
        <a:p>
          <a:pPr lvl="0" algn="r" defTabSz="933450" rtl="1">
            <a:lnSpc>
              <a:spcPct val="90000"/>
            </a:lnSpc>
            <a:spcBef>
              <a:spcPct val="0"/>
            </a:spcBef>
            <a:spcAft>
              <a:spcPct val="35000"/>
            </a:spcAft>
          </a:pPr>
          <a:r>
            <a:rPr lang="ar-EG" sz="2100" kern="1200" dirty="0" smtClean="0"/>
            <a:t> علي سبيل المثال:</a:t>
          </a:r>
          <a:endParaRPr lang="en-US" sz="2100" kern="1200" dirty="0" smtClean="0"/>
        </a:p>
        <a:p>
          <a:pPr lvl="0" algn="r" defTabSz="933450" rtl="1">
            <a:lnSpc>
              <a:spcPct val="90000"/>
            </a:lnSpc>
            <a:spcBef>
              <a:spcPct val="0"/>
            </a:spcBef>
            <a:spcAft>
              <a:spcPct val="35000"/>
            </a:spcAft>
          </a:pPr>
          <a:r>
            <a:rPr lang="ar-EG" sz="2100" kern="1200" dirty="0" smtClean="0"/>
            <a:t> تحسين الحد المرن من الينابيع.</a:t>
          </a:r>
          <a:endParaRPr lang="en-US" sz="2100" kern="1200" dirty="0"/>
        </a:p>
      </dsp:txBody>
      <dsp:txXfrm>
        <a:off x="81560" y="105740"/>
        <a:ext cx="7609280" cy="1507639"/>
      </dsp:txXfrm>
    </dsp:sp>
    <dsp:sp modelId="{B776CA65-E2C5-4BB5-AC3E-E6DA095A848D}">
      <dsp:nvSpPr>
        <dsp:cNvPr id="0" name=""/>
        <dsp:cNvSpPr/>
      </dsp:nvSpPr>
      <dsp:spPr>
        <a:xfrm>
          <a:off x="0" y="1755420"/>
          <a:ext cx="7772400" cy="1670759"/>
        </a:xfrm>
        <a:prstGeom prst="roundRect">
          <a:avLst/>
        </a:prstGeom>
        <a:solidFill>
          <a:schemeClr val="accent2">
            <a:hueOff val="9504421"/>
            <a:satOff val="-18343"/>
            <a:lumOff val="-23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r" defTabSz="933450" rtl="1">
            <a:lnSpc>
              <a:spcPct val="90000"/>
            </a:lnSpc>
            <a:spcBef>
              <a:spcPct val="0"/>
            </a:spcBef>
            <a:spcAft>
              <a:spcPct val="35000"/>
            </a:spcAft>
          </a:pPr>
          <a:r>
            <a:rPr lang="ar-EG" sz="2100" kern="1200" dirty="0" smtClean="0"/>
            <a:t>2) تحسين خصائص المواد أو الخصائص الكيميائية للصلب الخاص.</a:t>
          </a:r>
          <a:endParaRPr lang="en-US" sz="2100" kern="1200" dirty="0" smtClean="0"/>
        </a:p>
        <a:p>
          <a:pPr lvl="0" algn="r" defTabSz="933450" rtl="1">
            <a:lnSpc>
              <a:spcPct val="90000"/>
            </a:lnSpc>
            <a:spcBef>
              <a:spcPct val="0"/>
            </a:spcBef>
            <a:spcAft>
              <a:spcPct val="35000"/>
            </a:spcAft>
          </a:pPr>
          <a:r>
            <a:rPr lang="ar-EG" sz="2100" kern="1200" dirty="0" smtClean="0"/>
            <a:t> علي سبيل المثال: </a:t>
          </a:r>
          <a:endParaRPr lang="en-US" sz="2100" kern="1200" dirty="0" smtClean="0"/>
        </a:p>
        <a:p>
          <a:pPr lvl="0" algn="r" defTabSz="933450" rtl="1">
            <a:lnSpc>
              <a:spcPct val="90000"/>
            </a:lnSpc>
            <a:spcBef>
              <a:spcPct val="0"/>
            </a:spcBef>
            <a:spcAft>
              <a:spcPct val="35000"/>
            </a:spcAft>
          </a:pPr>
          <a:r>
            <a:rPr lang="ar-EG" sz="2100" kern="1200" dirty="0" smtClean="0"/>
            <a:t>تحسين مقاومة الفولاذ المقاوم للصدأ للتآكل.</a:t>
          </a:r>
          <a:endParaRPr lang="en-US" sz="2100" kern="1200" dirty="0"/>
        </a:p>
      </dsp:txBody>
      <dsp:txXfrm>
        <a:off x="81560" y="1836980"/>
        <a:ext cx="7609280" cy="1507639"/>
      </dsp:txXfrm>
    </dsp:sp>
    <dsp:sp modelId="{2B107A81-03DB-4BA1-9033-1832D314CA16}">
      <dsp:nvSpPr>
        <dsp:cNvPr id="0" name=""/>
        <dsp:cNvSpPr/>
      </dsp:nvSpPr>
      <dsp:spPr>
        <a:xfrm>
          <a:off x="0" y="3486660"/>
          <a:ext cx="7772400" cy="1670759"/>
        </a:xfrm>
        <a:prstGeom prst="roundRect">
          <a:avLst/>
        </a:prstGeom>
        <a:solidFill>
          <a:schemeClr val="accent2">
            <a:hueOff val="19008842"/>
            <a:satOff val="-36686"/>
            <a:lumOff val="-47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r" defTabSz="933450" rtl="1">
            <a:lnSpc>
              <a:spcPct val="90000"/>
            </a:lnSpc>
            <a:spcBef>
              <a:spcPct val="0"/>
            </a:spcBef>
            <a:spcAft>
              <a:spcPct val="35000"/>
            </a:spcAft>
          </a:pPr>
          <a:r>
            <a:rPr lang="ar-EG" sz="2100" kern="1200" dirty="0" smtClean="0"/>
            <a:t>3) يجب أن تضمن عملية التبريد أيضًا تغيير حجم الجزء المعالج والشكل الهندسي. لضمان دقة الأجزاء.</a:t>
          </a:r>
          <a:endParaRPr lang="en-US" sz="2100" kern="1200" dirty="0"/>
        </a:p>
      </dsp:txBody>
      <dsp:txXfrm>
        <a:off x="81560" y="3568220"/>
        <a:ext cx="7609280" cy="1507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2ECCA-9B8F-48F3-AF87-C5991E9CAC5C}">
      <dsp:nvSpPr>
        <dsp:cNvPr id="0" name=""/>
        <dsp:cNvSpPr/>
      </dsp:nvSpPr>
      <dsp:spPr>
        <a:xfrm>
          <a:off x="0" y="53295"/>
          <a:ext cx="7772400" cy="163215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r" defTabSz="1377950" rtl="1">
            <a:lnSpc>
              <a:spcPct val="90000"/>
            </a:lnSpc>
            <a:spcBef>
              <a:spcPct val="0"/>
            </a:spcBef>
            <a:spcAft>
              <a:spcPct val="35000"/>
            </a:spcAft>
          </a:pPr>
          <a:r>
            <a:rPr lang="ar-EG" sz="3100" kern="1200" dirty="0" smtClean="0"/>
            <a:t>1) تقليل الضغط الداخلي وتقليل الهشاشة. الأجزاء المروية لها إجهاد كبير وهشاشة. إذا لم يتم تخفيفها في الوقت المناسب ، فسوف تميل إلى التشوه أو حتى التشقق.</a:t>
          </a:r>
          <a:endParaRPr lang="en-US" sz="3100" kern="1200" dirty="0"/>
        </a:p>
      </dsp:txBody>
      <dsp:txXfrm>
        <a:off x="79675" y="132970"/>
        <a:ext cx="7613050" cy="1472800"/>
      </dsp:txXfrm>
    </dsp:sp>
    <dsp:sp modelId="{B776CA65-E2C5-4BB5-AC3E-E6DA095A848D}">
      <dsp:nvSpPr>
        <dsp:cNvPr id="0" name=""/>
        <dsp:cNvSpPr/>
      </dsp:nvSpPr>
      <dsp:spPr>
        <a:xfrm>
          <a:off x="0" y="1774725"/>
          <a:ext cx="7772400" cy="1632150"/>
        </a:xfrm>
        <a:prstGeom prst="roundRect">
          <a:avLst/>
        </a:prstGeom>
        <a:solidFill>
          <a:schemeClr val="bg2">
            <a:lumMod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r" defTabSz="1377950" rtl="1">
            <a:lnSpc>
              <a:spcPct val="90000"/>
            </a:lnSpc>
            <a:spcBef>
              <a:spcPct val="0"/>
            </a:spcBef>
            <a:spcAft>
              <a:spcPct val="35000"/>
            </a:spcAft>
          </a:pPr>
          <a:r>
            <a:rPr lang="ar-EG" sz="3100" kern="1200" dirty="0" smtClean="0"/>
            <a:t>2) تحسين أداء القطع لبعض سبائك الفولاذ.</a:t>
          </a:r>
          <a:endParaRPr lang="en-US" sz="3100" kern="1200" dirty="0" smtClean="0"/>
        </a:p>
      </dsp:txBody>
      <dsp:txXfrm>
        <a:off x="79675" y="1854400"/>
        <a:ext cx="7613050" cy="1472800"/>
      </dsp:txXfrm>
    </dsp:sp>
    <dsp:sp modelId="{2B107A81-03DB-4BA1-9033-1832D314CA16}">
      <dsp:nvSpPr>
        <dsp:cNvPr id="0" name=""/>
        <dsp:cNvSpPr/>
      </dsp:nvSpPr>
      <dsp:spPr>
        <a:xfrm>
          <a:off x="0" y="3496155"/>
          <a:ext cx="7772400" cy="163215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r" defTabSz="1377950" rtl="1">
            <a:lnSpc>
              <a:spcPct val="90000"/>
            </a:lnSpc>
            <a:spcBef>
              <a:spcPct val="0"/>
            </a:spcBef>
            <a:spcAft>
              <a:spcPct val="35000"/>
            </a:spcAft>
          </a:pPr>
          <a:r>
            <a:rPr lang="ar-EG" sz="3100" kern="1200" dirty="0" smtClean="0"/>
            <a:t>3) استقرار حجم الشغل. يمكن تثبيت الهيكل المعدني عن طريق التقسية. هذا يمكن أن يضمن عدم حدوث تشوه أثناء الاستخدام.</a:t>
          </a:r>
          <a:endParaRPr lang="en-US" sz="3100" kern="1200" dirty="0" smtClean="0"/>
        </a:p>
      </dsp:txBody>
      <dsp:txXfrm>
        <a:off x="79675" y="3575830"/>
        <a:ext cx="7613050" cy="1472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3DD69-0A14-4105-A368-5977A73FE9AB}">
      <dsp:nvSpPr>
        <dsp:cNvPr id="0" name=""/>
        <dsp:cNvSpPr/>
      </dsp:nvSpPr>
      <dsp:spPr>
        <a:xfrm>
          <a:off x="0" y="0"/>
          <a:ext cx="7772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5FACA-A9D0-42D0-BCB6-AF884CF2F91F}">
      <dsp:nvSpPr>
        <dsp:cNvPr id="0" name=""/>
        <dsp:cNvSpPr/>
      </dsp:nvSpPr>
      <dsp:spPr>
        <a:xfrm>
          <a:off x="0" y="0"/>
          <a:ext cx="7772400"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rtl="0">
            <a:lnSpc>
              <a:spcPct val="90000"/>
            </a:lnSpc>
            <a:spcBef>
              <a:spcPct val="0"/>
            </a:spcBef>
            <a:spcAft>
              <a:spcPct val="35000"/>
            </a:spcAft>
          </a:pPr>
          <a:r>
            <a:rPr lang="en-US" sz="3800" kern="1200" dirty="0" smtClean="0"/>
            <a:t>Lower critical temperature (point) A1</a:t>
          </a:r>
        </a:p>
        <a:p>
          <a:pPr lvl="0" algn="r" defTabSz="1689100" rtl="1">
            <a:lnSpc>
              <a:spcPct val="90000"/>
            </a:lnSpc>
            <a:spcBef>
              <a:spcPct val="0"/>
            </a:spcBef>
            <a:spcAft>
              <a:spcPct val="35000"/>
            </a:spcAft>
          </a:pPr>
          <a:r>
            <a:rPr lang="ar-EG" sz="3800" kern="1200" dirty="0" smtClean="0"/>
            <a:t>هي درجة حرارة التحول </a:t>
          </a:r>
          <a:r>
            <a:rPr lang="en-US" sz="3800" kern="1200" dirty="0" smtClean="0"/>
            <a:t>eutectoid </a:t>
          </a:r>
          <a:r>
            <a:rPr lang="ar-EG" sz="3800" kern="1200" dirty="0" smtClean="0"/>
            <a:t>الأوستينيت إلى البرليت. تحت درجة الحرارة هذه لا يوجد الأوستينيت.</a:t>
          </a:r>
          <a:endParaRPr lang="en-US" sz="3800" kern="1200" dirty="0"/>
        </a:p>
      </dsp:txBody>
      <dsp:txXfrm>
        <a:off x="0" y="0"/>
        <a:ext cx="7772400" cy="2590800"/>
      </dsp:txXfrm>
    </dsp:sp>
    <dsp:sp modelId="{F4FCBB4E-9BA1-45CF-A61A-B431EE00994F}">
      <dsp:nvSpPr>
        <dsp:cNvPr id="0" name=""/>
        <dsp:cNvSpPr/>
      </dsp:nvSpPr>
      <dsp:spPr>
        <a:xfrm>
          <a:off x="0" y="2590800"/>
          <a:ext cx="7772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5F2A2-431A-49D3-AB07-871E3CC51208}">
      <dsp:nvSpPr>
        <dsp:cNvPr id="0" name=""/>
        <dsp:cNvSpPr/>
      </dsp:nvSpPr>
      <dsp:spPr>
        <a:xfrm>
          <a:off x="0" y="2590800"/>
          <a:ext cx="7772400"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rtl="0">
            <a:lnSpc>
              <a:spcPct val="90000"/>
            </a:lnSpc>
            <a:spcBef>
              <a:spcPct val="0"/>
            </a:spcBef>
            <a:spcAft>
              <a:spcPct val="35000"/>
            </a:spcAft>
          </a:pPr>
          <a:r>
            <a:rPr lang="en-US" sz="3800" kern="1200" dirty="0" smtClean="0"/>
            <a:t>Magnetic transformation temperature A2</a:t>
          </a:r>
        </a:p>
        <a:p>
          <a:pPr lvl="0" algn="r" defTabSz="1689100" rtl="1">
            <a:lnSpc>
              <a:spcPct val="90000"/>
            </a:lnSpc>
            <a:spcBef>
              <a:spcPct val="0"/>
            </a:spcBef>
            <a:spcAft>
              <a:spcPct val="35000"/>
            </a:spcAft>
          </a:pPr>
          <a:r>
            <a:rPr lang="en-US" sz="3800" kern="1200" dirty="0" smtClean="0"/>
            <a:t> </a:t>
          </a:r>
          <a:r>
            <a:rPr lang="ar-EG" sz="3800" kern="1200" dirty="0" smtClean="0"/>
            <a:t>هي درجة الحرارة التي يكون تحتها </a:t>
          </a:r>
          <a:r>
            <a:rPr lang="el-GR" sz="3800" kern="1200" dirty="0" smtClean="0"/>
            <a:t>α-</a:t>
          </a:r>
          <a:r>
            <a:rPr lang="en-US" sz="3800" kern="1200" dirty="0" smtClean="0"/>
            <a:t>ferrite </a:t>
          </a:r>
          <a:r>
            <a:rPr lang="ar-EG" sz="3800" kern="1200" dirty="0" smtClean="0"/>
            <a:t>مغنطيسيًا حديديًا</a:t>
          </a:r>
          <a:endParaRPr lang="en-US" sz="3800" kern="1200" dirty="0"/>
        </a:p>
      </dsp:txBody>
      <dsp:txXfrm>
        <a:off x="0" y="2590800"/>
        <a:ext cx="7772400" cy="2590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3DD69-0A14-4105-A368-5977A73FE9AB}">
      <dsp:nvSpPr>
        <dsp:cNvPr id="0" name=""/>
        <dsp:cNvSpPr/>
      </dsp:nvSpPr>
      <dsp:spPr>
        <a:xfrm>
          <a:off x="0" y="1976"/>
          <a:ext cx="7772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5FACA-A9D0-42D0-BCB6-AF884CF2F91F}">
      <dsp:nvSpPr>
        <dsp:cNvPr id="0" name=""/>
        <dsp:cNvSpPr/>
      </dsp:nvSpPr>
      <dsp:spPr>
        <a:xfrm>
          <a:off x="0" y="1976"/>
          <a:ext cx="7772400" cy="2126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baseline="0" dirty="0" smtClean="0"/>
            <a:t>Upper critical temperature (point) A3</a:t>
          </a:r>
        </a:p>
        <a:p>
          <a:pPr lvl="0" algn="r" defTabSz="1244600" rtl="1">
            <a:lnSpc>
              <a:spcPct val="90000"/>
            </a:lnSpc>
            <a:spcBef>
              <a:spcPct val="0"/>
            </a:spcBef>
            <a:spcAft>
              <a:spcPct val="35000"/>
            </a:spcAft>
          </a:pPr>
          <a:r>
            <a:rPr lang="ar-EG" sz="2800" kern="1200" dirty="0" smtClean="0"/>
            <a:t>هي درجة الحرارة ، والتي تحتها يبدأ الفريت بالتشكل نتيجة طرد الأوستينيت في السبائك تحت الجلد.</a:t>
          </a:r>
          <a:endParaRPr lang="en-US" sz="2800" kern="1200" baseline="0" dirty="0" smtClean="0"/>
        </a:p>
      </dsp:txBody>
      <dsp:txXfrm>
        <a:off x="0" y="1976"/>
        <a:ext cx="7772400" cy="2126371"/>
      </dsp:txXfrm>
    </dsp:sp>
    <dsp:sp modelId="{F4FCBB4E-9BA1-45CF-A61A-B431EE00994F}">
      <dsp:nvSpPr>
        <dsp:cNvPr id="0" name=""/>
        <dsp:cNvSpPr/>
      </dsp:nvSpPr>
      <dsp:spPr>
        <a:xfrm>
          <a:off x="0" y="2128348"/>
          <a:ext cx="77724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5F2A2-431A-49D3-AB07-871E3CC51208}">
      <dsp:nvSpPr>
        <dsp:cNvPr id="0" name=""/>
        <dsp:cNvSpPr/>
      </dsp:nvSpPr>
      <dsp:spPr>
        <a:xfrm>
          <a:off x="0" y="2128348"/>
          <a:ext cx="7772400" cy="305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t>Upper critical temperature (point) ACM </a:t>
          </a:r>
        </a:p>
        <a:p>
          <a:pPr lvl="0" algn="r" defTabSz="1244600" rtl="1">
            <a:lnSpc>
              <a:spcPct val="90000"/>
            </a:lnSpc>
            <a:spcBef>
              <a:spcPct val="0"/>
            </a:spcBef>
            <a:spcAft>
              <a:spcPct val="35000"/>
            </a:spcAft>
          </a:pPr>
          <a:r>
            <a:rPr lang="ar-EG" sz="2800" kern="1200" dirty="0" smtClean="0"/>
            <a:t>هي درجة الحرارة التي يبدأ تحتها السمنتيت بالتشكل نتيجة طرد الأوستينيت في السبائك مفرط التكتل.</a:t>
          </a:r>
          <a:endParaRPr lang="en-US" sz="2800" kern="1200" dirty="0"/>
        </a:p>
      </dsp:txBody>
      <dsp:txXfrm>
        <a:off x="0" y="2128348"/>
        <a:ext cx="7772400" cy="30512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587631-B610-414F-BB4C-D60EE63097EB}" type="datetimeFigureOut">
              <a:rPr lang="en-US" smtClean="0"/>
              <a:t>3/27/2022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174C7-E649-4A04-8657-219609D2B004}" type="slidenum">
              <a:rPr lang="en-US" smtClean="0"/>
              <a:t>‹#›</a:t>
            </a:fld>
            <a:endParaRPr lang="en-US"/>
          </a:p>
        </p:txBody>
      </p:sp>
    </p:spTree>
    <p:extLst>
      <p:ext uri="{BB962C8B-B14F-4D97-AF65-F5344CB8AC3E}">
        <p14:creationId xmlns:p14="http://schemas.microsoft.com/office/powerpoint/2010/main" val="63763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174C7-E649-4A04-8657-219609D2B004}" type="slidenum">
              <a:rPr lang="en-US" smtClean="0"/>
              <a:t>3</a:t>
            </a:fld>
            <a:endParaRPr lang="en-US"/>
          </a:p>
        </p:txBody>
      </p:sp>
    </p:spTree>
    <p:extLst>
      <p:ext uri="{BB962C8B-B14F-4D97-AF65-F5344CB8AC3E}">
        <p14:creationId xmlns:p14="http://schemas.microsoft.com/office/powerpoint/2010/main" val="153615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174C7-E649-4A04-8657-219609D2B004}" type="slidenum">
              <a:rPr lang="en-US" smtClean="0"/>
              <a:t>4</a:t>
            </a:fld>
            <a:endParaRPr lang="en-US"/>
          </a:p>
        </p:txBody>
      </p:sp>
    </p:spTree>
    <p:extLst>
      <p:ext uri="{BB962C8B-B14F-4D97-AF65-F5344CB8AC3E}">
        <p14:creationId xmlns:p14="http://schemas.microsoft.com/office/powerpoint/2010/main" val="153615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8174C7-E649-4A04-8657-219609D2B004}" type="slidenum">
              <a:rPr lang="en-US" smtClean="0"/>
              <a:t>5</a:t>
            </a:fld>
            <a:endParaRPr lang="en-US"/>
          </a:p>
        </p:txBody>
      </p:sp>
    </p:spTree>
    <p:extLst>
      <p:ext uri="{BB962C8B-B14F-4D97-AF65-F5344CB8AC3E}">
        <p14:creationId xmlns:p14="http://schemas.microsoft.com/office/powerpoint/2010/main" val="153615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CC32604-465F-4DFD-B896-CA72A9258AC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32604-465F-4DFD-B896-CA72A9258AC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CC32604-465F-4DFD-B896-CA72A9258AC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C32604-465F-4DFD-B896-CA72A9258A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32AAF2B-552E-40D2-BBA1-51EAE5039C79}" type="datetimeFigureOut">
              <a:rPr lang="en-US" smtClean="0"/>
              <a:t>3/27/2022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C32604-465F-4DFD-B896-CA72A9258AC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32AAF2B-552E-40D2-BBA1-51EAE5039C79}" type="datetimeFigureOut">
              <a:rPr lang="en-US" smtClean="0"/>
              <a:t>3/27/2022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CC32604-465F-4DFD-B896-CA72A9258AC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graphicFrame>
        <p:nvGraphicFramePr>
          <p:cNvPr id="6" name="Diagram 5"/>
          <p:cNvGraphicFramePr/>
          <p:nvPr>
            <p:extLst>
              <p:ext uri="{D42A27DB-BD31-4B8C-83A1-F6EECF244321}">
                <p14:modId xmlns:p14="http://schemas.microsoft.com/office/powerpoint/2010/main" val="1626266593"/>
              </p:ext>
            </p:extLst>
          </p:nvPr>
        </p:nvGraphicFramePr>
        <p:xfrm>
          <a:off x="1143000" y="14478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11519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r>
              <a:rPr lang="en-US" sz="4400" b="1" dirty="0"/>
              <a:t>Precipitation </a:t>
            </a:r>
            <a:r>
              <a:rPr lang="en-US" sz="4400" b="1" dirty="0" smtClean="0"/>
              <a:t>hardening        </a:t>
            </a:r>
            <a:r>
              <a:rPr lang="en-US" sz="3600" dirty="0"/>
              <a:t/>
            </a:r>
            <a:br>
              <a:rPr lang="en-US" sz="3600" dirty="0"/>
            </a:br>
            <a:r>
              <a:rPr lang="en-US" sz="3600" dirty="0" smtClean="0"/>
              <a:t>	</a:t>
            </a:r>
            <a:r>
              <a:rPr lang="ar-EG" sz="3200" dirty="0"/>
              <a:t>هي طريقة معالجة حرارية تستخدم غالبًا لزيادة قوة </a:t>
            </a:r>
            <a:r>
              <a:rPr lang="en-US" sz="3200" dirty="0" smtClean="0"/>
              <a:t>	</a:t>
            </a:r>
            <a:r>
              <a:rPr lang="ar-EG" sz="3200" dirty="0" smtClean="0"/>
              <a:t>الخضوع </a:t>
            </a:r>
            <a:r>
              <a:rPr lang="ar-EG" sz="3200" dirty="0"/>
              <a:t>للمعادن القابلة للطرق. تنتج هذه العملية </a:t>
            </a:r>
            <a:r>
              <a:rPr lang="en-US" sz="3200" dirty="0" smtClean="0"/>
              <a:t>	</a:t>
            </a:r>
            <a:r>
              <a:rPr lang="ar-EG" sz="3200" dirty="0" smtClean="0"/>
              <a:t>جزيئات </a:t>
            </a:r>
            <a:r>
              <a:rPr lang="ar-EG" sz="3200" dirty="0"/>
              <a:t>مشتتة بشكل موحد داخل بنية حبيبات </a:t>
            </a:r>
            <a:r>
              <a:rPr lang="en-US" sz="3200" dirty="0" smtClean="0"/>
              <a:t>	</a:t>
            </a:r>
            <a:r>
              <a:rPr lang="ar-EG" sz="3200" dirty="0" smtClean="0"/>
              <a:t>المعدن </a:t>
            </a:r>
            <a:r>
              <a:rPr lang="ar-EG" sz="3200" dirty="0"/>
              <a:t>مما يؤدي إلى تغييرات في الخصائص.</a:t>
            </a:r>
            <a:r>
              <a:rPr lang="en-US" sz="2800" dirty="0"/>
              <a:t/>
            </a:r>
            <a:br>
              <a:rPr lang="en-US" sz="2800" dirty="0"/>
            </a:br>
            <a:endParaRPr lang="en-US" sz="3500" dirty="0" smtClean="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0782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r>
              <a:rPr lang="en-US" sz="4400" b="1" dirty="0"/>
              <a:t>solution heat </a:t>
            </a:r>
            <a:r>
              <a:rPr lang="en-US" sz="4400" b="1" dirty="0" smtClean="0"/>
              <a:t>treatment        </a:t>
            </a:r>
            <a:r>
              <a:rPr lang="en-US" sz="3600" dirty="0"/>
              <a:t/>
            </a:r>
            <a:br>
              <a:rPr lang="en-US" sz="3600" dirty="0"/>
            </a:br>
            <a:r>
              <a:rPr lang="en-US" sz="3600" dirty="0" smtClean="0"/>
              <a:t>	</a:t>
            </a:r>
            <a:r>
              <a:rPr lang="ar-EG" sz="3200" dirty="0"/>
              <a:t>تسخين سبيكة إلى درجة حرارة يدخل فيها مكون </a:t>
            </a:r>
            <a:r>
              <a:rPr lang="en-US" sz="3200" dirty="0" smtClean="0"/>
              <a:t>	</a:t>
            </a:r>
            <a:r>
              <a:rPr lang="ar-EG" sz="3200" dirty="0" smtClean="0"/>
              <a:t>معين </a:t>
            </a:r>
            <a:r>
              <a:rPr lang="ar-EG" sz="3200" dirty="0"/>
              <a:t>في محلول صلب متبوعًا بالتبريد بمعدل سريع </a:t>
            </a:r>
            <a:r>
              <a:rPr lang="en-US" sz="3200" dirty="0" smtClean="0"/>
              <a:t>	</a:t>
            </a:r>
            <a:r>
              <a:rPr lang="ar-EG" sz="3200" dirty="0" smtClean="0"/>
              <a:t>بما </a:t>
            </a:r>
            <a:r>
              <a:rPr lang="ar-EG" sz="3200" dirty="0"/>
              <a:t>يكفي لمنع المكون المذاب من الترسب.</a:t>
            </a:r>
            <a:endParaRPr lang="en-US" sz="3500" dirty="0" smtClean="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389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r>
              <a:rPr lang="en-US" sz="4400" b="1" dirty="0"/>
              <a:t>Natural </a:t>
            </a:r>
            <a:r>
              <a:rPr lang="en-US" sz="4400" b="1" dirty="0" smtClean="0"/>
              <a:t>aging                        </a:t>
            </a:r>
            <a:r>
              <a:rPr lang="en-US" sz="3600" dirty="0"/>
              <a:t/>
            </a:r>
            <a:br>
              <a:rPr lang="en-US" sz="3600" dirty="0"/>
            </a:br>
            <a:r>
              <a:rPr lang="en-US" sz="3600" dirty="0" smtClean="0"/>
              <a:t>	</a:t>
            </a:r>
            <a:r>
              <a:rPr lang="ar-EG" sz="3200" dirty="0"/>
              <a:t>تُعرف أيضًا باسم الشيخوخة ذات درجة الحرارة </a:t>
            </a:r>
            <a:r>
              <a:rPr lang="en-US" sz="3200" dirty="0" smtClean="0"/>
              <a:t>	</a:t>
            </a:r>
            <a:r>
              <a:rPr lang="ar-EG" sz="3200" dirty="0" smtClean="0"/>
              <a:t>المنخفضة </a:t>
            </a:r>
            <a:r>
              <a:rPr lang="ar-EG" sz="3200" dirty="0"/>
              <a:t>، بينما تُعرف الشيخوخة الاصطناعية </a:t>
            </a:r>
            <a:r>
              <a:rPr lang="en-US" sz="3200" dirty="0" smtClean="0"/>
              <a:t>	</a:t>
            </a:r>
            <a:r>
              <a:rPr lang="ar-EG" sz="3200" dirty="0" smtClean="0"/>
              <a:t>أيضًا </a:t>
            </a:r>
            <a:r>
              <a:rPr lang="ar-EG" sz="3200" dirty="0"/>
              <a:t>بالشيخوخة الناتجة عن درجات الحرارة </a:t>
            </a:r>
            <a:r>
              <a:rPr lang="en-US" sz="3200" dirty="0" smtClean="0"/>
              <a:t>	</a:t>
            </a:r>
            <a:r>
              <a:rPr lang="ar-EG" sz="3200" dirty="0" smtClean="0"/>
              <a:t>العالية</a:t>
            </a:r>
            <a:r>
              <a:rPr lang="ar-EG" sz="3200" dirty="0"/>
              <a:t>.</a:t>
            </a: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11772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1066800"/>
          </a:xfrm>
        </p:spPr>
        <p:txBody>
          <a:bodyPr>
            <a:noAutofit/>
          </a:bodyPr>
          <a:lstStyle/>
          <a:p>
            <a:r>
              <a:rPr lang="en-US" sz="4000" b="1" dirty="0">
                <a:solidFill>
                  <a:schemeClr val="accent2">
                    <a:lumMod val="75000"/>
                  </a:schemeClr>
                </a:solidFill>
              </a:rPr>
              <a:t>List various reasons of crack while heat </a:t>
            </a:r>
            <a:r>
              <a:rPr lang="en-US" sz="4000" b="1" dirty="0" smtClean="0">
                <a:solidFill>
                  <a:schemeClr val="accent2">
                    <a:lumMod val="75000"/>
                  </a:schemeClr>
                </a:solidFill>
              </a:rPr>
              <a:t>treatment</a:t>
            </a:r>
            <a:endParaRPr lang="en-US" sz="4000"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endParaRPr lang="en-US" sz="3500" dirty="0" smtClean="0">
              <a:latin typeface="+mj-lt"/>
            </a:endParaRPr>
          </a:p>
          <a:p>
            <a:r>
              <a:rPr lang="en-US" sz="3500" dirty="0" smtClean="0">
                <a:latin typeface="+mj-lt"/>
              </a:rPr>
              <a:t>1- </a:t>
            </a:r>
            <a:r>
              <a:rPr lang="ar-EG" sz="3600" dirty="0"/>
              <a:t>اختيار غير لائق </a:t>
            </a:r>
            <a:r>
              <a:rPr lang="ar-EG" sz="3600" dirty="0" smtClean="0"/>
              <a:t>للصلب</a:t>
            </a:r>
            <a:endParaRPr lang="en-US" sz="3600" b="1" dirty="0" smtClean="0">
              <a:latin typeface="+mj-lt"/>
            </a:endParaRPr>
          </a:p>
          <a:p>
            <a:r>
              <a:rPr lang="en-US" sz="3600" b="1" dirty="0" smtClean="0">
                <a:latin typeface="+mj-lt"/>
              </a:rPr>
              <a:t>2- </a:t>
            </a:r>
            <a:r>
              <a:rPr lang="ar-EG" sz="3600" dirty="0"/>
              <a:t>تصميم جزء غير لائق</a:t>
            </a:r>
          </a:p>
          <a:p>
            <a:r>
              <a:rPr lang="en-US" sz="3600" b="1" dirty="0" smtClean="0"/>
              <a:t>3- </a:t>
            </a:r>
            <a:r>
              <a:rPr lang="ar-EG" sz="3600" dirty="0"/>
              <a:t>إزالة المخزون غير </a:t>
            </a:r>
            <a:r>
              <a:rPr lang="ar-EG" sz="3600" dirty="0" smtClean="0"/>
              <a:t>الكافي</a:t>
            </a:r>
            <a:endParaRPr lang="en-US" sz="3600" b="1" dirty="0" smtClean="0"/>
          </a:p>
          <a:p>
            <a:r>
              <a:rPr lang="en-US" sz="3600" b="1" dirty="0" smtClean="0">
                <a:latin typeface="+mj-lt"/>
              </a:rPr>
              <a:t>4- </a:t>
            </a:r>
            <a:r>
              <a:rPr lang="ar-EG" sz="3600" dirty="0"/>
              <a:t>ارتفاع درجة </a:t>
            </a:r>
            <a:r>
              <a:rPr lang="ar-EG" sz="3600" dirty="0" smtClean="0"/>
              <a:t>الحرارة</a:t>
            </a:r>
            <a:endParaRPr lang="en-US" sz="3600" b="1" dirty="0" smtClean="0">
              <a:latin typeface="+mj-lt"/>
            </a:endParaRPr>
          </a:p>
          <a:p>
            <a:r>
              <a:rPr lang="en-US" sz="3600" b="1" dirty="0" smtClean="0">
                <a:latin typeface="+mj-lt"/>
              </a:rPr>
              <a:t>5- </a:t>
            </a:r>
            <a:r>
              <a:rPr lang="ar-EG" sz="3600" dirty="0"/>
              <a:t>اختيار </a:t>
            </a:r>
            <a:r>
              <a:rPr lang="en-US" sz="3600" dirty="0" err="1"/>
              <a:t>quenchant</a:t>
            </a:r>
            <a:r>
              <a:rPr lang="en-US" sz="3600" dirty="0"/>
              <a:t> </a:t>
            </a:r>
            <a:r>
              <a:rPr lang="ar-EG" sz="3600" dirty="0"/>
              <a:t>غير </a:t>
            </a:r>
            <a:r>
              <a:rPr lang="ar-EG" sz="3600" dirty="0" smtClean="0"/>
              <a:t>لائق</a:t>
            </a:r>
            <a:endParaRPr lang="ar-EG" sz="3600" dirty="0"/>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56010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7543800" cy="1066800"/>
          </a:xfrm>
        </p:spPr>
        <p:txBody>
          <a:bodyPr>
            <a:noAutofit/>
          </a:bodyPr>
          <a:lstStyle/>
          <a:p>
            <a:r>
              <a:rPr lang="en-US" sz="3600" b="1" dirty="0">
                <a:solidFill>
                  <a:schemeClr val="accent2">
                    <a:lumMod val="75000"/>
                  </a:schemeClr>
                </a:solidFill>
              </a:rPr>
              <a:t>What is the </a:t>
            </a:r>
            <a:r>
              <a:rPr lang="en-US" sz="3600" b="1" dirty="0" smtClean="0">
                <a:solidFill>
                  <a:schemeClr val="accent2">
                    <a:lumMod val="75000"/>
                  </a:schemeClr>
                </a:solidFill>
              </a:rPr>
              <a:t>purpose of </a:t>
            </a:r>
            <a:r>
              <a:rPr lang="en-US" sz="3600" b="1" dirty="0" smtClean="0">
                <a:solidFill>
                  <a:schemeClr val="accent2">
                    <a:lumMod val="75000"/>
                  </a:schemeClr>
                </a:solidFill>
                <a:effectLst>
                  <a:outerShdw blurRad="38100" dist="38100" dir="2700000" algn="tl">
                    <a:srgbClr val="000000">
                      <a:alpha val="43137"/>
                    </a:srgbClr>
                  </a:outerShdw>
                </a:effectLst>
              </a:rPr>
              <a:t>Normalizing</a:t>
            </a:r>
            <a:r>
              <a:rPr lang="en-US" sz="3600" b="1" dirty="0" smtClean="0">
                <a:solidFill>
                  <a:schemeClr val="accent2">
                    <a:lumMod val="75000"/>
                  </a:schemeClr>
                </a:solidFill>
              </a:rPr>
              <a:t>? </a:t>
            </a:r>
            <a:endParaRPr lang="en-US" sz="3600" b="1" dirty="0">
              <a:solidFill>
                <a:schemeClr val="accent2">
                  <a:lumMod val="75000"/>
                </a:schemeClr>
              </a:solidFill>
            </a:endParaRPr>
          </a:p>
        </p:txBody>
      </p:sp>
      <p:graphicFrame>
        <p:nvGraphicFramePr>
          <p:cNvPr id="5" name="Diagram 4"/>
          <p:cNvGraphicFramePr/>
          <p:nvPr>
            <p:extLst>
              <p:ext uri="{D42A27DB-BD31-4B8C-83A1-F6EECF244321}">
                <p14:modId xmlns:p14="http://schemas.microsoft.com/office/powerpoint/2010/main" val="1738244155"/>
              </p:ext>
            </p:extLst>
          </p:nvPr>
        </p:nvGraphicFramePr>
        <p:xfrm>
          <a:off x="1143000" y="14478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94642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r>
              <a:rPr lang="en-US" sz="4000" b="1" dirty="0" smtClean="0">
                <a:solidFill>
                  <a:schemeClr val="accent2">
                    <a:lumMod val="75000"/>
                  </a:schemeClr>
                </a:solidFill>
              </a:rPr>
              <a:t>Explain Normalizing Process</a:t>
            </a:r>
            <a:endParaRPr lang="en-US" sz="4000"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r>
              <a:rPr lang="ar-EG" sz="4800" b="1" dirty="0"/>
              <a:t>تأثير التطبيع مثل التلدين. يصبح هيكل المادة أدق. غالبًا ما تستخدم لتحسين أداء قطع المواد. في بعض الأحيان ، تكون المعالجة الحرارية النهائية للأجزاء غير المطلوبة.</a:t>
            </a: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4207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7543800" cy="1066800"/>
          </a:xfrm>
        </p:spPr>
        <p:txBody>
          <a:bodyPr>
            <a:noAutofit/>
          </a:bodyPr>
          <a:lstStyle/>
          <a:p>
            <a:r>
              <a:rPr lang="en-US" sz="3500" b="1" dirty="0">
                <a:solidFill>
                  <a:schemeClr val="accent2">
                    <a:lumMod val="75000"/>
                  </a:schemeClr>
                </a:solidFill>
              </a:rPr>
              <a:t/>
            </a:r>
            <a:br>
              <a:rPr lang="en-US" sz="3500" b="1" dirty="0">
                <a:solidFill>
                  <a:schemeClr val="accent2">
                    <a:lumMod val="75000"/>
                  </a:schemeClr>
                </a:solidFill>
              </a:rPr>
            </a:br>
            <a:r>
              <a:rPr lang="en-US" sz="3500" dirty="0">
                <a:solidFill>
                  <a:schemeClr val="accent2">
                    <a:lumMod val="75000"/>
                  </a:schemeClr>
                </a:solidFill>
              </a:rPr>
              <a:t/>
            </a:r>
            <a:br>
              <a:rPr lang="en-US" sz="3500" dirty="0">
                <a:solidFill>
                  <a:schemeClr val="accent2">
                    <a:lumMod val="75000"/>
                  </a:schemeClr>
                </a:solidFill>
              </a:rPr>
            </a:br>
            <a:r>
              <a:rPr lang="en-US" sz="3500" dirty="0">
                <a:solidFill>
                  <a:schemeClr val="accent2">
                    <a:lumMod val="75000"/>
                  </a:schemeClr>
                </a:solidFill>
              </a:rPr>
              <a:t/>
            </a:r>
            <a:br>
              <a:rPr lang="en-US" sz="3500" dirty="0">
                <a:solidFill>
                  <a:schemeClr val="accent2">
                    <a:lumMod val="75000"/>
                  </a:schemeClr>
                </a:solidFill>
              </a:rPr>
            </a:br>
            <a:r>
              <a:rPr lang="en-US" sz="3500" b="1" dirty="0">
                <a:solidFill>
                  <a:schemeClr val="accent2">
                    <a:lumMod val="75000"/>
                  </a:schemeClr>
                </a:solidFill>
              </a:rPr>
              <a:t>What is the purpose of Hardening</a:t>
            </a:r>
            <a:r>
              <a:rPr lang="en-US" sz="3500" b="1" dirty="0" smtClean="0">
                <a:solidFill>
                  <a:schemeClr val="accent2">
                    <a:lumMod val="75000"/>
                  </a:schemeClr>
                </a:solidFill>
              </a:rPr>
              <a:t>?</a:t>
            </a:r>
            <a:endParaRPr lang="en-US" sz="3500" dirty="0">
              <a:solidFill>
                <a:schemeClr val="accent2">
                  <a:lumMod val="75000"/>
                </a:schemeClr>
              </a:solidFill>
            </a:endParaRPr>
          </a:p>
        </p:txBody>
      </p:sp>
      <p:graphicFrame>
        <p:nvGraphicFramePr>
          <p:cNvPr id="5" name="Diagram 4"/>
          <p:cNvGraphicFramePr/>
          <p:nvPr>
            <p:extLst>
              <p:ext uri="{D42A27DB-BD31-4B8C-83A1-F6EECF244321}">
                <p14:modId xmlns:p14="http://schemas.microsoft.com/office/powerpoint/2010/main" val="1449693154"/>
              </p:ext>
            </p:extLst>
          </p:nvPr>
        </p:nvGraphicFramePr>
        <p:xfrm>
          <a:off x="1143000" y="14478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683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r>
              <a:rPr lang="en-US" sz="4000" b="1" dirty="0">
                <a:solidFill>
                  <a:schemeClr val="accent2">
                    <a:lumMod val="75000"/>
                  </a:schemeClr>
                </a:solidFill>
              </a:rPr>
              <a:t>Explain </a:t>
            </a:r>
            <a:r>
              <a:rPr lang="en-US" sz="4000" b="1" dirty="0" smtClean="0">
                <a:solidFill>
                  <a:schemeClr val="accent2">
                    <a:lumMod val="75000"/>
                  </a:schemeClr>
                </a:solidFill>
              </a:rPr>
              <a:t>Hardening Process</a:t>
            </a:r>
            <a:endParaRPr lang="en-US" sz="4000"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rmAutofit/>
          </a:bodyPr>
          <a:lstStyle/>
          <a:p>
            <a:pPr algn="r" rtl="1"/>
            <a:r>
              <a:rPr lang="ar-EG" sz="3200" b="1" dirty="0"/>
              <a:t>إخماد التصلب هو عملية ميكانيكية. في هذه العملية ، يتم تقوية قطعة العمل وتصلبها. وتشمل هذه المعادن المعادن الحديدية والسبائك والصلب وسبائك الحديد الزهر. </a:t>
            </a:r>
            <a:endParaRPr lang="en-US" sz="3200" b="1" dirty="0" smtClean="0"/>
          </a:p>
          <a:p>
            <a:pPr algn="r" rtl="1"/>
            <a:endParaRPr lang="en-US" sz="3200" b="1" dirty="0" smtClean="0"/>
          </a:p>
          <a:p>
            <a:pPr algn="r" rtl="1"/>
            <a:r>
              <a:rPr lang="ar-EG" sz="3200" b="1" dirty="0" smtClean="0"/>
              <a:t>عادة </a:t>
            </a:r>
            <a:r>
              <a:rPr lang="ar-EG" sz="3200" b="1" dirty="0"/>
              <a:t>ما يتم تلطيف المادة لتقليل الهشاشة التي قد تزداد بسبب عملية التصلب بالإخماد. تشمل المنتجات التي يمكن إخمادها التروس والأعمدة وكتل التآكل.</a:t>
            </a: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2887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
            <a:ext cx="7543800" cy="1066800"/>
          </a:xfrm>
        </p:spPr>
        <p:txBody>
          <a:bodyPr>
            <a:noAutofit/>
          </a:bodyPr>
          <a:lstStyle/>
          <a:p>
            <a:r>
              <a:rPr lang="en-US" sz="3500" b="1" dirty="0">
                <a:solidFill>
                  <a:schemeClr val="accent2">
                    <a:lumMod val="75000"/>
                  </a:schemeClr>
                </a:solidFill>
              </a:rPr>
              <a:t/>
            </a:r>
            <a:br>
              <a:rPr lang="en-US" sz="3500" b="1" dirty="0">
                <a:solidFill>
                  <a:schemeClr val="accent2">
                    <a:lumMod val="75000"/>
                  </a:schemeClr>
                </a:solidFill>
              </a:rPr>
            </a:br>
            <a:r>
              <a:rPr lang="en-US" sz="3500" dirty="0">
                <a:solidFill>
                  <a:schemeClr val="accent2">
                    <a:lumMod val="75000"/>
                  </a:schemeClr>
                </a:solidFill>
              </a:rPr>
              <a:t/>
            </a:r>
            <a:br>
              <a:rPr lang="en-US" sz="3500" dirty="0">
                <a:solidFill>
                  <a:schemeClr val="accent2">
                    <a:lumMod val="75000"/>
                  </a:schemeClr>
                </a:solidFill>
              </a:rPr>
            </a:br>
            <a:r>
              <a:rPr lang="en-US" sz="3500" dirty="0">
                <a:solidFill>
                  <a:schemeClr val="accent2">
                    <a:lumMod val="75000"/>
                  </a:schemeClr>
                </a:solidFill>
              </a:rPr>
              <a:t/>
            </a:r>
            <a:br>
              <a:rPr lang="en-US" sz="3500" dirty="0">
                <a:solidFill>
                  <a:schemeClr val="accent2">
                    <a:lumMod val="75000"/>
                  </a:schemeClr>
                </a:solidFill>
              </a:rPr>
            </a:br>
            <a:r>
              <a:rPr lang="en-US" sz="3500" b="1" dirty="0">
                <a:solidFill>
                  <a:schemeClr val="accent2">
                    <a:lumMod val="75000"/>
                  </a:schemeClr>
                </a:solidFill>
              </a:rPr>
              <a:t>What is the purpose of </a:t>
            </a:r>
            <a:r>
              <a:rPr lang="en-US" sz="3500" b="1" dirty="0" smtClean="0">
                <a:solidFill>
                  <a:schemeClr val="accent2">
                    <a:lumMod val="75000"/>
                  </a:schemeClr>
                </a:solidFill>
              </a:rPr>
              <a:t> Tempering</a:t>
            </a:r>
            <a:r>
              <a:rPr lang="en-US" sz="3500" b="1" dirty="0">
                <a:solidFill>
                  <a:schemeClr val="accent2">
                    <a:lumMod val="75000"/>
                  </a:schemeClr>
                </a:solidFill>
              </a:rPr>
              <a:t>?</a:t>
            </a:r>
            <a:endParaRPr lang="en-US" sz="3500" dirty="0">
              <a:solidFill>
                <a:schemeClr val="accent2">
                  <a:lumMod val="75000"/>
                </a:schemeClr>
              </a:solidFill>
            </a:endParaRPr>
          </a:p>
        </p:txBody>
      </p:sp>
      <p:graphicFrame>
        <p:nvGraphicFramePr>
          <p:cNvPr id="5" name="Diagram 4"/>
          <p:cNvGraphicFramePr/>
          <p:nvPr>
            <p:extLst>
              <p:ext uri="{D42A27DB-BD31-4B8C-83A1-F6EECF244321}">
                <p14:modId xmlns:p14="http://schemas.microsoft.com/office/powerpoint/2010/main" val="3878658260"/>
              </p:ext>
            </p:extLst>
          </p:nvPr>
        </p:nvGraphicFramePr>
        <p:xfrm>
          <a:off x="1143000" y="14478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72795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r>
              <a:rPr lang="en-US" sz="4000" b="1" dirty="0">
                <a:solidFill>
                  <a:schemeClr val="accent2">
                    <a:lumMod val="75000"/>
                  </a:schemeClr>
                </a:solidFill>
              </a:rPr>
              <a:t>Explain Hardening Tempering</a:t>
            </a:r>
          </a:p>
        </p:txBody>
      </p:sp>
      <p:sp>
        <p:nvSpPr>
          <p:cNvPr id="3" name="Subtitle 2"/>
          <p:cNvSpPr>
            <a:spLocks noGrp="1"/>
          </p:cNvSpPr>
          <p:nvPr>
            <p:ph type="subTitle" idx="1"/>
          </p:nvPr>
        </p:nvSpPr>
        <p:spPr>
          <a:xfrm>
            <a:off x="1143000" y="1447800"/>
            <a:ext cx="7772400" cy="5181600"/>
          </a:xfrm>
        </p:spPr>
        <p:txBody>
          <a:bodyPr>
            <a:normAutofit/>
          </a:bodyPr>
          <a:lstStyle/>
          <a:p>
            <a:pPr algn="r" rtl="1"/>
            <a:r>
              <a:rPr lang="ar-EG" sz="4800" b="1" dirty="0"/>
              <a:t>عادة ما يتم التقسية بعد التبريد. إنه تبريد سريع للمعدن لوضعه في أصعب حالاته. عادة ما تكون الخطوة الأخيرة في المعالجة الحرارية لقطعة العمل. تسمى عملية التبريد والتلطيف المركبة بالمعالجة النهائية.</a:t>
            </a: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4145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8534399" cy="914400"/>
          </a:xfrm>
        </p:spPr>
        <p:txBody>
          <a:bodyPr>
            <a:noAutofit/>
          </a:bodyPr>
          <a:lstStyle/>
          <a:p>
            <a:r>
              <a:rPr lang="en-US" sz="3800" b="1" dirty="0">
                <a:solidFill>
                  <a:schemeClr val="accent2">
                    <a:lumMod val="75000"/>
                  </a:schemeClr>
                </a:solidFill>
              </a:rPr>
              <a:t>Types of Heat Treatment Processes</a:t>
            </a:r>
          </a:p>
        </p:txBody>
      </p:sp>
      <p:sp>
        <p:nvSpPr>
          <p:cNvPr id="3" name="Subtitle 2"/>
          <p:cNvSpPr>
            <a:spLocks noGrp="1"/>
          </p:cNvSpPr>
          <p:nvPr>
            <p:ph type="subTitle" idx="1"/>
          </p:nvPr>
        </p:nvSpPr>
        <p:spPr>
          <a:xfrm>
            <a:off x="1143000" y="1447800"/>
            <a:ext cx="7772400" cy="5181600"/>
          </a:xfrm>
        </p:spPr>
        <p:txBody>
          <a:bodyPr>
            <a:normAutofit lnSpcReduction="10000"/>
          </a:bodyPr>
          <a:lstStyle/>
          <a:p>
            <a:endParaRPr lang="en-US" sz="3300" dirty="0" smtClean="0"/>
          </a:p>
          <a:p>
            <a:pPr marL="484632" indent="-457200">
              <a:buFont typeface="+mj-lt"/>
              <a:buAutoNum type="arabicParenR"/>
            </a:pPr>
            <a:r>
              <a:rPr lang="en-US" sz="3000" b="1" dirty="0" smtClean="0"/>
              <a:t>Annealing</a:t>
            </a:r>
          </a:p>
          <a:p>
            <a:pPr marL="541782" indent="-514350">
              <a:buFont typeface="+mj-lt"/>
              <a:buAutoNum type="arabicParenR"/>
            </a:pPr>
            <a:r>
              <a:rPr lang="en-US" sz="3000" b="1" dirty="0" smtClean="0"/>
              <a:t>Normalizing</a:t>
            </a:r>
          </a:p>
          <a:p>
            <a:pPr marL="541782" indent="-514350">
              <a:buFont typeface="+mj-lt"/>
              <a:buAutoNum type="arabicParenR"/>
            </a:pPr>
            <a:r>
              <a:rPr lang="en-US" sz="3000" b="1" dirty="0" smtClean="0"/>
              <a:t>Hardening</a:t>
            </a:r>
          </a:p>
          <a:p>
            <a:pPr marL="541782" indent="-514350">
              <a:buFont typeface="+mj-lt"/>
              <a:buAutoNum type="arabicParenR"/>
            </a:pPr>
            <a:r>
              <a:rPr lang="en-US" sz="3000" b="1" dirty="0" smtClean="0"/>
              <a:t>Tempering</a:t>
            </a:r>
          </a:p>
          <a:p>
            <a:pPr marL="541782" indent="-514350">
              <a:buFont typeface="+mj-lt"/>
              <a:buAutoNum type="arabicParenR"/>
            </a:pPr>
            <a:r>
              <a:rPr lang="en-US" sz="3000" b="1" dirty="0" err="1" smtClean="0"/>
              <a:t>Nitriding</a:t>
            </a:r>
            <a:endParaRPr lang="en-US" sz="3000" b="1" dirty="0" smtClean="0"/>
          </a:p>
          <a:p>
            <a:pPr marL="541782" indent="-514350">
              <a:buFont typeface="+mj-lt"/>
              <a:buAutoNum type="arabicParenR"/>
            </a:pPr>
            <a:r>
              <a:rPr lang="en-US" sz="3000" b="1" dirty="0" smtClean="0"/>
              <a:t>Cyaniding</a:t>
            </a:r>
          </a:p>
          <a:p>
            <a:pPr marL="541782" indent="-514350">
              <a:buFont typeface="+mj-lt"/>
              <a:buAutoNum type="arabicParenR"/>
            </a:pPr>
            <a:r>
              <a:rPr lang="en-US" sz="3000" b="1" dirty="0" smtClean="0"/>
              <a:t>Induction </a:t>
            </a:r>
          </a:p>
          <a:p>
            <a:pPr marL="541782" indent="-514350">
              <a:buFont typeface="+mj-lt"/>
              <a:buAutoNum type="arabicParenR"/>
            </a:pPr>
            <a:r>
              <a:rPr lang="en-US" sz="3000" b="1" dirty="0" smtClean="0"/>
              <a:t>Hardening</a:t>
            </a:r>
          </a:p>
          <a:p>
            <a:pPr marL="541782" indent="-514350">
              <a:buFont typeface="+mj-lt"/>
              <a:buAutoNum type="arabicParenR"/>
            </a:pPr>
            <a:r>
              <a:rPr lang="en-US" sz="3000" b="1" dirty="0" smtClean="0"/>
              <a:t>Flame Hardening</a:t>
            </a: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97066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est By\Desktop\New folder\carbon-ste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6200"/>
            <a:ext cx="7543800"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371600" y="5867400"/>
            <a:ext cx="7498080" cy="1143000"/>
          </a:xfrm>
        </p:spPr>
        <p:txBody>
          <a:bodyPr>
            <a:noAutofit/>
          </a:bodyPr>
          <a:lstStyle/>
          <a:p>
            <a:r>
              <a:rPr lang="en-US" sz="2800" dirty="0">
                <a:effectLst/>
              </a:rPr>
              <a:t>For hardening of carbon steel has 1.5 C determine</a:t>
            </a:r>
            <a:br>
              <a:rPr lang="en-US" sz="2800" dirty="0">
                <a:effectLst/>
              </a:rPr>
            </a:br>
            <a:r>
              <a:rPr lang="en-US" sz="2800" dirty="0">
                <a:effectLst/>
              </a:rPr>
              <a:t>The lower and upper critical temperature</a:t>
            </a:r>
            <a:br>
              <a:rPr lang="en-US" sz="2800" dirty="0">
                <a:effectLst/>
              </a:rPr>
            </a:br>
            <a:endParaRPr lang="en-US" sz="2800" dirty="0"/>
          </a:p>
        </p:txBody>
      </p:sp>
    </p:spTree>
    <p:extLst>
      <p:ext uri="{BB962C8B-B14F-4D97-AF65-F5344CB8AC3E}">
        <p14:creationId xmlns:p14="http://schemas.microsoft.com/office/powerpoint/2010/main" val="3644709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33400"/>
            <a:ext cx="7543800" cy="914400"/>
          </a:xfrm>
        </p:spPr>
        <p:txBody>
          <a:bodyPr>
            <a:noAutofit/>
          </a:bodyPr>
          <a:lstStyle/>
          <a:p>
            <a:r>
              <a:rPr lang="en-US" sz="4000" b="1" dirty="0" smtClean="0">
                <a:solidFill>
                  <a:schemeClr val="accent2">
                    <a:lumMod val="75000"/>
                  </a:schemeClr>
                </a:solidFill>
              </a:rPr>
              <a:t>Discuss </a:t>
            </a:r>
            <a:r>
              <a:rPr lang="en-US" sz="4000" b="1" dirty="0">
                <a:solidFill>
                  <a:schemeClr val="accent2">
                    <a:lumMod val="75000"/>
                  </a:schemeClr>
                </a:solidFill>
              </a:rPr>
              <a:t>Age Hardening of </a:t>
            </a:r>
            <a:r>
              <a:rPr lang="en-US" sz="4000" b="1" dirty="0" smtClean="0">
                <a:solidFill>
                  <a:schemeClr val="accent2">
                    <a:lumMod val="75000"/>
                  </a:schemeClr>
                </a:solidFill>
              </a:rPr>
              <a:t>    Al-CU </a:t>
            </a:r>
            <a:r>
              <a:rPr lang="en-US" sz="4000" b="1" dirty="0">
                <a:solidFill>
                  <a:schemeClr val="accent2">
                    <a:lumMod val="75000"/>
                  </a:schemeClr>
                </a:solidFill>
              </a:rPr>
              <a:t>alloys.</a:t>
            </a:r>
          </a:p>
        </p:txBody>
      </p:sp>
      <p:sp>
        <p:nvSpPr>
          <p:cNvPr id="3" name="Subtitle 2"/>
          <p:cNvSpPr>
            <a:spLocks noGrp="1"/>
          </p:cNvSpPr>
          <p:nvPr>
            <p:ph type="subTitle" idx="1"/>
          </p:nvPr>
        </p:nvSpPr>
        <p:spPr>
          <a:xfrm>
            <a:off x="1143000" y="1447800"/>
            <a:ext cx="7772400" cy="5181600"/>
          </a:xfrm>
        </p:spPr>
        <p:txBody>
          <a:bodyPr>
            <a:normAutofit/>
          </a:bodyPr>
          <a:lstStyle/>
          <a:p>
            <a:pPr algn="r" rtl="1"/>
            <a:r>
              <a:rPr lang="ar-EG" sz="4000" b="1" dirty="0"/>
              <a:t>النحاس له قابلية منخفضة للذوبان في الألومنيوم عند درجات حرارة منخفضة. لذلك فإن السبيكة التي يتم إخمادها من درجات الحرارة العالية للاحتفاظ بالنحاس في المحلول الصلب ستكون ثابتة. ... يمكن أن يحدث هذا حتى في درجة حرارة الغرفة ، بحيث تتغير الصلابة كدالة زمنية ، وهي ظاهرة تُعرف باسم "التصلب بالعمر"</a:t>
            </a: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0617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5638800"/>
            <a:ext cx="7498080" cy="1143000"/>
          </a:xfrm>
        </p:spPr>
        <p:txBody>
          <a:bodyPr>
            <a:noAutofit/>
          </a:bodyPr>
          <a:lstStyle/>
          <a:p>
            <a:pPr algn="ctr"/>
            <a:r>
              <a:rPr lang="en-US" sz="3600" dirty="0" smtClean="0">
                <a:effectLst/>
                <a:latin typeface="Arial Black" pitchFamily="34" charset="0"/>
              </a:rPr>
              <a:t>Fe-C Phase Diagram</a:t>
            </a:r>
            <a:endParaRPr lang="en-US" sz="3600" dirty="0">
              <a:latin typeface="Arial Black" pitchFamily="34" charset="0"/>
            </a:endParaRPr>
          </a:p>
        </p:txBody>
      </p:sp>
      <p:pic>
        <p:nvPicPr>
          <p:cNvPr id="2050" name="Picture 2" descr="C:\Users\Best By\Desktop\New folder\Fe-C phase_diagram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8077200" cy="574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429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33400"/>
            <a:ext cx="7543800" cy="914400"/>
          </a:xfrm>
        </p:spPr>
        <p:txBody>
          <a:bodyPr>
            <a:noAutofit/>
          </a:bodyPr>
          <a:lstStyle/>
          <a:p>
            <a:r>
              <a:rPr lang="en-US" sz="3600" b="1" dirty="0">
                <a:solidFill>
                  <a:schemeClr val="accent2">
                    <a:lumMod val="75000"/>
                  </a:schemeClr>
                </a:solidFill>
              </a:rPr>
              <a:t>Define the following temperatures on the (A1, A2, A3, A4, and </a:t>
            </a:r>
            <a:r>
              <a:rPr lang="en-US" sz="3600" b="1" dirty="0" err="1">
                <a:solidFill>
                  <a:schemeClr val="accent2">
                    <a:lumMod val="75000"/>
                  </a:schemeClr>
                </a:solidFill>
              </a:rPr>
              <a:t>Acm</a:t>
            </a:r>
            <a:r>
              <a:rPr lang="en-US" sz="3600" b="1" dirty="0">
                <a:solidFill>
                  <a:schemeClr val="accent2">
                    <a:lumMod val="75000"/>
                  </a:schemeClr>
                </a:solidFill>
              </a:rPr>
              <a:t>)</a:t>
            </a:r>
          </a:p>
        </p:txBody>
      </p:sp>
      <p:graphicFrame>
        <p:nvGraphicFramePr>
          <p:cNvPr id="6" name="Diagram 5"/>
          <p:cNvGraphicFramePr/>
          <p:nvPr>
            <p:extLst>
              <p:ext uri="{D42A27DB-BD31-4B8C-83A1-F6EECF244321}">
                <p14:modId xmlns:p14="http://schemas.microsoft.com/office/powerpoint/2010/main" val="949715580"/>
              </p:ext>
            </p:extLst>
          </p:nvPr>
        </p:nvGraphicFramePr>
        <p:xfrm>
          <a:off x="1143000" y="14478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2142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33400"/>
            <a:ext cx="7543800" cy="914400"/>
          </a:xfrm>
        </p:spPr>
        <p:txBody>
          <a:bodyPr>
            <a:noAutofit/>
          </a:bodyPr>
          <a:lstStyle/>
          <a:p>
            <a:r>
              <a:rPr lang="en-US" sz="3600" b="1" dirty="0">
                <a:solidFill>
                  <a:schemeClr val="accent2">
                    <a:lumMod val="75000"/>
                  </a:schemeClr>
                </a:solidFill>
              </a:rPr>
              <a:t>Define the following temperatures on the (A1, A2, A3, A4, and </a:t>
            </a:r>
            <a:r>
              <a:rPr lang="en-US" sz="3600" b="1" dirty="0" err="1">
                <a:solidFill>
                  <a:schemeClr val="accent2">
                    <a:lumMod val="75000"/>
                  </a:schemeClr>
                </a:solidFill>
              </a:rPr>
              <a:t>Acm</a:t>
            </a:r>
            <a:r>
              <a:rPr lang="en-US" sz="3600" b="1" dirty="0">
                <a:solidFill>
                  <a:schemeClr val="accent2">
                    <a:lumMod val="75000"/>
                  </a:schemeClr>
                </a:solidFill>
              </a:rPr>
              <a:t>)</a:t>
            </a:r>
          </a:p>
        </p:txBody>
      </p:sp>
      <p:graphicFrame>
        <p:nvGraphicFramePr>
          <p:cNvPr id="6" name="Diagram 5"/>
          <p:cNvGraphicFramePr/>
          <p:nvPr>
            <p:extLst>
              <p:ext uri="{D42A27DB-BD31-4B8C-83A1-F6EECF244321}">
                <p14:modId xmlns:p14="http://schemas.microsoft.com/office/powerpoint/2010/main" val="2695954557"/>
              </p:ext>
            </p:extLst>
          </p:nvPr>
        </p:nvGraphicFramePr>
        <p:xfrm>
          <a:off x="1143000" y="14478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8312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pPr lvl="0"/>
            <a:r>
              <a:rPr lang="en-US" sz="3200" b="1" dirty="0">
                <a:solidFill>
                  <a:schemeClr val="accent2">
                    <a:lumMod val="75000"/>
                  </a:schemeClr>
                </a:solidFill>
                <a:effectLst/>
              </a:rPr>
              <a:t>Explain the methods of determination of austenitic grain size.</a:t>
            </a:r>
          </a:p>
        </p:txBody>
      </p:sp>
      <p:sp>
        <p:nvSpPr>
          <p:cNvPr id="3" name="Subtitle 2"/>
          <p:cNvSpPr>
            <a:spLocks noGrp="1"/>
          </p:cNvSpPr>
          <p:nvPr>
            <p:ph type="subTitle" idx="1"/>
          </p:nvPr>
        </p:nvSpPr>
        <p:spPr>
          <a:xfrm>
            <a:off x="1143000" y="1447800"/>
            <a:ext cx="7772400" cy="5181600"/>
          </a:xfrm>
        </p:spPr>
        <p:txBody>
          <a:bodyPr>
            <a:normAutofit fontScale="92500"/>
          </a:bodyPr>
          <a:lstStyle/>
          <a:p>
            <a:r>
              <a:rPr lang="en-US" sz="2400" dirty="0" smtClean="0">
                <a:latin typeface="Arial Black" pitchFamily="34" charset="0"/>
              </a:rPr>
              <a:t>1- </a:t>
            </a:r>
            <a:r>
              <a:rPr lang="en-US" sz="2400" b="1" dirty="0"/>
              <a:t>ASTM Standard Grain Size Number: </a:t>
            </a:r>
          </a:p>
          <a:p>
            <a:pPr algn="r" rtl="1"/>
            <a:r>
              <a:rPr lang="ar-EG" sz="2400" b="1" dirty="0" smtClean="0"/>
              <a:t>هذه </a:t>
            </a:r>
            <a:r>
              <a:rPr lang="ar-EG" sz="2400" b="1" dirty="0"/>
              <a:t>هي الطريقة الأكثر شيوعًا لقياس حجم الحبوب ، حيث يتم الإبلاغ عن حجم الحبوب برقم </a:t>
            </a:r>
            <a:r>
              <a:rPr lang="en-US" sz="2400" b="1" dirty="0"/>
              <a:t>ASTM (</a:t>
            </a:r>
            <a:r>
              <a:rPr lang="ar-EG" sz="2400" b="1" dirty="0"/>
              <a:t>الجمعية الأمريكية لمواد الاختبار). تستخدم الطريقة للحبوب المتكافئة. يتم تحديد حجم الحبوب في المجهر بتكبير 100 </a:t>
            </a:r>
            <a:r>
              <a:rPr lang="en-US" sz="2400" b="1" dirty="0"/>
              <a:t>X </a:t>
            </a:r>
            <a:r>
              <a:rPr lang="ar-EG" sz="2400" b="1" dirty="0"/>
              <a:t>من خلال المقارنة مع مخططات حجم الحبوب القياسية </a:t>
            </a:r>
            <a:r>
              <a:rPr lang="en-US" sz="2400" b="1" dirty="0"/>
              <a:t>ASTM </a:t>
            </a:r>
            <a:r>
              <a:rPr lang="ar-EG" sz="2400" b="1" dirty="0"/>
              <a:t>ويتم الإبلاغ عن العدد المطابق لحجم الحبوب. </a:t>
            </a:r>
            <a:endParaRPr lang="en-US" sz="2400" b="1" dirty="0" smtClean="0"/>
          </a:p>
          <a:p>
            <a:pPr algn="r" rtl="1"/>
            <a:endParaRPr lang="en-US" sz="2400" b="1" dirty="0" smtClean="0"/>
          </a:p>
          <a:p>
            <a:pPr algn="r" rtl="1"/>
            <a:r>
              <a:rPr lang="ar-EG" sz="2800" b="1" dirty="0"/>
              <a:t>تم عرض مخططات حجم الحبيبات القياسية </a:t>
            </a:r>
            <a:r>
              <a:rPr lang="en-US" sz="2800" b="1" dirty="0"/>
              <a:t>ASTM </a:t>
            </a:r>
            <a:r>
              <a:rPr lang="ar-EG" sz="2800" b="1" dirty="0"/>
              <a:t>مقارنة بحجم الحبيبات في العينات في الشكل 2.29 إلى 2.31 أو ، قد يحتوي المجهر على قطعة عين خاصة ، والتي يتم توفيرها مع لوحة دائرية دوارة تحتوي على ثمانية أقراص زجاجية ميكرومتر. على كل قرص ، يتم نقش شبكة سداسية محكومة بدقة ، والأقراص مرقمة من 1 إلى 8 حسب حجم الأشكال السداسية </a:t>
            </a:r>
            <a:r>
              <a:rPr lang="ar-EG" sz="2800" b="1" dirty="0" smtClean="0"/>
              <a:t>معايير </a:t>
            </a:r>
            <a:r>
              <a:rPr lang="en-US" sz="2800" b="1" dirty="0"/>
              <a:t>ASTM</a:t>
            </a:r>
            <a:r>
              <a:rPr lang="en-US" sz="2800" b="1" dirty="0" smtClean="0"/>
              <a:t>).</a:t>
            </a:r>
            <a:r>
              <a:rPr lang="ar-EG" sz="2400" b="1" dirty="0"/>
              <a:t> )</a:t>
            </a:r>
            <a:endParaRPr lang="en-US" sz="2400" dirty="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7648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Best By\Desktop\New folder\ASTM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325" y="3505200"/>
            <a:ext cx="4448675" cy="33106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est By\Desktop\New folder\ASTM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0"/>
            <a:ext cx="37047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Best By\Desktop\New folder\ASTM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325" y="76200"/>
            <a:ext cx="444867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215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Best By\Desktop\New folder\ASTM 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1950"/>
            <a:ext cx="7964424"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218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pPr lvl="0"/>
            <a:r>
              <a:rPr lang="en-US" sz="3200" b="1" dirty="0">
                <a:solidFill>
                  <a:schemeClr val="accent2">
                    <a:lumMod val="75000"/>
                  </a:schemeClr>
                </a:solidFill>
                <a:effectLst/>
              </a:rPr>
              <a:t>Explain the methods of determination of austenitic grain size.</a:t>
            </a:r>
          </a:p>
        </p:txBody>
      </p:sp>
      <p:sp>
        <p:nvSpPr>
          <p:cNvPr id="3" name="Subtitle 2"/>
          <p:cNvSpPr>
            <a:spLocks noGrp="1"/>
          </p:cNvSpPr>
          <p:nvPr>
            <p:ph type="subTitle" idx="1"/>
          </p:nvPr>
        </p:nvSpPr>
        <p:spPr>
          <a:xfrm>
            <a:off x="1143000" y="1447800"/>
            <a:ext cx="7772400" cy="5181600"/>
          </a:xfrm>
        </p:spPr>
        <p:txBody>
          <a:bodyPr>
            <a:normAutofit/>
          </a:bodyPr>
          <a:lstStyle/>
          <a:p>
            <a:r>
              <a:rPr lang="en-US" dirty="0" smtClean="0">
                <a:latin typeface="Arial Black" pitchFamily="34" charset="0"/>
              </a:rPr>
              <a:t>2-</a:t>
            </a:r>
            <a:r>
              <a:rPr lang="en-US" sz="3000" dirty="0" smtClean="0">
                <a:latin typeface="Arial Black" pitchFamily="34" charset="0"/>
              </a:rPr>
              <a:t> </a:t>
            </a:r>
            <a:r>
              <a:rPr lang="en-US" sz="3000" b="1" dirty="0"/>
              <a:t>Jefferies </a:t>
            </a:r>
            <a:r>
              <a:rPr lang="en-US" sz="3000" b="1" dirty="0" err="1"/>
              <a:t>Planimetric</a:t>
            </a:r>
            <a:r>
              <a:rPr lang="en-US" sz="3000" b="1" dirty="0"/>
              <a:t> </a:t>
            </a:r>
            <a:r>
              <a:rPr lang="en-US" b="1" dirty="0" smtClean="0"/>
              <a:t>Test</a:t>
            </a:r>
            <a:r>
              <a:rPr lang="en-US" sz="3000" b="1" dirty="0" smtClean="0"/>
              <a:t>: </a:t>
            </a:r>
            <a:endParaRPr lang="en-US" sz="3000" b="1" dirty="0"/>
          </a:p>
          <a:p>
            <a:pPr algn="r" rtl="1"/>
            <a:r>
              <a:rPr lang="en-US" sz="2800" dirty="0" smtClean="0">
                <a:latin typeface="Arial Black" pitchFamily="34" charset="0"/>
              </a:rPr>
              <a:t>	</a:t>
            </a:r>
            <a:r>
              <a:rPr lang="ar-EG" sz="2400" dirty="0"/>
              <a:t> هذه الطريقة مناسبة أيضًا للفولاذ ذي الحبيبات المتساوية الفأس. يتم </a:t>
            </a:r>
            <a:r>
              <a:rPr lang="en-US" sz="2400" dirty="0" smtClean="0"/>
              <a:t>	</a:t>
            </a:r>
            <a:r>
              <a:rPr lang="ar-EG" sz="2400" dirty="0" smtClean="0"/>
              <a:t>عرض </a:t>
            </a:r>
            <a:r>
              <a:rPr lang="ar-EG" sz="2400" dirty="0"/>
              <a:t>العينة المصقولة المحفورة بتكبير معين على الشاشة الزجاجية </a:t>
            </a:r>
            <a:r>
              <a:rPr lang="en-US" sz="2400" dirty="0" smtClean="0"/>
              <a:t>	</a:t>
            </a:r>
            <a:r>
              <a:rPr lang="ar-EG" sz="2400" dirty="0" smtClean="0"/>
              <a:t>الأرضية </a:t>
            </a:r>
            <a:r>
              <a:rPr lang="ar-EG" sz="2400" dirty="0"/>
              <a:t>للمجهر ، أو على صورة مجهرية لحساب عدد الحبوب داخل </a:t>
            </a:r>
            <a:r>
              <a:rPr lang="en-US" sz="2400" dirty="0" smtClean="0"/>
              <a:t>	</a:t>
            </a:r>
            <a:r>
              <a:rPr lang="ar-EG" sz="2400" dirty="0" smtClean="0"/>
              <a:t>منطقة </a:t>
            </a:r>
            <a:r>
              <a:rPr lang="ar-EG" sz="2400" dirty="0"/>
              <a:t>، عادةً 5000 مم 2 (ذلك داخل دائرة بقطر 79.8 مم) يتضح </a:t>
            </a:r>
            <a:r>
              <a:rPr lang="en-US" sz="2400" dirty="0" smtClean="0"/>
              <a:t>	</a:t>
            </a:r>
            <a:r>
              <a:rPr lang="ar-EG" sz="2400" dirty="0" smtClean="0"/>
              <a:t>في</a:t>
            </a:r>
            <a:r>
              <a:rPr lang="en-US" sz="2400" dirty="0" smtClean="0"/>
              <a:t>Fig</a:t>
            </a:r>
            <a:r>
              <a:rPr lang="en-US" sz="2400" dirty="0"/>
              <a:t>. 2.33. </a:t>
            </a:r>
          </a:p>
          <a:p>
            <a:r>
              <a:rPr lang="en-US" sz="2400" dirty="0" smtClean="0"/>
              <a:t> </a:t>
            </a:r>
            <a:endParaRPr lang="en-US" sz="2400" dirty="0"/>
          </a:p>
          <a:p>
            <a:endParaRPr lang="en-US" sz="2400" dirty="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pic>
        <p:nvPicPr>
          <p:cNvPr id="5" name="Picture 2" descr="C:\Users\Best By\Desktop\New folder\Jeffer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294965"/>
            <a:ext cx="2209800" cy="2486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94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pPr lvl="0"/>
            <a:r>
              <a:rPr lang="en-US" sz="3200" b="1" dirty="0">
                <a:solidFill>
                  <a:schemeClr val="accent2">
                    <a:lumMod val="75000"/>
                  </a:schemeClr>
                </a:solidFill>
                <a:effectLst/>
              </a:rPr>
              <a:t>Explain the methods of determination of austenitic grain size.</a:t>
            </a:r>
          </a:p>
        </p:txBody>
      </p:sp>
      <p:sp>
        <p:nvSpPr>
          <p:cNvPr id="3" name="Subtitle 2"/>
          <p:cNvSpPr>
            <a:spLocks noGrp="1"/>
          </p:cNvSpPr>
          <p:nvPr>
            <p:ph type="subTitle" idx="1"/>
          </p:nvPr>
        </p:nvSpPr>
        <p:spPr>
          <a:xfrm>
            <a:off x="1143000" y="1447800"/>
            <a:ext cx="7772400" cy="5181600"/>
          </a:xfrm>
        </p:spPr>
        <p:txBody>
          <a:bodyPr>
            <a:normAutofit/>
          </a:bodyPr>
          <a:lstStyle/>
          <a:p>
            <a:r>
              <a:rPr lang="en-US" dirty="0">
                <a:latin typeface="Arial Black" pitchFamily="34" charset="0"/>
              </a:rPr>
              <a:t>3</a:t>
            </a:r>
            <a:r>
              <a:rPr lang="en-US" dirty="0" smtClean="0">
                <a:latin typeface="Arial Black" pitchFamily="34" charset="0"/>
              </a:rPr>
              <a:t>-</a:t>
            </a:r>
            <a:r>
              <a:rPr lang="en-US" sz="3000" dirty="0" smtClean="0">
                <a:latin typeface="Arial Black" pitchFamily="34" charset="0"/>
              </a:rPr>
              <a:t> </a:t>
            </a:r>
            <a:r>
              <a:rPr lang="en-US" sz="2800" b="1" dirty="0" err="1"/>
              <a:t>Heyn’s</a:t>
            </a:r>
            <a:r>
              <a:rPr lang="en-US" sz="2800" b="1" dirty="0"/>
              <a:t> Intercept </a:t>
            </a:r>
            <a:r>
              <a:rPr lang="en-US" sz="2800" b="1" dirty="0" smtClean="0"/>
              <a:t>Method</a:t>
            </a:r>
            <a:endParaRPr lang="en-US" sz="3200" b="1" dirty="0"/>
          </a:p>
          <a:p>
            <a:pPr algn="r" rtl="1"/>
            <a:r>
              <a:rPr lang="en-US" sz="2800" dirty="0" smtClean="0"/>
              <a:t>	</a:t>
            </a:r>
            <a:r>
              <a:rPr lang="ar-EG" sz="2800" dirty="0"/>
              <a:t>تستخدم هذه الطريقة بشكل شائع للفولاذ عالي السرعة وعندما لا تكون الحبوب متساوية. تتكون الطريقة من معرفة عدد الحبوب التي تم اعتراضها بواسطة خط ذي طول معروف عند التكبير على الشاشة الزجاجية الأرضية لمجهر ، أو صورة مجهرية ، أو عن طريق قطعة عين متدرجة. عادةً ما يتم حساب عدد الحبوب التي تم اعتراضها بواسطة خط طوله 0.005 بوصة بتكبير 1000 </a:t>
            </a:r>
            <a:r>
              <a:rPr lang="en-US" sz="2800" dirty="0"/>
              <a:t>X </a:t>
            </a:r>
            <a:r>
              <a:rPr lang="ar-EG" sz="2800" dirty="0"/>
              <a:t>يسمى متوسط ​​قيمة التقاطع.</a:t>
            </a:r>
          </a:p>
          <a:p>
            <a:r>
              <a:rPr lang="en-US" sz="2400" dirty="0" smtClean="0"/>
              <a:t> </a:t>
            </a:r>
            <a:endParaRPr lang="en-US" sz="2400" dirty="0"/>
          </a:p>
          <a:p>
            <a:endParaRPr lang="en-US" sz="2400" dirty="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4668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r>
              <a:rPr lang="en-US" sz="3200" b="1" dirty="0"/>
              <a:t>Lower critical temperature (point) A1</a:t>
            </a:r>
            <a:r>
              <a:rPr lang="en-US" sz="4000" dirty="0"/>
              <a:t/>
            </a:r>
            <a:br>
              <a:rPr lang="en-US" sz="4000" dirty="0"/>
            </a:br>
            <a:r>
              <a:rPr lang="en-US" sz="4000" dirty="0"/>
              <a:t>	</a:t>
            </a:r>
            <a:r>
              <a:rPr lang="ar-EG" dirty="0"/>
              <a:t>هي درجة حرارة التحول </a:t>
            </a:r>
            <a:r>
              <a:rPr lang="en-US" dirty="0" smtClean="0"/>
              <a:t> eutectoid</a:t>
            </a:r>
            <a:r>
              <a:rPr lang="ar-EG" dirty="0" smtClean="0"/>
              <a:t>الأوستينيت </a:t>
            </a:r>
            <a:r>
              <a:rPr lang="ar-EG" dirty="0"/>
              <a:t>إلى البرليت. </a:t>
            </a:r>
            <a:r>
              <a:rPr lang="en-US" dirty="0" smtClean="0"/>
              <a:t>	</a:t>
            </a:r>
            <a:r>
              <a:rPr lang="ar-EG" dirty="0" smtClean="0"/>
              <a:t>تحت </a:t>
            </a:r>
            <a:r>
              <a:rPr lang="ar-EG" dirty="0"/>
              <a:t>درجة الحرارة هذه لا يوجد الأوستينيت</a:t>
            </a:r>
            <a:endParaRPr lang="en-US" sz="3200" b="1" dirty="0" smtClean="0"/>
          </a:p>
          <a:p>
            <a:pPr algn="r" rtl="1"/>
            <a:r>
              <a:rPr lang="en-US" sz="3200" b="1" dirty="0" smtClean="0"/>
              <a:t>Upper </a:t>
            </a:r>
            <a:r>
              <a:rPr lang="en-US" sz="3200" b="1" dirty="0"/>
              <a:t>critical temperature (point) A3</a:t>
            </a:r>
            <a:r>
              <a:rPr lang="en-US" sz="3500" dirty="0"/>
              <a:t/>
            </a:r>
            <a:br>
              <a:rPr lang="en-US" sz="3500" dirty="0"/>
            </a:br>
            <a:r>
              <a:rPr lang="en-US" sz="3600" dirty="0"/>
              <a:t>	</a:t>
            </a:r>
            <a:r>
              <a:rPr lang="ar-EG" dirty="0"/>
              <a:t>هي درجة الحرارة ، التي يبدأ بعدها السمنتيت في التكون نتيجة </a:t>
            </a:r>
            <a:r>
              <a:rPr lang="en-US" dirty="0" smtClean="0"/>
              <a:t>	</a:t>
            </a:r>
            <a:r>
              <a:rPr lang="ar-EG" dirty="0" smtClean="0"/>
              <a:t>لطرد </a:t>
            </a:r>
            <a:r>
              <a:rPr lang="ar-EG" dirty="0"/>
              <a:t>الأوستينيت في السبائك مفرط التكتل.</a:t>
            </a:r>
            <a:endParaRPr lang="en-US" sz="2800" dirty="0"/>
          </a:p>
          <a:p>
            <a:r>
              <a:rPr lang="en-US" sz="2800" dirty="0"/>
              <a:t/>
            </a:r>
            <a:br>
              <a:rPr lang="en-US" sz="2800" dirty="0"/>
            </a:br>
            <a:endParaRPr lang="en-US" sz="3500" dirty="0" smtClean="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2981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Best By\Desktop\New folder\Heyn’s Interce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914400"/>
            <a:ext cx="3505200" cy="413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674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noAutofit/>
          </a:bodyPr>
          <a:lstStyle/>
          <a:p>
            <a:pPr lvl="0"/>
            <a:r>
              <a:rPr lang="en-US" sz="3200" b="1" dirty="0">
                <a:solidFill>
                  <a:schemeClr val="accent2">
                    <a:lumMod val="75000"/>
                  </a:schemeClr>
                </a:solidFill>
                <a:effectLst/>
              </a:rPr>
              <a:t>Explain the methods of determination of austenitic grain size.</a:t>
            </a:r>
          </a:p>
        </p:txBody>
      </p:sp>
      <p:sp>
        <p:nvSpPr>
          <p:cNvPr id="3" name="Subtitle 2"/>
          <p:cNvSpPr>
            <a:spLocks noGrp="1"/>
          </p:cNvSpPr>
          <p:nvPr>
            <p:ph type="subTitle" idx="1"/>
          </p:nvPr>
        </p:nvSpPr>
        <p:spPr>
          <a:xfrm>
            <a:off x="1143000" y="1447800"/>
            <a:ext cx="7772400" cy="5181600"/>
          </a:xfrm>
        </p:spPr>
        <p:txBody>
          <a:bodyPr>
            <a:normAutofit fontScale="92500"/>
          </a:bodyPr>
          <a:lstStyle/>
          <a:p>
            <a:r>
              <a:rPr lang="en-US" dirty="0" smtClean="0">
                <a:latin typeface="Arial Black" pitchFamily="34" charset="0"/>
              </a:rPr>
              <a:t>4-</a:t>
            </a:r>
            <a:r>
              <a:rPr lang="en-US" sz="3000" dirty="0" smtClean="0">
                <a:latin typeface="Arial Black" pitchFamily="34" charset="0"/>
              </a:rPr>
              <a:t> </a:t>
            </a:r>
            <a:r>
              <a:rPr lang="en-US" sz="2800" b="1" dirty="0"/>
              <a:t>Shepherd Fracture </a:t>
            </a:r>
            <a:r>
              <a:rPr lang="en-US" sz="2800" b="1" dirty="0" smtClean="0"/>
              <a:t>Test</a:t>
            </a:r>
            <a:endParaRPr lang="en-US" sz="3200" b="1" dirty="0"/>
          </a:p>
          <a:p>
            <a:pPr algn="r" rtl="1"/>
            <a:r>
              <a:rPr lang="en-US" sz="2800" dirty="0" smtClean="0"/>
              <a:t>	</a:t>
            </a:r>
            <a:r>
              <a:rPr lang="ar-EG" sz="2800" b="1" dirty="0"/>
              <a:t>يتبع الفولاذ المتصلب عند الكسر حدود الحبوب الأوستنيتي السابقة التي كانت موجودة قبل التصلب. وبالتالي ، فإن دراسة السطح المكسور يجب أن تعطي مؤشراً على حجم الحبيبات الأوستنيتي</a:t>
            </a:r>
            <a:r>
              <a:rPr lang="ar-EG" sz="2800" b="1" dirty="0" smtClean="0"/>
              <a:t>.</a:t>
            </a:r>
            <a:endParaRPr lang="en-US" sz="2800" b="1" dirty="0" smtClean="0"/>
          </a:p>
          <a:p>
            <a:pPr algn="r" rtl="1"/>
            <a:endParaRPr lang="en-US" sz="2800" b="1" dirty="0"/>
          </a:p>
          <a:p>
            <a:pPr algn="r" rtl="1"/>
            <a:r>
              <a:rPr lang="ar-EG" sz="2800" b="1" dirty="0"/>
              <a:t>في اختبار </a:t>
            </a:r>
            <a:r>
              <a:rPr lang="en-US" sz="2800" b="1" dirty="0"/>
              <a:t>Shepherd ، </a:t>
            </a:r>
            <a:r>
              <a:rPr lang="ar-EG" sz="2800" b="1" dirty="0"/>
              <a:t>يتم استخدام مقياس يتكون من سلسلة من قطع الاختبار المعيارية والمصلبة والمكسورة المرقمة من 1 إلى 10 ، حيث رقم 1 هو الأكثر خشونة والرقم 10 هو أفضل كسر ، ومؤشر على حجم حبيبات الأوستينيت السابقة ، ويستخدم في بالمقارنة مع السطح المكسور الفعلي. يستخدم الشكل 2.36 للحصول على رقم حجم الحبوب </a:t>
            </a:r>
            <a:r>
              <a:rPr lang="en-US" sz="2800" b="1" dirty="0" smtClean="0"/>
              <a:t>ASTM</a:t>
            </a:r>
            <a:r>
              <a:rPr lang="ar-EG" sz="2800" b="1" dirty="0"/>
              <a:t>.</a:t>
            </a:r>
            <a:endParaRPr lang="en-US" sz="2800" b="1" dirty="0"/>
          </a:p>
          <a:p>
            <a:r>
              <a:rPr lang="en-US" sz="2400" dirty="0" smtClean="0"/>
              <a:t> </a:t>
            </a:r>
            <a:endParaRPr lang="en-US" sz="2400" dirty="0"/>
          </a:p>
          <a:p>
            <a:endParaRPr lang="en-US" sz="2400" dirty="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185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Best By\Desktop\New folder\Shepherd Fracture .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35326"/>
            <a:ext cx="4418012" cy="459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361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pic>
        <p:nvPicPr>
          <p:cNvPr id="1026" name="Picture 2" descr="C:\Users\Best By\Downloads\500px-Iron_carbon_phase_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
            <a:ext cx="7793389" cy="540861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1290654" y="5715000"/>
            <a:ext cx="7498080" cy="685800"/>
          </a:xfrm>
        </p:spPr>
        <p:txBody>
          <a:bodyPr>
            <a:normAutofit fontScale="90000"/>
          </a:bodyPr>
          <a:lstStyle/>
          <a:p>
            <a:pPr algn="ctr"/>
            <a:r>
              <a:rPr lang="en-US" dirty="0" smtClean="0"/>
              <a:t>Iron–carbon phase Diagram</a:t>
            </a:r>
            <a:endParaRPr lang="en-US" dirty="0"/>
          </a:p>
        </p:txBody>
      </p:sp>
    </p:spTree>
    <p:extLst>
      <p:ext uri="{BB962C8B-B14F-4D97-AF65-F5344CB8AC3E}">
        <p14:creationId xmlns:p14="http://schemas.microsoft.com/office/powerpoint/2010/main" val="328130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a:noFill/>
        </p:spPr>
        <p:txBody>
          <a:bodyPr>
            <a:noAutofit/>
          </a:bodyPr>
          <a:lstStyle/>
          <a:p>
            <a:pPr algn="r" rtl="1"/>
            <a:r>
              <a:rPr lang="en-US" sz="3200" b="1" dirty="0" smtClean="0"/>
              <a:t>Annealing                                              </a:t>
            </a:r>
            <a:r>
              <a:rPr lang="en-US" sz="3600" dirty="0"/>
              <a:t/>
            </a:r>
            <a:br>
              <a:rPr lang="en-US" sz="3600" dirty="0"/>
            </a:br>
            <a:r>
              <a:rPr lang="en-US" sz="3600" dirty="0" smtClean="0"/>
              <a:t>	</a:t>
            </a:r>
            <a:r>
              <a:rPr lang="ar-EG" dirty="0"/>
              <a:t>إنها العملية التي تُستخدم لتسخين السبيكة إلى درجة أعلى من </a:t>
            </a:r>
            <a:r>
              <a:rPr lang="en-US" dirty="0" smtClean="0"/>
              <a:t>	</a:t>
            </a:r>
            <a:r>
              <a:rPr lang="ar-EG" dirty="0" smtClean="0"/>
              <a:t>درجة </a:t>
            </a:r>
            <a:r>
              <a:rPr lang="ar-EG" dirty="0"/>
              <a:t>حرارة إعادة التبلور والحفاظ على درجة الحرارة تلك في </a:t>
            </a:r>
            <a:r>
              <a:rPr lang="en-US" dirty="0" smtClean="0"/>
              <a:t>	</a:t>
            </a:r>
            <a:r>
              <a:rPr lang="ar-EG" dirty="0" smtClean="0"/>
              <a:t>التبريد </a:t>
            </a:r>
            <a:r>
              <a:rPr lang="ar-EG" dirty="0"/>
              <a:t>، الجزء الداخلي والداخلي من السبيكة عن طريق جعلها </a:t>
            </a:r>
            <a:r>
              <a:rPr lang="en-US" dirty="0" smtClean="0"/>
              <a:t>	</a:t>
            </a:r>
            <a:r>
              <a:rPr lang="ar-EG" dirty="0" smtClean="0"/>
              <a:t>أكثر </a:t>
            </a:r>
            <a:r>
              <a:rPr lang="ar-EG" dirty="0"/>
              <a:t>تجانساً وتحسين المعالجة أو التشكيل البارد.</a:t>
            </a:r>
            <a:endParaRPr lang="en-US" dirty="0"/>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75503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8534399" cy="914400"/>
          </a:xfrm>
        </p:spPr>
        <p:txBody>
          <a:bodyPr>
            <a:noAutofit/>
          </a:bodyPr>
          <a:lstStyle/>
          <a:p>
            <a:r>
              <a:rPr lang="en-US" sz="3800" b="1" dirty="0">
                <a:solidFill>
                  <a:schemeClr val="accent2">
                    <a:lumMod val="75000"/>
                  </a:schemeClr>
                </a:solidFill>
              </a:rPr>
              <a:t>Purpose of Annealing</a:t>
            </a:r>
          </a:p>
        </p:txBody>
      </p:sp>
      <p:grpSp>
        <p:nvGrpSpPr>
          <p:cNvPr id="10" name="Group 9"/>
          <p:cNvGrpSpPr/>
          <p:nvPr/>
        </p:nvGrpSpPr>
        <p:grpSpPr>
          <a:xfrm>
            <a:off x="1143000" y="1518037"/>
            <a:ext cx="7772400" cy="5041125"/>
            <a:chOff x="1143000" y="1518037"/>
            <a:chExt cx="7772400" cy="5041125"/>
          </a:xfrm>
        </p:grpSpPr>
        <p:sp>
          <p:nvSpPr>
            <p:cNvPr id="11" name="Freeform 10"/>
            <p:cNvSpPr/>
            <p:nvPr/>
          </p:nvSpPr>
          <p:spPr>
            <a:xfrm>
              <a:off x="1143000" y="1518037"/>
              <a:ext cx="7772400" cy="950625"/>
            </a:xfrm>
            <a:custGeom>
              <a:avLst/>
              <a:gdLst>
                <a:gd name="connsiteX0" fmla="*/ 0 w 7772400"/>
                <a:gd name="connsiteY0" fmla="*/ 158441 h 950625"/>
                <a:gd name="connsiteX1" fmla="*/ 158441 w 7772400"/>
                <a:gd name="connsiteY1" fmla="*/ 0 h 950625"/>
                <a:gd name="connsiteX2" fmla="*/ 7613959 w 7772400"/>
                <a:gd name="connsiteY2" fmla="*/ 0 h 950625"/>
                <a:gd name="connsiteX3" fmla="*/ 7772400 w 7772400"/>
                <a:gd name="connsiteY3" fmla="*/ 158441 h 950625"/>
                <a:gd name="connsiteX4" fmla="*/ 7772400 w 7772400"/>
                <a:gd name="connsiteY4" fmla="*/ 792184 h 950625"/>
                <a:gd name="connsiteX5" fmla="*/ 7613959 w 7772400"/>
                <a:gd name="connsiteY5" fmla="*/ 950625 h 950625"/>
                <a:gd name="connsiteX6" fmla="*/ 158441 w 7772400"/>
                <a:gd name="connsiteY6" fmla="*/ 950625 h 950625"/>
                <a:gd name="connsiteX7" fmla="*/ 0 w 7772400"/>
                <a:gd name="connsiteY7" fmla="*/ 792184 h 950625"/>
                <a:gd name="connsiteX8" fmla="*/ 0 w 7772400"/>
                <a:gd name="connsiteY8" fmla="*/ 158441 h 9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400" h="950625">
                  <a:moveTo>
                    <a:pt x="0" y="158441"/>
                  </a:moveTo>
                  <a:cubicBezTo>
                    <a:pt x="0" y="70936"/>
                    <a:pt x="70936" y="0"/>
                    <a:pt x="158441" y="0"/>
                  </a:cubicBezTo>
                  <a:lnTo>
                    <a:pt x="7613959" y="0"/>
                  </a:lnTo>
                  <a:cubicBezTo>
                    <a:pt x="7701464" y="0"/>
                    <a:pt x="7772400" y="70936"/>
                    <a:pt x="7772400" y="158441"/>
                  </a:cubicBezTo>
                  <a:lnTo>
                    <a:pt x="7772400" y="792184"/>
                  </a:lnTo>
                  <a:cubicBezTo>
                    <a:pt x="7772400" y="879689"/>
                    <a:pt x="7701464" y="950625"/>
                    <a:pt x="7613959" y="950625"/>
                  </a:cubicBezTo>
                  <a:lnTo>
                    <a:pt x="158441" y="950625"/>
                  </a:lnTo>
                  <a:cubicBezTo>
                    <a:pt x="70936" y="950625"/>
                    <a:pt x="0" y="879689"/>
                    <a:pt x="0" y="792184"/>
                  </a:cubicBezTo>
                  <a:lnTo>
                    <a:pt x="0" y="158441"/>
                  </a:lnTo>
                  <a:close/>
                </a:path>
              </a:pathLst>
            </a:custGeom>
            <a:ln/>
          </p:spPr>
          <p:style>
            <a:lnRef idx="2">
              <a:schemeClr val="accent3"/>
            </a:lnRef>
            <a:fillRef idx="1">
              <a:schemeClr val="lt1"/>
            </a:fillRef>
            <a:effectRef idx="0">
              <a:schemeClr val="accent3"/>
            </a:effectRef>
            <a:fontRef idx="minor">
              <a:schemeClr val="dk1"/>
            </a:fontRef>
          </p:style>
          <p:txBody>
            <a:bodyPr spcFirstLastPara="0" vert="horz" wrap="square" lIns="141656" tIns="141656" rIns="141656" bIns="141656" numCol="1" spcCol="1270" anchor="ctr" anchorCtr="0">
              <a:noAutofit/>
            </a:bodyPr>
            <a:lstStyle/>
            <a:p>
              <a:pPr lvl="0" algn="r" defTabSz="1111250" rtl="1">
                <a:lnSpc>
                  <a:spcPct val="90000"/>
                </a:lnSpc>
                <a:spcBef>
                  <a:spcPct val="0"/>
                </a:spcBef>
                <a:spcAft>
                  <a:spcPct val="35000"/>
                </a:spcAft>
              </a:pPr>
              <a:r>
                <a:rPr lang="ar-EG" sz="2500" dirty="0">
                  <a:solidFill>
                    <a:schemeClr val="tx1"/>
                  </a:solidFill>
                </a:rPr>
                <a:t>يقوم بتليين الفولاذ وتحسين قدرته على الماكينة.</a:t>
              </a:r>
              <a:endParaRPr lang="en-US" sz="2500" kern="1200" dirty="0">
                <a:solidFill>
                  <a:schemeClr val="tx1"/>
                </a:solidFill>
              </a:endParaRPr>
            </a:p>
          </p:txBody>
        </p:sp>
        <p:sp>
          <p:nvSpPr>
            <p:cNvPr id="12" name="Freeform 11"/>
            <p:cNvSpPr/>
            <p:nvPr/>
          </p:nvSpPr>
          <p:spPr>
            <a:xfrm>
              <a:off x="1143000" y="2540662"/>
              <a:ext cx="7772400" cy="950625"/>
            </a:xfrm>
            <a:custGeom>
              <a:avLst/>
              <a:gdLst>
                <a:gd name="connsiteX0" fmla="*/ 0 w 7772400"/>
                <a:gd name="connsiteY0" fmla="*/ 158441 h 950625"/>
                <a:gd name="connsiteX1" fmla="*/ 158441 w 7772400"/>
                <a:gd name="connsiteY1" fmla="*/ 0 h 950625"/>
                <a:gd name="connsiteX2" fmla="*/ 7613959 w 7772400"/>
                <a:gd name="connsiteY2" fmla="*/ 0 h 950625"/>
                <a:gd name="connsiteX3" fmla="*/ 7772400 w 7772400"/>
                <a:gd name="connsiteY3" fmla="*/ 158441 h 950625"/>
                <a:gd name="connsiteX4" fmla="*/ 7772400 w 7772400"/>
                <a:gd name="connsiteY4" fmla="*/ 792184 h 950625"/>
                <a:gd name="connsiteX5" fmla="*/ 7613959 w 7772400"/>
                <a:gd name="connsiteY5" fmla="*/ 950625 h 950625"/>
                <a:gd name="connsiteX6" fmla="*/ 158441 w 7772400"/>
                <a:gd name="connsiteY6" fmla="*/ 950625 h 950625"/>
                <a:gd name="connsiteX7" fmla="*/ 0 w 7772400"/>
                <a:gd name="connsiteY7" fmla="*/ 792184 h 950625"/>
                <a:gd name="connsiteX8" fmla="*/ 0 w 7772400"/>
                <a:gd name="connsiteY8" fmla="*/ 158441 h 9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400" h="950625">
                  <a:moveTo>
                    <a:pt x="0" y="158441"/>
                  </a:moveTo>
                  <a:cubicBezTo>
                    <a:pt x="0" y="70936"/>
                    <a:pt x="70936" y="0"/>
                    <a:pt x="158441" y="0"/>
                  </a:cubicBezTo>
                  <a:lnTo>
                    <a:pt x="7613959" y="0"/>
                  </a:lnTo>
                  <a:cubicBezTo>
                    <a:pt x="7701464" y="0"/>
                    <a:pt x="7772400" y="70936"/>
                    <a:pt x="7772400" y="158441"/>
                  </a:cubicBezTo>
                  <a:lnTo>
                    <a:pt x="7772400" y="792184"/>
                  </a:lnTo>
                  <a:cubicBezTo>
                    <a:pt x="7772400" y="879689"/>
                    <a:pt x="7701464" y="950625"/>
                    <a:pt x="7613959" y="950625"/>
                  </a:cubicBezTo>
                  <a:lnTo>
                    <a:pt x="158441" y="950625"/>
                  </a:lnTo>
                  <a:cubicBezTo>
                    <a:pt x="70936" y="950625"/>
                    <a:pt x="0" y="879689"/>
                    <a:pt x="0" y="792184"/>
                  </a:cubicBezTo>
                  <a:lnTo>
                    <a:pt x="0" y="158441"/>
                  </a:lnTo>
                  <a:close/>
                </a:path>
              </a:pathLst>
            </a:custGeom>
          </p:spPr>
          <p:style>
            <a:lnRef idx="2">
              <a:schemeClr val="accent3"/>
            </a:lnRef>
            <a:fillRef idx="1">
              <a:schemeClr val="lt1"/>
            </a:fillRef>
            <a:effectRef idx="0">
              <a:schemeClr val="accent3"/>
            </a:effectRef>
            <a:fontRef idx="minor">
              <a:schemeClr val="dk1"/>
            </a:fontRef>
          </p:style>
          <p:txBody>
            <a:bodyPr spcFirstLastPara="0" vert="horz" wrap="square" lIns="141656" tIns="141656" rIns="141656" bIns="141656" numCol="1" spcCol="1270" anchor="ctr" anchorCtr="0">
              <a:noAutofit/>
            </a:bodyPr>
            <a:lstStyle/>
            <a:p>
              <a:pPr lvl="0" algn="r" defTabSz="1111250" rtl="1">
                <a:lnSpc>
                  <a:spcPct val="90000"/>
                </a:lnSpc>
                <a:spcBef>
                  <a:spcPct val="0"/>
                </a:spcBef>
                <a:spcAft>
                  <a:spcPct val="35000"/>
                </a:spcAft>
              </a:pPr>
              <a:r>
                <a:rPr lang="ar-EG" sz="2500" dirty="0">
                  <a:solidFill>
                    <a:schemeClr val="tx1"/>
                  </a:solidFill>
                </a:rPr>
                <a:t>لتنقية حجم الحبوب وإزالة الغازات.</a:t>
              </a:r>
              <a:endParaRPr lang="en-US" sz="2500" kern="1200" dirty="0">
                <a:solidFill>
                  <a:schemeClr val="tx1"/>
                </a:solidFill>
              </a:endParaRPr>
            </a:p>
          </p:txBody>
        </p:sp>
        <p:sp>
          <p:nvSpPr>
            <p:cNvPr id="13" name="Freeform 12"/>
            <p:cNvSpPr/>
            <p:nvPr/>
          </p:nvSpPr>
          <p:spPr>
            <a:xfrm>
              <a:off x="1143000" y="3563287"/>
              <a:ext cx="7772400" cy="950625"/>
            </a:xfrm>
            <a:custGeom>
              <a:avLst/>
              <a:gdLst>
                <a:gd name="connsiteX0" fmla="*/ 0 w 7772400"/>
                <a:gd name="connsiteY0" fmla="*/ 158441 h 950625"/>
                <a:gd name="connsiteX1" fmla="*/ 158441 w 7772400"/>
                <a:gd name="connsiteY1" fmla="*/ 0 h 950625"/>
                <a:gd name="connsiteX2" fmla="*/ 7613959 w 7772400"/>
                <a:gd name="connsiteY2" fmla="*/ 0 h 950625"/>
                <a:gd name="connsiteX3" fmla="*/ 7772400 w 7772400"/>
                <a:gd name="connsiteY3" fmla="*/ 158441 h 950625"/>
                <a:gd name="connsiteX4" fmla="*/ 7772400 w 7772400"/>
                <a:gd name="connsiteY4" fmla="*/ 792184 h 950625"/>
                <a:gd name="connsiteX5" fmla="*/ 7613959 w 7772400"/>
                <a:gd name="connsiteY5" fmla="*/ 950625 h 950625"/>
                <a:gd name="connsiteX6" fmla="*/ 158441 w 7772400"/>
                <a:gd name="connsiteY6" fmla="*/ 950625 h 950625"/>
                <a:gd name="connsiteX7" fmla="*/ 0 w 7772400"/>
                <a:gd name="connsiteY7" fmla="*/ 792184 h 950625"/>
                <a:gd name="connsiteX8" fmla="*/ 0 w 7772400"/>
                <a:gd name="connsiteY8" fmla="*/ 158441 h 9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400" h="950625">
                  <a:moveTo>
                    <a:pt x="0" y="158441"/>
                  </a:moveTo>
                  <a:cubicBezTo>
                    <a:pt x="0" y="70936"/>
                    <a:pt x="70936" y="0"/>
                    <a:pt x="158441" y="0"/>
                  </a:cubicBezTo>
                  <a:lnTo>
                    <a:pt x="7613959" y="0"/>
                  </a:lnTo>
                  <a:cubicBezTo>
                    <a:pt x="7701464" y="0"/>
                    <a:pt x="7772400" y="70936"/>
                    <a:pt x="7772400" y="158441"/>
                  </a:cubicBezTo>
                  <a:lnTo>
                    <a:pt x="7772400" y="792184"/>
                  </a:lnTo>
                  <a:cubicBezTo>
                    <a:pt x="7772400" y="879689"/>
                    <a:pt x="7701464" y="950625"/>
                    <a:pt x="7613959" y="950625"/>
                  </a:cubicBezTo>
                  <a:lnTo>
                    <a:pt x="158441" y="950625"/>
                  </a:lnTo>
                  <a:cubicBezTo>
                    <a:pt x="70936" y="950625"/>
                    <a:pt x="0" y="879689"/>
                    <a:pt x="0" y="792184"/>
                  </a:cubicBezTo>
                  <a:lnTo>
                    <a:pt x="0" y="158441"/>
                  </a:lnTo>
                  <a:close/>
                </a:path>
              </a:pathLst>
            </a:custGeom>
          </p:spPr>
          <p:style>
            <a:lnRef idx="2">
              <a:schemeClr val="accent3"/>
            </a:lnRef>
            <a:fillRef idx="1">
              <a:schemeClr val="lt1"/>
            </a:fillRef>
            <a:effectRef idx="0">
              <a:schemeClr val="accent3"/>
            </a:effectRef>
            <a:fontRef idx="minor">
              <a:schemeClr val="dk1"/>
            </a:fontRef>
          </p:style>
          <p:txBody>
            <a:bodyPr spcFirstLastPara="0" vert="horz" wrap="square" lIns="141656" tIns="141656" rIns="141656" bIns="141656" numCol="1" spcCol="1270" anchor="ctr" anchorCtr="0">
              <a:noAutofit/>
            </a:bodyPr>
            <a:lstStyle/>
            <a:p>
              <a:pPr lvl="0" algn="r" defTabSz="1111250" rtl="1">
                <a:lnSpc>
                  <a:spcPct val="90000"/>
                </a:lnSpc>
                <a:spcBef>
                  <a:spcPct val="0"/>
                </a:spcBef>
                <a:spcAft>
                  <a:spcPct val="35000"/>
                </a:spcAft>
              </a:pPr>
              <a:r>
                <a:rPr lang="ar-EG" sz="2500" dirty="0">
                  <a:solidFill>
                    <a:schemeClr val="tx1"/>
                  </a:solidFill>
                </a:rPr>
                <a:t>يزيل الضغوط الداخلية التي حدثت أثناء العملية السابقة.</a:t>
              </a:r>
              <a:endParaRPr lang="en-US" sz="2500" kern="1200" dirty="0">
                <a:solidFill>
                  <a:schemeClr val="tx1"/>
                </a:solidFill>
              </a:endParaRPr>
            </a:p>
          </p:txBody>
        </p:sp>
        <p:sp>
          <p:nvSpPr>
            <p:cNvPr id="14" name="Freeform 13"/>
            <p:cNvSpPr/>
            <p:nvPr/>
          </p:nvSpPr>
          <p:spPr>
            <a:xfrm>
              <a:off x="1143000" y="4585912"/>
              <a:ext cx="7772400" cy="950625"/>
            </a:xfrm>
            <a:custGeom>
              <a:avLst/>
              <a:gdLst>
                <a:gd name="connsiteX0" fmla="*/ 0 w 7772400"/>
                <a:gd name="connsiteY0" fmla="*/ 158441 h 950625"/>
                <a:gd name="connsiteX1" fmla="*/ 158441 w 7772400"/>
                <a:gd name="connsiteY1" fmla="*/ 0 h 950625"/>
                <a:gd name="connsiteX2" fmla="*/ 7613959 w 7772400"/>
                <a:gd name="connsiteY2" fmla="*/ 0 h 950625"/>
                <a:gd name="connsiteX3" fmla="*/ 7772400 w 7772400"/>
                <a:gd name="connsiteY3" fmla="*/ 158441 h 950625"/>
                <a:gd name="connsiteX4" fmla="*/ 7772400 w 7772400"/>
                <a:gd name="connsiteY4" fmla="*/ 792184 h 950625"/>
                <a:gd name="connsiteX5" fmla="*/ 7613959 w 7772400"/>
                <a:gd name="connsiteY5" fmla="*/ 950625 h 950625"/>
                <a:gd name="connsiteX6" fmla="*/ 158441 w 7772400"/>
                <a:gd name="connsiteY6" fmla="*/ 950625 h 950625"/>
                <a:gd name="connsiteX7" fmla="*/ 0 w 7772400"/>
                <a:gd name="connsiteY7" fmla="*/ 792184 h 950625"/>
                <a:gd name="connsiteX8" fmla="*/ 0 w 7772400"/>
                <a:gd name="connsiteY8" fmla="*/ 158441 h 9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400" h="950625">
                  <a:moveTo>
                    <a:pt x="0" y="158441"/>
                  </a:moveTo>
                  <a:cubicBezTo>
                    <a:pt x="0" y="70936"/>
                    <a:pt x="70936" y="0"/>
                    <a:pt x="158441" y="0"/>
                  </a:cubicBezTo>
                  <a:lnTo>
                    <a:pt x="7613959" y="0"/>
                  </a:lnTo>
                  <a:cubicBezTo>
                    <a:pt x="7701464" y="0"/>
                    <a:pt x="7772400" y="70936"/>
                    <a:pt x="7772400" y="158441"/>
                  </a:cubicBezTo>
                  <a:lnTo>
                    <a:pt x="7772400" y="792184"/>
                  </a:lnTo>
                  <a:cubicBezTo>
                    <a:pt x="7772400" y="879689"/>
                    <a:pt x="7701464" y="950625"/>
                    <a:pt x="7613959" y="950625"/>
                  </a:cubicBezTo>
                  <a:lnTo>
                    <a:pt x="158441" y="950625"/>
                  </a:lnTo>
                  <a:cubicBezTo>
                    <a:pt x="70936" y="950625"/>
                    <a:pt x="0" y="879689"/>
                    <a:pt x="0" y="792184"/>
                  </a:cubicBezTo>
                  <a:lnTo>
                    <a:pt x="0" y="158441"/>
                  </a:lnTo>
                  <a:close/>
                </a:path>
              </a:pathLst>
            </a:custGeom>
          </p:spPr>
          <p:style>
            <a:lnRef idx="2">
              <a:schemeClr val="accent3"/>
            </a:lnRef>
            <a:fillRef idx="1">
              <a:schemeClr val="lt1"/>
            </a:fillRef>
            <a:effectRef idx="0">
              <a:schemeClr val="accent3"/>
            </a:effectRef>
            <a:fontRef idx="minor">
              <a:schemeClr val="dk1"/>
            </a:fontRef>
          </p:style>
          <p:txBody>
            <a:bodyPr spcFirstLastPara="0" vert="horz" wrap="square" lIns="141656" tIns="141656" rIns="141656" bIns="141656" numCol="1" spcCol="1270" anchor="ctr" anchorCtr="0">
              <a:noAutofit/>
            </a:bodyPr>
            <a:lstStyle/>
            <a:p>
              <a:pPr lvl="0" algn="r" defTabSz="1111250">
                <a:lnSpc>
                  <a:spcPct val="90000"/>
                </a:lnSpc>
                <a:spcBef>
                  <a:spcPct val="0"/>
                </a:spcBef>
                <a:spcAft>
                  <a:spcPct val="35000"/>
                </a:spcAft>
              </a:pPr>
              <a:r>
                <a:rPr lang="ar-EG" sz="2500" dirty="0">
                  <a:solidFill>
                    <a:schemeClr val="tx1"/>
                  </a:solidFill>
                </a:rPr>
                <a:t>للحصول على الليونة المطلوبة ، والمرونة ، والمتانة.</a:t>
              </a:r>
              <a:endParaRPr lang="en-US" sz="2500" kern="1200" dirty="0">
                <a:solidFill>
                  <a:schemeClr val="tx1"/>
                </a:solidFill>
              </a:endParaRPr>
            </a:p>
          </p:txBody>
        </p:sp>
        <p:sp>
          <p:nvSpPr>
            <p:cNvPr id="15" name="Freeform 14"/>
            <p:cNvSpPr/>
            <p:nvPr/>
          </p:nvSpPr>
          <p:spPr>
            <a:xfrm>
              <a:off x="1143000" y="5608537"/>
              <a:ext cx="7772400" cy="950625"/>
            </a:xfrm>
            <a:custGeom>
              <a:avLst/>
              <a:gdLst>
                <a:gd name="connsiteX0" fmla="*/ 0 w 7772400"/>
                <a:gd name="connsiteY0" fmla="*/ 158441 h 950625"/>
                <a:gd name="connsiteX1" fmla="*/ 158441 w 7772400"/>
                <a:gd name="connsiteY1" fmla="*/ 0 h 950625"/>
                <a:gd name="connsiteX2" fmla="*/ 7613959 w 7772400"/>
                <a:gd name="connsiteY2" fmla="*/ 0 h 950625"/>
                <a:gd name="connsiteX3" fmla="*/ 7772400 w 7772400"/>
                <a:gd name="connsiteY3" fmla="*/ 158441 h 950625"/>
                <a:gd name="connsiteX4" fmla="*/ 7772400 w 7772400"/>
                <a:gd name="connsiteY4" fmla="*/ 792184 h 950625"/>
                <a:gd name="connsiteX5" fmla="*/ 7613959 w 7772400"/>
                <a:gd name="connsiteY5" fmla="*/ 950625 h 950625"/>
                <a:gd name="connsiteX6" fmla="*/ 158441 w 7772400"/>
                <a:gd name="connsiteY6" fmla="*/ 950625 h 950625"/>
                <a:gd name="connsiteX7" fmla="*/ 0 w 7772400"/>
                <a:gd name="connsiteY7" fmla="*/ 792184 h 950625"/>
                <a:gd name="connsiteX8" fmla="*/ 0 w 7772400"/>
                <a:gd name="connsiteY8" fmla="*/ 158441 h 95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400" h="950625">
                  <a:moveTo>
                    <a:pt x="0" y="158441"/>
                  </a:moveTo>
                  <a:cubicBezTo>
                    <a:pt x="0" y="70936"/>
                    <a:pt x="70936" y="0"/>
                    <a:pt x="158441" y="0"/>
                  </a:cubicBezTo>
                  <a:lnTo>
                    <a:pt x="7613959" y="0"/>
                  </a:lnTo>
                  <a:cubicBezTo>
                    <a:pt x="7701464" y="0"/>
                    <a:pt x="7772400" y="70936"/>
                    <a:pt x="7772400" y="158441"/>
                  </a:cubicBezTo>
                  <a:lnTo>
                    <a:pt x="7772400" y="792184"/>
                  </a:lnTo>
                  <a:cubicBezTo>
                    <a:pt x="7772400" y="879689"/>
                    <a:pt x="7701464" y="950625"/>
                    <a:pt x="7613959" y="950625"/>
                  </a:cubicBezTo>
                  <a:lnTo>
                    <a:pt x="158441" y="950625"/>
                  </a:lnTo>
                  <a:cubicBezTo>
                    <a:pt x="70936" y="950625"/>
                    <a:pt x="0" y="879689"/>
                    <a:pt x="0" y="792184"/>
                  </a:cubicBezTo>
                  <a:lnTo>
                    <a:pt x="0" y="158441"/>
                  </a:lnTo>
                  <a:close/>
                </a:path>
              </a:pathLst>
            </a:custGeom>
          </p:spPr>
          <p:style>
            <a:lnRef idx="2">
              <a:schemeClr val="accent3"/>
            </a:lnRef>
            <a:fillRef idx="1">
              <a:schemeClr val="lt1"/>
            </a:fillRef>
            <a:effectRef idx="0">
              <a:schemeClr val="accent3"/>
            </a:effectRef>
            <a:fontRef idx="minor">
              <a:schemeClr val="dk1"/>
            </a:fontRef>
          </p:style>
          <p:txBody>
            <a:bodyPr spcFirstLastPara="0" vert="horz" wrap="square" lIns="141656" tIns="141656" rIns="141656" bIns="141656" numCol="1" spcCol="1270" anchor="ctr" anchorCtr="0">
              <a:noAutofit/>
            </a:bodyPr>
            <a:lstStyle/>
            <a:p>
              <a:pPr lvl="0" algn="r" defTabSz="1111250" rtl="1">
                <a:lnSpc>
                  <a:spcPct val="90000"/>
                </a:lnSpc>
                <a:spcBef>
                  <a:spcPct val="0"/>
                </a:spcBef>
                <a:spcAft>
                  <a:spcPct val="35000"/>
                </a:spcAft>
              </a:pPr>
              <a:r>
                <a:rPr lang="ar-EG" sz="2500" dirty="0">
                  <a:solidFill>
                    <a:schemeClr val="tx1"/>
                  </a:solidFill>
                </a:rPr>
                <a:t>يعدل الخصائص الكهربائية والمغناطيسية.</a:t>
              </a:r>
              <a:endParaRPr lang="en-US" sz="2500" kern="1200" dirty="0">
                <a:solidFill>
                  <a:schemeClr val="tx1"/>
                </a:solidFill>
              </a:endParaRPr>
            </a:p>
          </p:txBody>
        </p:sp>
      </p:gr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64784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rmAutofit/>
          </a:bodyPr>
          <a:lstStyle/>
          <a:p>
            <a:pPr algn="r" rtl="1">
              <a:spcBef>
                <a:spcPts val="1200"/>
              </a:spcBef>
            </a:pPr>
            <a:r>
              <a:rPr lang="en-US" sz="4100" b="1" dirty="0" smtClean="0"/>
              <a:t> Normalizing                             </a:t>
            </a:r>
            <a:r>
              <a:rPr lang="en-US" sz="3600" dirty="0"/>
              <a:t/>
            </a:r>
            <a:br>
              <a:rPr lang="en-US" sz="3600" dirty="0"/>
            </a:br>
            <a:r>
              <a:rPr lang="en-US" sz="3600" dirty="0"/>
              <a:t>	</a:t>
            </a:r>
            <a:r>
              <a:rPr lang="ar-EG" sz="3400" dirty="0"/>
              <a:t>تسخين المعدن فوق درجة حرارة إعادة التبلور ثم </a:t>
            </a:r>
            <a:r>
              <a:rPr lang="en-US" sz="3400" dirty="0" smtClean="0"/>
              <a:t>	</a:t>
            </a:r>
            <a:r>
              <a:rPr lang="ar-EG" sz="3400" dirty="0" smtClean="0"/>
              <a:t>تركه </a:t>
            </a:r>
            <a:r>
              <a:rPr lang="ar-EG" sz="3400" dirty="0"/>
              <a:t>يبرد في الهواء الساكن ، لذلك يتغير تكوينه </a:t>
            </a:r>
            <a:r>
              <a:rPr lang="en-US" sz="3400" dirty="0" smtClean="0"/>
              <a:t>	</a:t>
            </a:r>
            <a:r>
              <a:rPr lang="ar-EG" sz="3400" dirty="0" smtClean="0"/>
              <a:t>البلوري </a:t>
            </a:r>
            <a:r>
              <a:rPr lang="ar-EG" sz="3400" dirty="0"/>
              <a:t>ويتساوى مع تكوينه الطبيعي.</a:t>
            </a:r>
            <a:endParaRPr lang="en-US" sz="3400" dirty="0"/>
          </a:p>
          <a:p>
            <a:endParaRPr lang="en-US" sz="3200" dirty="0"/>
          </a:p>
          <a:p>
            <a:r>
              <a:rPr lang="en-US" sz="2800" dirty="0"/>
              <a:t/>
            </a:r>
            <a:br>
              <a:rPr lang="en-US" sz="2800" dirty="0"/>
            </a:br>
            <a:endParaRPr lang="en-US" sz="3500" dirty="0" smtClean="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8867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spcBef>
                <a:spcPts val="1200"/>
              </a:spcBef>
            </a:pPr>
            <a:r>
              <a:rPr lang="en-US" sz="4100" b="1" dirty="0" smtClean="0"/>
              <a:t> Tempering                                 </a:t>
            </a:r>
            <a:r>
              <a:rPr lang="en-US" sz="3600" dirty="0"/>
              <a:t/>
            </a:r>
            <a:br>
              <a:rPr lang="en-US" sz="3600" dirty="0"/>
            </a:br>
            <a:r>
              <a:rPr lang="en-US" sz="3600" dirty="0" smtClean="0"/>
              <a:t>	</a:t>
            </a:r>
            <a:r>
              <a:rPr lang="ar-EG" sz="3400" dirty="0"/>
              <a:t>بعد عملية التصلب ، يتم تسخين المعدن تحت </a:t>
            </a:r>
            <a:r>
              <a:rPr lang="en-US" sz="3400" dirty="0" smtClean="0"/>
              <a:t>	</a:t>
            </a:r>
            <a:r>
              <a:rPr lang="ar-EG" sz="3400" dirty="0" smtClean="0"/>
              <a:t>درجة </a:t>
            </a:r>
            <a:r>
              <a:rPr lang="ar-EG" sz="3400" dirty="0"/>
              <a:t>الحرارة ، وإعادة التبلور ، وتركه </a:t>
            </a:r>
            <a:r>
              <a:rPr lang="ar-EG" sz="3400" dirty="0" smtClean="0"/>
              <a:t>ليبرد</a:t>
            </a:r>
            <a:endParaRPr lang="en-US" sz="3400" dirty="0" smtClean="0"/>
          </a:p>
          <a:p>
            <a:pPr algn="r" rtl="1">
              <a:spcBef>
                <a:spcPts val="1200"/>
              </a:spcBef>
            </a:pPr>
            <a:r>
              <a:rPr lang="en-US" sz="3400" dirty="0"/>
              <a:t> </a:t>
            </a:r>
            <a:r>
              <a:rPr lang="en-US" sz="3400" dirty="0" smtClean="0"/>
              <a:t>   </a:t>
            </a:r>
            <a:r>
              <a:rPr lang="ar-EG" sz="3400" dirty="0" smtClean="0"/>
              <a:t> </a:t>
            </a:r>
            <a:r>
              <a:rPr lang="ar-EG" sz="3400" dirty="0"/>
              <a:t>، </a:t>
            </a:r>
            <a:r>
              <a:rPr lang="en-US" sz="3400" dirty="0" smtClean="0"/>
              <a:t>	</a:t>
            </a:r>
            <a:r>
              <a:rPr lang="ar-EG" sz="3400" dirty="0" smtClean="0"/>
              <a:t>والغرض </a:t>
            </a:r>
            <a:r>
              <a:rPr lang="ar-EG" sz="3400" dirty="0"/>
              <a:t>من ذلك هو التخلص من الضغوط </a:t>
            </a:r>
            <a:r>
              <a:rPr lang="en-US" sz="3400" dirty="0" smtClean="0"/>
              <a:t>	</a:t>
            </a:r>
            <a:r>
              <a:rPr lang="ar-EG" sz="3400" dirty="0" smtClean="0"/>
              <a:t>الداخلية </a:t>
            </a:r>
            <a:r>
              <a:rPr lang="ar-EG" sz="3400" dirty="0"/>
              <a:t>الناتجة عن عملية التصلب وإعطاء </a:t>
            </a:r>
            <a:r>
              <a:rPr lang="en-US" sz="3400" dirty="0" smtClean="0"/>
              <a:t>	</a:t>
            </a:r>
            <a:r>
              <a:rPr lang="ar-EG" sz="3400" dirty="0" smtClean="0"/>
              <a:t>الفولاذ </a:t>
            </a:r>
            <a:r>
              <a:rPr lang="ar-EG" sz="3400" dirty="0"/>
              <a:t>المتصلب الطول والمتانة وتقليل الصلابة </a:t>
            </a:r>
            <a:r>
              <a:rPr lang="en-US" sz="3400" dirty="0" smtClean="0"/>
              <a:t>	</a:t>
            </a:r>
            <a:r>
              <a:rPr lang="ar-EG" sz="3400" dirty="0" smtClean="0"/>
              <a:t>العالية</a:t>
            </a:r>
            <a:r>
              <a:rPr lang="en-US" sz="2800" dirty="0"/>
              <a:t/>
            </a:r>
            <a:br>
              <a:rPr lang="en-US" sz="2800" dirty="0"/>
            </a:br>
            <a:endParaRPr lang="en-US" sz="3500" dirty="0" smtClean="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0559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543800" cy="914400"/>
          </a:xfrm>
        </p:spPr>
        <p:txBody>
          <a:bodyPr/>
          <a:lstStyle/>
          <a:p>
            <a:r>
              <a:rPr lang="en-US" b="1" dirty="0" smtClean="0">
                <a:solidFill>
                  <a:schemeClr val="accent2">
                    <a:lumMod val="75000"/>
                  </a:schemeClr>
                </a:solidFill>
              </a:rPr>
              <a:t>Define The Following :-</a:t>
            </a:r>
            <a:endParaRPr lang="en-US" b="1" dirty="0">
              <a:solidFill>
                <a:schemeClr val="accent2">
                  <a:lumMod val="75000"/>
                </a:schemeClr>
              </a:solidFill>
            </a:endParaRPr>
          </a:p>
        </p:txBody>
      </p:sp>
      <p:sp>
        <p:nvSpPr>
          <p:cNvPr id="3" name="Subtitle 2"/>
          <p:cNvSpPr>
            <a:spLocks noGrp="1"/>
          </p:cNvSpPr>
          <p:nvPr>
            <p:ph type="subTitle" idx="1"/>
          </p:nvPr>
        </p:nvSpPr>
        <p:spPr>
          <a:xfrm>
            <a:off x="1143000" y="1447800"/>
            <a:ext cx="7772400" cy="5181600"/>
          </a:xfrm>
        </p:spPr>
        <p:txBody>
          <a:bodyPr>
            <a:noAutofit/>
          </a:bodyPr>
          <a:lstStyle/>
          <a:p>
            <a:pPr algn="r" rtl="1"/>
            <a:r>
              <a:rPr lang="en-US" sz="4100" b="1" dirty="0"/>
              <a:t>Hardening or </a:t>
            </a:r>
            <a:r>
              <a:rPr lang="en-US" sz="4100" b="1" dirty="0" smtClean="0"/>
              <a:t>Quenching         </a:t>
            </a:r>
            <a:r>
              <a:rPr lang="en-US" sz="3600" dirty="0"/>
              <a:t/>
            </a:r>
            <a:br>
              <a:rPr lang="en-US" sz="3600" dirty="0"/>
            </a:br>
            <a:r>
              <a:rPr lang="en-US" sz="3600" dirty="0" smtClean="0"/>
              <a:t>	</a:t>
            </a:r>
            <a:r>
              <a:rPr lang="ar-EG" sz="3200" dirty="0"/>
              <a:t>تحسين الصلب إلى درجة حرارة أعلى بقليل من </a:t>
            </a:r>
            <a:r>
              <a:rPr lang="en-US" sz="3200" dirty="0" smtClean="0"/>
              <a:t>	</a:t>
            </a:r>
            <a:r>
              <a:rPr lang="ar-EG" sz="3200" dirty="0" smtClean="0"/>
              <a:t>إعادة </a:t>
            </a:r>
            <a:r>
              <a:rPr lang="ar-EG" sz="3200" dirty="0"/>
              <a:t>التبلور ثم تبريده فجأة في وسط تبريد مناسب </a:t>
            </a:r>
            <a:r>
              <a:rPr lang="en-US" sz="3200" dirty="0" smtClean="0"/>
              <a:t>	</a:t>
            </a:r>
            <a:r>
              <a:rPr lang="ar-EG" sz="3200" dirty="0" smtClean="0"/>
              <a:t>قد </a:t>
            </a:r>
            <a:r>
              <a:rPr lang="ar-EG" sz="3200" dirty="0"/>
              <a:t>يكون (ماء أو ترسيب) ويستخدم لزيادة صلابة </a:t>
            </a:r>
            <a:r>
              <a:rPr lang="en-US" sz="3200" dirty="0" smtClean="0"/>
              <a:t>	</a:t>
            </a:r>
            <a:r>
              <a:rPr lang="ar-EG" sz="3200" dirty="0" smtClean="0"/>
              <a:t>صلابة </a:t>
            </a:r>
            <a:r>
              <a:rPr lang="ar-EG" sz="3200" dirty="0"/>
              <a:t>المعدن وفي أنواع التصلب التي يتحسن فيها </a:t>
            </a:r>
            <a:r>
              <a:rPr lang="en-US" sz="3200" dirty="0" smtClean="0"/>
              <a:t>	</a:t>
            </a:r>
            <a:r>
              <a:rPr lang="ar-EG" sz="3200" dirty="0" smtClean="0"/>
              <a:t>البعض </a:t>
            </a:r>
            <a:r>
              <a:rPr lang="ar-EG" sz="3200" dirty="0"/>
              <a:t>يتم إضافة عناصر إلى سبيكة معدنية</a:t>
            </a:r>
            <a:endParaRPr lang="en-US" sz="3200" dirty="0"/>
          </a:p>
          <a:p>
            <a:r>
              <a:rPr lang="en-US" sz="2800" dirty="0"/>
              <a:t/>
            </a:r>
            <a:br>
              <a:rPr lang="en-US" sz="2800" dirty="0"/>
            </a:br>
            <a:endParaRPr lang="en-US" sz="3500" dirty="0" smtClean="0">
              <a:latin typeface="Arial Black" pitchFamily="34" charset="0"/>
            </a:endParaRPr>
          </a:p>
        </p:txBody>
      </p:sp>
      <p:sp>
        <p:nvSpPr>
          <p:cNvPr id="4" name="TextBox 3"/>
          <p:cNvSpPr txBox="1"/>
          <p:nvPr/>
        </p:nvSpPr>
        <p:spPr>
          <a:xfrm>
            <a:off x="1371600" y="3276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0641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814</TotalTime>
  <Words>904</Words>
  <Application>Microsoft Office PowerPoint</Application>
  <PresentationFormat>On-screen Show (4:3)</PresentationFormat>
  <Paragraphs>111</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Define The Following :-</vt:lpstr>
      <vt:lpstr>Types of Heat Treatment Processes</vt:lpstr>
      <vt:lpstr>Define The Following :-</vt:lpstr>
      <vt:lpstr>Iron–carbon phase Diagram</vt:lpstr>
      <vt:lpstr>Define The Following :-</vt:lpstr>
      <vt:lpstr>Purpose of Annealing</vt:lpstr>
      <vt:lpstr>Define The Following :-</vt:lpstr>
      <vt:lpstr>Define The Following :-</vt:lpstr>
      <vt:lpstr>Define The Following :-</vt:lpstr>
      <vt:lpstr>Define The Following :-</vt:lpstr>
      <vt:lpstr>Define The Following :-</vt:lpstr>
      <vt:lpstr>Define The Following :-</vt:lpstr>
      <vt:lpstr>List various reasons of crack while heat treatment</vt:lpstr>
      <vt:lpstr>What is the purpose of Normalizing? </vt:lpstr>
      <vt:lpstr>Explain Normalizing Process</vt:lpstr>
      <vt:lpstr>   What is the purpose of Hardening?</vt:lpstr>
      <vt:lpstr>Explain Hardening Process</vt:lpstr>
      <vt:lpstr>   What is the purpose of  Tempering?</vt:lpstr>
      <vt:lpstr>Explain Hardening Tempering</vt:lpstr>
      <vt:lpstr>For hardening of carbon steel has 1.5 C determine The lower and upper critical temperature </vt:lpstr>
      <vt:lpstr>Discuss Age Hardening of     Al-CU alloys.</vt:lpstr>
      <vt:lpstr>Fe-C Phase Diagram</vt:lpstr>
      <vt:lpstr>Define the following temperatures on the (A1, A2, A3, A4, and Acm)</vt:lpstr>
      <vt:lpstr>Define the following temperatures on the (A1, A2, A3, A4, and Acm)</vt:lpstr>
      <vt:lpstr>Explain the methods of determination of austenitic grain size.</vt:lpstr>
      <vt:lpstr>PowerPoint Presentation</vt:lpstr>
      <vt:lpstr>PowerPoint Presentation</vt:lpstr>
      <vt:lpstr>Explain the methods of determination of austenitic grain size.</vt:lpstr>
      <vt:lpstr>Explain the methods of determination of austenitic grain size.</vt:lpstr>
      <vt:lpstr>PowerPoint Presentation</vt:lpstr>
      <vt:lpstr>Explain the methods of determination of austenitic grain size.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The Following :-</dc:title>
  <dc:creator>Best By</dc:creator>
  <cp:lastModifiedBy>Best By</cp:lastModifiedBy>
  <cp:revision>42</cp:revision>
  <dcterms:created xsi:type="dcterms:W3CDTF">2022-03-25T09:27:11Z</dcterms:created>
  <dcterms:modified xsi:type="dcterms:W3CDTF">2022-03-27T12:35:38Z</dcterms:modified>
</cp:coreProperties>
</file>