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421173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219835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516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4028888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3052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1164688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3840901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231433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185200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CFB1-543B-4556-B1F5-5942019DD691}" type="datetimeFigureOut">
              <a:rPr lang="en-IL" smtClean="0"/>
              <a:t>19/04/2023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372253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DCFB1-543B-4556-B1F5-5942019DD691}" type="datetimeFigureOut">
              <a:rPr lang="en-IL" smtClean="0"/>
              <a:t>19/04/2023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193418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DCFB1-543B-4556-B1F5-5942019DD691}" type="datetimeFigureOut">
              <a:rPr lang="en-IL" smtClean="0"/>
              <a:t>19/04/2023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41640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DCFB1-543B-4556-B1F5-5942019DD691}" type="datetimeFigureOut">
              <a:rPr lang="en-IL" smtClean="0"/>
              <a:t>19/04/2023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465368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DCFB1-543B-4556-B1F5-5942019DD691}" type="datetimeFigureOut">
              <a:rPr lang="en-IL" smtClean="0"/>
              <a:t>19/04/2023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64186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CFB1-543B-4556-B1F5-5942019DD691}" type="datetimeFigureOut">
              <a:rPr lang="en-IL" smtClean="0"/>
              <a:t>19/04/2023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410528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DCFB1-543B-4556-B1F5-5942019DD691}" type="datetimeFigureOut">
              <a:rPr lang="en-IL" smtClean="0"/>
              <a:t>19/04/2023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14F33375-B84C-4441-830C-5F638747C1E9}" type="slidenum">
              <a:rPr lang="en-IL" smtClean="0"/>
              <a:t>‹#›</a:t>
            </a:fld>
            <a:endParaRPr lang="en-IL"/>
          </a:p>
        </p:txBody>
      </p:sp>
    </p:spTree>
    <p:extLst>
      <p:ext uri="{BB962C8B-B14F-4D97-AF65-F5344CB8AC3E}">
        <p14:creationId xmlns:p14="http://schemas.microsoft.com/office/powerpoint/2010/main" val="142567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ADCFB1-543B-4556-B1F5-5942019DD691}" type="datetimeFigureOut">
              <a:rPr lang="en-IL" smtClean="0"/>
              <a:t>19/04/2023</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F33375-B84C-4441-830C-5F638747C1E9}" type="slidenum">
              <a:rPr lang="en-IL" smtClean="0"/>
              <a:t>‹#›</a:t>
            </a:fld>
            <a:endParaRPr lang="en-IL"/>
          </a:p>
        </p:txBody>
      </p:sp>
    </p:spTree>
    <p:extLst>
      <p:ext uri="{BB962C8B-B14F-4D97-AF65-F5344CB8AC3E}">
        <p14:creationId xmlns:p14="http://schemas.microsoft.com/office/powerpoint/2010/main" val="36469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ee on yellow flowers">
            <a:extLst>
              <a:ext uri="{FF2B5EF4-FFF2-40B4-BE49-F238E27FC236}">
                <a16:creationId xmlns:a16="http://schemas.microsoft.com/office/drawing/2014/main" id="{50D4B44C-E082-2649-29FB-961733946493}"/>
              </a:ext>
            </a:extLst>
          </p:cNvPr>
          <p:cNvPicPr>
            <a:picLocks noChangeAspect="1"/>
          </p:cNvPicPr>
          <p:nvPr/>
        </p:nvPicPr>
        <p:blipFill rotWithShape="1">
          <a:blip r:embed="rId2"/>
          <a:srcRect l="47491"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03122E75-5554-03C1-52FB-C198F4588CF5}"/>
              </a:ext>
            </a:extLst>
          </p:cNvPr>
          <p:cNvSpPr>
            <a:spLocks noGrp="1"/>
          </p:cNvSpPr>
          <p:nvPr>
            <p:ph type="ctrTitle"/>
          </p:nvPr>
        </p:nvSpPr>
        <p:spPr>
          <a:xfrm>
            <a:off x="5394960" y="2061713"/>
            <a:ext cx="4373593" cy="2303250"/>
          </a:xfrm>
        </p:spPr>
        <p:txBody>
          <a:bodyPr>
            <a:normAutofit/>
          </a:bodyPr>
          <a:lstStyle/>
          <a:p>
            <a:pPr algn="ctr">
              <a:lnSpc>
                <a:spcPct val="90000"/>
              </a:lnSpc>
            </a:pPr>
            <a:r>
              <a:rPr lang="en-US" sz="3800" u="sng" kern="100" dirty="0">
                <a:effectLst/>
                <a:latin typeface="Arial" panose="020B0604020202020204" pitchFamily="34" charset="0"/>
                <a:ea typeface="Calibri" panose="020F0502020204030204" pitchFamily="34" charset="0"/>
                <a:cs typeface="Arial" panose="020B0604020202020204" pitchFamily="34" charset="0"/>
              </a:rPr>
              <a:t>Bee keeping Application project</a:t>
            </a:r>
            <a:br>
              <a:rPr lang="en-IL" sz="3800" kern="100" dirty="0">
                <a:effectLst/>
                <a:latin typeface="Calibri" panose="020F0502020204030204" pitchFamily="34" charset="0"/>
                <a:ea typeface="Calibri" panose="020F0502020204030204" pitchFamily="34" charset="0"/>
                <a:cs typeface="Arial" panose="020B0604020202020204" pitchFamily="34" charset="0"/>
              </a:rPr>
            </a:br>
            <a:endParaRPr lang="en-IL" sz="3800" dirty="0"/>
          </a:p>
        </p:txBody>
      </p:sp>
    </p:spTree>
    <p:extLst>
      <p:ext uri="{BB962C8B-B14F-4D97-AF65-F5344CB8AC3E}">
        <p14:creationId xmlns:p14="http://schemas.microsoft.com/office/powerpoint/2010/main" val="1708730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983E-0CCE-7CD4-B010-000AFF0D0D7D}"/>
              </a:ext>
            </a:extLst>
          </p:cNvPr>
          <p:cNvSpPr>
            <a:spLocks noGrp="1"/>
          </p:cNvSpPr>
          <p:nvPr>
            <p:ph type="title"/>
          </p:nvPr>
        </p:nvSpPr>
        <p:spPr/>
        <p:txBody>
          <a:bodyPr/>
          <a:lstStyle/>
          <a:p>
            <a:r>
              <a:rPr lang="en-GB" dirty="0"/>
              <a:t>What is the project of the association??</a:t>
            </a:r>
            <a:endParaRPr lang="en-IL" dirty="0"/>
          </a:p>
        </p:txBody>
      </p:sp>
      <p:sp>
        <p:nvSpPr>
          <p:cNvPr id="3" name="Content Placeholder 2">
            <a:extLst>
              <a:ext uri="{FF2B5EF4-FFF2-40B4-BE49-F238E27FC236}">
                <a16:creationId xmlns:a16="http://schemas.microsoft.com/office/drawing/2014/main" id="{E8C0845B-55E2-5A16-A34C-5859D589C917}"/>
              </a:ext>
            </a:extLst>
          </p:cNvPr>
          <p:cNvSpPr>
            <a:spLocks noGrp="1"/>
          </p:cNvSpPr>
          <p:nvPr>
            <p:ph idx="1"/>
          </p:nvPr>
        </p:nvSpPr>
        <p:spPr/>
        <p:txBody>
          <a:bodyPr/>
          <a:lstStyle/>
          <a:p>
            <a:pPr>
              <a:lnSpc>
                <a:spcPct val="107000"/>
              </a:lnSpc>
              <a:spcAft>
                <a:spcPts val="800"/>
              </a:spcAft>
            </a:pPr>
            <a:r>
              <a:rPr lang="en-US" sz="2400" kern="100" dirty="0">
                <a:effectLst/>
                <a:latin typeface="Arial" panose="020B0604020202020204" pitchFamily="34" charset="0"/>
                <a:ea typeface="Calibri" panose="020F0502020204030204" pitchFamily="34" charset="0"/>
                <a:cs typeface="Arial" panose="020B0604020202020204" pitchFamily="34" charset="0"/>
              </a:rPr>
              <a:t>The project of this association to give the opportunity to women to start a bee keeping small business the women get 80% of the profits and the association get 20% of the profit their production are honey, lip sticks, soap and other natural products made out of honey.         </a:t>
            </a:r>
            <a:endParaRPr lang="en-IL"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19781333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FCF6-0B7C-0700-D6E8-1EFE60AF755A}"/>
              </a:ext>
            </a:extLst>
          </p:cNvPr>
          <p:cNvSpPr>
            <a:spLocks noGrp="1"/>
          </p:cNvSpPr>
          <p:nvPr>
            <p:ph type="title"/>
          </p:nvPr>
        </p:nvSpPr>
        <p:spPr/>
        <p:txBody>
          <a:bodyPr/>
          <a:lstStyle/>
          <a:p>
            <a:r>
              <a:rPr lang="en-GB" dirty="0"/>
              <a:t>What is the goal of the project??</a:t>
            </a:r>
            <a:endParaRPr lang="en-IL" dirty="0"/>
          </a:p>
        </p:txBody>
      </p:sp>
      <p:sp>
        <p:nvSpPr>
          <p:cNvPr id="3" name="Content Placeholder 2">
            <a:extLst>
              <a:ext uri="{FF2B5EF4-FFF2-40B4-BE49-F238E27FC236}">
                <a16:creationId xmlns:a16="http://schemas.microsoft.com/office/drawing/2014/main" id="{4EBC9B85-73DD-9445-6FA3-55BBB319841F}"/>
              </a:ext>
            </a:extLst>
          </p:cNvPr>
          <p:cNvSpPr>
            <a:spLocks noGrp="1"/>
          </p:cNvSpPr>
          <p:nvPr>
            <p:ph idx="1"/>
          </p:nvPr>
        </p:nvSpPr>
        <p:spPr/>
        <p:txBody>
          <a:bodyPr/>
          <a:lstStyle/>
          <a:p>
            <a:r>
              <a:rPr lang="en-US" sz="2400" kern="100" dirty="0">
                <a:effectLst/>
                <a:latin typeface="Arial" panose="020B0604020202020204" pitchFamily="34" charset="0"/>
                <a:ea typeface="Calibri" panose="020F0502020204030204" pitchFamily="34" charset="0"/>
                <a:cs typeface="Arial" panose="020B0604020202020204" pitchFamily="34" charset="0"/>
              </a:rPr>
              <a:t>The goal of the project is to decrease the work time for the association by giving access to send and update photos and massages on the application that we are building instead of them going to the site wasting time and money ,so the women itself can send and update the status of the bee colony saving work and time.   </a:t>
            </a:r>
            <a:endParaRPr lang="en-IL"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2253228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D45F-C96B-6D87-4BF9-0BEF1E84EA19}"/>
              </a:ext>
            </a:extLst>
          </p:cNvPr>
          <p:cNvSpPr>
            <a:spLocks noGrp="1"/>
          </p:cNvSpPr>
          <p:nvPr>
            <p:ph type="title"/>
          </p:nvPr>
        </p:nvSpPr>
        <p:spPr/>
        <p:txBody>
          <a:bodyPr>
            <a:noAutofit/>
          </a:bodyPr>
          <a:lstStyle/>
          <a:p>
            <a:r>
              <a:rPr lang="en-US" u="sng" kern="100" dirty="0">
                <a:effectLst/>
                <a:latin typeface="Arial" panose="020B0604020202020204" pitchFamily="34" charset="0"/>
                <a:ea typeface="Calibri" panose="020F0502020204030204" pitchFamily="34" charset="0"/>
                <a:cs typeface="Arial" panose="020B0604020202020204" pitchFamily="34" charset="0"/>
              </a:rPr>
              <a:t>Functional requirements:</a:t>
            </a:r>
            <a:br>
              <a:rPr lang="en-IL" kern="1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B12D9895-1568-C953-870E-9706D0597A1C}"/>
              </a:ext>
            </a:extLst>
          </p:cNvPr>
          <p:cNvSpPr>
            <a:spLocks noGrp="1"/>
          </p:cNvSpPr>
          <p:nvPr>
            <p:ph idx="1"/>
          </p:nvPr>
        </p:nvSpPr>
        <p:spPr/>
        <p:txBody>
          <a:bodyPr>
            <a:normAutofit fontScale="62500" lnSpcReduction="20000"/>
          </a:bodyPr>
          <a:lstStyle/>
          <a:p>
            <a:pPr algn="just">
              <a:lnSpc>
                <a:spcPct val="107000"/>
              </a:lnSpc>
              <a:spcAft>
                <a:spcPts val="800"/>
              </a:spcAft>
              <a:tabLst>
                <a:tab pos="638810" algn="l"/>
              </a:tabLst>
            </a:pP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tabLst>
                <a:tab pos="638810" algn="l"/>
              </a:tabLst>
            </a:pPr>
            <a:r>
              <a:rPr lang="en-US" sz="2400" kern="100" dirty="0">
                <a:effectLst/>
                <a:latin typeface="Arial" panose="020B0604020202020204" pitchFamily="34" charset="0"/>
                <a:ea typeface="Calibri" panose="020F0502020204030204" pitchFamily="34" charset="0"/>
                <a:cs typeface="Arial" panose="020B0604020202020204" pitchFamily="34" charset="0"/>
              </a:rPr>
              <a:t>The application should be able to store data in a database such as personal information about each colony keeper updates about the colony and some photos of the colony.</a:t>
            </a:r>
            <a:endParaRPr lang="en-IL" sz="2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tabLst>
                <a:tab pos="638810" algn="l"/>
              </a:tabLst>
            </a:pPr>
            <a:r>
              <a:rPr lang="en-US" sz="2400" kern="100" dirty="0">
                <a:effectLst/>
                <a:latin typeface="Arial" panose="020B0604020202020204" pitchFamily="34" charset="0"/>
                <a:ea typeface="Calibri" panose="020F0502020204030204" pitchFamily="34" charset="0"/>
                <a:cs typeface="Arial" panose="020B0604020202020204" pitchFamily="34" charset="0"/>
              </a:rPr>
              <a:t>The application should allow users to retrieve data from the database </a:t>
            </a:r>
            <a:r>
              <a:rPr lang="en-US" sz="2400" kern="100" dirty="0">
                <a:latin typeface="Arial" panose="020B0604020202020204" pitchFamily="34" charset="0"/>
                <a:ea typeface="Calibri" panose="020F0502020204030204" pitchFamily="34" charset="0"/>
                <a:cs typeface="Arial" panose="020B0604020202020204" pitchFamily="34" charset="0"/>
              </a:rPr>
              <a:t>s</a:t>
            </a:r>
            <a:r>
              <a:rPr lang="en-US" sz="2400" kern="100" dirty="0">
                <a:effectLst/>
                <a:latin typeface="Arial" panose="020B0604020202020204" pitchFamily="34" charset="0"/>
                <a:ea typeface="Calibri" panose="020F0502020204030204" pitchFamily="34" charset="0"/>
                <a:cs typeface="Arial" panose="020B0604020202020204" pitchFamily="34" charset="0"/>
              </a:rPr>
              <a:t>o the users can use the data after closing the app.</a:t>
            </a:r>
            <a:endParaRPr lang="en-IL" sz="2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tabLst>
                <a:tab pos="638810" algn="l"/>
              </a:tabLst>
            </a:pPr>
            <a:r>
              <a:rPr lang="en-US" sz="2400" kern="100" dirty="0">
                <a:effectLst/>
                <a:latin typeface="Arial" panose="020B0604020202020204" pitchFamily="34" charset="0"/>
                <a:ea typeface="Calibri" panose="020F0502020204030204" pitchFamily="34" charset="0"/>
                <a:cs typeface="Arial" panose="020B0604020202020204" pitchFamily="34" charset="0"/>
              </a:rPr>
              <a:t> The application should allow users to update data in the database(updates about the colony photos of the colony and adding a new colony keeper).</a:t>
            </a:r>
            <a:endParaRPr lang="en-IL" sz="2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tabLst>
                <a:tab pos="638810" algn="l"/>
              </a:tabLst>
            </a:pPr>
            <a:r>
              <a:rPr lang="en-US" sz="2400" kern="100" dirty="0">
                <a:effectLst/>
                <a:latin typeface="Arial" panose="020B0604020202020204" pitchFamily="34" charset="0"/>
                <a:ea typeface="Calibri" panose="020F0502020204030204" pitchFamily="34" charset="0"/>
                <a:cs typeface="Arial" panose="020B0604020202020204" pitchFamily="34" charset="0"/>
              </a:rPr>
              <a:t>The application should allow users to delete data from the database(for admins to delete a colony keeper that stopped working or to delete unnecessary information).</a:t>
            </a:r>
            <a:endParaRPr lang="en-IL" sz="2400" kern="100" dirty="0">
              <a:effectLst/>
              <a:latin typeface="Calibri" panose="020F0502020204030204" pitchFamily="34" charset="0"/>
              <a:ea typeface="Calibri" panose="020F0502020204030204" pitchFamily="34" charset="0"/>
              <a:cs typeface="Arial" panose="020B0604020202020204" pitchFamily="34" charset="0"/>
            </a:endParaRPr>
          </a:p>
          <a:p>
            <a:r>
              <a:rPr lang="en-US" sz="2400" dirty="0">
                <a:effectLst/>
                <a:latin typeface="Arial" panose="020B0604020202020204" pitchFamily="34" charset="0"/>
                <a:ea typeface="Calibri" panose="020F0502020204030204" pitchFamily="34" charset="0"/>
              </a:rPr>
              <a:t>The application should require users to authenticate before accessing the data(every user including admins and checkers must have a username and password so they access the data they are only allowed to access and new users must be accepted only by an admin).</a:t>
            </a:r>
            <a:endParaRPr lang="en-IL" sz="2400" dirty="0"/>
          </a:p>
        </p:txBody>
      </p:sp>
    </p:spTree>
    <p:extLst>
      <p:ext uri="{BB962C8B-B14F-4D97-AF65-F5344CB8AC3E}">
        <p14:creationId xmlns:p14="http://schemas.microsoft.com/office/powerpoint/2010/main" val="34595554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2B1A-ED7D-E9F9-A14B-A417430DEAE1}"/>
              </a:ext>
            </a:extLst>
          </p:cNvPr>
          <p:cNvSpPr>
            <a:spLocks noGrp="1"/>
          </p:cNvSpPr>
          <p:nvPr>
            <p:ph type="title"/>
          </p:nvPr>
        </p:nvSpPr>
        <p:spPr/>
        <p:txBody>
          <a:bodyPr>
            <a:normAutofit/>
          </a:bodyPr>
          <a:lstStyle/>
          <a:p>
            <a:r>
              <a:rPr lang="en-US" sz="4400" u="sng" kern="100" dirty="0">
                <a:effectLst/>
                <a:latin typeface="Arial" panose="020B0604020202020204" pitchFamily="34" charset="0"/>
                <a:ea typeface="Calibri" panose="020F0502020204030204" pitchFamily="34" charset="0"/>
                <a:cs typeface="Arial" panose="020B0604020202020204" pitchFamily="34" charset="0"/>
              </a:rPr>
              <a:t>Non-functional requirements:</a:t>
            </a:r>
            <a:endParaRPr lang="en-IL" dirty="0"/>
          </a:p>
        </p:txBody>
      </p:sp>
      <p:sp>
        <p:nvSpPr>
          <p:cNvPr id="3" name="Content Placeholder 2">
            <a:extLst>
              <a:ext uri="{FF2B5EF4-FFF2-40B4-BE49-F238E27FC236}">
                <a16:creationId xmlns:a16="http://schemas.microsoft.com/office/drawing/2014/main" id="{6F6E3795-5413-190E-D233-DBFB45F31953}"/>
              </a:ext>
            </a:extLst>
          </p:cNvPr>
          <p:cNvSpPr>
            <a:spLocks noGrp="1"/>
          </p:cNvSpPr>
          <p:nvPr>
            <p:ph idx="1"/>
          </p:nvPr>
        </p:nvSpPr>
        <p:spPr/>
        <p:txBody>
          <a:bodyPr>
            <a:normAutofit fontScale="77500" lnSpcReduction="20000"/>
          </a:bodyPr>
          <a:lstStyle/>
          <a:p>
            <a:pPr marL="0" indent="0" algn="just">
              <a:lnSpc>
                <a:spcPct val="107000"/>
              </a:lnSpc>
              <a:spcAft>
                <a:spcPts val="800"/>
              </a:spcAft>
              <a:buNone/>
              <a:tabLst>
                <a:tab pos="638810" algn="l"/>
              </a:tabLst>
            </a:pPr>
            <a:r>
              <a:rPr lang="en-US" sz="1800" kern="100" dirty="0">
                <a:effectLst/>
                <a:latin typeface="Arial" panose="020B0604020202020204" pitchFamily="34" charset="0"/>
                <a:ea typeface="Calibri" panose="020F0502020204030204" pitchFamily="34" charset="0"/>
                <a:cs typeface="Arial" panose="020B0604020202020204" pitchFamily="34" charset="0"/>
              </a:rPr>
              <a:t> </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tabLst>
                <a:tab pos="638810" algn="l"/>
              </a:tabLst>
            </a:pPr>
            <a:r>
              <a:rPr lang="en-US" sz="2000" kern="100" dirty="0">
                <a:effectLst/>
                <a:latin typeface="Arial" panose="020B0604020202020204" pitchFamily="34" charset="0"/>
                <a:ea typeface="Calibri" panose="020F0502020204030204" pitchFamily="34" charset="0"/>
                <a:cs typeface="Arial" panose="020B0604020202020204" pitchFamily="34" charset="0"/>
              </a:rPr>
              <a:t>The application should have robust security measures in place to protect against unauthorized access and data breaches(every user access only his own data and only the admin access the hole data).</a:t>
            </a:r>
            <a:endParaRPr lang="en-IL" sz="20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tabLst>
                <a:tab pos="638810" algn="l"/>
              </a:tabLst>
            </a:pPr>
            <a:r>
              <a:rPr lang="en-US" sz="2000" kern="100" dirty="0">
                <a:effectLst/>
                <a:latin typeface="Arial" panose="020B0604020202020204" pitchFamily="34" charset="0"/>
                <a:ea typeface="Calibri" panose="020F0502020204030204" pitchFamily="34" charset="0"/>
                <a:cs typeface="Arial" panose="020B0604020202020204" pitchFamily="34" charset="0"/>
              </a:rPr>
              <a:t>The application should be able to handle a large amount of data and perform operations quickly(they have around 300 users right now and saying that the number will decrease to reach 1000 users).</a:t>
            </a:r>
          </a:p>
          <a:p>
            <a:pPr algn="just">
              <a:lnSpc>
                <a:spcPct val="107000"/>
              </a:lnSpc>
              <a:spcAft>
                <a:spcPts val="800"/>
              </a:spcAft>
              <a:tabLst>
                <a:tab pos="638810" algn="l"/>
              </a:tabLst>
            </a:pPr>
            <a:r>
              <a:rPr lang="en-US" sz="2000" kern="100" dirty="0">
                <a:effectLst/>
                <a:latin typeface="Arial" panose="020B0604020202020204" pitchFamily="34" charset="0"/>
                <a:ea typeface="Calibri" panose="020F0502020204030204" pitchFamily="34" charset="0"/>
                <a:cs typeface="Arial" panose="020B0604020202020204" pitchFamily="34" charset="0"/>
              </a:rPr>
              <a:t>The application should be reliable and not lose data or cause errors.</a:t>
            </a:r>
            <a:endParaRPr lang="en-IL" sz="20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tabLst>
                <a:tab pos="638810" algn="l"/>
              </a:tabLst>
            </a:pPr>
            <a:r>
              <a:rPr lang="en-US" sz="2000" kern="100" dirty="0">
                <a:effectLst/>
                <a:latin typeface="Arial" panose="020B0604020202020204" pitchFamily="34" charset="0"/>
                <a:ea typeface="Calibri" panose="020F0502020204030204" pitchFamily="34" charset="0"/>
                <a:cs typeface="Arial" panose="020B0604020202020204" pitchFamily="34" charset="0"/>
              </a:rPr>
              <a:t>The application should be user-friendly and easy to navigate(the app might be used by people that are not used to use modern apps like high aged woman ).</a:t>
            </a:r>
            <a:endParaRPr lang="en-IL" sz="20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tabLst>
                <a:tab pos="638810" algn="l"/>
              </a:tabLst>
            </a:pPr>
            <a:r>
              <a:rPr lang="en-US" sz="2000" kern="100" dirty="0">
                <a:effectLst/>
                <a:latin typeface="Arial" panose="020B0604020202020204" pitchFamily="34" charset="0"/>
                <a:ea typeface="Calibri" panose="020F0502020204030204" pitchFamily="34" charset="0"/>
                <a:cs typeface="Arial" panose="020B0604020202020204" pitchFamily="34" charset="0"/>
              </a:rPr>
              <a:t>The application should be compatible with a range of </a:t>
            </a:r>
            <a:r>
              <a:rPr lang="en-US" sz="2000" kern="100" dirty="0">
                <a:latin typeface="Arial" panose="020B0604020202020204" pitchFamily="34" charset="0"/>
                <a:ea typeface="Calibri" panose="020F0502020204030204" pitchFamily="34" charset="0"/>
                <a:cs typeface="Arial" panose="020B0604020202020204" pitchFamily="34" charset="0"/>
              </a:rPr>
              <a:t>iOS versions 10.0 and above and for android versions 5.0 and above</a:t>
            </a:r>
            <a:r>
              <a:rPr lang="en-US" sz="2000" kern="100" dirty="0">
                <a:effectLst/>
                <a:latin typeface="Arial" panose="020B0604020202020204" pitchFamily="34" charset="0"/>
                <a:ea typeface="Calibri" panose="020F0502020204030204" pitchFamily="34" charset="0"/>
                <a:cs typeface="Arial" panose="020B0604020202020204" pitchFamily="34" charset="0"/>
              </a:rPr>
              <a:t>.</a:t>
            </a:r>
            <a:endParaRPr lang="en-IL"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702767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schematic&#10;&#10;Description automatically generated">
            <a:extLst>
              <a:ext uri="{FF2B5EF4-FFF2-40B4-BE49-F238E27FC236}">
                <a16:creationId xmlns:a16="http://schemas.microsoft.com/office/drawing/2014/main" id="{26BE96B4-D308-64E5-B2C7-712B1ABA6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723" y="698739"/>
            <a:ext cx="8942058" cy="5702061"/>
          </a:xfrm>
        </p:spPr>
      </p:pic>
      <p:sp>
        <p:nvSpPr>
          <p:cNvPr id="6" name="TextBox 5">
            <a:extLst>
              <a:ext uri="{FF2B5EF4-FFF2-40B4-BE49-F238E27FC236}">
                <a16:creationId xmlns:a16="http://schemas.microsoft.com/office/drawing/2014/main" id="{80583B00-3ECD-79EE-FBD5-0B5617DCD39F}"/>
              </a:ext>
            </a:extLst>
          </p:cNvPr>
          <p:cNvSpPr txBox="1"/>
          <p:nvPr/>
        </p:nvSpPr>
        <p:spPr>
          <a:xfrm>
            <a:off x="1086928" y="215659"/>
            <a:ext cx="6745857" cy="644279"/>
          </a:xfrm>
          <a:prstGeom prst="rect">
            <a:avLst/>
          </a:prstGeom>
          <a:noFill/>
        </p:spPr>
        <p:txBody>
          <a:bodyPr wrap="square" rtlCol="0">
            <a:spAutoFit/>
          </a:bodyPr>
          <a:lstStyle/>
          <a:p>
            <a:pPr algn="ctr"/>
            <a:r>
              <a:rPr kumimoji="0" lang="en-US" sz="1800" b="0" i="0" u="sng" strike="noStrike" kern="1200" cap="none" spc="0" normalizeH="0" baseline="0" noProof="0" dirty="0">
                <a:ln>
                  <a:noFill/>
                </a:ln>
                <a:solidFill>
                  <a:sysClr val="windowText" lastClr="000000">
                    <a:lumMod val="75000"/>
                    <a:lumOff val="25000"/>
                  </a:sysClr>
                </a:solidFill>
                <a:effectLst/>
                <a:uLnTx/>
                <a:uFillTx/>
                <a:latin typeface="Calibri" panose="020F0502020204030204"/>
                <a:ea typeface="+mn-ea"/>
                <a:cs typeface="+mn-cs"/>
              </a:rPr>
              <a:t>Use cases UML </a:t>
            </a:r>
          </a:p>
          <a:p>
            <a:endParaRPr lang="en-IL" dirty="0"/>
          </a:p>
        </p:txBody>
      </p:sp>
    </p:spTree>
    <p:extLst>
      <p:ext uri="{BB962C8B-B14F-4D97-AF65-F5344CB8AC3E}">
        <p14:creationId xmlns:p14="http://schemas.microsoft.com/office/powerpoint/2010/main" val="194055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A90B13-6E71-7EA8-AC7C-D418A0CAF990}"/>
              </a:ext>
            </a:extLst>
          </p:cNvPr>
          <p:cNvSpPr txBox="1"/>
          <p:nvPr/>
        </p:nvSpPr>
        <p:spPr>
          <a:xfrm>
            <a:off x="1035170" y="1843950"/>
            <a:ext cx="8126083" cy="3170099"/>
          </a:xfrm>
          <a:prstGeom prst="rect">
            <a:avLst/>
          </a:prstGeom>
          <a:noFill/>
        </p:spPr>
        <p:txBody>
          <a:bodyPr wrap="square" rtlCol="0">
            <a:spAutoFit/>
          </a:bodyPr>
          <a:lstStyle/>
          <a:p>
            <a:pPr algn="ctr"/>
            <a:r>
              <a:rPr lang="en-GB" sz="4000" dirty="0"/>
              <a:t>The End </a:t>
            </a:r>
          </a:p>
          <a:p>
            <a:pPr algn="ctr"/>
            <a:endParaRPr lang="en-GB" sz="4000" dirty="0"/>
          </a:p>
          <a:p>
            <a:pPr algn="ctr"/>
            <a:r>
              <a:rPr lang="en-GB" sz="4000" dirty="0"/>
              <a:t>Amir Ghareeb</a:t>
            </a:r>
          </a:p>
          <a:p>
            <a:pPr algn="ctr"/>
            <a:r>
              <a:rPr lang="en-GB" sz="4000" dirty="0"/>
              <a:t>Samer </a:t>
            </a:r>
            <a:r>
              <a:rPr lang="en-GB" sz="4000" dirty="0" err="1"/>
              <a:t>Khair</a:t>
            </a:r>
            <a:endParaRPr lang="en-GB" sz="4000" dirty="0"/>
          </a:p>
          <a:p>
            <a:pPr algn="ctr"/>
            <a:r>
              <a:rPr lang="en-GB" sz="4000" dirty="0"/>
              <a:t>Yousif Hibi</a:t>
            </a:r>
          </a:p>
        </p:txBody>
      </p:sp>
    </p:spTree>
    <p:extLst>
      <p:ext uri="{BB962C8B-B14F-4D97-AF65-F5344CB8AC3E}">
        <p14:creationId xmlns:p14="http://schemas.microsoft.com/office/powerpoint/2010/main" val="2519924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268</TotalTime>
  <Words>445</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Bee keeping Application project </vt:lpstr>
      <vt:lpstr>What is the project of the association??</vt:lpstr>
      <vt:lpstr>What is the goal of the project??</vt:lpstr>
      <vt:lpstr>Functional requirements: </vt:lpstr>
      <vt:lpstr>Non-functional requirements: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 keeping Application project </dc:title>
  <dc:creator>amir ghareeb</dc:creator>
  <cp:lastModifiedBy>amir ghareeb</cp:lastModifiedBy>
  <cp:revision>7</cp:revision>
  <dcterms:created xsi:type="dcterms:W3CDTF">2023-04-12T09:45:50Z</dcterms:created>
  <dcterms:modified xsi:type="dcterms:W3CDTF">2023-04-19T12:53:22Z</dcterms:modified>
</cp:coreProperties>
</file>