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Light"/>
      <p:regular r:id="rId12"/>
      <p:bold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Lexend"/>
      <p:regular r:id="rId18"/>
      <p:bold r:id="rId19"/>
    </p:embeddedFont>
    <p:embeddedFont>
      <p:font typeface="Lexend Extra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Extra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ExtraLight-bold.fntdata"/><Relationship Id="rId13" Type="http://schemas.openxmlformats.org/officeDocument/2006/relationships/font" Target="fonts/LexendLight-bold.fntdata"/><Relationship Id="rId12" Type="http://schemas.openxmlformats.org/officeDocument/2006/relationships/font" Target="fonts/Lexen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0ee787a0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0ee787a0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ee787a0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ee787a0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0ee787a0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0ee787a0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0ee787a0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0ee787a0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0ee787a0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0ee787a0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4B6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3874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468825" y="4163200"/>
            <a:ext cx="276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3B119"/>
                </a:solidFill>
                <a:latin typeface="Lexend Light"/>
                <a:ea typeface="Lexend Light"/>
                <a:cs typeface="Lexend Light"/>
                <a:sym typeface="Lexend Light"/>
              </a:rPr>
              <a:t>Founder Academy Guide</a:t>
            </a:r>
            <a:endParaRPr sz="1300">
              <a:solidFill>
                <a:srgbClr val="E3B1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4660" l="29433" r="29748" t="25819"/>
          <a:stretch/>
        </p:blipFill>
        <p:spPr>
          <a:xfrm>
            <a:off x="7278475" y="332700"/>
            <a:ext cx="1510373" cy="10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458625" y="3787675"/>
            <a:ext cx="327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Lean Canvas Model</a:t>
            </a:r>
            <a:endParaRPr b="1" sz="2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84525" y="132100"/>
            <a:ext cx="828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Best Practices for Using the Lean Canvas Model</a:t>
            </a:r>
            <a:endParaRPr b="1" sz="2300">
              <a:solidFill>
                <a:srgbClr val="2F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4525" y="619400"/>
            <a:ext cx="845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As an early-stage entrepreneur, the Lean Canvas model can be a valuable tool for helping you to plan and develop your business idea. Here are some best practices to consider when filling out the Lean Canvas model:</a:t>
            </a:r>
            <a:endParaRPr sz="1100">
              <a:solidFill>
                <a:srgbClr val="0B4B6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9563" y="218012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Start with a problem</a:t>
            </a:r>
            <a:endParaRPr>
              <a:solidFill>
                <a:srgbClr val="0B4B6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84850" y="2180125"/>
            <a:ext cx="2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B454"/>
                </a:solidFill>
                <a:latin typeface="Lexend"/>
                <a:ea typeface="Lexend"/>
                <a:cs typeface="Lexend"/>
                <a:sym typeface="Lexend"/>
              </a:rPr>
              <a:t>Be specific</a:t>
            </a:r>
            <a:endParaRPr b="1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08662" y="2180125"/>
            <a:ext cx="23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3B119"/>
                </a:solidFill>
                <a:latin typeface="Lexend"/>
                <a:ea typeface="Lexend"/>
                <a:cs typeface="Lexend"/>
                <a:sym typeface="Lexend"/>
              </a:rPr>
              <a:t>Test your assumptions</a:t>
            </a:r>
            <a:endParaRPr b="1">
              <a:solidFill>
                <a:srgbClr val="E3B11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4967" y="2493300"/>
            <a:ext cx="26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The Lean Canvas is designed to help  you solve a specific problem so begin by defining what need you are addressing.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0563" y="4032150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Keep it simple</a:t>
            </a:r>
            <a:endParaRPr>
              <a:solidFill>
                <a:srgbClr val="0B4B6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90350" y="4032150"/>
            <a:ext cx="2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B454"/>
                </a:solidFill>
                <a:latin typeface="Lexend"/>
                <a:ea typeface="Lexend"/>
                <a:cs typeface="Lexend"/>
                <a:sym typeface="Lexend"/>
              </a:rPr>
              <a:t>Iterate and adapt</a:t>
            </a:r>
            <a:endParaRPr b="1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008662" y="4032150"/>
            <a:ext cx="23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3B119"/>
                </a:solidFill>
                <a:latin typeface="Lexend"/>
                <a:ea typeface="Lexend"/>
                <a:cs typeface="Lexend"/>
                <a:sym typeface="Lexend"/>
              </a:rPr>
              <a:t>Be realistic</a:t>
            </a:r>
            <a:endParaRPr b="1">
              <a:solidFill>
                <a:srgbClr val="E3B11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0023" y="4345325"/>
            <a:ext cx="25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The Lean Canvas is a simplified version of a business plan so keep it concise to help focus on the most </a:t>
            </a:r>
            <a:r>
              <a:rPr lang="en" sz="10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critical aspects.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27350" y="2493300"/>
            <a:ext cx="27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EB454"/>
                </a:solidFill>
                <a:latin typeface="Lexend Light"/>
                <a:ea typeface="Lexend Light"/>
                <a:cs typeface="Lexend Light"/>
                <a:sym typeface="Lexend Light"/>
              </a:rPr>
              <a:t>For your customer segments and value proposition, be clear and specific about what makes your approach unique. </a:t>
            </a:r>
            <a:endParaRPr b="1" sz="1000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054999" y="4345325"/>
            <a:ext cx="27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EB454"/>
                </a:solidFill>
                <a:latin typeface="Lexend Light"/>
                <a:ea typeface="Lexend Light"/>
                <a:cs typeface="Lexend Light"/>
                <a:sym typeface="Lexend Light"/>
              </a:rPr>
              <a:t>Continue to use the Lean Canvas as your business model evolves based on feedback from customers and investors.</a:t>
            </a:r>
            <a:endParaRPr b="1" sz="1000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854323" y="2500507"/>
            <a:ext cx="256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B119"/>
                </a:solidFill>
                <a:latin typeface="Lexend Light"/>
                <a:ea typeface="Lexend Light"/>
                <a:cs typeface="Lexend Light"/>
                <a:sym typeface="Lexend Light"/>
              </a:rPr>
              <a:t>Use the Lean Canvas as a framework for evaluating your hypotheses about your business idea and strategies.</a:t>
            </a:r>
            <a:endParaRPr b="1" sz="1000">
              <a:solidFill>
                <a:srgbClr val="E3B11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94200" y="4345325"/>
            <a:ext cx="27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B119"/>
                </a:solidFill>
                <a:latin typeface="Lexend Light"/>
                <a:ea typeface="Lexend Light"/>
                <a:cs typeface="Lexend Light"/>
                <a:sym typeface="Lexend Light"/>
              </a:rPr>
              <a:t>Identify the resources you need to test your business ideas and be realistic about the time and money available.</a:t>
            </a:r>
            <a:endParaRPr b="1" sz="1000">
              <a:solidFill>
                <a:srgbClr val="E3B11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0" y="1287075"/>
            <a:ext cx="814100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000" y="3178925"/>
            <a:ext cx="814100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350" y="1287075"/>
            <a:ext cx="814100" cy="8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963" y="3287365"/>
            <a:ext cx="721563" cy="72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7700" y="1287075"/>
            <a:ext cx="814099" cy="8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7763" y="3287375"/>
            <a:ext cx="721550" cy="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84525" y="132100"/>
            <a:ext cx="828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3 Versions</a:t>
            </a:r>
            <a:endParaRPr b="1" sz="2300">
              <a:solidFill>
                <a:srgbClr val="2F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84525" y="619400"/>
            <a:ext cx="845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In this Founder Academy Guide, we’ve included three versions of the same Lean Canvas Model to help you get started.</a:t>
            </a:r>
            <a:endParaRPr sz="1100">
              <a:solidFill>
                <a:srgbClr val="0B4B6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09563" y="3323125"/>
            <a:ext cx="22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Guide</a:t>
            </a:r>
            <a:endParaRPr>
              <a:solidFill>
                <a:srgbClr val="0B4B6F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84850" y="3323125"/>
            <a:ext cx="24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B454"/>
                </a:solidFill>
                <a:latin typeface="Lexend"/>
                <a:ea typeface="Lexend"/>
                <a:cs typeface="Lexend"/>
                <a:sym typeface="Lexend"/>
              </a:rPr>
              <a:t>Template</a:t>
            </a:r>
            <a:endParaRPr b="1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08662" y="3323125"/>
            <a:ext cx="23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3B119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 b="1">
              <a:solidFill>
                <a:srgbClr val="E3B11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44967" y="3636300"/>
            <a:ext cx="26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Provides a summary of what each section means and should include.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127350" y="3636300"/>
            <a:ext cx="2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EB454"/>
                </a:solidFill>
                <a:latin typeface="Lexend Light"/>
                <a:ea typeface="Lexend Light"/>
                <a:cs typeface="Lexend Light"/>
                <a:sym typeface="Lexend Light"/>
              </a:rPr>
              <a:t>This is the version that you will use to fill and submit as a deliverable.</a:t>
            </a:r>
            <a:endParaRPr b="1" sz="1000">
              <a:solidFill>
                <a:srgbClr val="2EB45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854325" y="3603750"/>
            <a:ext cx="26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3B119"/>
                </a:solidFill>
                <a:latin typeface="Lexend Light"/>
                <a:ea typeface="Lexend Light"/>
                <a:cs typeface="Lexend Light"/>
                <a:sym typeface="Lexend Light"/>
              </a:rPr>
              <a:t>Provides a real-world example of how the tool can be filled by an entrepreneur.</a:t>
            </a:r>
            <a:endParaRPr sz="1000">
              <a:solidFill>
                <a:srgbClr val="E3B1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4" y="1707603"/>
            <a:ext cx="2428498" cy="13636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225" y="1704639"/>
            <a:ext cx="2428498" cy="13696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325" y="1707601"/>
            <a:ext cx="2428498" cy="13648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211324" y="209100"/>
            <a:ext cx="314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Lean Canvas Model</a:t>
            </a:r>
            <a:endParaRPr b="1" sz="23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394000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B4B6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46500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Startup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432275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981725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934225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Founder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02000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552788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05288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Date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591063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854975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807475" y="84650"/>
            <a:ext cx="119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Version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89325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04500" y="787050"/>
            <a:ext cx="1653300" cy="27432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991900" y="2228094"/>
            <a:ext cx="16533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79301" y="787050"/>
            <a:ext cx="1653300" cy="27432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54101" y="787050"/>
            <a:ext cx="1653300" cy="27432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04500" y="3646400"/>
            <a:ext cx="43311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676186" y="3646400"/>
            <a:ext cx="43311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1991900" y="790091"/>
            <a:ext cx="16533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575028" y="2234900"/>
            <a:ext cx="16533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575028" y="796897"/>
            <a:ext cx="1653300" cy="1285500"/>
          </a:xfrm>
          <a:prstGeom prst="rect">
            <a:avLst/>
          </a:prstGeom>
          <a:solidFill>
            <a:srgbClr val="0B4B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04500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Problem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0450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Cost Structures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9919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Solution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9919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Key Metrics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783475" y="806750"/>
            <a:ext cx="168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Unique Value Proposition</a:t>
            </a:r>
            <a:endParaRPr b="1"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5667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Unfair Advantage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5667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Channels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366575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Customer Segments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69465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Revenue Streams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04500" y="1125750"/>
            <a:ext cx="16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Describe the main pain point or challenge that the target </a:t>
            </a: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customers are facing.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000250" y="1125750"/>
            <a:ext cx="165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Outline the features, functions and technologies that that will solve the identified problem.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000250" y="2565275"/>
            <a:ext cx="16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Identity</a:t>
            </a: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 the most important indicators that will be used to tackle the progress and success of your solution, such as customer acquisition, retention or revenue growth.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787625" y="1147975"/>
            <a:ext cx="16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Articulate the key benefits and advantages of that the proposed solution offers to the target customers. How is it different from other solutions that are available?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04500" y="3944375"/>
            <a:ext cx="43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Outline the main expenses and investments required to develop, launch and operate the proposed solution, such as product development, marketing and staffing.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575025" y="2565275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Identify</a:t>
            </a: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 the key ways that you will use to reach and engage your target customers, such as advertising, partnerships or social media.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5566700" y="1147963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Describe the unique strengths that your solution has over competitors, such as intellectual property, expertise or strategic partnerships.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362400" y="1147975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Define the specific groups of customers that the solution will target, based on their characteristics, location, needs and behaviors.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94650" y="3940150"/>
            <a:ext cx="43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Describe the ways in which the proposed solution will generate revenue, such as subscription fees, commission on sales, or advertising revenue.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0" y="0"/>
            <a:ext cx="461100" cy="501600"/>
          </a:xfrm>
          <a:prstGeom prst="diagStripe">
            <a:avLst>
              <a:gd fmla="val 50000" name="adj"/>
            </a:avLst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 rot="-2928286">
            <a:off x="-81149" y="18295"/>
            <a:ext cx="521084" cy="292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Guide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3394000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B4B6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346500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Startup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432275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981725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934225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Founder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02000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552788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505288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Date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591063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854975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807475" y="84650"/>
            <a:ext cx="119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Version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789325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Type here…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04500" y="787050"/>
            <a:ext cx="1653300" cy="27432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991900" y="2228094"/>
            <a:ext cx="16533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779301" y="787050"/>
            <a:ext cx="1653300" cy="27432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354101" y="787050"/>
            <a:ext cx="1653300" cy="27432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204500" y="3646400"/>
            <a:ext cx="43311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676186" y="3646400"/>
            <a:ext cx="43311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991900" y="790091"/>
            <a:ext cx="16533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575028" y="2234900"/>
            <a:ext cx="16533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575028" y="796897"/>
            <a:ext cx="1653300" cy="1285500"/>
          </a:xfrm>
          <a:prstGeom prst="rect">
            <a:avLst/>
          </a:prstGeom>
          <a:solidFill>
            <a:srgbClr val="2EB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04500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Problem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0450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Cost Structures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9919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Solution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9919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Key Metrics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783475" y="806750"/>
            <a:ext cx="168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Unique Value Proposition</a:t>
            </a:r>
            <a:endParaRPr b="1"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5667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Unfair Advantage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5667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Channels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7366575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Customer Segments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69465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Revenue Streams</a:t>
            </a:r>
            <a:endParaRPr b="1"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04500" y="1125750"/>
            <a:ext cx="165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2000250" y="1125750"/>
            <a:ext cx="165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000250" y="2565275"/>
            <a:ext cx="16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787625" y="1125750"/>
            <a:ext cx="16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04500" y="3944375"/>
            <a:ext cx="43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5575025" y="2565275"/>
            <a:ext cx="16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566700" y="1147963"/>
            <a:ext cx="16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362400" y="1147975"/>
            <a:ext cx="165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694650" y="3940150"/>
            <a:ext cx="433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Type here…</a:t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11324" y="209100"/>
            <a:ext cx="314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Lean Canvas Model</a:t>
            </a:r>
            <a:endParaRPr b="1" sz="23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0"/>
            <a:ext cx="461100" cy="501600"/>
          </a:xfrm>
          <a:prstGeom prst="diagStripe">
            <a:avLst>
              <a:gd fmla="val 50000" name="adj"/>
            </a:avLst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 rot="-2928844">
            <a:off x="-138219" y="17349"/>
            <a:ext cx="666510" cy="292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Template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3394000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B4B6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346500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Startup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3432275" y="324600"/>
            <a:ext cx="14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Nairide App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4981725" y="327900"/>
            <a:ext cx="14406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934225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Founder Name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02000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Samuel F.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6552788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6505288" y="84650"/>
            <a:ext cx="13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Date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6591063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23 Feb 2023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7854975" y="327900"/>
            <a:ext cx="1152300" cy="31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7807475" y="84650"/>
            <a:ext cx="119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Version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893250" y="324600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Light"/>
                <a:ea typeface="Lexend Light"/>
                <a:cs typeface="Lexend Light"/>
                <a:sym typeface="Lexend Light"/>
              </a:rPr>
              <a:t>V1</a:t>
            </a:r>
            <a:endParaRPr b="1"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204500" y="787050"/>
            <a:ext cx="1653300" cy="27432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991900" y="2228094"/>
            <a:ext cx="16533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779301" y="787050"/>
            <a:ext cx="1653300" cy="27432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7354101" y="787050"/>
            <a:ext cx="1653300" cy="27432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204500" y="3646400"/>
            <a:ext cx="43311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4676186" y="3646400"/>
            <a:ext cx="43311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1991900" y="790091"/>
            <a:ext cx="16533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5575028" y="2234900"/>
            <a:ext cx="16533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575028" y="796897"/>
            <a:ext cx="1653300" cy="1285500"/>
          </a:xfrm>
          <a:prstGeom prst="rect">
            <a:avLst/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204500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Problem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20450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Cost Structures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9919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Solution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9919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Key Metrics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3783475" y="806750"/>
            <a:ext cx="16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Unique Value Proposition</a:t>
            </a:r>
            <a:endParaRPr b="1" sz="9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5566700" y="8067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Unfair Advantage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5566700" y="2226575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Channels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366575" y="78705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Customer Segments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4694650" y="3646400"/>
            <a:ext cx="16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Revenue Streams</a:t>
            </a:r>
            <a:endParaRPr b="1" sz="10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204500" y="1125750"/>
            <a:ext cx="16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Lack of access to affordable and reliable transportation options in urban areas, leading to frustration and inefficiency for commuters and small business owners.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1983150" y="1143125"/>
            <a:ext cx="16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A mobile app that connects drivers with passengers or businesses in need of transportation services. Flexible pricing options that make it more affordable for customers.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2000250" y="2565275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Number of active users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Average ride cost and length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Customer retention rate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3787625" y="1129850"/>
            <a:ext cx="165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Our tech-enabled ride-sharing platform provides affordable and reliable transportation options for commuters and small business owners in urban areas, with flexible pricing options and a convenient mobile app.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204500" y="3944375"/>
            <a:ext cx="433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B6F"/>
              </a:buClr>
              <a:buSzPts val="800"/>
              <a:buFont typeface="Lexend ExtraLight"/>
              <a:buChar char="●"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Development and maintenance of mobile app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B6F"/>
              </a:buClr>
              <a:buSzPts val="800"/>
              <a:buFont typeface="Lexend ExtraLight"/>
              <a:buChar char="●"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Marketing and advertising expenses: We will allocate funds for marketing and advertising expenses, including social media ads, referral rewards, and partnership fees.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B6F"/>
              </a:buClr>
              <a:buSzPts val="800"/>
              <a:buFont typeface="Lexend ExtraLight"/>
              <a:buChar char="●"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Staff salaries and benefits: We will hire a team of skilled professionals to manage our operations, customer service, and marketing activities.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5575025" y="2565275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Social media advertising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Customer referral program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Taxi association partnership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5566700" y="1147963"/>
            <a:ext cx="16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Strong relationships with local taxi associations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In-depth knowledge of the local market and culture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7362400" y="1147975"/>
            <a:ext cx="1653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Commuters in urban areas: People who need to travel within the city for work, school, or leisure. They are looking for reliable, affordable, and convenient transportation options.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Small business owners who need to transport goods within the city: Entrepreneurs who need to move goods within the city to run their businesses. They are looking for affordable and efficient transportation options.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4676175" y="3885200"/>
            <a:ext cx="43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Commission on ride fares: We will earn a commission on each ride fare paid through our platform, with rates that vary depending on the type of ride and the driver's performance.</a:t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4B6F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B4B6F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Advertising partnerships with relevant brands: We will explore partnerships with relevant brands that want to reach our target customers, such as mobile phone companies or financial institutions.</a:t>
            </a:r>
            <a:endParaRPr sz="8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211324" y="209100"/>
            <a:ext cx="314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Lean Canvas Model</a:t>
            </a:r>
            <a:endParaRPr b="1" sz="23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0" y="0"/>
            <a:ext cx="461100" cy="501600"/>
          </a:xfrm>
          <a:prstGeom prst="diagStripe">
            <a:avLst>
              <a:gd fmla="val 50000" name="adj"/>
            </a:avLst>
          </a:prstGeom>
          <a:solidFill>
            <a:srgbClr val="E3B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 rot="-2928844">
            <a:off x="-138219" y="17349"/>
            <a:ext cx="666510" cy="292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B4B6F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 b="1" sz="700">
              <a:solidFill>
                <a:srgbClr val="0B4B6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