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Lexend Light"/>
      <p:regular r:id="rId29"/>
      <p:bold r:id="rId30"/>
    </p:embeddedFont>
    <p:embeddedFont>
      <p:font typeface="Helvetica Neue"/>
      <p:regular r:id="rId31"/>
      <p:bold r:id="rId32"/>
      <p:italic r:id="rId33"/>
      <p:boldItalic r:id="rId34"/>
    </p:embeddedFont>
    <p:embeddedFont>
      <p:font typeface="Lexend"/>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exendLigh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lveticaNeue-regular.fntdata"/><Relationship Id="rId30" Type="http://schemas.openxmlformats.org/officeDocument/2006/relationships/font" Target="fonts/LexendLight-bold.fntdata"/><Relationship Id="rId11" Type="http://schemas.openxmlformats.org/officeDocument/2006/relationships/slide" Target="slides/slide6.xml"/><Relationship Id="rId33" Type="http://schemas.openxmlformats.org/officeDocument/2006/relationships/font" Target="fonts/HelveticaNeue-italic.fntdata"/><Relationship Id="rId10" Type="http://schemas.openxmlformats.org/officeDocument/2006/relationships/slide" Target="slides/slide5.xml"/><Relationship Id="rId32" Type="http://schemas.openxmlformats.org/officeDocument/2006/relationships/font" Target="fonts/HelveticaNeue-bold.fntdata"/><Relationship Id="rId13" Type="http://schemas.openxmlformats.org/officeDocument/2006/relationships/slide" Target="slides/slide8.xml"/><Relationship Id="rId35" Type="http://schemas.openxmlformats.org/officeDocument/2006/relationships/font" Target="fonts/Lexend-regular.fntdata"/><Relationship Id="rId12" Type="http://schemas.openxmlformats.org/officeDocument/2006/relationships/slide" Target="slides/slide7.xml"/><Relationship Id="rId34" Type="http://schemas.openxmlformats.org/officeDocument/2006/relationships/font" Target="fonts/HelveticaNeue-boldItalic.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exend-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10ee787a09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10ee787a09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13517fae9b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13517fae9b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sz="12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13517fae9b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13517fae9b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sz="12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13517fae9b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13517fae9b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sz="12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13517fae9b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13517fae9b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sz="12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13970975c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13970975c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13970975c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13970975c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sz="12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13970975c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13970975c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sz="12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13970975c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13970975c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sz="12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13970975c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13970975c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sz="12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13970975c3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13970975c3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sz="12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10ee787a09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10ee787a09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sz="12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13970975c3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13970975c3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sz="12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13970975c3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13970975c3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sz="12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13970975c3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13970975c3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sz="12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13970975c3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213970975c3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sz="12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10ee787a09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10ee787a09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sz="12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13517fae9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13517fae9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13517fae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13517fae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sz="12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13517fae9b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13517fae9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sz="12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13517fae9b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13517fae9b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sz="12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13517fae9b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13517fae9b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sz="12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13517fae9b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13517fae9b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sz="1200">
              <a:solidFill>
                <a:schemeClr val="dk1"/>
              </a:solidFill>
              <a:latin typeface="Helvetica Neue"/>
              <a:ea typeface="Helvetica Neue"/>
              <a:cs typeface="Helvetica Neue"/>
              <a:sym typeface="Helvetica Neue"/>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24.png"/><Relationship Id="rId5"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23.png"/><Relationship Id="rId5"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2.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5.png"/><Relationship Id="rId5"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18.png"/><Relationship Id="rId5"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23.png"/><Relationship Id="rId5"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9.png"/><Relationship Id="rId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4.png"/><Relationship Id="rId7" Type="http://schemas.openxmlformats.org/officeDocument/2006/relationships/image" Target="../media/image6.png"/><Relationship Id="rId8"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 Id="rId4" Type="http://schemas.openxmlformats.org/officeDocument/2006/relationships/image" Target="../media/image24.png"/><Relationship Id="rId5"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 Id="rId4" Type="http://schemas.openxmlformats.org/officeDocument/2006/relationships/image" Target="../media/image23.png"/><Relationship Id="rId5"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jpg"/><Relationship Id="rId4" Type="http://schemas.openxmlformats.org/officeDocument/2006/relationships/image" Target="../media/image2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2.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5.png"/><Relationship Id="rId5"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18.png"/><Relationship Id="rId5"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23.png"/><Relationship Id="rId5"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4B6F"/>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5138743" cy="5143501"/>
          </a:xfrm>
          <a:prstGeom prst="rect">
            <a:avLst/>
          </a:prstGeom>
          <a:noFill/>
          <a:ln>
            <a:noFill/>
          </a:ln>
        </p:spPr>
      </p:pic>
      <p:sp>
        <p:nvSpPr>
          <p:cNvPr id="55" name="Google Shape;55;p13"/>
          <p:cNvSpPr txBox="1"/>
          <p:nvPr/>
        </p:nvSpPr>
        <p:spPr>
          <a:xfrm>
            <a:off x="5468825" y="4163200"/>
            <a:ext cx="2769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E3B119"/>
                </a:solidFill>
                <a:latin typeface="Lexend Light"/>
                <a:ea typeface="Lexend Light"/>
                <a:cs typeface="Lexend Light"/>
                <a:sym typeface="Lexend Light"/>
              </a:rPr>
              <a:t>Founder Academy Guide</a:t>
            </a:r>
            <a:endParaRPr sz="1300">
              <a:solidFill>
                <a:srgbClr val="E3B119"/>
              </a:solidFill>
              <a:latin typeface="Lexend Light"/>
              <a:ea typeface="Lexend Light"/>
              <a:cs typeface="Lexend Light"/>
              <a:sym typeface="Lexend Light"/>
            </a:endParaRPr>
          </a:p>
        </p:txBody>
      </p:sp>
      <p:pic>
        <p:nvPicPr>
          <p:cNvPr id="56" name="Google Shape;56;p13"/>
          <p:cNvPicPr preferRelativeResize="0"/>
          <p:nvPr/>
        </p:nvPicPr>
        <p:blipFill rotWithShape="1">
          <a:blip r:embed="rId4">
            <a:alphaModFix/>
          </a:blip>
          <a:srcRect b="24660" l="29433" r="29748" t="25819"/>
          <a:stretch/>
        </p:blipFill>
        <p:spPr>
          <a:xfrm>
            <a:off x="7278475" y="332700"/>
            <a:ext cx="1510373" cy="1030749"/>
          </a:xfrm>
          <a:prstGeom prst="rect">
            <a:avLst/>
          </a:prstGeom>
          <a:noFill/>
          <a:ln>
            <a:noFill/>
          </a:ln>
        </p:spPr>
      </p:pic>
      <p:sp>
        <p:nvSpPr>
          <p:cNvPr id="57" name="Google Shape;57;p13"/>
          <p:cNvSpPr txBox="1"/>
          <p:nvPr/>
        </p:nvSpPr>
        <p:spPr>
          <a:xfrm>
            <a:off x="5458625" y="3787675"/>
            <a:ext cx="3277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lt1"/>
                </a:solidFill>
                <a:latin typeface="Lexend"/>
                <a:ea typeface="Lexend"/>
                <a:cs typeface="Lexend"/>
                <a:sym typeface="Lexend"/>
              </a:rPr>
              <a:t>Pitch Deck</a:t>
            </a:r>
            <a:endParaRPr b="1" sz="2300">
              <a:solidFill>
                <a:schemeClr val="lt1"/>
              </a:solidFill>
              <a:latin typeface="Lexend"/>
              <a:ea typeface="Lexend"/>
              <a:cs typeface="Lexend"/>
              <a:sym typeface="Lexe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3" name="Shape 193"/>
        <p:cNvGrpSpPr/>
        <p:nvPr/>
      </p:nvGrpSpPr>
      <p:grpSpPr>
        <a:xfrm>
          <a:off x="0" y="0"/>
          <a:ext cx="0" cy="0"/>
          <a:chOff x="0" y="0"/>
          <a:chExt cx="0" cy="0"/>
        </a:xfrm>
      </p:grpSpPr>
      <p:sp>
        <p:nvSpPr>
          <p:cNvPr id="194" name="Google Shape;194;p22"/>
          <p:cNvSpPr txBox="1"/>
          <p:nvPr/>
        </p:nvSpPr>
        <p:spPr>
          <a:xfrm>
            <a:off x="284525" y="132100"/>
            <a:ext cx="82899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0B4B6F"/>
                </a:solidFill>
                <a:latin typeface="Lexend"/>
                <a:ea typeface="Lexend"/>
                <a:cs typeface="Lexend"/>
                <a:sym typeface="Lexend"/>
              </a:rPr>
              <a:t>The Competition</a:t>
            </a:r>
            <a:endParaRPr b="1" sz="2300">
              <a:solidFill>
                <a:srgbClr val="2FB454"/>
              </a:solidFill>
              <a:latin typeface="Lexend"/>
              <a:ea typeface="Lexend"/>
              <a:cs typeface="Lexend"/>
              <a:sym typeface="Lexend"/>
            </a:endParaRPr>
          </a:p>
        </p:txBody>
      </p:sp>
      <p:sp>
        <p:nvSpPr>
          <p:cNvPr id="195" name="Google Shape;195;p22"/>
          <p:cNvSpPr txBox="1"/>
          <p:nvPr/>
        </p:nvSpPr>
        <p:spPr>
          <a:xfrm>
            <a:off x="284525" y="619400"/>
            <a:ext cx="8564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0B4B6F"/>
                </a:solidFill>
                <a:latin typeface="Lexend Light"/>
                <a:ea typeface="Lexend Light"/>
                <a:cs typeface="Lexend Light"/>
                <a:sym typeface="Lexend Light"/>
              </a:rPr>
              <a:t>Identifies the main competitors in the market, and describes how the startup differentiates </a:t>
            </a:r>
            <a:r>
              <a:rPr lang="en" sz="1100">
                <a:solidFill>
                  <a:srgbClr val="0B4B6F"/>
                </a:solidFill>
                <a:latin typeface="Lexend Light"/>
                <a:ea typeface="Lexend Light"/>
                <a:cs typeface="Lexend Light"/>
                <a:sym typeface="Lexend Light"/>
              </a:rPr>
              <a:t>itself</a:t>
            </a:r>
            <a:r>
              <a:rPr lang="en" sz="1100">
                <a:solidFill>
                  <a:srgbClr val="0B4B6F"/>
                </a:solidFill>
                <a:latin typeface="Lexend Light"/>
                <a:ea typeface="Lexend Light"/>
                <a:cs typeface="Lexend Light"/>
                <a:sym typeface="Lexend Light"/>
              </a:rPr>
              <a:t> from them in terms of value proposition and competitive advantage. </a:t>
            </a:r>
            <a:endParaRPr sz="1100">
              <a:solidFill>
                <a:srgbClr val="0B4B6F"/>
              </a:solidFill>
              <a:latin typeface="Lexend Light"/>
              <a:ea typeface="Lexend Light"/>
              <a:cs typeface="Lexend Light"/>
              <a:sym typeface="Lexend Light"/>
            </a:endParaRPr>
          </a:p>
        </p:txBody>
      </p:sp>
      <p:sp>
        <p:nvSpPr>
          <p:cNvPr id="196" name="Google Shape;196;p22"/>
          <p:cNvSpPr txBox="1"/>
          <p:nvPr/>
        </p:nvSpPr>
        <p:spPr>
          <a:xfrm>
            <a:off x="360925" y="2119175"/>
            <a:ext cx="1285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rgbClr val="0B4B6F"/>
                </a:solidFill>
                <a:latin typeface="Lexend"/>
                <a:ea typeface="Lexend"/>
                <a:cs typeface="Lexend"/>
                <a:sym typeface="Lexend"/>
              </a:rPr>
              <a:t>Your Startup</a:t>
            </a:r>
            <a:endParaRPr b="1" sz="1000">
              <a:solidFill>
                <a:srgbClr val="0B4B6F"/>
              </a:solidFill>
              <a:latin typeface="Lexend"/>
              <a:ea typeface="Lexend"/>
              <a:cs typeface="Lexend"/>
              <a:sym typeface="Lexend"/>
            </a:endParaRPr>
          </a:p>
        </p:txBody>
      </p:sp>
      <p:sp>
        <p:nvSpPr>
          <p:cNvPr id="197" name="Google Shape;197;p22"/>
          <p:cNvSpPr txBox="1"/>
          <p:nvPr/>
        </p:nvSpPr>
        <p:spPr>
          <a:xfrm>
            <a:off x="2006850" y="1630875"/>
            <a:ext cx="1285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B4B6F"/>
                </a:solidFill>
                <a:latin typeface="Lexend Light"/>
                <a:ea typeface="Lexend Light"/>
                <a:cs typeface="Lexend Light"/>
                <a:sym typeface="Lexend Light"/>
              </a:rPr>
              <a:t>Benefit #1</a:t>
            </a:r>
            <a:endParaRPr b="1" sz="1000">
              <a:solidFill>
                <a:srgbClr val="0B4B6F"/>
              </a:solidFill>
              <a:latin typeface="Lexend"/>
              <a:ea typeface="Lexend"/>
              <a:cs typeface="Lexend"/>
              <a:sym typeface="Lexend"/>
            </a:endParaRPr>
          </a:p>
        </p:txBody>
      </p:sp>
      <p:sp>
        <p:nvSpPr>
          <p:cNvPr id="198" name="Google Shape;198;p22"/>
          <p:cNvSpPr txBox="1"/>
          <p:nvPr/>
        </p:nvSpPr>
        <p:spPr>
          <a:xfrm>
            <a:off x="3786875" y="1630888"/>
            <a:ext cx="1285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B4B6F"/>
                </a:solidFill>
                <a:latin typeface="Lexend Light"/>
                <a:ea typeface="Lexend Light"/>
                <a:cs typeface="Lexend Light"/>
                <a:sym typeface="Lexend Light"/>
              </a:rPr>
              <a:t>Benefit #2</a:t>
            </a:r>
            <a:endParaRPr b="1" sz="1000">
              <a:solidFill>
                <a:srgbClr val="0B4B6F"/>
              </a:solidFill>
              <a:latin typeface="Lexend"/>
              <a:ea typeface="Lexend"/>
              <a:cs typeface="Lexend"/>
              <a:sym typeface="Lexend"/>
            </a:endParaRPr>
          </a:p>
        </p:txBody>
      </p:sp>
      <p:sp>
        <p:nvSpPr>
          <p:cNvPr id="199" name="Google Shape;199;p22"/>
          <p:cNvSpPr txBox="1"/>
          <p:nvPr/>
        </p:nvSpPr>
        <p:spPr>
          <a:xfrm>
            <a:off x="5566900" y="1630888"/>
            <a:ext cx="1285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B4B6F"/>
                </a:solidFill>
                <a:latin typeface="Lexend Light"/>
                <a:ea typeface="Lexend Light"/>
                <a:cs typeface="Lexend Light"/>
                <a:sym typeface="Lexend Light"/>
              </a:rPr>
              <a:t>Benefit #3</a:t>
            </a:r>
            <a:endParaRPr b="1" sz="1000">
              <a:solidFill>
                <a:srgbClr val="0B4B6F"/>
              </a:solidFill>
              <a:latin typeface="Lexend"/>
              <a:ea typeface="Lexend"/>
              <a:cs typeface="Lexend"/>
              <a:sym typeface="Lexend"/>
            </a:endParaRPr>
          </a:p>
        </p:txBody>
      </p:sp>
      <p:sp>
        <p:nvSpPr>
          <p:cNvPr id="200" name="Google Shape;200;p22"/>
          <p:cNvSpPr txBox="1"/>
          <p:nvPr/>
        </p:nvSpPr>
        <p:spPr>
          <a:xfrm>
            <a:off x="7289225" y="1630888"/>
            <a:ext cx="1285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B4B6F"/>
                </a:solidFill>
                <a:latin typeface="Lexend Light"/>
                <a:ea typeface="Lexend Light"/>
                <a:cs typeface="Lexend Light"/>
                <a:sym typeface="Lexend Light"/>
              </a:rPr>
              <a:t>Benefit #4</a:t>
            </a:r>
            <a:endParaRPr b="1" sz="1000">
              <a:solidFill>
                <a:srgbClr val="0B4B6F"/>
              </a:solidFill>
              <a:latin typeface="Lexend"/>
              <a:ea typeface="Lexend"/>
              <a:cs typeface="Lexend"/>
              <a:sym typeface="Lexend"/>
            </a:endParaRPr>
          </a:p>
        </p:txBody>
      </p:sp>
      <p:sp>
        <p:nvSpPr>
          <p:cNvPr id="201" name="Google Shape;201;p22"/>
          <p:cNvSpPr txBox="1"/>
          <p:nvPr/>
        </p:nvSpPr>
        <p:spPr>
          <a:xfrm>
            <a:off x="360925" y="2701325"/>
            <a:ext cx="1285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B4B6F"/>
                </a:solidFill>
                <a:latin typeface="Lexend Light"/>
                <a:ea typeface="Lexend Light"/>
                <a:cs typeface="Lexend Light"/>
                <a:sym typeface="Lexend Light"/>
              </a:rPr>
              <a:t>Competitor #1</a:t>
            </a:r>
            <a:endParaRPr b="1" sz="1000">
              <a:solidFill>
                <a:srgbClr val="0B4B6F"/>
              </a:solidFill>
              <a:latin typeface="Lexend"/>
              <a:ea typeface="Lexend"/>
              <a:cs typeface="Lexend"/>
              <a:sym typeface="Lexend"/>
            </a:endParaRPr>
          </a:p>
        </p:txBody>
      </p:sp>
      <p:sp>
        <p:nvSpPr>
          <p:cNvPr id="202" name="Google Shape;202;p22"/>
          <p:cNvSpPr txBox="1"/>
          <p:nvPr/>
        </p:nvSpPr>
        <p:spPr>
          <a:xfrm>
            <a:off x="360925" y="3283475"/>
            <a:ext cx="1285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B4B6F"/>
                </a:solidFill>
                <a:latin typeface="Lexend Light"/>
                <a:ea typeface="Lexend Light"/>
                <a:cs typeface="Lexend Light"/>
                <a:sym typeface="Lexend Light"/>
              </a:rPr>
              <a:t>Competitor #2</a:t>
            </a:r>
            <a:endParaRPr b="1" sz="1000">
              <a:solidFill>
                <a:srgbClr val="0B4B6F"/>
              </a:solidFill>
              <a:latin typeface="Lexend"/>
              <a:ea typeface="Lexend"/>
              <a:cs typeface="Lexend"/>
              <a:sym typeface="Lexend"/>
            </a:endParaRPr>
          </a:p>
        </p:txBody>
      </p:sp>
      <p:sp>
        <p:nvSpPr>
          <p:cNvPr id="203" name="Google Shape;203;p22"/>
          <p:cNvSpPr txBox="1"/>
          <p:nvPr/>
        </p:nvSpPr>
        <p:spPr>
          <a:xfrm>
            <a:off x="360925" y="3865625"/>
            <a:ext cx="1285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B4B6F"/>
                </a:solidFill>
                <a:latin typeface="Lexend Light"/>
                <a:ea typeface="Lexend Light"/>
                <a:cs typeface="Lexend Light"/>
                <a:sym typeface="Lexend Light"/>
              </a:rPr>
              <a:t>Competitor #3</a:t>
            </a:r>
            <a:endParaRPr b="1" sz="1000">
              <a:solidFill>
                <a:srgbClr val="0B4B6F"/>
              </a:solidFill>
              <a:latin typeface="Lexend"/>
              <a:ea typeface="Lexend"/>
              <a:cs typeface="Lexend"/>
              <a:sym typeface="Lexend"/>
            </a:endParaRPr>
          </a:p>
        </p:txBody>
      </p:sp>
      <p:sp>
        <p:nvSpPr>
          <p:cNvPr id="204" name="Google Shape;204;p22"/>
          <p:cNvSpPr txBox="1"/>
          <p:nvPr/>
        </p:nvSpPr>
        <p:spPr>
          <a:xfrm>
            <a:off x="2006850" y="2119175"/>
            <a:ext cx="128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2EB454"/>
                </a:solidFill>
                <a:latin typeface="Lexend"/>
                <a:ea typeface="Lexend"/>
                <a:cs typeface="Lexend"/>
                <a:sym typeface="Lexend"/>
              </a:rPr>
              <a:t>✔</a:t>
            </a:r>
            <a:endParaRPr b="1" sz="1200">
              <a:solidFill>
                <a:srgbClr val="2EB454"/>
              </a:solidFill>
              <a:latin typeface="Lexend"/>
              <a:ea typeface="Lexend"/>
              <a:cs typeface="Lexend"/>
              <a:sym typeface="Lexend"/>
            </a:endParaRPr>
          </a:p>
        </p:txBody>
      </p:sp>
      <p:sp>
        <p:nvSpPr>
          <p:cNvPr id="205" name="Google Shape;205;p22"/>
          <p:cNvSpPr txBox="1"/>
          <p:nvPr/>
        </p:nvSpPr>
        <p:spPr>
          <a:xfrm>
            <a:off x="3786875" y="2119175"/>
            <a:ext cx="128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2EB454"/>
                </a:solidFill>
                <a:latin typeface="Lexend"/>
                <a:ea typeface="Lexend"/>
                <a:cs typeface="Lexend"/>
                <a:sym typeface="Lexend"/>
              </a:rPr>
              <a:t>✔</a:t>
            </a:r>
            <a:endParaRPr b="1" sz="1200">
              <a:solidFill>
                <a:srgbClr val="2EB454"/>
              </a:solidFill>
              <a:latin typeface="Lexend"/>
              <a:ea typeface="Lexend"/>
              <a:cs typeface="Lexend"/>
              <a:sym typeface="Lexend"/>
            </a:endParaRPr>
          </a:p>
        </p:txBody>
      </p:sp>
      <p:sp>
        <p:nvSpPr>
          <p:cNvPr id="206" name="Google Shape;206;p22"/>
          <p:cNvSpPr txBox="1"/>
          <p:nvPr/>
        </p:nvSpPr>
        <p:spPr>
          <a:xfrm>
            <a:off x="5566900" y="2103875"/>
            <a:ext cx="128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2EB454"/>
                </a:solidFill>
                <a:latin typeface="Lexend"/>
                <a:ea typeface="Lexend"/>
                <a:cs typeface="Lexend"/>
                <a:sym typeface="Lexend"/>
              </a:rPr>
              <a:t>✔</a:t>
            </a:r>
            <a:endParaRPr b="1" sz="1200">
              <a:solidFill>
                <a:srgbClr val="2EB454"/>
              </a:solidFill>
              <a:latin typeface="Lexend"/>
              <a:ea typeface="Lexend"/>
              <a:cs typeface="Lexend"/>
              <a:sym typeface="Lexend"/>
            </a:endParaRPr>
          </a:p>
        </p:txBody>
      </p:sp>
      <p:sp>
        <p:nvSpPr>
          <p:cNvPr id="207" name="Google Shape;207;p22"/>
          <p:cNvSpPr txBox="1"/>
          <p:nvPr/>
        </p:nvSpPr>
        <p:spPr>
          <a:xfrm>
            <a:off x="7289225" y="2103875"/>
            <a:ext cx="128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2EB454"/>
                </a:solidFill>
                <a:latin typeface="Lexend"/>
                <a:ea typeface="Lexend"/>
                <a:cs typeface="Lexend"/>
                <a:sym typeface="Lexend"/>
              </a:rPr>
              <a:t>✔</a:t>
            </a:r>
            <a:endParaRPr b="1" sz="1200">
              <a:solidFill>
                <a:srgbClr val="2EB454"/>
              </a:solidFill>
              <a:latin typeface="Lexend"/>
              <a:ea typeface="Lexend"/>
              <a:cs typeface="Lexend"/>
              <a:sym typeface="Lexend"/>
            </a:endParaRPr>
          </a:p>
        </p:txBody>
      </p:sp>
      <p:sp>
        <p:nvSpPr>
          <p:cNvPr id="208" name="Google Shape;208;p22"/>
          <p:cNvSpPr txBox="1"/>
          <p:nvPr/>
        </p:nvSpPr>
        <p:spPr>
          <a:xfrm>
            <a:off x="2006850" y="2686025"/>
            <a:ext cx="128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2EB454"/>
                </a:solidFill>
                <a:latin typeface="Lexend"/>
                <a:ea typeface="Lexend"/>
                <a:cs typeface="Lexend"/>
                <a:sym typeface="Lexend"/>
              </a:rPr>
              <a:t>✔</a:t>
            </a:r>
            <a:endParaRPr sz="1200">
              <a:solidFill>
                <a:srgbClr val="2EB454"/>
              </a:solidFill>
              <a:latin typeface="Lexend"/>
              <a:ea typeface="Lexend"/>
              <a:cs typeface="Lexend"/>
              <a:sym typeface="Lexend"/>
            </a:endParaRPr>
          </a:p>
        </p:txBody>
      </p:sp>
      <p:sp>
        <p:nvSpPr>
          <p:cNvPr id="209" name="Google Shape;209;p22"/>
          <p:cNvSpPr txBox="1"/>
          <p:nvPr/>
        </p:nvSpPr>
        <p:spPr>
          <a:xfrm>
            <a:off x="3786875" y="3268175"/>
            <a:ext cx="128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2EB454"/>
                </a:solidFill>
                <a:latin typeface="Lexend"/>
                <a:ea typeface="Lexend"/>
                <a:cs typeface="Lexend"/>
                <a:sym typeface="Lexend"/>
              </a:rPr>
              <a:t>✔</a:t>
            </a:r>
            <a:endParaRPr sz="1200">
              <a:solidFill>
                <a:srgbClr val="2EB454"/>
              </a:solidFill>
              <a:latin typeface="Lexend"/>
              <a:ea typeface="Lexend"/>
              <a:cs typeface="Lexend"/>
              <a:sym typeface="Lexend"/>
            </a:endParaRPr>
          </a:p>
        </p:txBody>
      </p:sp>
      <p:sp>
        <p:nvSpPr>
          <p:cNvPr id="210" name="Google Shape;210;p22"/>
          <p:cNvSpPr txBox="1"/>
          <p:nvPr/>
        </p:nvSpPr>
        <p:spPr>
          <a:xfrm>
            <a:off x="5566900" y="2686025"/>
            <a:ext cx="128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2EB454"/>
                </a:solidFill>
                <a:latin typeface="Lexend"/>
                <a:ea typeface="Lexend"/>
                <a:cs typeface="Lexend"/>
                <a:sym typeface="Lexend"/>
              </a:rPr>
              <a:t>✔</a:t>
            </a:r>
            <a:endParaRPr sz="1200">
              <a:solidFill>
                <a:srgbClr val="2EB454"/>
              </a:solidFill>
              <a:latin typeface="Lexend"/>
              <a:ea typeface="Lexend"/>
              <a:cs typeface="Lexend"/>
              <a:sym typeface="Lexend"/>
            </a:endParaRPr>
          </a:p>
        </p:txBody>
      </p:sp>
      <p:sp>
        <p:nvSpPr>
          <p:cNvPr id="211" name="Google Shape;211;p22"/>
          <p:cNvSpPr txBox="1"/>
          <p:nvPr/>
        </p:nvSpPr>
        <p:spPr>
          <a:xfrm>
            <a:off x="2006850" y="3850325"/>
            <a:ext cx="128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2EB454"/>
                </a:solidFill>
                <a:latin typeface="Lexend"/>
                <a:ea typeface="Lexend"/>
                <a:cs typeface="Lexend"/>
                <a:sym typeface="Lexend"/>
              </a:rPr>
              <a:t>✔</a:t>
            </a:r>
            <a:endParaRPr sz="1200">
              <a:solidFill>
                <a:srgbClr val="2EB454"/>
              </a:solidFill>
              <a:latin typeface="Lexend"/>
              <a:ea typeface="Lexend"/>
              <a:cs typeface="Lexend"/>
              <a:sym typeface="Lexend"/>
            </a:endParaRPr>
          </a:p>
        </p:txBody>
      </p:sp>
      <p:sp>
        <p:nvSpPr>
          <p:cNvPr id="212" name="Google Shape;212;p22"/>
          <p:cNvSpPr txBox="1"/>
          <p:nvPr/>
        </p:nvSpPr>
        <p:spPr>
          <a:xfrm>
            <a:off x="3786875" y="3850325"/>
            <a:ext cx="128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2EB454"/>
                </a:solidFill>
                <a:latin typeface="Lexend"/>
                <a:ea typeface="Lexend"/>
                <a:cs typeface="Lexend"/>
                <a:sym typeface="Lexend"/>
              </a:rPr>
              <a:t>✔</a:t>
            </a:r>
            <a:endParaRPr sz="1200">
              <a:solidFill>
                <a:srgbClr val="2EB454"/>
              </a:solidFill>
              <a:latin typeface="Lexend"/>
              <a:ea typeface="Lexend"/>
              <a:cs typeface="Lexend"/>
              <a:sym typeface="Lexend"/>
            </a:endParaRPr>
          </a:p>
        </p:txBody>
      </p:sp>
      <p:sp>
        <p:nvSpPr>
          <p:cNvPr id="213" name="Google Shape;213;p22"/>
          <p:cNvSpPr txBox="1"/>
          <p:nvPr/>
        </p:nvSpPr>
        <p:spPr>
          <a:xfrm>
            <a:off x="2006850" y="3268175"/>
            <a:ext cx="128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E3B119"/>
                </a:solidFill>
                <a:latin typeface="Lexend"/>
                <a:ea typeface="Lexend"/>
                <a:cs typeface="Lexend"/>
                <a:sym typeface="Lexend"/>
              </a:rPr>
              <a:t>✘</a:t>
            </a:r>
            <a:endParaRPr sz="1200">
              <a:solidFill>
                <a:srgbClr val="E3B119"/>
              </a:solidFill>
              <a:latin typeface="Lexend"/>
              <a:ea typeface="Lexend"/>
              <a:cs typeface="Lexend"/>
              <a:sym typeface="Lexend"/>
            </a:endParaRPr>
          </a:p>
        </p:txBody>
      </p:sp>
      <p:sp>
        <p:nvSpPr>
          <p:cNvPr id="214" name="Google Shape;214;p22"/>
          <p:cNvSpPr txBox="1"/>
          <p:nvPr/>
        </p:nvSpPr>
        <p:spPr>
          <a:xfrm>
            <a:off x="3786875" y="2693675"/>
            <a:ext cx="128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E3B119"/>
                </a:solidFill>
                <a:latin typeface="Lexend"/>
                <a:ea typeface="Lexend"/>
                <a:cs typeface="Lexend"/>
                <a:sym typeface="Lexend"/>
              </a:rPr>
              <a:t>✘</a:t>
            </a:r>
            <a:endParaRPr sz="1200">
              <a:solidFill>
                <a:srgbClr val="E3B119"/>
              </a:solidFill>
              <a:latin typeface="Lexend"/>
              <a:ea typeface="Lexend"/>
              <a:cs typeface="Lexend"/>
              <a:sym typeface="Lexend"/>
            </a:endParaRPr>
          </a:p>
        </p:txBody>
      </p:sp>
      <p:sp>
        <p:nvSpPr>
          <p:cNvPr id="215" name="Google Shape;215;p22"/>
          <p:cNvSpPr txBox="1"/>
          <p:nvPr/>
        </p:nvSpPr>
        <p:spPr>
          <a:xfrm>
            <a:off x="7289225" y="2686025"/>
            <a:ext cx="128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E3B119"/>
                </a:solidFill>
                <a:latin typeface="Lexend"/>
                <a:ea typeface="Lexend"/>
                <a:cs typeface="Lexend"/>
                <a:sym typeface="Lexend"/>
              </a:rPr>
              <a:t>✘</a:t>
            </a:r>
            <a:endParaRPr sz="1200">
              <a:solidFill>
                <a:srgbClr val="E3B119"/>
              </a:solidFill>
              <a:latin typeface="Lexend"/>
              <a:ea typeface="Lexend"/>
              <a:cs typeface="Lexend"/>
              <a:sym typeface="Lexend"/>
            </a:endParaRPr>
          </a:p>
        </p:txBody>
      </p:sp>
      <p:sp>
        <p:nvSpPr>
          <p:cNvPr id="216" name="Google Shape;216;p22"/>
          <p:cNvSpPr txBox="1"/>
          <p:nvPr/>
        </p:nvSpPr>
        <p:spPr>
          <a:xfrm>
            <a:off x="5566900" y="3268175"/>
            <a:ext cx="128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E3B119"/>
                </a:solidFill>
                <a:latin typeface="Lexend"/>
                <a:ea typeface="Lexend"/>
                <a:cs typeface="Lexend"/>
                <a:sym typeface="Lexend"/>
              </a:rPr>
              <a:t>✘</a:t>
            </a:r>
            <a:endParaRPr sz="1200">
              <a:solidFill>
                <a:srgbClr val="E3B119"/>
              </a:solidFill>
              <a:latin typeface="Lexend"/>
              <a:ea typeface="Lexend"/>
              <a:cs typeface="Lexend"/>
              <a:sym typeface="Lexend"/>
            </a:endParaRPr>
          </a:p>
        </p:txBody>
      </p:sp>
      <p:sp>
        <p:nvSpPr>
          <p:cNvPr id="217" name="Google Shape;217;p22"/>
          <p:cNvSpPr txBox="1"/>
          <p:nvPr/>
        </p:nvSpPr>
        <p:spPr>
          <a:xfrm>
            <a:off x="5566900" y="3850325"/>
            <a:ext cx="128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E3B119"/>
                </a:solidFill>
                <a:latin typeface="Lexend"/>
                <a:ea typeface="Lexend"/>
                <a:cs typeface="Lexend"/>
                <a:sym typeface="Lexend"/>
              </a:rPr>
              <a:t>✘</a:t>
            </a:r>
            <a:endParaRPr sz="1200">
              <a:solidFill>
                <a:srgbClr val="E3B119"/>
              </a:solidFill>
              <a:latin typeface="Lexend"/>
              <a:ea typeface="Lexend"/>
              <a:cs typeface="Lexend"/>
              <a:sym typeface="Lexend"/>
            </a:endParaRPr>
          </a:p>
        </p:txBody>
      </p:sp>
      <p:sp>
        <p:nvSpPr>
          <p:cNvPr id="218" name="Google Shape;218;p22"/>
          <p:cNvSpPr txBox="1"/>
          <p:nvPr/>
        </p:nvSpPr>
        <p:spPr>
          <a:xfrm>
            <a:off x="7289225" y="3268175"/>
            <a:ext cx="128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E3B119"/>
                </a:solidFill>
                <a:latin typeface="Lexend"/>
                <a:ea typeface="Lexend"/>
                <a:cs typeface="Lexend"/>
                <a:sym typeface="Lexend"/>
              </a:rPr>
              <a:t>✘</a:t>
            </a:r>
            <a:endParaRPr sz="1200">
              <a:solidFill>
                <a:srgbClr val="E3B119"/>
              </a:solidFill>
              <a:latin typeface="Lexend"/>
              <a:ea typeface="Lexend"/>
              <a:cs typeface="Lexend"/>
              <a:sym typeface="Lexend"/>
            </a:endParaRPr>
          </a:p>
        </p:txBody>
      </p:sp>
      <p:sp>
        <p:nvSpPr>
          <p:cNvPr id="219" name="Google Shape;219;p22"/>
          <p:cNvSpPr txBox="1"/>
          <p:nvPr/>
        </p:nvSpPr>
        <p:spPr>
          <a:xfrm>
            <a:off x="7289225" y="3850325"/>
            <a:ext cx="128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E3B119"/>
                </a:solidFill>
                <a:latin typeface="Lexend"/>
                <a:ea typeface="Lexend"/>
                <a:cs typeface="Lexend"/>
                <a:sym typeface="Lexend"/>
              </a:rPr>
              <a:t>✘</a:t>
            </a:r>
            <a:endParaRPr sz="1200">
              <a:solidFill>
                <a:srgbClr val="E3B119"/>
              </a:solidFill>
              <a:latin typeface="Lexend"/>
              <a:ea typeface="Lexend"/>
              <a:cs typeface="Lexend"/>
              <a:sym typeface="Lexend"/>
            </a:endParaRPr>
          </a:p>
        </p:txBody>
      </p:sp>
      <p:sp>
        <p:nvSpPr>
          <p:cNvPr id="220" name="Google Shape;220;p22"/>
          <p:cNvSpPr/>
          <p:nvPr/>
        </p:nvSpPr>
        <p:spPr>
          <a:xfrm>
            <a:off x="414825" y="2083625"/>
            <a:ext cx="8159700" cy="404700"/>
          </a:xfrm>
          <a:prstGeom prst="rect">
            <a:avLst/>
          </a:prstGeom>
          <a:solidFill>
            <a:srgbClr val="2EB454">
              <a:alpha val="11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Lexend"/>
              <a:ea typeface="Lexend"/>
              <a:cs typeface="Lexend"/>
              <a:sym typeface="Lexen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4" name="Shape 224"/>
        <p:cNvGrpSpPr/>
        <p:nvPr/>
      </p:nvGrpSpPr>
      <p:grpSpPr>
        <a:xfrm>
          <a:off x="0" y="0"/>
          <a:ext cx="0" cy="0"/>
          <a:chOff x="0" y="0"/>
          <a:chExt cx="0" cy="0"/>
        </a:xfrm>
      </p:grpSpPr>
      <p:sp>
        <p:nvSpPr>
          <p:cNvPr id="225" name="Google Shape;225;p23"/>
          <p:cNvSpPr txBox="1"/>
          <p:nvPr/>
        </p:nvSpPr>
        <p:spPr>
          <a:xfrm>
            <a:off x="284525" y="132100"/>
            <a:ext cx="82899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0B4B6F"/>
                </a:solidFill>
                <a:latin typeface="Lexend"/>
                <a:ea typeface="Lexend"/>
                <a:cs typeface="Lexend"/>
                <a:sym typeface="Lexend"/>
              </a:rPr>
              <a:t>The Team</a:t>
            </a:r>
            <a:endParaRPr b="1" sz="2300">
              <a:solidFill>
                <a:srgbClr val="2FB454"/>
              </a:solidFill>
              <a:latin typeface="Lexend"/>
              <a:ea typeface="Lexend"/>
              <a:cs typeface="Lexend"/>
              <a:sym typeface="Lexend"/>
            </a:endParaRPr>
          </a:p>
        </p:txBody>
      </p:sp>
      <p:sp>
        <p:nvSpPr>
          <p:cNvPr id="226" name="Google Shape;226;p23"/>
          <p:cNvSpPr txBox="1"/>
          <p:nvPr/>
        </p:nvSpPr>
        <p:spPr>
          <a:xfrm>
            <a:off x="284525" y="619400"/>
            <a:ext cx="8564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0B4B6F"/>
                </a:solidFill>
                <a:latin typeface="Lexend Light"/>
                <a:ea typeface="Lexend Light"/>
                <a:cs typeface="Lexend Light"/>
                <a:sym typeface="Lexend Light"/>
              </a:rPr>
              <a:t>Introduces the founding team and any key members of the startup, highlighting their skills, experience and expertise.</a:t>
            </a:r>
            <a:endParaRPr sz="1100">
              <a:solidFill>
                <a:srgbClr val="0B4B6F"/>
              </a:solidFill>
              <a:latin typeface="Lexend Light"/>
              <a:ea typeface="Lexend Light"/>
              <a:cs typeface="Lexend Light"/>
              <a:sym typeface="Lexend Light"/>
            </a:endParaRPr>
          </a:p>
        </p:txBody>
      </p:sp>
      <p:sp>
        <p:nvSpPr>
          <p:cNvPr id="227" name="Google Shape;227;p23"/>
          <p:cNvSpPr txBox="1"/>
          <p:nvPr/>
        </p:nvSpPr>
        <p:spPr>
          <a:xfrm>
            <a:off x="660088" y="2448850"/>
            <a:ext cx="2280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0B4B6F"/>
                </a:solidFill>
                <a:latin typeface="Lexend"/>
                <a:ea typeface="Lexend"/>
                <a:cs typeface="Lexend"/>
                <a:sym typeface="Lexend"/>
              </a:rPr>
              <a:t>Founder #1</a:t>
            </a:r>
            <a:endParaRPr b="1">
              <a:solidFill>
                <a:srgbClr val="0B4B6F"/>
              </a:solidFill>
              <a:latin typeface="Lexend"/>
              <a:ea typeface="Lexend"/>
              <a:cs typeface="Lexend"/>
              <a:sym typeface="Lexend"/>
            </a:endParaRPr>
          </a:p>
          <a:p>
            <a:pPr indent="0" lvl="0" marL="0" rtl="0" algn="ctr">
              <a:spcBef>
                <a:spcPts val="0"/>
              </a:spcBef>
              <a:spcAft>
                <a:spcPts val="0"/>
              </a:spcAft>
              <a:buNone/>
            </a:pPr>
            <a:r>
              <a:rPr lang="en">
                <a:solidFill>
                  <a:srgbClr val="0B4B6F"/>
                </a:solidFill>
                <a:latin typeface="Lexend"/>
                <a:ea typeface="Lexend"/>
                <a:cs typeface="Lexend"/>
                <a:sym typeface="Lexend"/>
              </a:rPr>
              <a:t>role</a:t>
            </a:r>
            <a:endParaRPr>
              <a:solidFill>
                <a:srgbClr val="0B4B6F"/>
              </a:solidFill>
              <a:latin typeface="Lexend Light"/>
              <a:ea typeface="Lexend Light"/>
              <a:cs typeface="Lexend Light"/>
              <a:sym typeface="Lexend Light"/>
            </a:endParaRPr>
          </a:p>
        </p:txBody>
      </p:sp>
      <p:sp>
        <p:nvSpPr>
          <p:cNvPr id="228" name="Google Shape;228;p23"/>
          <p:cNvSpPr txBox="1"/>
          <p:nvPr/>
        </p:nvSpPr>
        <p:spPr>
          <a:xfrm>
            <a:off x="3335375" y="2448850"/>
            <a:ext cx="2428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2EB454"/>
                </a:solidFill>
                <a:latin typeface="Lexend"/>
                <a:ea typeface="Lexend"/>
                <a:cs typeface="Lexend"/>
                <a:sym typeface="Lexend"/>
              </a:rPr>
              <a:t>Founder #2</a:t>
            </a:r>
            <a:endParaRPr>
              <a:solidFill>
                <a:srgbClr val="2EB454"/>
              </a:solidFill>
              <a:latin typeface="Lexend Light"/>
              <a:ea typeface="Lexend Light"/>
              <a:cs typeface="Lexend Light"/>
              <a:sym typeface="Lexend Light"/>
            </a:endParaRPr>
          </a:p>
          <a:p>
            <a:pPr indent="0" lvl="0" marL="0" rtl="0" algn="ctr">
              <a:spcBef>
                <a:spcPts val="0"/>
              </a:spcBef>
              <a:spcAft>
                <a:spcPts val="0"/>
              </a:spcAft>
              <a:buNone/>
            </a:pPr>
            <a:r>
              <a:rPr lang="en">
                <a:solidFill>
                  <a:srgbClr val="2EB454"/>
                </a:solidFill>
                <a:latin typeface="Lexend Light"/>
                <a:ea typeface="Lexend Light"/>
                <a:cs typeface="Lexend Light"/>
                <a:sym typeface="Lexend Light"/>
              </a:rPr>
              <a:t>role</a:t>
            </a:r>
            <a:endParaRPr>
              <a:solidFill>
                <a:srgbClr val="2EB454"/>
              </a:solidFill>
              <a:latin typeface="Lexend Light"/>
              <a:ea typeface="Lexend Light"/>
              <a:cs typeface="Lexend Light"/>
              <a:sym typeface="Lexend Light"/>
            </a:endParaRPr>
          </a:p>
        </p:txBody>
      </p:sp>
      <p:sp>
        <p:nvSpPr>
          <p:cNvPr id="229" name="Google Shape;229;p23"/>
          <p:cNvSpPr txBox="1"/>
          <p:nvPr/>
        </p:nvSpPr>
        <p:spPr>
          <a:xfrm>
            <a:off x="6159187" y="2448850"/>
            <a:ext cx="2332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E3B119"/>
                </a:solidFill>
                <a:latin typeface="Lexend"/>
                <a:ea typeface="Lexend"/>
                <a:cs typeface="Lexend"/>
                <a:sym typeface="Lexend"/>
              </a:rPr>
              <a:t>Key Staff/Advisor</a:t>
            </a:r>
            <a:endParaRPr b="1">
              <a:solidFill>
                <a:srgbClr val="E3B119"/>
              </a:solidFill>
              <a:latin typeface="Lexend"/>
              <a:ea typeface="Lexend"/>
              <a:cs typeface="Lexend"/>
              <a:sym typeface="Lexend"/>
            </a:endParaRPr>
          </a:p>
          <a:p>
            <a:pPr indent="0" lvl="0" marL="0" rtl="0" algn="ctr">
              <a:spcBef>
                <a:spcPts val="0"/>
              </a:spcBef>
              <a:spcAft>
                <a:spcPts val="0"/>
              </a:spcAft>
              <a:buNone/>
            </a:pPr>
            <a:r>
              <a:rPr lang="en">
                <a:solidFill>
                  <a:srgbClr val="E3B119"/>
                </a:solidFill>
                <a:latin typeface="Lexend"/>
                <a:ea typeface="Lexend"/>
                <a:cs typeface="Lexend"/>
                <a:sym typeface="Lexend"/>
              </a:rPr>
              <a:t>role</a:t>
            </a:r>
            <a:endParaRPr>
              <a:solidFill>
                <a:srgbClr val="E3B119"/>
              </a:solidFill>
              <a:latin typeface="Lexend"/>
              <a:ea typeface="Lexend"/>
              <a:cs typeface="Lexend"/>
              <a:sym typeface="Lexend"/>
            </a:endParaRPr>
          </a:p>
        </p:txBody>
      </p:sp>
      <p:sp>
        <p:nvSpPr>
          <p:cNvPr id="230" name="Google Shape;230;p23"/>
          <p:cNvSpPr txBox="1"/>
          <p:nvPr/>
        </p:nvSpPr>
        <p:spPr>
          <a:xfrm>
            <a:off x="642075" y="2999400"/>
            <a:ext cx="2169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B4B6F"/>
                </a:solidFill>
                <a:latin typeface="Lexend Light"/>
                <a:ea typeface="Lexend Light"/>
                <a:cs typeface="Lexend Light"/>
                <a:sym typeface="Lexend Light"/>
              </a:rPr>
              <a:t>Highlight key skills, experience and expertise.</a:t>
            </a:r>
            <a:endParaRPr b="1" sz="1000">
              <a:solidFill>
                <a:srgbClr val="0B4B6F"/>
              </a:solidFill>
              <a:latin typeface="Lexend"/>
              <a:ea typeface="Lexend"/>
              <a:cs typeface="Lexend"/>
              <a:sym typeface="Lexend"/>
            </a:endParaRPr>
          </a:p>
        </p:txBody>
      </p:sp>
      <p:sp>
        <p:nvSpPr>
          <p:cNvPr id="231" name="Google Shape;231;p23"/>
          <p:cNvSpPr txBox="1"/>
          <p:nvPr/>
        </p:nvSpPr>
        <p:spPr>
          <a:xfrm>
            <a:off x="3448625" y="2999400"/>
            <a:ext cx="2202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2EB454"/>
                </a:solidFill>
                <a:latin typeface="Lexend Light"/>
                <a:ea typeface="Lexend Light"/>
                <a:cs typeface="Lexend Light"/>
                <a:sym typeface="Lexend Light"/>
              </a:rPr>
              <a:t>Highlight key skills, experience and expertise.</a:t>
            </a:r>
            <a:endParaRPr b="1" sz="1000">
              <a:solidFill>
                <a:srgbClr val="2EB454"/>
              </a:solidFill>
              <a:latin typeface="Lexend"/>
              <a:ea typeface="Lexend"/>
              <a:cs typeface="Lexend"/>
              <a:sym typeface="Lexend"/>
            </a:endParaRPr>
          </a:p>
        </p:txBody>
      </p:sp>
      <p:sp>
        <p:nvSpPr>
          <p:cNvPr id="232" name="Google Shape;232;p23"/>
          <p:cNvSpPr txBox="1"/>
          <p:nvPr/>
        </p:nvSpPr>
        <p:spPr>
          <a:xfrm>
            <a:off x="6288175" y="2999400"/>
            <a:ext cx="2121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E3B119"/>
                </a:solidFill>
                <a:latin typeface="Lexend Light"/>
                <a:ea typeface="Lexend Light"/>
                <a:cs typeface="Lexend Light"/>
                <a:sym typeface="Lexend Light"/>
              </a:rPr>
              <a:t>Highlight key skills, experience and expertise.</a:t>
            </a:r>
            <a:endParaRPr b="1" sz="1000">
              <a:solidFill>
                <a:srgbClr val="E3B119"/>
              </a:solidFill>
              <a:latin typeface="Lexend"/>
              <a:ea typeface="Lexend"/>
              <a:cs typeface="Lexend"/>
              <a:sym typeface="Lexend"/>
            </a:endParaRPr>
          </a:p>
        </p:txBody>
      </p:sp>
      <p:pic>
        <p:nvPicPr>
          <p:cNvPr id="233" name="Google Shape;233;p23"/>
          <p:cNvPicPr preferRelativeResize="0"/>
          <p:nvPr/>
        </p:nvPicPr>
        <p:blipFill>
          <a:blip r:embed="rId3">
            <a:alphaModFix/>
          </a:blip>
          <a:stretch>
            <a:fillRect/>
          </a:stretch>
        </p:blipFill>
        <p:spPr>
          <a:xfrm>
            <a:off x="6756863" y="1224600"/>
            <a:ext cx="1136825" cy="1136825"/>
          </a:xfrm>
          <a:prstGeom prst="rect">
            <a:avLst/>
          </a:prstGeom>
          <a:noFill/>
          <a:ln>
            <a:noFill/>
          </a:ln>
        </p:spPr>
      </p:pic>
      <p:pic>
        <p:nvPicPr>
          <p:cNvPr id="234" name="Google Shape;234;p23"/>
          <p:cNvPicPr preferRelativeResize="0"/>
          <p:nvPr/>
        </p:nvPicPr>
        <p:blipFill>
          <a:blip r:embed="rId4">
            <a:alphaModFix/>
          </a:blip>
          <a:stretch>
            <a:fillRect/>
          </a:stretch>
        </p:blipFill>
        <p:spPr>
          <a:xfrm>
            <a:off x="3981200" y="1224600"/>
            <a:ext cx="1136825" cy="1136825"/>
          </a:xfrm>
          <a:prstGeom prst="rect">
            <a:avLst/>
          </a:prstGeom>
          <a:noFill/>
          <a:ln>
            <a:noFill/>
          </a:ln>
        </p:spPr>
      </p:pic>
      <p:pic>
        <p:nvPicPr>
          <p:cNvPr id="235" name="Google Shape;235;p23"/>
          <p:cNvPicPr preferRelativeResize="0"/>
          <p:nvPr/>
        </p:nvPicPr>
        <p:blipFill>
          <a:blip r:embed="rId5">
            <a:alphaModFix/>
          </a:blip>
          <a:stretch>
            <a:fillRect/>
          </a:stretch>
        </p:blipFill>
        <p:spPr>
          <a:xfrm>
            <a:off x="1167750" y="1205712"/>
            <a:ext cx="1174600" cy="1174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9" name="Shape 239"/>
        <p:cNvGrpSpPr/>
        <p:nvPr/>
      </p:nvGrpSpPr>
      <p:grpSpPr>
        <a:xfrm>
          <a:off x="0" y="0"/>
          <a:ext cx="0" cy="0"/>
          <a:chOff x="0" y="0"/>
          <a:chExt cx="0" cy="0"/>
        </a:xfrm>
      </p:grpSpPr>
      <p:sp>
        <p:nvSpPr>
          <p:cNvPr id="240" name="Google Shape;240;p24"/>
          <p:cNvSpPr txBox="1"/>
          <p:nvPr/>
        </p:nvSpPr>
        <p:spPr>
          <a:xfrm>
            <a:off x="284525" y="132100"/>
            <a:ext cx="82899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0B4B6F"/>
                </a:solidFill>
                <a:latin typeface="Lexend"/>
                <a:ea typeface="Lexend"/>
                <a:cs typeface="Lexend"/>
                <a:sym typeface="Lexend"/>
              </a:rPr>
              <a:t>The Financials</a:t>
            </a:r>
            <a:endParaRPr b="1" sz="2300">
              <a:solidFill>
                <a:srgbClr val="2FB454"/>
              </a:solidFill>
              <a:latin typeface="Lexend"/>
              <a:ea typeface="Lexend"/>
              <a:cs typeface="Lexend"/>
              <a:sym typeface="Lexend"/>
            </a:endParaRPr>
          </a:p>
        </p:txBody>
      </p:sp>
      <p:sp>
        <p:nvSpPr>
          <p:cNvPr id="241" name="Google Shape;241;p24"/>
          <p:cNvSpPr txBox="1"/>
          <p:nvPr/>
        </p:nvSpPr>
        <p:spPr>
          <a:xfrm>
            <a:off x="284525" y="619400"/>
            <a:ext cx="8564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0B4B6F"/>
                </a:solidFill>
                <a:latin typeface="Lexend Light"/>
                <a:ea typeface="Lexend Light"/>
                <a:cs typeface="Lexend Light"/>
                <a:sym typeface="Lexend Light"/>
              </a:rPr>
              <a:t>Provides an overview of the startup’s financials, including current funding status, revenue projections, and fundraising plans.</a:t>
            </a:r>
            <a:endParaRPr sz="1100">
              <a:solidFill>
                <a:srgbClr val="0B4B6F"/>
              </a:solidFill>
              <a:latin typeface="Lexend Light"/>
              <a:ea typeface="Lexend Light"/>
              <a:cs typeface="Lexend Light"/>
              <a:sym typeface="Lexend Light"/>
            </a:endParaRPr>
          </a:p>
        </p:txBody>
      </p:sp>
      <p:sp>
        <p:nvSpPr>
          <p:cNvPr id="242" name="Google Shape;242;p24"/>
          <p:cNvSpPr txBox="1"/>
          <p:nvPr/>
        </p:nvSpPr>
        <p:spPr>
          <a:xfrm>
            <a:off x="660088" y="2448850"/>
            <a:ext cx="228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0B4B6F"/>
                </a:solidFill>
                <a:latin typeface="Lexend"/>
                <a:ea typeface="Lexend"/>
                <a:cs typeface="Lexend"/>
                <a:sym typeface="Lexend"/>
              </a:rPr>
              <a:t>Current Funding</a:t>
            </a:r>
            <a:endParaRPr>
              <a:solidFill>
                <a:srgbClr val="0B4B6F"/>
              </a:solidFill>
              <a:latin typeface="Lexend Light"/>
              <a:ea typeface="Lexend Light"/>
              <a:cs typeface="Lexend Light"/>
              <a:sym typeface="Lexend Light"/>
            </a:endParaRPr>
          </a:p>
        </p:txBody>
      </p:sp>
      <p:sp>
        <p:nvSpPr>
          <p:cNvPr id="243" name="Google Shape;243;p24"/>
          <p:cNvSpPr txBox="1"/>
          <p:nvPr/>
        </p:nvSpPr>
        <p:spPr>
          <a:xfrm>
            <a:off x="3335375" y="2448850"/>
            <a:ext cx="2428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2EB454"/>
                </a:solidFill>
                <a:latin typeface="Lexend"/>
                <a:ea typeface="Lexend"/>
                <a:cs typeface="Lexend"/>
                <a:sym typeface="Lexend"/>
              </a:rPr>
              <a:t>Revenue Projections</a:t>
            </a:r>
            <a:endParaRPr b="1">
              <a:solidFill>
                <a:srgbClr val="2EB454"/>
              </a:solidFill>
              <a:latin typeface="Lexend"/>
              <a:ea typeface="Lexend"/>
              <a:cs typeface="Lexend"/>
              <a:sym typeface="Lexend"/>
            </a:endParaRPr>
          </a:p>
        </p:txBody>
      </p:sp>
      <p:sp>
        <p:nvSpPr>
          <p:cNvPr id="244" name="Google Shape;244;p24"/>
          <p:cNvSpPr txBox="1"/>
          <p:nvPr/>
        </p:nvSpPr>
        <p:spPr>
          <a:xfrm>
            <a:off x="6159187" y="2448850"/>
            <a:ext cx="2332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E3B119"/>
                </a:solidFill>
                <a:latin typeface="Lexend"/>
                <a:ea typeface="Lexend"/>
                <a:cs typeface="Lexend"/>
                <a:sym typeface="Lexend"/>
              </a:rPr>
              <a:t>Fundraising</a:t>
            </a:r>
            <a:endParaRPr b="1">
              <a:solidFill>
                <a:srgbClr val="E3B119"/>
              </a:solidFill>
              <a:latin typeface="Lexend"/>
              <a:ea typeface="Lexend"/>
              <a:cs typeface="Lexend"/>
              <a:sym typeface="Lexend"/>
            </a:endParaRPr>
          </a:p>
        </p:txBody>
      </p:sp>
      <p:sp>
        <p:nvSpPr>
          <p:cNvPr id="245" name="Google Shape;245;p24"/>
          <p:cNvSpPr txBox="1"/>
          <p:nvPr/>
        </p:nvSpPr>
        <p:spPr>
          <a:xfrm>
            <a:off x="642075" y="2792125"/>
            <a:ext cx="21690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B4B6F"/>
                </a:solidFill>
                <a:latin typeface="Lexend Light"/>
                <a:ea typeface="Lexend Light"/>
                <a:cs typeface="Lexend Light"/>
                <a:sym typeface="Lexend Light"/>
              </a:rPr>
              <a:t>Mention if you already have any previous funding amounts secured or are </a:t>
            </a:r>
            <a:r>
              <a:rPr lang="en" sz="1000">
                <a:solidFill>
                  <a:srgbClr val="0B4B6F"/>
                </a:solidFill>
                <a:latin typeface="Lexend Light"/>
                <a:ea typeface="Lexend Light"/>
                <a:cs typeface="Lexend Light"/>
                <a:sym typeface="Lexend Light"/>
              </a:rPr>
              <a:t>bootstrapping. Mention how long you can continue with current funding status. Indicate which, if any, co-founders and investors have already contributed or pledged.</a:t>
            </a:r>
            <a:endParaRPr b="1" sz="1000">
              <a:solidFill>
                <a:srgbClr val="0B4B6F"/>
              </a:solidFill>
              <a:latin typeface="Lexend"/>
              <a:ea typeface="Lexend"/>
              <a:cs typeface="Lexend"/>
              <a:sym typeface="Lexend"/>
            </a:endParaRPr>
          </a:p>
        </p:txBody>
      </p:sp>
      <p:sp>
        <p:nvSpPr>
          <p:cNvPr id="246" name="Google Shape;246;p24"/>
          <p:cNvSpPr txBox="1"/>
          <p:nvPr/>
        </p:nvSpPr>
        <p:spPr>
          <a:xfrm>
            <a:off x="3463300" y="2762025"/>
            <a:ext cx="22020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2EB454"/>
                </a:solidFill>
                <a:latin typeface="Lexend Light"/>
                <a:ea typeface="Lexend Light"/>
                <a:cs typeface="Lexend Light"/>
                <a:sym typeface="Lexend Light"/>
              </a:rPr>
              <a:t>Outline your annual revenue </a:t>
            </a:r>
            <a:r>
              <a:rPr lang="en" sz="1000">
                <a:solidFill>
                  <a:srgbClr val="2EB454"/>
                </a:solidFill>
                <a:latin typeface="Lexend Light"/>
                <a:ea typeface="Lexend Light"/>
                <a:cs typeface="Lexend Light"/>
                <a:sym typeface="Lexend Light"/>
              </a:rPr>
              <a:t>projections</a:t>
            </a:r>
            <a:r>
              <a:rPr lang="en" sz="1000">
                <a:solidFill>
                  <a:srgbClr val="2EB454"/>
                </a:solidFill>
                <a:latin typeface="Lexend Light"/>
                <a:ea typeface="Lexend Light"/>
                <a:cs typeface="Lexend Light"/>
                <a:sym typeface="Lexend Light"/>
              </a:rPr>
              <a:t> for the next 3 years, including key assumptions, such as “We project to generate $X in revenue during our first year, and achieve $X in annual revenue by year three, assuming strong demand and license approval.”</a:t>
            </a:r>
            <a:endParaRPr b="1" sz="1000">
              <a:solidFill>
                <a:srgbClr val="2EB454"/>
              </a:solidFill>
              <a:latin typeface="Lexend"/>
              <a:ea typeface="Lexend"/>
              <a:cs typeface="Lexend"/>
              <a:sym typeface="Lexend"/>
            </a:endParaRPr>
          </a:p>
        </p:txBody>
      </p:sp>
      <p:sp>
        <p:nvSpPr>
          <p:cNvPr id="247" name="Google Shape;247;p24"/>
          <p:cNvSpPr txBox="1"/>
          <p:nvPr/>
        </p:nvSpPr>
        <p:spPr>
          <a:xfrm>
            <a:off x="6288175" y="2762025"/>
            <a:ext cx="21216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E3B119"/>
                </a:solidFill>
                <a:latin typeface="Lexend Light"/>
                <a:ea typeface="Lexend Light"/>
                <a:cs typeface="Lexend Light"/>
                <a:sym typeface="Lexend Light"/>
              </a:rPr>
              <a:t>Indicate whether you are seeking investment and the amount of capital the startup intends to raise in the short term. Explain the key milestones this funding would enable you to achieve over a specific timeframe.</a:t>
            </a:r>
            <a:endParaRPr b="1" sz="1000">
              <a:solidFill>
                <a:srgbClr val="E3B119"/>
              </a:solidFill>
              <a:latin typeface="Lexend"/>
              <a:ea typeface="Lexend"/>
              <a:cs typeface="Lexend"/>
              <a:sym typeface="Lexend"/>
            </a:endParaRPr>
          </a:p>
        </p:txBody>
      </p:sp>
      <p:pic>
        <p:nvPicPr>
          <p:cNvPr id="248" name="Google Shape;248;p24"/>
          <p:cNvPicPr preferRelativeResize="0"/>
          <p:nvPr/>
        </p:nvPicPr>
        <p:blipFill>
          <a:blip r:embed="rId3">
            <a:alphaModFix/>
          </a:blip>
          <a:stretch>
            <a:fillRect/>
          </a:stretch>
        </p:blipFill>
        <p:spPr>
          <a:xfrm>
            <a:off x="6812825" y="1380300"/>
            <a:ext cx="1024900" cy="1024900"/>
          </a:xfrm>
          <a:prstGeom prst="rect">
            <a:avLst/>
          </a:prstGeom>
          <a:noFill/>
          <a:ln>
            <a:noFill/>
          </a:ln>
        </p:spPr>
      </p:pic>
      <p:pic>
        <p:nvPicPr>
          <p:cNvPr id="249" name="Google Shape;249;p24"/>
          <p:cNvPicPr preferRelativeResize="0"/>
          <p:nvPr/>
        </p:nvPicPr>
        <p:blipFill>
          <a:blip r:embed="rId4">
            <a:alphaModFix/>
          </a:blip>
          <a:stretch>
            <a:fillRect/>
          </a:stretch>
        </p:blipFill>
        <p:spPr>
          <a:xfrm>
            <a:off x="4091575" y="1458400"/>
            <a:ext cx="868700" cy="868700"/>
          </a:xfrm>
          <a:prstGeom prst="rect">
            <a:avLst/>
          </a:prstGeom>
          <a:noFill/>
          <a:ln>
            <a:noFill/>
          </a:ln>
        </p:spPr>
      </p:pic>
      <p:pic>
        <p:nvPicPr>
          <p:cNvPr id="250" name="Google Shape;250;p24"/>
          <p:cNvPicPr preferRelativeResize="0"/>
          <p:nvPr/>
        </p:nvPicPr>
        <p:blipFill>
          <a:blip r:embed="rId5">
            <a:alphaModFix/>
          </a:blip>
          <a:stretch>
            <a:fillRect/>
          </a:stretch>
        </p:blipFill>
        <p:spPr>
          <a:xfrm>
            <a:off x="1292225" y="1458400"/>
            <a:ext cx="868700" cy="86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4" name="Shape 254"/>
        <p:cNvGrpSpPr/>
        <p:nvPr/>
      </p:nvGrpSpPr>
      <p:grpSpPr>
        <a:xfrm>
          <a:off x="0" y="0"/>
          <a:ext cx="0" cy="0"/>
          <a:chOff x="0" y="0"/>
          <a:chExt cx="0" cy="0"/>
        </a:xfrm>
      </p:grpSpPr>
      <p:sp>
        <p:nvSpPr>
          <p:cNvPr id="255" name="Google Shape;255;p25"/>
          <p:cNvSpPr txBox="1"/>
          <p:nvPr/>
        </p:nvSpPr>
        <p:spPr>
          <a:xfrm>
            <a:off x="284525" y="132100"/>
            <a:ext cx="82899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0B4B6F"/>
                </a:solidFill>
                <a:latin typeface="Lexend"/>
                <a:ea typeface="Lexend"/>
                <a:cs typeface="Lexend"/>
                <a:sym typeface="Lexend"/>
              </a:rPr>
              <a:t>The Milestones</a:t>
            </a:r>
            <a:endParaRPr b="1" sz="2300">
              <a:solidFill>
                <a:srgbClr val="2FB454"/>
              </a:solidFill>
              <a:latin typeface="Lexend"/>
              <a:ea typeface="Lexend"/>
              <a:cs typeface="Lexend"/>
              <a:sym typeface="Lexend"/>
            </a:endParaRPr>
          </a:p>
        </p:txBody>
      </p:sp>
      <p:sp>
        <p:nvSpPr>
          <p:cNvPr id="256" name="Google Shape;256;p25"/>
          <p:cNvSpPr txBox="1"/>
          <p:nvPr/>
        </p:nvSpPr>
        <p:spPr>
          <a:xfrm>
            <a:off x="284525" y="619400"/>
            <a:ext cx="8564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0B4B6F"/>
                </a:solidFill>
                <a:latin typeface="Lexend Light"/>
                <a:ea typeface="Lexend Light"/>
                <a:cs typeface="Lexend Light"/>
                <a:sym typeface="Lexend Light"/>
              </a:rPr>
              <a:t>Outlines the key milestones that your startup has achieved to date, and your future goals and objectives. If you have launched or have any specific user traction, make sure to include and specify this here.</a:t>
            </a:r>
            <a:endParaRPr sz="1100">
              <a:solidFill>
                <a:srgbClr val="0B4B6F"/>
              </a:solidFill>
              <a:latin typeface="Lexend Light"/>
              <a:ea typeface="Lexend Light"/>
              <a:cs typeface="Lexend Light"/>
              <a:sym typeface="Lexend Light"/>
            </a:endParaRPr>
          </a:p>
        </p:txBody>
      </p:sp>
      <p:sp>
        <p:nvSpPr>
          <p:cNvPr id="257" name="Google Shape;257;p25"/>
          <p:cNvSpPr txBox="1"/>
          <p:nvPr/>
        </p:nvSpPr>
        <p:spPr>
          <a:xfrm>
            <a:off x="271763" y="3011725"/>
            <a:ext cx="228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0B4B6F"/>
                </a:solidFill>
                <a:latin typeface="Lexend"/>
                <a:ea typeface="Lexend"/>
                <a:cs typeface="Lexend"/>
                <a:sym typeface="Lexend"/>
              </a:rPr>
              <a:t>Milestone 1</a:t>
            </a:r>
            <a:endParaRPr>
              <a:solidFill>
                <a:srgbClr val="0B4B6F"/>
              </a:solidFill>
              <a:latin typeface="Lexend Light"/>
              <a:ea typeface="Lexend Light"/>
              <a:cs typeface="Lexend Light"/>
              <a:sym typeface="Lexend Light"/>
            </a:endParaRPr>
          </a:p>
        </p:txBody>
      </p:sp>
      <p:sp>
        <p:nvSpPr>
          <p:cNvPr id="258" name="Google Shape;258;p25"/>
          <p:cNvSpPr txBox="1"/>
          <p:nvPr/>
        </p:nvSpPr>
        <p:spPr>
          <a:xfrm>
            <a:off x="327275" y="3346875"/>
            <a:ext cx="2169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B4B6F"/>
                </a:solidFill>
                <a:latin typeface="Lexend Light"/>
                <a:ea typeface="Lexend Light"/>
                <a:cs typeface="Lexend Light"/>
                <a:sym typeface="Lexend Light"/>
              </a:rPr>
              <a:t>Short description</a:t>
            </a:r>
            <a:endParaRPr b="1" sz="1000">
              <a:solidFill>
                <a:srgbClr val="0B4B6F"/>
              </a:solidFill>
              <a:latin typeface="Lexend"/>
              <a:ea typeface="Lexend"/>
              <a:cs typeface="Lexend"/>
              <a:sym typeface="Lexend"/>
            </a:endParaRPr>
          </a:p>
        </p:txBody>
      </p:sp>
      <p:sp>
        <p:nvSpPr>
          <p:cNvPr id="259" name="Google Shape;259;p25"/>
          <p:cNvSpPr txBox="1"/>
          <p:nvPr/>
        </p:nvSpPr>
        <p:spPr>
          <a:xfrm>
            <a:off x="2143213" y="1966225"/>
            <a:ext cx="228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0B4B6F"/>
                </a:solidFill>
                <a:latin typeface="Lexend"/>
                <a:ea typeface="Lexend"/>
                <a:cs typeface="Lexend"/>
                <a:sym typeface="Lexend"/>
              </a:rPr>
              <a:t>Milestone 2</a:t>
            </a:r>
            <a:endParaRPr>
              <a:solidFill>
                <a:srgbClr val="0B4B6F"/>
              </a:solidFill>
              <a:latin typeface="Lexend Light"/>
              <a:ea typeface="Lexend Light"/>
              <a:cs typeface="Lexend Light"/>
              <a:sym typeface="Lexend Light"/>
            </a:endParaRPr>
          </a:p>
        </p:txBody>
      </p:sp>
      <p:sp>
        <p:nvSpPr>
          <p:cNvPr id="260" name="Google Shape;260;p25"/>
          <p:cNvSpPr txBox="1"/>
          <p:nvPr/>
        </p:nvSpPr>
        <p:spPr>
          <a:xfrm>
            <a:off x="2198725" y="2301375"/>
            <a:ext cx="2169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B4B6F"/>
                </a:solidFill>
                <a:latin typeface="Lexend Light"/>
                <a:ea typeface="Lexend Light"/>
                <a:cs typeface="Lexend Light"/>
                <a:sym typeface="Lexend Light"/>
              </a:rPr>
              <a:t>Short description</a:t>
            </a:r>
            <a:endParaRPr b="1" sz="1000">
              <a:solidFill>
                <a:srgbClr val="0B4B6F"/>
              </a:solidFill>
              <a:latin typeface="Lexend"/>
              <a:ea typeface="Lexend"/>
              <a:cs typeface="Lexend"/>
              <a:sym typeface="Lexend"/>
            </a:endParaRPr>
          </a:p>
        </p:txBody>
      </p:sp>
      <p:sp>
        <p:nvSpPr>
          <p:cNvPr id="261" name="Google Shape;261;p25"/>
          <p:cNvSpPr txBox="1"/>
          <p:nvPr/>
        </p:nvSpPr>
        <p:spPr>
          <a:xfrm>
            <a:off x="4367713" y="3011725"/>
            <a:ext cx="228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0B4B6F"/>
                </a:solidFill>
                <a:latin typeface="Lexend"/>
                <a:ea typeface="Lexend"/>
                <a:cs typeface="Lexend"/>
                <a:sym typeface="Lexend"/>
              </a:rPr>
              <a:t>Milestone 3</a:t>
            </a:r>
            <a:endParaRPr>
              <a:solidFill>
                <a:srgbClr val="0B4B6F"/>
              </a:solidFill>
              <a:latin typeface="Lexend Light"/>
              <a:ea typeface="Lexend Light"/>
              <a:cs typeface="Lexend Light"/>
              <a:sym typeface="Lexend Light"/>
            </a:endParaRPr>
          </a:p>
        </p:txBody>
      </p:sp>
      <p:sp>
        <p:nvSpPr>
          <p:cNvPr id="262" name="Google Shape;262;p25"/>
          <p:cNvSpPr txBox="1"/>
          <p:nvPr/>
        </p:nvSpPr>
        <p:spPr>
          <a:xfrm>
            <a:off x="4423225" y="3346875"/>
            <a:ext cx="2169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B4B6F"/>
                </a:solidFill>
                <a:latin typeface="Lexend Light"/>
                <a:ea typeface="Lexend Light"/>
                <a:cs typeface="Lexend Light"/>
                <a:sym typeface="Lexend Light"/>
              </a:rPr>
              <a:t>Short description</a:t>
            </a:r>
            <a:endParaRPr b="1" sz="1000">
              <a:solidFill>
                <a:srgbClr val="0B4B6F"/>
              </a:solidFill>
              <a:latin typeface="Lexend"/>
              <a:ea typeface="Lexend"/>
              <a:cs typeface="Lexend"/>
              <a:sym typeface="Lexend"/>
            </a:endParaRPr>
          </a:p>
        </p:txBody>
      </p:sp>
      <p:sp>
        <p:nvSpPr>
          <p:cNvPr id="263" name="Google Shape;263;p25"/>
          <p:cNvSpPr txBox="1"/>
          <p:nvPr/>
        </p:nvSpPr>
        <p:spPr>
          <a:xfrm>
            <a:off x="6592213" y="1966225"/>
            <a:ext cx="228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0B4B6F"/>
                </a:solidFill>
                <a:latin typeface="Lexend"/>
                <a:ea typeface="Lexend"/>
                <a:cs typeface="Lexend"/>
                <a:sym typeface="Lexend"/>
              </a:rPr>
              <a:t>Milestone 4</a:t>
            </a:r>
            <a:endParaRPr>
              <a:solidFill>
                <a:srgbClr val="0B4B6F"/>
              </a:solidFill>
              <a:latin typeface="Lexend Light"/>
              <a:ea typeface="Lexend Light"/>
              <a:cs typeface="Lexend Light"/>
              <a:sym typeface="Lexend Light"/>
            </a:endParaRPr>
          </a:p>
        </p:txBody>
      </p:sp>
      <p:sp>
        <p:nvSpPr>
          <p:cNvPr id="264" name="Google Shape;264;p25"/>
          <p:cNvSpPr txBox="1"/>
          <p:nvPr/>
        </p:nvSpPr>
        <p:spPr>
          <a:xfrm>
            <a:off x="6647725" y="2301375"/>
            <a:ext cx="2169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B4B6F"/>
                </a:solidFill>
                <a:latin typeface="Lexend Light"/>
                <a:ea typeface="Lexend Light"/>
                <a:cs typeface="Lexend Light"/>
                <a:sym typeface="Lexend Light"/>
              </a:rPr>
              <a:t>Short description</a:t>
            </a:r>
            <a:endParaRPr b="1" sz="1000">
              <a:solidFill>
                <a:srgbClr val="0B4B6F"/>
              </a:solidFill>
              <a:latin typeface="Lexend"/>
              <a:ea typeface="Lexend"/>
              <a:cs typeface="Lexend"/>
              <a:sym typeface="Lexend"/>
            </a:endParaRPr>
          </a:p>
        </p:txBody>
      </p:sp>
      <p:sp>
        <p:nvSpPr>
          <p:cNvPr id="265" name="Google Shape;265;p25"/>
          <p:cNvSpPr txBox="1"/>
          <p:nvPr/>
        </p:nvSpPr>
        <p:spPr>
          <a:xfrm>
            <a:off x="1030475" y="2224425"/>
            <a:ext cx="762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E3B119"/>
                </a:solidFill>
                <a:latin typeface="Lexend Light"/>
                <a:ea typeface="Lexend Light"/>
                <a:cs typeface="Lexend Light"/>
                <a:sym typeface="Lexend Light"/>
              </a:rPr>
              <a:t>Month Year</a:t>
            </a:r>
            <a:endParaRPr b="1" sz="1000">
              <a:solidFill>
                <a:srgbClr val="E3B119"/>
              </a:solidFill>
              <a:latin typeface="Lexend"/>
              <a:ea typeface="Lexend"/>
              <a:cs typeface="Lexend"/>
              <a:sym typeface="Lexend"/>
            </a:endParaRPr>
          </a:p>
        </p:txBody>
      </p:sp>
      <p:cxnSp>
        <p:nvCxnSpPr>
          <p:cNvPr id="266" name="Google Shape;266;p25"/>
          <p:cNvCxnSpPr/>
          <p:nvPr/>
        </p:nvCxnSpPr>
        <p:spPr>
          <a:xfrm flipH="1" rot="10800000">
            <a:off x="882725" y="2788050"/>
            <a:ext cx="7644300" cy="9300"/>
          </a:xfrm>
          <a:prstGeom prst="straightConnector1">
            <a:avLst/>
          </a:prstGeom>
          <a:noFill/>
          <a:ln cap="flat" cmpd="sng" w="28575">
            <a:solidFill>
              <a:srgbClr val="2EB454"/>
            </a:solidFill>
            <a:prstDash val="solid"/>
            <a:round/>
            <a:headEnd len="med" w="med" type="none"/>
            <a:tailEnd len="med" w="med" type="triangle"/>
          </a:ln>
        </p:spPr>
      </p:cxnSp>
      <p:sp>
        <p:nvSpPr>
          <p:cNvPr id="267" name="Google Shape;267;p25"/>
          <p:cNvSpPr/>
          <p:nvPr/>
        </p:nvSpPr>
        <p:spPr>
          <a:xfrm>
            <a:off x="1352375" y="2733300"/>
            <a:ext cx="118800" cy="118800"/>
          </a:xfrm>
          <a:prstGeom prst="ellipse">
            <a:avLst/>
          </a:prstGeom>
          <a:solidFill>
            <a:srgbClr val="0B4B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5"/>
          <p:cNvSpPr/>
          <p:nvPr/>
        </p:nvSpPr>
        <p:spPr>
          <a:xfrm>
            <a:off x="3223825" y="2733300"/>
            <a:ext cx="118800" cy="118800"/>
          </a:xfrm>
          <a:prstGeom prst="ellipse">
            <a:avLst/>
          </a:prstGeom>
          <a:solidFill>
            <a:srgbClr val="0B4B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5"/>
          <p:cNvSpPr/>
          <p:nvPr/>
        </p:nvSpPr>
        <p:spPr>
          <a:xfrm>
            <a:off x="5448325" y="2733300"/>
            <a:ext cx="118800" cy="118800"/>
          </a:xfrm>
          <a:prstGeom prst="ellipse">
            <a:avLst/>
          </a:prstGeom>
          <a:solidFill>
            <a:srgbClr val="0B4B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5"/>
          <p:cNvSpPr/>
          <p:nvPr/>
        </p:nvSpPr>
        <p:spPr>
          <a:xfrm>
            <a:off x="7672825" y="2733300"/>
            <a:ext cx="118800" cy="118800"/>
          </a:xfrm>
          <a:prstGeom prst="ellipse">
            <a:avLst/>
          </a:prstGeom>
          <a:solidFill>
            <a:srgbClr val="0B4B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5"/>
          <p:cNvSpPr txBox="1"/>
          <p:nvPr/>
        </p:nvSpPr>
        <p:spPr>
          <a:xfrm>
            <a:off x="2901925" y="2919325"/>
            <a:ext cx="762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E3B119"/>
                </a:solidFill>
                <a:latin typeface="Lexend Light"/>
                <a:ea typeface="Lexend Light"/>
                <a:cs typeface="Lexend Light"/>
                <a:sym typeface="Lexend Light"/>
              </a:rPr>
              <a:t>Month Year</a:t>
            </a:r>
            <a:endParaRPr b="1" sz="1000">
              <a:solidFill>
                <a:srgbClr val="E3B119"/>
              </a:solidFill>
              <a:latin typeface="Lexend"/>
              <a:ea typeface="Lexend"/>
              <a:cs typeface="Lexend"/>
              <a:sym typeface="Lexend"/>
            </a:endParaRPr>
          </a:p>
        </p:txBody>
      </p:sp>
      <p:sp>
        <p:nvSpPr>
          <p:cNvPr id="272" name="Google Shape;272;p25"/>
          <p:cNvSpPr txBox="1"/>
          <p:nvPr/>
        </p:nvSpPr>
        <p:spPr>
          <a:xfrm>
            <a:off x="5126425" y="2224425"/>
            <a:ext cx="762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E3B119"/>
                </a:solidFill>
                <a:latin typeface="Lexend Light"/>
                <a:ea typeface="Lexend Light"/>
                <a:cs typeface="Lexend Light"/>
                <a:sym typeface="Lexend Light"/>
              </a:rPr>
              <a:t>Month Year</a:t>
            </a:r>
            <a:endParaRPr b="1" sz="1000">
              <a:solidFill>
                <a:srgbClr val="E3B119"/>
              </a:solidFill>
              <a:latin typeface="Lexend"/>
              <a:ea typeface="Lexend"/>
              <a:cs typeface="Lexend"/>
              <a:sym typeface="Lexend"/>
            </a:endParaRPr>
          </a:p>
        </p:txBody>
      </p:sp>
      <p:sp>
        <p:nvSpPr>
          <p:cNvPr id="273" name="Google Shape;273;p25"/>
          <p:cNvSpPr txBox="1"/>
          <p:nvPr/>
        </p:nvSpPr>
        <p:spPr>
          <a:xfrm>
            <a:off x="7350925" y="2919325"/>
            <a:ext cx="762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E3B119"/>
                </a:solidFill>
                <a:latin typeface="Lexend Light"/>
                <a:ea typeface="Lexend Light"/>
                <a:cs typeface="Lexend Light"/>
                <a:sym typeface="Lexend Light"/>
              </a:rPr>
              <a:t>Month Year</a:t>
            </a:r>
            <a:endParaRPr b="1" sz="1000">
              <a:solidFill>
                <a:srgbClr val="E3B119"/>
              </a:solidFill>
              <a:latin typeface="Lexend"/>
              <a:ea typeface="Lexend"/>
              <a:cs typeface="Lexend"/>
              <a:sym typeface="Lexen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4B6F"/>
        </a:solidFill>
      </p:bgPr>
    </p:bg>
    <p:spTree>
      <p:nvGrpSpPr>
        <p:cNvPr id="277" name="Shape 277"/>
        <p:cNvGrpSpPr/>
        <p:nvPr/>
      </p:nvGrpSpPr>
      <p:grpSpPr>
        <a:xfrm>
          <a:off x="0" y="0"/>
          <a:ext cx="0" cy="0"/>
          <a:chOff x="0" y="0"/>
          <a:chExt cx="0" cy="0"/>
        </a:xfrm>
      </p:grpSpPr>
      <p:pic>
        <p:nvPicPr>
          <p:cNvPr id="278" name="Google Shape;278;p26"/>
          <p:cNvPicPr preferRelativeResize="0"/>
          <p:nvPr/>
        </p:nvPicPr>
        <p:blipFill rotWithShape="1">
          <a:blip r:embed="rId3">
            <a:alphaModFix/>
          </a:blip>
          <a:srcRect b="15681" l="0" r="0" t="28072"/>
          <a:stretch/>
        </p:blipFill>
        <p:spPr>
          <a:xfrm>
            <a:off x="0" y="0"/>
            <a:ext cx="9144000" cy="5143499"/>
          </a:xfrm>
          <a:prstGeom prst="rect">
            <a:avLst/>
          </a:prstGeom>
          <a:noFill/>
          <a:ln>
            <a:noFill/>
          </a:ln>
        </p:spPr>
      </p:pic>
      <p:sp>
        <p:nvSpPr>
          <p:cNvPr id="279" name="Google Shape;279;p26"/>
          <p:cNvSpPr/>
          <p:nvPr/>
        </p:nvSpPr>
        <p:spPr>
          <a:xfrm>
            <a:off x="0" y="3436950"/>
            <a:ext cx="9144000" cy="1161900"/>
          </a:xfrm>
          <a:prstGeom prst="rect">
            <a:avLst/>
          </a:prstGeom>
          <a:solidFill>
            <a:srgbClr val="0B4B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Lexend"/>
              <a:ea typeface="Lexend"/>
              <a:cs typeface="Lexend"/>
              <a:sym typeface="Lexend"/>
            </a:endParaRPr>
          </a:p>
        </p:txBody>
      </p:sp>
      <p:sp>
        <p:nvSpPr>
          <p:cNvPr id="280" name="Google Shape;280;p26"/>
          <p:cNvSpPr txBox="1"/>
          <p:nvPr/>
        </p:nvSpPr>
        <p:spPr>
          <a:xfrm>
            <a:off x="5993100" y="4013213"/>
            <a:ext cx="2769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2FB454"/>
                </a:solidFill>
                <a:latin typeface="Lexend Light"/>
                <a:ea typeface="Lexend Light"/>
                <a:cs typeface="Lexend Light"/>
                <a:sym typeface="Lexend Light"/>
              </a:rPr>
              <a:t>From A to Z for Free</a:t>
            </a:r>
            <a:endParaRPr sz="1300">
              <a:solidFill>
                <a:srgbClr val="2FB454"/>
              </a:solidFill>
              <a:latin typeface="Lexend Light"/>
              <a:ea typeface="Lexend Light"/>
              <a:cs typeface="Lexend Light"/>
              <a:sym typeface="Lexend Light"/>
            </a:endParaRPr>
          </a:p>
        </p:txBody>
      </p:sp>
      <p:sp>
        <p:nvSpPr>
          <p:cNvPr id="281" name="Google Shape;281;p26"/>
          <p:cNvSpPr txBox="1"/>
          <p:nvPr/>
        </p:nvSpPr>
        <p:spPr>
          <a:xfrm>
            <a:off x="5982900" y="3637688"/>
            <a:ext cx="3277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lt1"/>
                </a:solidFill>
                <a:latin typeface="Lexend"/>
                <a:ea typeface="Lexend"/>
                <a:cs typeface="Lexend"/>
                <a:sym typeface="Lexend"/>
              </a:rPr>
              <a:t>Nairide</a:t>
            </a:r>
            <a:endParaRPr b="1" sz="2300">
              <a:solidFill>
                <a:schemeClr val="lt1"/>
              </a:solidFill>
              <a:latin typeface="Lexend"/>
              <a:ea typeface="Lexend"/>
              <a:cs typeface="Lexend"/>
              <a:sym typeface="Lexend"/>
            </a:endParaRPr>
          </a:p>
        </p:txBody>
      </p:sp>
      <p:sp>
        <p:nvSpPr>
          <p:cNvPr id="282" name="Google Shape;282;p26"/>
          <p:cNvSpPr/>
          <p:nvPr/>
        </p:nvSpPr>
        <p:spPr>
          <a:xfrm rot="5400000">
            <a:off x="7776900" y="-4500"/>
            <a:ext cx="1362600" cy="1371600"/>
          </a:xfrm>
          <a:prstGeom prst="diagStripe">
            <a:avLst>
              <a:gd fmla="val 47671" name="adj"/>
            </a:avLst>
          </a:prstGeom>
          <a:solidFill>
            <a:srgbClr val="E3B11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6"/>
          <p:cNvSpPr txBox="1"/>
          <p:nvPr/>
        </p:nvSpPr>
        <p:spPr>
          <a:xfrm rot="2700634">
            <a:off x="8047989" y="293898"/>
            <a:ext cx="1150816" cy="415355"/>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0B4B6F"/>
                </a:solidFill>
                <a:latin typeface="Lexend"/>
                <a:ea typeface="Lexend"/>
                <a:cs typeface="Lexend"/>
                <a:sym typeface="Lexend"/>
              </a:rPr>
              <a:t>Example</a:t>
            </a:r>
            <a:endParaRPr b="1" sz="1500">
              <a:solidFill>
                <a:srgbClr val="0B4B6F"/>
              </a:solidFill>
              <a:latin typeface="Lexend"/>
              <a:ea typeface="Lexend"/>
              <a:cs typeface="Lexend"/>
              <a:sym typeface="Lexend"/>
            </a:endParaRPr>
          </a:p>
        </p:txBody>
      </p:sp>
      <p:pic>
        <p:nvPicPr>
          <p:cNvPr id="284" name="Google Shape;284;p26"/>
          <p:cNvPicPr preferRelativeResize="0"/>
          <p:nvPr/>
        </p:nvPicPr>
        <p:blipFill>
          <a:blip r:embed="rId4">
            <a:alphaModFix/>
          </a:blip>
          <a:stretch>
            <a:fillRect/>
          </a:stretch>
        </p:blipFill>
        <p:spPr>
          <a:xfrm>
            <a:off x="5159375" y="3606138"/>
            <a:ext cx="823525" cy="823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8" name="Shape 288"/>
        <p:cNvGrpSpPr/>
        <p:nvPr/>
      </p:nvGrpSpPr>
      <p:grpSpPr>
        <a:xfrm>
          <a:off x="0" y="0"/>
          <a:ext cx="0" cy="0"/>
          <a:chOff x="0" y="0"/>
          <a:chExt cx="0" cy="0"/>
        </a:xfrm>
      </p:grpSpPr>
      <p:sp>
        <p:nvSpPr>
          <p:cNvPr id="289" name="Google Shape;289;p27"/>
          <p:cNvSpPr txBox="1"/>
          <p:nvPr/>
        </p:nvSpPr>
        <p:spPr>
          <a:xfrm>
            <a:off x="284525" y="132100"/>
            <a:ext cx="82899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0B4B6F"/>
                </a:solidFill>
                <a:latin typeface="Lexend"/>
                <a:ea typeface="Lexend"/>
                <a:cs typeface="Lexend"/>
                <a:sym typeface="Lexend"/>
              </a:rPr>
              <a:t>The Problem</a:t>
            </a:r>
            <a:endParaRPr b="1" sz="2300">
              <a:solidFill>
                <a:srgbClr val="2FB454"/>
              </a:solidFill>
              <a:latin typeface="Lexend"/>
              <a:ea typeface="Lexend"/>
              <a:cs typeface="Lexend"/>
              <a:sym typeface="Lexend"/>
            </a:endParaRPr>
          </a:p>
        </p:txBody>
      </p:sp>
      <p:sp>
        <p:nvSpPr>
          <p:cNvPr id="290" name="Google Shape;290;p27"/>
          <p:cNvSpPr txBox="1"/>
          <p:nvPr/>
        </p:nvSpPr>
        <p:spPr>
          <a:xfrm>
            <a:off x="284525" y="619400"/>
            <a:ext cx="8564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0B4B6F"/>
                </a:solidFill>
                <a:latin typeface="Lexend Light"/>
                <a:ea typeface="Lexend Light"/>
                <a:cs typeface="Lexend Light"/>
                <a:sym typeface="Lexend Light"/>
              </a:rPr>
              <a:t>Nairobi's transportation system is inefficient and unreliable, with limited options for safe and affordable transportation, particularly for women and low-income populations.</a:t>
            </a:r>
            <a:endParaRPr sz="1100">
              <a:solidFill>
                <a:srgbClr val="0B4B6F"/>
              </a:solidFill>
              <a:latin typeface="Lexend Light"/>
              <a:ea typeface="Lexend Light"/>
              <a:cs typeface="Lexend Light"/>
              <a:sym typeface="Lexend Light"/>
            </a:endParaRPr>
          </a:p>
        </p:txBody>
      </p:sp>
      <p:sp>
        <p:nvSpPr>
          <p:cNvPr id="291" name="Google Shape;291;p27"/>
          <p:cNvSpPr txBox="1"/>
          <p:nvPr/>
        </p:nvSpPr>
        <p:spPr>
          <a:xfrm>
            <a:off x="520138" y="3402375"/>
            <a:ext cx="2280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0B4B6F"/>
                </a:solidFill>
                <a:latin typeface="Lexend"/>
                <a:ea typeface="Lexend"/>
                <a:cs typeface="Lexend"/>
                <a:sym typeface="Lexend"/>
              </a:rPr>
              <a:t>Women &amp; Low-Income Urban Population</a:t>
            </a:r>
            <a:endParaRPr>
              <a:solidFill>
                <a:srgbClr val="0B4B6F"/>
              </a:solidFill>
              <a:latin typeface="Lexend Light"/>
              <a:ea typeface="Lexend Light"/>
              <a:cs typeface="Lexend Light"/>
              <a:sym typeface="Lexend Light"/>
            </a:endParaRPr>
          </a:p>
        </p:txBody>
      </p:sp>
      <p:sp>
        <p:nvSpPr>
          <p:cNvPr id="292" name="Google Shape;292;p27"/>
          <p:cNvSpPr txBox="1"/>
          <p:nvPr/>
        </p:nvSpPr>
        <p:spPr>
          <a:xfrm>
            <a:off x="337292" y="3902325"/>
            <a:ext cx="26457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B4B6F"/>
                </a:solidFill>
                <a:latin typeface="Lexend Light"/>
                <a:ea typeface="Lexend Light"/>
                <a:cs typeface="Lexend Light"/>
                <a:sym typeface="Lexend Light"/>
              </a:rPr>
              <a:t>People who travel within Nairobi on a daily or weekly basis who spend a </a:t>
            </a:r>
            <a:r>
              <a:rPr lang="en" sz="1000">
                <a:solidFill>
                  <a:srgbClr val="0B4B6F"/>
                </a:solidFill>
                <a:latin typeface="Lexend Light"/>
                <a:ea typeface="Lexend Light"/>
                <a:cs typeface="Lexend Light"/>
                <a:sym typeface="Lexend Light"/>
              </a:rPr>
              <a:t>significant</a:t>
            </a:r>
            <a:r>
              <a:rPr lang="en" sz="1000">
                <a:solidFill>
                  <a:srgbClr val="0B4B6F"/>
                </a:solidFill>
                <a:latin typeface="Lexend Light"/>
                <a:ea typeface="Lexend Light"/>
                <a:cs typeface="Lexend Light"/>
                <a:sym typeface="Lexend Light"/>
              </a:rPr>
              <a:t> portion of their daily hours and income on transit.</a:t>
            </a:r>
            <a:endParaRPr b="1" sz="1000">
              <a:solidFill>
                <a:srgbClr val="0B4B6F"/>
              </a:solidFill>
              <a:latin typeface="Lexend"/>
              <a:ea typeface="Lexend"/>
              <a:cs typeface="Lexend"/>
              <a:sym typeface="Lexend"/>
            </a:endParaRPr>
          </a:p>
        </p:txBody>
      </p:sp>
      <p:sp>
        <p:nvSpPr>
          <p:cNvPr id="293" name="Google Shape;293;p27"/>
          <p:cNvSpPr txBox="1"/>
          <p:nvPr/>
        </p:nvSpPr>
        <p:spPr>
          <a:xfrm>
            <a:off x="3386025" y="2009425"/>
            <a:ext cx="2428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2EB454"/>
                </a:solidFill>
                <a:latin typeface="Lexend"/>
                <a:ea typeface="Lexend"/>
                <a:cs typeface="Lexend"/>
                <a:sym typeface="Lexend"/>
              </a:rPr>
              <a:t>Inefficient</a:t>
            </a:r>
            <a:endParaRPr b="1">
              <a:solidFill>
                <a:srgbClr val="2EB454"/>
              </a:solidFill>
              <a:latin typeface="Lexend"/>
              <a:ea typeface="Lexend"/>
              <a:cs typeface="Lexend"/>
              <a:sym typeface="Lexend"/>
            </a:endParaRPr>
          </a:p>
        </p:txBody>
      </p:sp>
      <p:sp>
        <p:nvSpPr>
          <p:cNvPr id="294" name="Google Shape;294;p27"/>
          <p:cNvSpPr txBox="1"/>
          <p:nvPr/>
        </p:nvSpPr>
        <p:spPr>
          <a:xfrm>
            <a:off x="3328525" y="2322600"/>
            <a:ext cx="27072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2EB454"/>
                </a:solidFill>
                <a:latin typeface="Lexend Light"/>
                <a:ea typeface="Lexend Light"/>
                <a:cs typeface="Lexend Light"/>
                <a:sym typeface="Lexend Light"/>
              </a:rPr>
              <a:t>Commuters wait an average of 20 minutes to board transport and routes used take 50% longer than possible optimized routes.</a:t>
            </a:r>
            <a:endParaRPr b="1" sz="1000">
              <a:solidFill>
                <a:srgbClr val="2EB454"/>
              </a:solidFill>
              <a:latin typeface="Lexend"/>
              <a:ea typeface="Lexend"/>
              <a:cs typeface="Lexend"/>
              <a:sym typeface="Lexend"/>
            </a:endParaRPr>
          </a:p>
        </p:txBody>
      </p:sp>
      <p:sp>
        <p:nvSpPr>
          <p:cNvPr id="295" name="Google Shape;295;p27"/>
          <p:cNvSpPr txBox="1"/>
          <p:nvPr/>
        </p:nvSpPr>
        <p:spPr>
          <a:xfrm>
            <a:off x="6199300" y="2009425"/>
            <a:ext cx="2428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2EB454"/>
                </a:solidFill>
                <a:latin typeface="Lexend"/>
                <a:ea typeface="Lexend"/>
                <a:cs typeface="Lexend"/>
                <a:sym typeface="Lexend"/>
              </a:rPr>
              <a:t>Unreliable</a:t>
            </a:r>
            <a:endParaRPr b="1">
              <a:solidFill>
                <a:srgbClr val="2EB454"/>
              </a:solidFill>
              <a:latin typeface="Lexend"/>
              <a:ea typeface="Lexend"/>
              <a:cs typeface="Lexend"/>
              <a:sym typeface="Lexend"/>
            </a:endParaRPr>
          </a:p>
        </p:txBody>
      </p:sp>
      <p:sp>
        <p:nvSpPr>
          <p:cNvPr id="296" name="Google Shape;296;p27"/>
          <p:cNvSpPr txBox="1"/>
          <p:nvPr/>
        </p:nvSpPr>
        <p:spPr>
          <a:xfrm>
            <a:off x="6141800" y="2322600"/>
            <a:ext cx="27072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2EB454"/>
                </a:solidFill>
                <a:latin typeface="Lexend Light"/>
                <a:ea typeface="Lexend Light"/>
                <a:cs typeface="Lexend Light"/>
                <a:sym typeface="Lexend Light"/>
              </a:rPr>
              <a:t>There are only 3 on average official transport terminals per square kilometer with as little as 1 in some regions resulting in </a:t>
            </a:r>
            <a:r>
              <a:rPr lang="en" sz="1000">
                <a:solidFill>
                  <a:srgbClr val="2EB454"/>
                </a:solidFill>
                <a:latin typeface="Lexend Light"/>
                <a:ea typeface="Lexend Light"/>
                <a:cs typeface="Lexend Light"/>
                <a:sym typeface="Lexend Light"/>
              </a:rPr>
              <a:t>unguaranteed</a:t>
            </a:r>
            <a:r>
              <a:rPr lang="en" sz="1000">
                <a:solidFill>
                  <a:srgbClr val="2EB454"/>
                </a:solidFill>
                <a:latin typeface="Lexend Light"/>
                <a:ea typeface="Lexend Light"/>
                <a:cs typeface="Lexend Light"/>
                <a:sym typeface="Lexend Light"/>
              </a:rPr>
              <a:t> routes.</a:t>
            </a:r>
            <a:endParaRPr sz="1000">
              <a:solidFill>
                <a:srgbClr val="2EB454"/>
              </a:solidFill>
              <a:latin typeface="Lexend Light"/>
              <a:ea typeface="Lexend Light"/>
              <a:cs typeface="Lexend Light"/>
              <a:sym typeface="Lexend Light"/>
            </a:endParaRPr>
          </a:p>
        </p:txBody>
      </p:sp>
      <p:sp>
        <p:nvSpPr>
          <p:cNvPr id="297" name="Google Shape;297;p27"/>
          <p:cNvSpPr txBox="1"/>
          <p:nvPr/>
        </p:nvSpPr>
        <p:spPr>
          <a:xfrm>
            <a:off x="6199300" y="3862150"/>
            <a:ext cx="2428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2EB454"/>
                </a:solidFill>
                <a:latin typeface="Lexend"/>
                <a:ea typeface="Lexend"/>
                <a:cs typeface="Lexend"/>
                <a:sym typeface="Lexend"/>
              </a:rPr>
              <a:t>Unaffordable</a:t>
            </a:r>
            <a:endParaRPr b="1">
              <a:solidFill>
                <a:srgbClr val="2EB454"/>
              </a:solidFill>
              <a:latin typeface="Lexend"/>
              <a:ea typeface="Lexend"/>
              <a:cs typeface="Lexend"/>
              <a:sym typeface="Lexend"/>
            </a:endParaRPr>
          </a:p>
        </p:txBody>
      </p:sp>
      <p:sp>
        <p:nvSpPr>
          <p:cNvPr id="298" name="Google Shape;298;p27"/>
          <p:cNvSpPr txBox="1"/>
          <p:nvPr/>
        </p:nvSpPr>
        <p:spPr>
          <a:xfrm>
            <a:off x="6141800" y="4175325"/>
            <a:ext cx="2707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2EB454"/>
                </a:solidFill>
                <a:latin typeface="Lexend Light"/>
                <a:ea typeface="Lexend Light"/>
                <a:cs typeface="Lexend Light"/>
                <a:sym typeface="Lexend Light"/>
              </a:rPr>
              <a:t>Using other ride-hailing apps and traditional taxis would cost 15% of average monthly income.</a:t>
            </a:r>
            <a:endParaRPr sz="1000">
              <a:solidFill>
                <a:srgbClr val="2EB454"/>
              </a:solidFill>
              <a:latin typeface="Lexend Light"/>
              <a:ea typeface="Lexend Light"/>
              <a:cs typeface="Lexend Light"/>
              <a:sym typeface="Lexend Light"/>
            </a:endParaRPr>
          </a:p>
        </p:txBody>
      </p:sp>
      <p:sp>
        <p:nvSpPr>
          <p:cNvPr id="299" name="Google Shape;299;p27"/>
          <p:cNvSpPr txBox="1"/>
          <p:nvPr/>
        </p:nvSpPr>
        <p:spPr>
          <a:xfrm>
            <a:off x="3445188" y="3862150"/>
            <a:ext cx="2428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2EB454"/>
                </a:solidFill>
                <a:latin typeface="Lexend"/>
                <a:ea typeface="Lexend"/>
                <a:cs typeface="Lexend"/>
                <a:sym typeface="Lexend"/>
              </a:rPr>
              <a:t>Unsafe</a:t>
            </a:r>
            <a:endParaRPr b="1">
              <a:solidFill>
                <a:srgbClr val="2EB454"/>
              </a:solidFill>
              <a:latin typeface="Lexend"/>
              <a:ea typeface="Lexend"/>
              <a:cs typeface="Lexend"/>
              <a:sym typeface="Lexend"/>
            </a:endParaRPr>
          </a:p>
        </p:txBody>
      </p:sp>
      <p:sp>
        <p:nvSpPr>
          <p:cNvPr id="300" name="Google Shape;300;p27"/>
          <p:cNvSpPr txBox="1"/>
          <p:nvPr/>
        </p:nvSpPr>
        <p:spPr>
          <a:xfrm>
            <a:off x="3387688" y="4175325"/>
            <a:ext cx="2707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2EB454"/>
                </a:solidFill>
                <a:latin typeface="Lexend Light"/>
                <a:ea typeface="Lexend Light"/>
                <a:cs typeface="Lexend Light"/>
                <a:sym typeface="Lexend Light"/>
              </a:rPr>
              <a:t>Average of 345 safety </a:t>
            </a:r>
            <a:r>
              <a:rPr lang="en" sz="1000">
                <a:solidFill>
                  <a:srgbClr val="2EB454"/>
                </a:solidFill>
                <a:latin typeface="Lexend Light"/>
                <a:ea typeface="Lexend Light"/>
                <a:cs typeface="Lexend Light"/>
                <a:sym typeface="Lexend Light"/>
              </a:rPr>
              <a:t>incident</a:t>
            </a:r>
            <a:r>
              <a:rPr lang="en" sz="1000">
                <a:solidFill>
                  <a:srgbClr val="2EB454"/>
                </a:solidFill>
                <a:latin typeface="Lexend Light"/>
                <a:ea typeface="Lexend Light"/>
                <a:cs typeface="Lexend Light"/>
                <a:sym typeface="Lexend Light"/>
              </a:rPr>
              <a:t> reports on existing modes of transport.</a:t>
            </a:r>
            <a:endParaRPr sz="1000">
              <a:solidFill>
                <a:srgbClr val="2EB454"/>
              </a:solidFill>
              <a:latin typeface="Lexend Light"/>
              <a:ea typeface="Lexend Light"/>
              <a:cs typeface="Lexend Light"/>
              <a:sym typeface="Lexend Light"/>
            </a:endParaRPr>
          </a:p>
        </p:txBody>
      </p:sp>
      <p:pic>
        <p:nvPicPr>
          <p:cNvPr id="301" name="Google Shape;301;p27"/>
          <p:cNvPicPr preferRelativeResize="0"/>
          <p:nvPr/>
        </p:nvPicPr>
        <p:blipFill>
          <a:blip r:embed="rId3">
            <a:alphaModFix/>
          </a:blip>
          <a:stretch>
            <a:fillRect/>
          </a:stretch>
        </p:blipFill>
        <p:spPr>
          <a:xfrm>
            <a:off x="686025" y="1410725"/>
            <a:ext cx="1948250" cy="1948250"/>
          </a:xfrm>
          <a:prstGeom prst="rect">
            <a:avLst/>
          </a:prstGeom>
          <a:noFill/>
          <a:ln>
            <a:noFill/>
          </a:ln>
        </p:spPr>
      </p:pic>
      <p:pic>
        <p:nvPicPr>
          <p:cNvPr id="302" name="Google Shape;302;p27"/>
          <p:cNvPicPr preferRelativeResize="0"/>
          <p:nvPr/>
        </p:nvPicPr>
        <p:blipFill>
          <a:blip r:embed="rId4">
            <a:alphaModFix/>
          </a:blip>
          <a:stretch>
            <a:fillRect/>
          </a:stretch>
        </p:blipFill>
        <p:spPr>
          <a:xfrm>
            <a:off x="4252400" y="1195325"/>
            <a:ext cx="814100" cy="814100"/>
          </a:xfrm>
          <a:prstGeom prst="rect">
            <a:avLst/>
          </a:prstGeom>
          <a:noFill/>
          <a:ln>
            <a:noFill/>
          </a:ln>
        </p:spPr>
      </p:pic>
      <p:pic>
        <p:nvPicPr>
          <p:cNvPr id="303" name="Google Shape;303;p27"/>
          <p:cNvPicPr preferRelativeResize="0"/>
          <p:nvPr/>
        </p:nvPicPr>
        <p:blipFill>
          <a:blip r:embed="rId4">
            <a:alphaModFix/>
          </a:blip>
          <a:stretch>
            <a:fillRect/>
          </a:stretch>
        </p:blipFill>
        <p:spPr>
          <a:xfrm>
            <a:off x="4275075" y="3088213"/>
            <a:ext cx="814100" cy="814100"/>
          </a:xfrm>
          <a:prstGeom prst="rect">
            <a:avLst/>
          </a:prstGeom>
          <a:noFill/>
          <a:ln>
            <a:noFill/>
          </a:ln>
        </p:spPr>
      </p:pic>
      <p:pic>
        <p:nvPicPr>
          <p:cNvPr id="304" name="Google Shape;304;p27"/>
          <p:cNvPicPr preferRelativeResize="0"/>
          <p:nvPr/>
        </p:nvPicPr>
        <p:blipFill>
          <a:blip r:embed="rId4">
            <a:alphaModFix/>
          </a:blip>
          <a:stretch>
            <a:fillRect/>
          </a:stretch>
        </p:blipFill>
        <p:spPr>
          <a:xfrm>
            <a:off x="6982800" y="1195325"/>
            <a:ext cx="814100" cy="814100"/>
          </a:xfrm>
          <a:prstGeom prst="rect">
            <a:avLst/>
          </a:prstGeom>
          <a:noFill/>
          <a:ln>
            <a:noFill/>
          </a:ln>
        </p:spPr>
      </p:pic>
      <p:pic>
        <p:nvPicPr>
          <p:cNvPr id="305" name="Google Shape;305;p27"/>
          <p:cNvPicPr preferRelativeResize="0"/>
          <p:nvPr/>
        </p:nvPicPr>
        <p:blipFill>
          <a:blip r:embed="rId4">
            <a:alphaModFix/>
          </a:blip>
          <a:stretch>
            <a:fillRect/>
          </a:stretch>
        </p:blipFill>
        <p:spPr>
          <a:xfrm>
            <a:off x="7006500" y="3088225"/>
            <a:ext cx="814100" cy="814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9" name="Shape 309"/>
        <p:cNvGrpSpPr/>
        <p:nvPr/>
      </p:nvGrpSpPr>
      <p:grpSpPr>
        <a:xfrm>
          <a:off x="0" y="0"/>
          <a:ext cx="0" cy="0"/>
          <a:chOff x="0" y="0"/>
          <a:chExt cx="0" cy="0"/>
        </a:xfrm>
      </p:grpSpPr>
      <p:sp>
        <p:nvSpPr>
          <p:cNvPr id="310" name="Google Shape;310;p28"/>
          <p:cNvSpPr txBox="1"/>
          <p:nvPr/>
        </p:nvSpPr>
        <p:spPr>
          <a:xfrm>
            <a:off x="284525" y="132100"/>
            <a:ext cx="82899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0B4B6F"/>
                </a:solidFill>
                <a:latin typeface="Lexend"/>
                <a:ea typeface="Lexend"/>
                <a:cs typeface="Lexend"/>
                <a:sym typeface="Lexend"/>
              </a:rPr>
              <a:t>The Solution</a:t>
            </a:r>
            <a:endParaRPr b="1" sz="2300">
              <a:solidFill>
                <a:srgbClr val="2FB454"/>
              </a:solidFill>
              <a:latin typeface="Lexend"/>
              <a:ea typeface="Lexend"/>
              <a:cs typeface="Lexend"/>
              <a:sym typeface="Lexend"/>
            </a:endParaRPr>
          </a:p>
        </p:txBody>
      </p:sp>
      <p:sp>
        <p:nvSpPr>
          <p:cNvPr id="311" name="Google Shape;311;p28"/>
          <p:cNvSpPr txBox="1"/>
          <p:nvPr/>
        </p:nvSpPr>
        <p:spPr>
          <a:xfrm>
            <a:off x="284525" y="619400"/>
            <a:ext cx="85644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0B4B6F"/>
                </a:solidFill>
                <a:latin typeface="Lexend Light"/>
                <a:ea typeface="Lexend Light"/>
                <a:cs typeface="Lexend Light"/>
                <a:sym typeface="Lexend Light"/>
              </a:rPr>
              <a:t>Our ride-hailing app is a convenient, safe, and affordable transportation option that connects riders with nearby drivers, using a mobile app and GPS technology. We offer free rides to riders who agree to display advertisements in their vehicle or share feedback about their ride experience on social media.</a:t>
            </a:r>
            <a:endParaRPr sz="1100">
              <a:solidFill>
                <a:srgbClr val="0B4B6F"/>
              </a:solidFill>
              <a:latin typeface="Lexend Light"/>
              <a:ea typeface="Lexend Light"/>
              <a:cs typeface="Lexend Light"/>
              <a:sym typeface="Lexend Light"/>
            </a:endParaRPr>
          </a:p>
        </p:txBody>
      </p:sp>
      <p:sp>
        <p:nvSpPr>
          <p:cNvPr id="312" name="Google Shape;312;p28"/>
          <p:cNvSpPr txBox="1"/>
          <p:nvPr/>
        </p:nvSpPr>
        <p:spPr>
          <a:xfrm>
            <a:off x="506000" y="3402375"/>
            <a:ext cx="237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0B4B6F"/>
                </a:solidFill>
                <a:latin typeface="Lexend"/>
                <a:ea typeface="Lexend"/>
                <a:cs typeface="Lexend"/>
                <a:sym typeface="Lexend"/>
              </a:rPr>
              <a:t>Your Product or Service</a:t>
            </a:r>
            <a:endParaRPr>
              <a:solidFill>
                <a:srgbClr val="0B4B6F"/>
              </a:solidFill>
              <a:latin typeface="Lexend Light"/>
              <a:ea typeface="Lexend Light"/>
              <a:cs typeface="Lexend Light"/>
              <a:sym typeface="Lexend Light"/>
            </a:endParaRPr>
          </a:p>
        </p:txBody>
      </p:sp>
      <p:sp>
        <p:nvSpPr>
          <p:cNvPr id="313" name="Google Shape;313;p28"/>
          <p:cNvSpPr txBox="1"/>
          <p:nvPr/>
        </p:nvSpPr>
        <p:spPr>
          <a:xfrm>
            <a:off x="355542" y="3715550"/>
            <a:ext cx="26457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B4B6F"/>
                </a:solidFill>
                <a:latin typeface="Lexend Light"/>
                <a:ea typeface="Lexend Light"/>
                <a:cs typeface="Lexend Light"/>
                <a:sym typeface="Lexend Light"/>
              </a:rPr>
              <a:t>Our solution is a ride-hailing app that connects rides with nearby drivers utilizing AI &amp; ML for route optimization and network distribution. To subsidize cost we offer free or discounted riders to riders in exchange for viewing ads or </a:t>
            </a:r>
            <a:r>
              <a:rPr lang="en" sz="1000">
                <a:solidFill>
                  <a:srgbClr val="0B4B6F"/>
                </a:solidFill>
                <a:latin typeface="Lexend Light"/>
                <a:ea typeface="Lexend Light"/>
                <a:cs typeface="Lexend Light"/>
                <a:sym typeface="Lexend Light"/>
              </a:rPr>
              <a:t>performing</a:t>
            </a:r>
            <a:r>
              <a:rPr lang="en" sz="1000">
                <a:solidFill>
                  <a:srgbClr val="0B4B6F"/>
                </a:solidFill>
                <a:latin typeface="Lexend Light"/>
                <a:ea typeface="Lexend Light"/>
                <a:cs typeface="Lexend Light"/>
                <a:sym typeface="Lexend Light"/>
              </a:rPr>
              <a:t> actions. </a:t>
            </a:r>
            <a:endParaRPr b="1" sz="1000">
              <a:solidFill>
                <a:srgbClr val="0B4B6F"/>
              </a:solidFill>
              <a:latin typeface="Lexend"/>
              <a:ea typeface="Lexend"/>
              <a:cs typeface="Lexend"/>
              <a:sym typeface="Lexend"/>
            </a:endParaRPr>
          </a:p>
        </p:txBody>
      </p:sp>
      <p:sp>
        <p:nvSpPr>
          <p:cNvPr id="314" name="Google Shape;314;p28"/>
          <p:cNvSpPr txBox="1"/>
          <p:nvPr/>
        </p:nvSpPr>
        <p:spPr>
          <a:xfrm>
            <a:off x="3386025" y="1857025"/>
            <a:ext cx="2428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2EB454"/>
                </a:solidFill>
                <a:latin typeface="Lexend"/>
                <a:ea typeface="Lexend"/>
                <a:cs typeface="Lexend"/>
                <a:sym typeface="Lexend"/>
              </a:rPr>
              <a:t>Route Optimization</a:t>
            </a:r>
            <a:endParaRPr b="1">
              <a:solidFill>
                <a:srgbClr val="2EB454"/>
              </a:solidFill>
              <a:latin typeface="Lexend"/>
              <a:ea typeface="Lexend"/>
              <a:cs typeface="Lexend"/>
              <a:sym typeface="Lexend"/>
            </a:endParaRPr>
          </a:p>
        </p:txBody>
      </p:sp>
      <p:sp>
        <p:nvSpPr>
          <p:cNvPr id="315" name="Google Shape;315;p28"/>
          <p:cNvSpPr txBox="1"/>
          <p:nvPr/>
        </p:nvSpPr>
        <p:spPr>
          <a:xfrm>
            <a:off x="3328525" y="2170200"/>
            <a:ext cx="27072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2EB454"/>
                </a:solidFill>
                <a:latin typeface="Lexend Light"/>
                <a:ea typeface="Lexend Light"/>
                <a:cs typeface="Lexend Light"/>
                <a:sym typeface="Lexend Light"/>
              </a:rPr>
              <a:t>We use AI &amp; ML algorithms alongside GPS technology  to connect riders with nearby drivers and recommend the most efficient transport routes.</a:t>
            </a:r>
            <a:endParaRPr b="1" sz="1000">
              <a:solidFill>
                <a:srgbClr val="2EB454"/>
              </a:solidFill>
              <a:latin typeface="Lexend"/>
              <a:ea typeface="Lexend"/>
              <a:cs typeface="Lexend"/>
              <a:sym typeface="Lexend"/>
            </a:endParaRPr>
          </a:p>
        </p:txBody>
      </p:sp>
      <p:sp>
        <p:nvSpPr>
          <p:cNvPr id="316" name="Google Shape;316;p28"/>
          <p:cNvSpPr txBox="1"/>
          <p:nvPr/>
        </p:nvSpPr>
        <p:spPr>
          <a:xfrm>
            <a:off x="6090700" y="1858375"/>
            <a:ext cx="2645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2EB454"/>
                </a:solidFill>
                <a:latin typeface="Lexend"/>
                <a:ea typeface="Lexend"/>
                <a:cs typeface="Lexend"/>
                <a:sym typeface="Lexend"/>
              </a:rPr>
              <a:t>Distributed Network</a:t>
            </a:r>
            <a:endParaRPr b="1">
              <a:solidFill>
                <a:srgbClr val="2EB454"/>
              </a:solidFill>
              <a:latin typeface="Lexend"/>
              <a:ea typeface="Lexend"/>
              <a:cs typeface="Lexend"/>
              <a:sym typeface="Lexend"/>
            </a:endParaRPr>
          </a:p>
        </p:txBody>
      </p:sp>
      <p:sp>
        <p:nvSpPr>
          <p:cNvPr id="317" name="Google Shape;317;p28"/>
          <p:cNvSpPr txBox="1"/>
          <p:nvPr/>
        </p:nvSpPr>
        <p:spPr>
          <a:xfrm>
            <a:off x="6141800" y="2170200"/>
            <a:ext cx="27072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2EB454"/>
                </a:solidFill>
                <a:latin typeface="Lexend Light"/>
                <a:ea typeface="Lexend Light"/>
                <a:cs typeface="Lexend Light"/>
                <a:sym typeface="Lexend Light"/>
              </a:rPr>
              <a:t>We have a well distributed network that ensures riders can be picked up from where they are and incentivizes drivers to go to all routes since they have high likelihood of picking other riders there.</a:t>
            </a:r>
            <a:endParaRPr sz="1000">
              <a:solidFill>
                <a:srgbClr val="2EB454"/>
              </a:solidFill>
              <a:latin typeface="Lexend Light"/>
              <a:ea typeface="Lexend Light"/>
              <a:cs typeface="Lexend Light"/>
              <a:sym typeface="Lexend Light"/>
            </a:endParaRPr>
          </a:p>
        </p:txBody>
      </p:sp>
      <p:sp>
        <p:nvSpPr>
          <p:cNvPr id="318" name="Google Shape;318;p28"/>
          <p:cNvSpPr txBox="1"/>
          <p:nvPr/>
        </p:nvSpPr>
        <p:spPr>
          <a:xfrm>
            <a:off x="6199300" y="3633550"/>
            <a:ext cx="2428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2EB454"/>
                </a:solidFill>
                <a:latin typeface="Lexend"/>
                <a:ea typeface="Lexend"/>
                <a:cs typeface="Lexend"/>
                <a:sym typeface="Lexend"/>
              </a:rPr>
              <a:t>Dynamic Pricing Model</a:t>
            </a:r>
            <a:endParaRPr b="1">
              <a:solidFill>
                <a:srgbClr val="2EB454"/>
              </a:solidFill>
              <a:latin typeface="Lexend"/>
              <a:ea typeface="Lexend"/>
              <a:cs typeface="Lexend"/>
              <a:sym typeface="Lexend"/>
            </a:endParaRPr>
          </a:p>
        </p:txBody>
      </p:sp>
      <p:sp>
        <p:nvSpPr>
          <p:cNvPr id="319" name="Google Shape;319;p28"/>
          <p:cNvSpPr txBox="1"/>
          <p:nvPr/>
        </p:nvSpPr>
        <p:spPr>
          <a:xfrm>
            <a:off x="6141800" y="3869775"/>
            <a:ext cx="27072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2EB454"/>
                </a:solidFill>
                <a:latin typeface="Lexend Light"/>
                <a:ea typeface="Lexend Light"/>
                <a:cs typeface="Lexend Light"/>
                <a:sym typeface="Lexend Light"/>
              </a:rPr>
              <a:t>Our dynamic pricing model </a:t>
            </a:r>
            <a:r>
              <a:rPr lang="en" sz="1000">
                <a:solidFill>
                  <a:srgbClr val="2EB454"/>
                </a:solidFill>
                <a:latin typeface="Lexend Light"/>
                <a:ea typeface="Lexend Light"/>
                <a:cs typeface="Lexend Light"/>
                <a:sym typeface="Lexend Light"/>
              </a:rPr>
              <a:t>powered</a:t>
            </a:r>
            <a:r>
              <a:rPr lang="en" sz="1000">
                <a:solidFill>
                  <a:srgbClr val="2EB454"/>
                </a:solidFill>
                <a:latin typeface="Lexend Light"/>
                <a:ea typeface="Lexend Light"/>
                <a:cs typeface="Lexend Light"/>
                <a:sym typeface="Lexend Light"/>
              </a:rPr>
              <a:t> by AI &amp; ML algorithms varies price based on factors such as demand enabling riders to plan around that. Riders can also opt to see ads and share their experience for discounts.</a:t>
            </a:r>
            <a:endParaRPr sz="1000">
              <a:solidFill>
                <a:srgbClr val="2EB454"/>
              </a:solidFill>
              <a:latin typeface="Lexend Light"/>
              <a:ea typeface="Lexend Light"/>
              <a:cs typeface="Lexend Light"/>
              <a:sym typeface="Lexend Light"/>
            </a:endParaRPr>
          </a:p>
        </p:txBody>
      </p:sp>
      <p:sp>
        <p:nvSpPr>
          <p:cNvPr id="320" name="Google Shape;320;p28"/>
          <p:cNvSpPr txBox="1"/>
          <p:nvPr/>
        </p:nvSpPr>
        <p:spPr>
          <a:xfrm>
            <a:off x="3445188" y="3633550"/>
            <a:ext cx="2428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2EB454"/>
                </a:solidFill>
                <a:latin typeface="Lexend"/>
                <a:ea typeface="Lexend"/>
                <a:cs typeface="Lexend"/>
                <a:sym typeface="Lexend"/>
              </a:rPr>
              <a:t>Vetted &amp; Trained Riders</a:t>
            </a:r>
            <a:endParaRPr b="1">
              <a:solidFill>
                <a:srgbClr val="2EB454"/>
              </a:solidFill>
              <a:latin typeface="Lexend"/>
              <a:ea typeface="Lexend"/>
              <a:cs typeface="Lexend"/>
              <a:sym typeface="Lexend"/>
            </a:endParaRPr>
          </a:p>
        </p:txBody>
      </p:sp>
      <p:sp>
        <p:nvSpPr>
          <p:cNvPr id="321" name="Google Shape;321;p28"/>
          <p:cNvSpPr txBox="1"/>
          <p:nvPr/>
        </p:nvSpPr>
        <p:spPr>
          <a:xfrm>
            <a:off x="3387688" y="3946725"/>
            <a:ext cx="27072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2EB454"/>
                </a:solidFill>
                <a:latin typeface="Lexend Light"/>
                <a:ea typeface="Lexend Light"/>
                <a:cs typeface="Lexend Light"/>
                <a:sym typeface="Lexend Light"/>
              </a:rPr>
              <a:t>All of our drivers undergo a security screening before selection and are then trained on safety and professionalism. We also collect feedback from riders on drivers and riders can </a:t>
            </a:r>
            <a:r>
              <a:rPr lang="en" sz="1000">
                <a:solidFill>
                  <a:srgbClr val="2EB454"/>
                </a:solidFill>
                <a:latin typeface="Lexend Light"/>
                <a:ea typeface="Lexend Light"/>
                <a:cs typeface="Lexend Light"/>
                <a:sym typeface="Lexend Light"/>
              </a:rPr>
              <a:t>share</a:t>
            </a:r>
            <a:r>
              <a:rPr lang="en" sz="1000">
                <a:solidFill>
                  <a:srgbClr val="2EB454"/>
                </a:solidFill>
                <a:latin typeface="Lexend Light"/>
                <a:ea typeface="Lexend Light"/>
                <a:cs typeface="Lexend Light"/>
                <a:sym typeface="Lexend Light"/>
              </a:rPr>
              <a:t> </a:t>
            </a:r>
            <a:r>
              <a:rPr lang="en" sz="1000">
                <a:solidFill>
                  <a:srgbClr val="2EB454"/>
                </a:solidFill>
                <a:latin typeface="Lexend Light"/>
                <a:ea typeface="Lexend Light"/>
                <a:cs typeface="Lexend Light"/>
                <a:sym typeface="Lexend Light"/>
              </a:rPr>
              <a:t>their</a:t>
            </a:r>
            <a:r>
              <a:rPr lang="en" sz="1000">
                <a:solidFill>
                  <a:srgbClr val="2EB454"/>
                </a:solidFill>
                <a:latin typeface="Lexend Light"/>
                <a:ea typeface="Lexend Light"/>
                <a:cs typeface="Lexend Light"/>
                <a:sym typeface="Lexend Light"/>
              </a:rPr>
              <a:t> live trip.</a:t>
            </a:r>
            <a:endParaRPr sz="1000">
              <a:solidFill>
                <a:srgbClr val="2EB454"/>
              </a:solidFill>
              <a:latin typeface="Lexend Light"/>
              <a:ea typeface="Lexend Light"/>
              <a:cs typeface="Lexend Light"/>
              <a:sym typeface="Lexend Light"/>
            </a:endParaRPr>
          </a:p>
        </p:txBody>
      </p:sp>
      <p:pic>
        <p:nvPicPr>
          <p:cNvPr id="322" name="Google Shape;322;p28"/>
          <p:cNvPicPr preferRelativeResize="0"/>
          <p:nvPr/>
        </p:nvPicPr>
        <p:blipFill>
          <a:blip r:embed="rId3">
            <a:alphaModFix/>
          </a:blip>
          <a:stretch>
            <a:fillRect/>
          </a:stretch>
        </p:blipFill>
        <p:spPr>
          <a:xfrm>
            <a:off x="4214650" y="1216750"/>
            <a:ext cx="771250" cy="771250"/>
          </a:xfrm>
          <a:prstGeom prst="rect">
            <a:avLst/>
          </a:prstGeom>
          <a:noFill/>
          <a:ln>
            <a:noFill/>
          </a:ln>
        </p:spPr>
      </p:pic>
      <p:pic>
        <p:nvPicPr>
          <p:cNvPr id="323" name="Google Shape;323;p28"/>
          <p:cNvPicPr preferRelativeResize="0"/>
          <p:nvPr/>
        </p:nvPicPr>
        <p:blipFill>
          <a:blip r:embed="rId3">
            <a:alphaModFix/>
          </a:blip>
          <a:stretch>
            <a:fillRect/>
          </a:stretch>
        </p:blipFill>
        <p:spPr>
          <a:xfrm>
            <a:off x="7027925" y="1216750"/>
            <a:ext cx="771250" cy="771250"/>
          </a:xfrm>
          <a:prstGeom prst="rect">
            <a:avLst/>
          </a:prstGeom>
          <a:noFill/>
          <a:ln>
            <a:noFill/>
          </a:ln>
        </p:spPr>
      </p:pic>
      <p:pic>
        <p:nvPicPr>
          <p:cNvPr id="324" name="Google Shape;324;p28"/>
          <p:cNvPicPr preferRelativeResize="0"/>
          <p:nvPr/>
        </p:nvPicPr>
        <p:blipFill>
          <a:blip r:embed="rId3">
            <a:alphaModFix/>
          </a:blip>
          <a:stretch>
            <a:fillRect/>
          </a:stretch>
        </p:blipFill>
        <p:spPr>
          <a:xfrm>
            <a:off x="4273825" y="3033438"/>
            <a:ext cx="771250" cy="771250"/>
          </a:xfrm>
          <a:prstGeom prst="rect">
            <a:avLst/>
          </a:prstGeom>
          <a:noFill/>
          <a:ln>
            <a:noFill/>
          </a:ln>
        </p:spPr>
      </p:pic>
      <p:pic>
        <p:nvPicPr>
          <p:cNvPr id="325" name="Google Shape;325;p28"/>
          <p:cNvPicPr preferRelativeResize="0"/>
          <p:nvPr/>
        </p:nvPicPr>
        <p:blipFill>
          <a:blip r:embed="rId3">
            <a:alphaModFix/>
          </a:blip>
          <a:stretch>
            <a:fillRect/>
          </a:stretch>
        </p:blipFill>
        <p:spPr>
          <a:xfrm>
            <a:off x="7027925" y="3033450"/>
            <a:ext cx="771250" cy="771250"/>
          </a:xfrm>
          <a:prstGeom prst="rect">
            <a:avLst/>
          </a:prstGeom>
          <a:noFill/>
          <a:ln>
            <a:noFill/>
          </a:ln>
        </p:spPr>
      </p:pic>
      <p:pic>
        <p:nvPicPr>
          <p:cNvPr id="326" name="Google Shape;326;p28"/>
          <p:cNvPicPr preferRelativeResize="0"/>
          <p:nvPr/>
        </p:nvPicPr>
        <p:blipFill>
          <a:blip r:embed="rId4">
            <a:alphaModFix/>
          </a:blip>
          <a:stretch>
            <a:fillRect/>
          </a:stretch>
        </p:blipFill>
        <p:spPr>
          <a:xfrm>
            <a:off x="616300" y="1216750"/>
            <a:ext cx="2124175" cy="2124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30" name="Shape 330"/>
        <p:cNvGrpSpPr/>
        <p:nvPr/>
      </p:nvGrpSpPr>
      <p:grpSpPr>
        <a:xfrm>
          <a:off x="0" y="0"/>
          <a:ext cx="0" cy="0"/>
          <a:chOff x="0" y="0"/>
          <a:chExt cx="0" cy="0"/>
        </a:xfrm>
      </p:grpSpPr>
      <p:sp>
        <p:nvSpPr>
          <p:cNvPr id="331" name="Google Shape;331;p29"/>
          <p:cNvSpPr txBox="1"/>
          <p:nvPr/>
        </p:nvSpPr>
        <p:spPr>
          <a:xfrm>
            <a:off x="284525" y="132100"/>
            <a:ext cx="82899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0B4B6F"/>
                </a:solidFill>
                <a:latin typeface="Lexend"/>
                <a:ea typeface="Lexend"/>
                <a:cs typeface="Lexend"/>
                <a:sym typeface="Lexend"/>
              </a:rPr>
              <a:t>The Market</a:t>
            </a:r>
            <a:endParaRPr b="1" sz="2300">
              <a:solidFill>
                <a:srgbClr val="2FB454"/>
              </a:solidFill>
              <a:latin typeface="Lexend"/>
              <a:ea typeface="Lexend"/>
              <a:cs typeface="Lexend"/>
              <a:sym typeface="Lexend"/>
            </a:endParaRPr>
          </a:p>
        </p:txBody>
      </p:sp>
      <p:sp>
        <p:nvSpPr>
          <p:cNvPr id="332" name="Google Shape;332;p29"/>
          <p:cNvSpPr txBox="1"/>
          <p:nvPr/>
        </p:nvSpPr>
        <p:spPr>
          <a:xfrm>
            <a:off x="284525" y="619400"/>
            <a:ext cx="8564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0B4B6F"/>
                </a:solidFill>
                <a:latin typeface="Lexend Light"/>
                <a:ea typeface="Lexend Light"/>
                <a:cs typeface="Lexend Light"/>
                <a:sym typeface="Lexend Light"/>
              </a:rPr>
              <a:t>The target market for our ride-hailing app includes urban residents in Nairobi, estimated at over 4 million people, with a focus on underserved segments such as women, low-income populations, and tourists.</a:t>
            </a:r>
            <a:endParaRPr sz="1100">
              <a:solidFill>
                <a:srgbClr val="0B4B6F"/>
              </a:solidFill>
              <a:latin typeface="Lexend Light"/>
              <a:ea typeface="Lexend Light"/>
              <a:cs typeface="Lexend Light"/>
              <a:sym typeface="Lexend Light"/>
            </a:endParaRPr>
          </a:p>
        </p:txBody>
      </p:sp>
      <p:sp>
        <p:nvSpPr>
          <p:cNvPr id="333" name="Google Shape;333;p29"/>
          <p:cNvSpPr txBox="1"/>
          <p:nvPr/>
        </p:nvSpPr>
        <p:spPr>
          <a:xfrm>
            <a:off x="660088" y="2343463"/>
            <a:ext cx="228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0B4B6F"/>
                </a:solidFill>
                <a:latin typeface="Lexend"/>
                <a:ea typeface="Lexend"/>
                <a:cs typeface="Lexend"/>
                <a:sym typeface="Lexend"/>
              </a:rPr>
              <a:t>Size of Market</a:t>
            </a:r>
            <a:endParaRPr>
              <a:solidFill>
                <a:srgbClr val="0B4B6F"/>
              </a:solidFill>
              <a:latin typeface="Lexend Light"/>
              <a:ea typeface="Lexend Light"/>
              <a:cs typeface="Lexend Light"/>
              <a:sym typeface="Lexend Light"/>
            </a:endParaRPr>
          </a:p>
        </p:txBody>
      </p:sp>
      <p:sp>
        <p:nvSpPr>
          <p:cNvPr id="334" name="Google Shape;334;p29"/>
          <p:cNvSpPr txBox="1"/>
          <p:nvPr/>
        </p:nvSpPr>
        <p:spPr>
          <a:xfrm>
            <a:off x="3335375" y="2343463"/>
            <a:ext cx="2428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2EB454"/>
                </a:solidFill>
                <a:latin typeface="Lexend"/>
                <a:ea typeface="Lexend"/>
                <a:cs typeface="Lexend"/>
                <a:sym typeface="Lexend"/>
              </a:rPr>
              <a:t>Growth Potential</a:t>
            </a:r>
            <a:endParaRPr b="1">
              <a:solidFill>
                <a:srgbClr val="2EB454"/>
              </a:solidFill>
              <a:latin typeface="Lexend"/>
              <a:ea typeface="Lexend"/>
              <a:cs typeface="Lexend"/>
              <a:sym typeface="Lexend"/>
            </a:endParaRPr>
          </a:p>
        </p:txBody>
      </p:sp>
      <p:sp>
        <p:nvSpPr>
          <p:cNvPr id="335" name="Google Shape;335;p29"/>
          <p:cNvSpPr txBox="1"/>
          <p:nvPr/>
        </p:nvSpPr>
        <p:spPr>
          <a:xfrm>
            <a:off x="6159187" y="2343463"/>
            <a:ext cx="2332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E3B119"/>
                </a:solidFill>
                <a:latin typeface="Lexend"/>
                <a:ea typeface="Lexend"/>
                <a:cs typeface="Lexend"/>
                <a:sym typeface="Lexend"/>
              </a:rPr>
              <a:t>Segmentation</a:t>
            </a:r>
            <a:endParaRPr b="1">
              <a:solidFill>
                <a:srgbClr val="E3B119"/>
              </a:solidFill>
              <a:latin typeface="Lexend"/>
              <a:ea typeface="Lexend"/>
              <a:cs typeface="Lexend"/>
              <a:sym typeface="Lexend"/>
            </a:endParaRPr>
          </a:p>
        </p:txBody>
      </p:sp>
      <p:sp>
        <p:nvSpPr>
          <p:cNvPr id="336" name="Google Shape;336;p29"/>
          <p:cNvSpPr txBox="1"/>
          <p:nvPr/>
        </p:nvSpPr>
        <p:spPr>
          <a:xfrm>
            <a:off x="382575" y="2686750"/>
            <a:ext cx="2428500" cy="233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B4B6F"/>
                </a:solidFill>
                <a:latin typeface="Lexend Light"/>
                <a:ea typeface="Lexend Light"/>
                <a:cs typeface="Lexend Light"/>
                <a:sym typeface="Lexend Light"/>
              </a:rPr>
              <a:t>Our initial market is the over 4 million people in Nairobi with an average estimate of 50 trips per month per rider and 2 million active riders per month</a:t>
            </a:r>
            <a:r>
              <a:rPr lang="en" sz="1000">
                <a:solidFill>
                  <a:srgbClr val="0B4B6F"/>
                </a:solidFill>
                <a:latin typeface="Lexend Light"/>
                <a:ea typeface="Lexend Light"/>
                <a:cs typeface="Lexend Light"/>
                <a:sym typeface="Lexend Light"/>
              </a:rPr>
              <a:t> in Nairobi. Estimated 2% of riders in Nairobi use ride hailing apps spending USD 20 per trip resulting in annual revenue of USD 1.2 billion. </a:t>
            </a:r>
            <a:r>
              <a:rPr lang="en" sz="1000">
                <a:solidFill>
                  <a:srgbClr val="0B4B6F"/>
                </a:solidFill>
                <a:latin typeface="Lexend Light"/>
                <a:ea typeface="Lexend Light"/>
                <a:cs typeface="Lexend Light"/>
                <a:sym typeface="Lexend Light"/>
              </a:rPr>
              <a:t>Market research estimates the entire commuter market size at USD 10 billion, this can be further expanded by </a:t>
            </a:r>
            <a:r>
              <a:rPr lang="en" sz="1000">
                <a:solidFill>
                  <a:srgbClr val="0B4B6F"/>
                </a:solidFill>
                <a:latin typeface="Lexend Light"/>
                <a:ea typeface="Lexend Light"/>
                <a:cs typeface="Lexend Light"/>
                <a:sym typeface="Lexend Light"/>
              </a:rPr>
              <a:t>serving</a:t>
            </a:r>
            <a:r>
              <a:rPr lang="en" sz="1000">
                <a:solidFill>
                  <a:srgbClr val="0B4B6F"/>
                </a:solidFill>
                <a:latin typeface="Lexend Light"/>
                <a:ea typeface="Lexend Light"/>
                <a:cs typeface="Lexend Light"/>
                <a:sym typeface="Lexend Light"/>
              </a:rPr>
              <a:t> underserved segments such as women, low-income populations, and tourists.</a:t>
            </a:r>
            <a:endParaRPr b="1" sz="1000">
              <a:solidFill>
                <a:srgbClr val="0B4B6F"/>
              </a:solidFill>
              <a:latin typeface="Lexend"/>
              <a:ea typeface="Lexend"/>
              <a:cs typeface="Lexend"/>
              <a:sym typeface="Lexend"/>
            </a:endParaRPr>
          </a:p>
        </p:txBody>
      </p:sp>
      <p:sp>
        <p:nvSpPr>
          <p:cNvPr id="337" name="Google Shape;337;p29"/>
          <p:cNvSpPr txBox="1"/>
          <p:nvPr/>
        </p:nvSpPr>
        <p:spPr>
          <a:xfrm>
            <a:off x="3463300" y="2656638"/>
            <a:ext cx="2202000" cy="1877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2EB454"/>
                </a:solidFill>
                <a:latin typeface="Lexend Light"/>
                <a:ea typeface="Lexend Light"/>
                <a:cs typeface="Lexend Light"/>
                <a:sym typeface="Lexend Light"/>
              </a:rPr>
              <a:t>Industry </a:t>
            </a:r>
            <a:r>
              <a:rPr lang="en" sz="1000">
                <a:solidFill>
                  <a:srgbClr val="2EB454"/>
                </a:solidFill>
                <a:latin typeface="Lexend Light"/>
                <a:ea typeface="Lexend Light"/>
                <a:cs typeface="Lexend Light"/>
                <a:sym typeface="Lexend Light"/>
              </a:rPr>
              <a:t>reports</a:t>
            </a:r>
            <a:r>
              <a:rPr lang="en" sz="1000">
                <a:solidFill>
                  <a:srgbClr val="2EB454"/>
                </a:solidFill>
                <a:latin typeface="Lexend Light"/>
                <a:ea typeface="Lexend Light"/>
                <a:cs typeface="Lexend Light"/>
                <a:sym typeface="Lexend Light"/>
              </a:rPr>
              <a:t> estimate the ride-hailing market to grow by 3.5% annually. Drivers of the growth include population growth rate of 2% annually, increased tourist visits estimated at 4% annually, a growing middle class at 3% annually, and change in consumer preferences following the COVID-19 pandemic.</a:t>
            </a:r>
            <a:endParaRPr b="1" sz="1000">
              <a:solidFill>
                <a:srgbClr val="2EB454"/>
              </a:solidFill>
              <a:latin typeface="Lexend"/>
              <a:ea typeface="Lexend"/>
              <a:cs typeface="Lexend"/>
              <a:sym typeface="Lexend"/>
            </a:endParaRPr>
          </a:p>
        </p:txBody>
      </p:sp>
      <p:sp>
        <p:nvSpPr>
          <p:cNvPr id="338" name="Google Shape;338;p29"/>
          <p:cNvSpPr txBox="1"/>
          <p:nvPr/>
        </p:nvSpPr>
        <p:spPr>
          <a:xfrm>
            <a:off x="6159150" y="2656650"/>
            <a:ext cx="2428500" cy="218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E3B119"/>
                </a:solidFill>
                <a:latin typeface="Lexend Light"/>
                <a:ea typeface="Lexend Light"/>
                <a:cs typeface="Lexend Light"/>
                <a:sym typeface="Lexend Light"/>
              </a:rPr>
              <a:t>We perform segmentation both on our riders and drivers based on transport priorities, socio-economic characteristics, and their location. We will initially focus on riders and drivers in </a:t>
            </a:r>
            <a:r>
              <a:rPr lang="en" sz="1000">
                <a:solidFill>
                  <a:srgbClr val="E3B119"/>
                </a:solidFill>
                <a:latin typeface="Lexend Light"/>
                <a:ea typeface="Lexend Light"/>
                <a:cs typeface="Lexend Light"/>
                <a:sym typeface="Lexend Light"/>
              </a:rPr>
              <a:t>densely</a:t>
            </a:r>
            <a:r>
              <a:rPr lang="en" sz="1000">
                <a:solidFill>
                  <a:srgbClr val="E3B119"/>
                </a:solidFill>
                <a:latin typeface="Lexend Light"/>
                <a:ea typeface="Lexend Light"/>
                <a:cs typeface="Lexend Light"/>
                <a:sym typeface="Lexend Light"/>
              </a:rPr>
              <a:t> populated regions before expanding our network. Our initial riders would be underserved women and tourists to before expanding to low-income via cross-subsidization. Our initial drivers would be riders existing ride hailing riders seeking to make extra income.</a:t>
            </a:r>
            <a:endParaRPr b="1" sz="1000">
              <a:solidFill>
                <a:srgbClr val="E3B119"/>
              </a:solidFill>
              <a:latin typeface="Lexend"/>
              <a:ea typeface="Lexend"/>
              <a:cs typeface="Lexend"/>
              <a:sym typeface="Lexend"/>
            </a:endParaRPr>
          </a:p>
        </p:txBody>
      </p:sp>
      <p:pic>
        <p:nvPicPr>
          <p:cNvPr id="339" name="Google Shape;339;p29"/>
          <p:cNvPicPr preferRelativeResize="0"/>
          <p:nvPr/>
        </p:nvPicPr>
        <p:blipFill>
          <a:blip r:embed="rId3">
            <a:alphaModFix/>
          </a:blip>
          <a:stretch>
            <a:fillRect/>
          </a:stretch>
        </p:blipFill>
        <p:spPr>
          <a:xfrm>
            <a:off x="4129125" y="1380313"/>
            <a:ext cx="954300" cy="954300"/>
          </a:xfrm>
          <a:prstGeom prst="rect">
            <a:avLst/>
          </a:prstGeom>
          <a:noFill/>
          <a:ln>
            <a:noFill/>
          </a:ln>
        </p:spPr>
      </p:pic>
      <p:pic>
        <p:nvPicPr>
          <p:cNvPr id="340" name="Google Shape;340;p29"/>
          <p:cNvPicPr preferRelativeResize="0"/>
          <p:nvPr/>
        </p:nvPicPr>
        <p:blipFill>
          <a:blip r:embed="rId4">
            <a:alphaModFix/>
          </a:blip>
          <a:stretch>
            <a:fillRect/>
          </a:stretch>
        </p:blipFill>
        <p:spPr>
          <a:xfrm>
            <a:off x="1322953" y="1380313"/>
            <a:ext cx="954300" cy="954300"/>
          </a:xfrm>
          <a:prstGeom prst="rect">
            <a:avLst/>
          </a:prstGeom>
          <a:noFill/>
          <a:ln>
            <a:noFill/>
          </a:ln>
        </p:spPr>
      </p:pic>
      <p:pic>
        <p:nvPicPr>
          <p:cNvPr id="341" name="Google Shape;341;p29"/>
          <p:cNvPicPr preferRelativeResize="0"/>
          <p:nvPr/>
        </p:nvPicPr>
        <p:blipFill>
          <a:blip r:embed="rId5">
            <a:alphaModFix/>
          </a:blip>
          <a:stretch>
            <a:fillRect/>
          </a:stretch>
        </p:blipFill>
        <p:spPr>
          <a:xfrm>
            <a:off x="6879901" y="1348563"/>
            <a:ext cx="954300" cy="954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45" name="Shape 345"/>
        <p:cNvGrpSpPr/>
        <p:nvPr/>
      </p:nvGrpSpPr>
      <p:grpSpPr>
        <a:xfrm>
          <a:off x="0" y="0"/>
          <a:ext cx="0" cy="0"/>
          <a:chOff x="0" y="0"/>
          <a:chExt cx="0" cy="0"/>
        </a:xfrm>
      </p:grpSpPr>
      <p:sp>
        <p:nvSpPr>
          <p:cNvPr id="346" name="Google Shape;346;p30"/>
          <p:cNvSpPr txBox="1"/>
          <p:nvPr/>
        </p:nvSpPr>
        <p:spPr>
          <a:xfrm>
            <a:off x="284525" y="132100"/>
            <a:ext cx="82899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0B4B6F"/>
                </a:solidFill>
                <a:latin typeface="Lexend"/>
                <a:ea typeface="Lexend"/>
                <a:cs typeface="Lexend"/>
                <a:sym typeface="Lexend"/>
              </a:rPr>
              <a:t>The Business Model</a:t>
            </a:r>
            <a:endParaRPr b="1" sz="2300">
              <a:solidFill>
                <a:srgbClr val="2FB454"/>
              </a:solidFill>
              <a:latin typeface="Lexend"/>
              <a:ea typeface="Lexend"/>
              <a:cs typeface="Lexend"/>
              <a:sym typeface="Lexend"/>
            </a:endParaRPr>
          </a:p>
        </p:txBody>
      </p:sp>
      <p:sp>
        <p:nvSpPr>
          <p:cNvPr id="347" name="Google Shape;347;p30"/>
          <p:cNvSpPr txBox="1"/>
          <p:nvPr/>
        </p:nvSpPr>
        <p:spPr>
          <a:xfrm>
            <a:off x="284525" y="619400"/>
            <a:ext cx="85644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0B4B6F"/>
                </a:solidFill>
                <a:latin typeface="Lexend Light"/>
                <a:ea typeface="Lexend Light"/>
                <a:cs typeface="Lexend Light"/>
                <a:sym typeface="Lexend Light"/>
              </a:rPr>
              <a:t>Our ride-hailing app generates revenue through a commission-based model, charging drivers a percentage of each ride fare. We also generate revenue by selling advertising space to businesses that want to promote their products or services through our app and on our partner vehicles.</a:t>
            </a:r>
            <a:endParaRPr sz="1100">
              <a:solidFill>
                <a:srgbClr val="0B4B6F"/>
              </a:solidFill>
              <a:latin typeface="Lexend Light"/>
              <a:ea typeface="Lexend Light"/>
              <a:cs typeface="Lexend Light"/>
              <a:sym typeface="Lexend Light"/>
            </a:endParaRPr>
          </a:p>
        </p:txBody>
      </p:sp>
      <p:sp>
        <p:nvSpPr>
          <p:cNvPr id="348" name="Google Shape;348;p30"/>
          <p:cNvSpPr txBox="1"/>
          <p:nvPr/>
        </p:nvSpPr>
        <p:spPr>
          <a:xfrm>
            <a:off x="660088" y="2371900"/>
            <a:ext cx="228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0B4B6F"/>
                </a:solidFill>
                <a:latin typeface="Lexend"/>
                <a:ea typeface="Lexend"/>
                <a:cs typeface="Lexend"/>
                <a:sym typeface="Lexend"/>
              </a:rPr>
              <a:t>Cost Structure</a:t>
            </a:r>
            <a:endParaRPr>
              <a:solidFill>
                <a:srgbClr val="0B4B6F"/>
              </a:solidFill>
              <a:latin typeface="Lexend Light"/>
              <a:ea typeface="Lexend Light"/>
              <a:cs typeface="Lexend Light"/>
              <a:sym typeface="Lexend Light"/>
            </a:endParaRPr>
          </a:p>
        </p:txBody>
      </p:sp>
      <p:sp>
        <p:nvSpPr>
          <p:cNvPr id="349" name="Google Shape;349;p30"/>
          <p:cNvSpPr txBox="1"/>
          <p:nvPr/>
        </p:nvSpPr>
        <p:spPr>
          <a:xfrm>
            <a:off x="3335375" y="2371900"/>
            <a:ext cx="2428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2EB454"/>
                </a:solidFill>
                <a:latin typeface="Lexend"/>
                <a:ea typeface="Lexend"/>
                <a:cs typeface="Lexend"/>
                <a:sym typeface="Lexend"/>
              </a:rPr>
              <a:t>Pricing Strategy</a:t>
            </a:r>
            <a:endParaRPr b="1">
              <a:solidFill>
                <a:srgbClr val="2EB454"/>
              </a:solidFill>
              <a:latin typeface="Lexend"/>
              <a:ea typeface="Lexend"/>
              <a:cs typeface="Lexend"/>
              <a:sym typeface="Lexend"/>
            </a:endParaRPr>
          </a:p>
        </p:txBody>
      </p:sp>
      <p:sp>
        <p:nvSpPr>
          <p:cNvPr id="350" name="Google Shape;350;p30"/>
          <p:cNvSpPr txBox="1"/>
          <p:nvPr/>
        </p:nvSpPr>
        <p:spPr>
          <a:xfrm>
            <a:off x="6159187" y="2371900"/>
            <a:ext cx="2332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E3B119"/>
                </a:solidFill>
                <a:latin typeface="Lexend"/>
                <a:ea typeface="Lexend"/>
                <a:cs typeface="Lexend"/>
                <a:sym typeface="Lexend"/>
              </a:rPr>
              <a:t>Revenue Streams</a:t>
            </a:r>
            <a:endParaRPr b="1">
              <a:solidFill>
                <a:srgbClr val="E3B119"/>
              </a:solidFill>
              <a:latin typeface="Lexend"/>
              <a:ea typeface="Lexend"/>
              <a:cs typeface="Lexend"/>
              <a:sym typeface="Lexend"/>
            </a:endParaRPr>
          </a:p>
        </p:txBody>
      </p:sp>
      <p:sp>
        <p:nvSpPr>
          <p:cNvPr id="351" name="Google Shape;351;p30"/>
          <p:cNvSpPr txBox="1"/>
          <p:nvPr/>
        </p:nvSpPr>
        <p:spPr>
          <a:xfrm>
            <a:off x="642075" y="2715175"/>
            <a:ext cx="2169000" cy="203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B4B6F"/>
                </a:solidFill>
                <a:latin typeface="Lexend Light"/>
                <a:ea typeface="Lexend Light"/>
                <a:cs typeface="Lexend Light"/>
                <a:sym typeface="Lexend Light"/>
              </a:rPr>
              <a:t>We estimate our initial product development cost at USD 15,000 over 4 months . Thereafter our estimated monthly operating costs are estimated at USD 5,000 consisting of 65% </a:t>
            </a:r>
            <a:r>
              <a:rPr lang="en" sz="1000">
                <a:solidFill>
                  <a:srgbClr val="0B4B6F"/>
                </a:solidFill>
                <a:latin typeface="Lexend Light"/>
                <a:ea typeface="Lexend Light"/>
                <a:cs typeface="Lexend Light"/>
                <a:sym typeface="Lexend Light"/>
              </a:rPr>
              <a:t>(USD 3,250) </a:t>
            </a:r>
            <a:r>
              <a:rPr lang="en" sz="1000">
                <a:solidFill>
                  <a:srgbClr val="0B4B6F"/>
                </a:solidFill>
                <a:latin typeface="Lexend Light"/>
                <a:ea typeface="Lexend Light"/>
                <a:cs typeface="Lexend Light"/>
                <a:sym typeface="Lexend Light"/>
              </a:rPr>
              <a:t>staffing for at team of 5, 20</a:t>
            </a:r>
            <a:r>
              <a:rPr lang="en" sz="1000">
                <a:solidFill>
                  <a:srgbClr val="0B4B6F"/>
                </a:solidFill>
                <a:latin typeface="Lexend Light"/>
                <a:ea typeface="Lexend Light"/>
                <a:cs typeface="Lexend Light"/>
                <a:sym typeface="Lexend Light"/>
              </a:rPr>
              <a:t>% (USD 1,000) marketing, and 15% (USD 750) for general and administrative (professional services, rent &amp; utilities, licences etc.).</a:t>
            </a:r>
            <a:endParaRPr b="1" sz="1000">
              <a:solidFill>
                <a:srgbClr val="0B4B6F"/>
              </a:solidFill>
              <a:latin typeface="Lexend"/>
              <a:ea typeface="Lexend"/>
              <a:cs typeface="Lexend"/>
              <a:sym typeface="Lexend"/>
            </a:endParaRPr>
          </a:p>
        </p:txBody>
      </p:sp>
      <p:sp>
        <p:nvSpPr>
          <p:cNvPr id="352" name="Google Shape;352;p30"/>
          <p:cNvSpPr txBox="1"/>
          <p:nvPr/>
        </p:nvSpPr>
        <p:spPr>
          <a:xfrm>
            <a:off x="3463300" y="2685075"/>
            <a:ext cx="2202000" cy="233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2EB454"/>
                </a:solidFill>
                <a:latin typeface="Lexend Light"/>
                <a:ea typeface="Lexend Light"/>
                <a:cs typeface="Lexend Light"/>
                <a:sym typeface="Lexend Light"/>
              </a:rPr>
              <a:t>We have a dynamic pricing model for both riders and advertisers. For riders price is determined by overall demand, their persona, and their trip. Our surge pricing is capped at 20% less than the most expensive alternative (traditional taxis) and our minimum price ensures a 40% contribution margin. For advertisers our average cost per impression is estimated 30% cheaper than alternatives such as billboards.</a:t>
            </a:r>
            <a:endParaRPr b="1" sz="1000">
              <a:solidFill>
                <a:srgbClr val="2EB454"/>
              </a:solidFill>
              <a:latin typeface="Lexend"/>
              <a:ea typeface="Lexend"/>
              <a:cs typeface="Lexend"/>
              <a:sym typeface="Lexend"/>
            </a:endParaRPr>
          </a:p>
        </p:txBody>
      </p:sp>
      <p:sp>
        <p:nvSpPr>
          <p:cNvPr id="353" name="Google Shape;353;p30"/>
          <p:cNvSpPr txBox="1"/>
          <p:nvPr/>
        </p:nvSpPr>
        <p:spPr>
          <a:xfrm>
            <a:off x="6264475" y="2715200"/>
            <a:ext cx="21216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E3B119"/>
                </a:solidFill>
                <a:latin typeface="Lexend Light"/>
                <a:ea typeface="Lexend Light"/>
                <a:cs typeface="Lexend Light"/>
                <a:sym typeface="Lexend Light"/>
              </a:rPr>
              <a:t>We would charge 10% commision on fare per ride. We will also generate revenue though selling advertising where we would have auctions among advertisers for cost per impression by different customer personas and at different times.</a:t>
            </a:r>
            <a:endParaRPr b="1" sz="1000">
              <a:solidFill>
                <a:srgbClr val="E3B119"/>
              </a:solidFill>
              <a:latin typeface="Lexend"/>
              <a:ea typeface="Lexend"/>
              <a:cs typeface="Lexend"/>
              <a:sym typeface="Lexend"/>
            </a:endParaRPr>
          </a:p>
        </p:txBody>
      </p:sp>
      <p:pic>
        <p:nvPicPr>
          <p:cNvPr id="354" name="Google Shape;354;p30"/>
          <p:cNvPicPr preferRelativeResize="0"/>
          <p:nvPr/>
        </p:nvPicPr>
        <p:blipFill>
          <a:blip r:embed="rId3">
            <a:alphaModFix/>
          </a:blip>
          <a:stretch>
            <a:fillRect/>
          </a:stretch>
        </p:blipFill>
        <p:spPr>
          <a:xfrm>
            <a:off x="1249425" y="1338650"/>
            <a:ext cx="954300" cy="954300"/>
          </a:xfrm>
          <a:prstGeom prst="rect">
            <a:avLst/>
          </a:prstGeom>
          <a:noFill/>
          <a:ln>
            <a:noFill/>
          </a:ln>
        </p:spPr>
      </p:pic>
      <p:pic>
        <p:nvPicPr>
          <p:cNvPr id="355" name="Google Shape;355;p30"/>
          <p:cNvPicPr preferRelativeResize="0"/>
          <p:nvPr/>
        </p:nvPicPr>
        <p:blipFill>
          <a:blip r:embed="rId4">
            <a:alphaModFix/>
          </a:blip>
          <a:stretch>
            <a:fillRect/>
          </a:stretch>
        </p:blipFill>
        <p:spPr>
          <a:xfrm>
            <a:off x="4065288" y="1320113"/>
            <a:ext cx="991375" cy="991375"/>
          </a:xfrm>
          <a:prstGeom prst="rect">
            <a:avLst/>
          </a:prstGeom>
          <a:noFill/>
          <a:ln>
            <a:noFill/>
          </a:ln>
        </p:spPr>
      </p:pic>
      <p:pic>
        <p:nvPicPr>
          <p:cNvPr id="356" name="Google Shape;356;p30"/>
          <p:cNvPicPr preferRelativeResize="0"/>
          <p:nvPr/>
        </p:nvPicPr>
        <p:blipFill>
          <a:blip r:embed="rId5">
            <a:alphaModFix/>
          </a:blip>
          <a:stretch>
            <a:fillRect/>
          </a:stretch>
        </p:blipFill>
        <p:spPr>
          <a:xfrm>
            <a:off x="6829588" y="1320125"/>
            <a:ext cx="991375" cy="991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60" name="Shape 360"/>
        <p:cNvGrpSpPr/>
        <p:nvPr/>
      </p:nvGrpSpPr>
      <p:grpSpPr>
        <a:xfrm>
          <a:off x="0" y="0"/>
          <a:ext cx="0" cy="0"/>
          <a:chOff x="0" y="0"/>
          <a:chExt cx="0" cy="0"/>
        </a:xfrm>
      </p:grpSpPr>
      <p:sp>
        <p:nvSpPr>
          <p:cNvPr id="361" name="Google Shape;361;p31"/>
          <p:cNvSpPr txBox="1"/>
          <p:nvPr/>
        </p:nvSpPr>
        <p:spPr>
          <a:xfrm>
            <a:off x="284525" y="132100"/>
            <a:ext cx="82899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0B4B6F"/>
                </a:solidFill>
                <a:latin typeface="Lexend"/>
                <a:ea typeface="Lexend"/>
                <a:cs typeface="Lexend"/>
                <a:sym typeface="Lexend"/>
              </a:rPr>
              <a:t>The Go-To-Market Strategy</a:t>
            </a:r>
            <a:endParaRPr b="1" sz="2300">
              <a:solidFill>
                <a:srgbClr val="2FB454"/>
              </a:solidFill>
              <a:latin typeface="Lexend"/>
              <a:ea typeface="Lexend"/>
              <a:cs typeface="Lexend"/>
              <a:sym typeface="Lexend"/>
            </a:endParaRPr>
          </a:p>
        </p:txBody>
      </p:sp>
      <p:sp>
        <p:nvSpPr>
          <p:cNvPr id="362" name="Google Shape;362;p31"/>
          <p:cNvSpPr txBox="1"/>
          <p:nvPr/>
        </p:nvSpPr>
        <p:spPr>
          <a:xfrm>
            <a:off x="284525" y="619400"/>
            <a:ext cx="85644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0B4B6F"/>
                </a:solidFill>
                <a:latin typeface="Lexend Light"/>
                <a:ea typeface="Lexend Light"/>
                <a:cs typeface="Lexend Light"/>
                <a:sym typeface="Lexend Light"/>
              </a:rPr>
              <a:t>Our ride-hailing app uses a mix of digital and offline channels to acquire and engage customers, including social media, search ads, events, and partnerships with hotels, restaurants, and tourist attractions. The company also offers promotions, discounts, and referral programs to incentivize adoption.</a:t>
            </a:r>
            <a:endParaRPr sz="1100">
              <a:solidFill>
                <a:srgbClr val="0B4B6F"/>
              </a:solidFill>
              <a:latin typeface="Lexend Light"/>
              <a:ea typeface="Lexend Light"/>
              <a:cs typeface="Lexend Light"/>
              <a:sym typeface="Lexend Light"/>
            </a:endParaRPr>
          </a:p>
        </p:txBody>
      </p:sp>
      <p:sp>
        <p:nvSpPr>
          <p:cNvPr id="363" name="Google Shape;363;p31"/>
          <p:cNvSpPr txBox="1"/>
          <p:nvPr/>
        </p:nvSpPr>
        <p:spPr>
          <a:xfrm>
            <a:off x="660088" y="2448850"/>
            <a:ext cx="228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0B4B6F"/>
                </a:solidFill>
                <a:latin typeface="Lexend"/>
                <a:ea typeface="Lexend"/>
                <a:cs typeface="Lexend"/>
                <a:sym typeface="Lexend"/>
              </a:rPr>
              <a:t>Customer Acquisition</a:t>
            </a:r>
            <a:endParaRPr>
              <a:solidFill>
                <a:srgbClr val="0B4B6F"/>
              </a:solidFill>
              <a:latin typeface="Lexend Light"/>
              <a:ea typeface="Lexend Light"/>
              <a:cs typeface="Lexend Light"/>
              <a:sym typeface="Lexend Light"/>
            </a:endParaRPr>
          </a:p>
        </p:txBody>
      </p:sp>
      <p:sp>
        <p:nvSpPr>
          <p:cNvPr id="364" name="Google Shape;364;p31"/>
          <p:cNvSpPr txBox="1"/>
          <p:nvPr/>
        </p:nvSpPr>
        <p:spPr>
          <a:xfrm>
            <a:off x="3335375" y="2448850"/>
            <a:ext cx="2428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2EB454"/>
                </a:solidFill>
                <a:latin typeface="Lexend"/>
                <a:ea typeface="Lexend"/>
                <a:cs typeface="Lexend"/>
                <a:sym typeface="Lexend"/>
              </a:rPr>
              <a:t>Distribution</a:t>
            </a:r>
            <a:endParaRPr b="1">
              <a:solidFill>
                <a:srgbClr val="2EB454"/>
              </a:solidFill>
              <a:latin typeface="Lexend"/>
              <a:ea typeface="Lexend"/>
              <a:cs typeface="Lexend"/>
              <a:sym typeface="Lexend"/>
            </a:endParaRPr>
          </a:p>
        </p:txBody>
      </p:sp>
      <p:sp>
        <p:nvSpPr>
          <p:cNvPr id="365" name="Google Shape;365;p31"/>
          <p:cNvSpPr txBox="1"/>
          <p:nvPr/>
        </p:nvSpPr>
        <p:spPr>
          <a:xfrm>
            <a:off x="6159187" y="2448850"/>
            <a:ext cx="2332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E3B119"/>
                </a:solidFill>
                <a:latin typeface="Lexend"/>
                <a:ea typeface="Lexend"/>
                <a:cs typeface="Lexend"/>
                <a:sym typeface="Lexend"/>
              </a:rPr>
              <a:t>Partnerships</a:t>
            </a:r>
            <a:endParaRPr b="1">
              <a:solidFill>
                <a:srgbClr val="E3B119"/>
              </a:solidFill>
              <a:latin typeface="Lexend"/>
              <a:ea typeface="Lexend"/>
              <a:cs typeface="Lexend"/>
              <a:sym typeface="Lexend"/>
            </a:endParaRPr>
          </a:p>
        </p:txBody>
      </p:sp>
      <p:sp>
        <p:nvSpPr>
          <p:cNvPr id="366" name="Google Shape;366;p31"/>
          <p:cNvSpPr txBox="1"/>
          <p:nvPr/>
        </p:nvSpPr>
        <p:spPr>
          <a:xfrm>
            <a:off x="642075" y="2792125"/>
            <a:ext cx="2169000" cy="203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B4B6F"/>
                </a:solidFill>
                <a:latin typeface="Lexend Light"/>
                <a:ea typeface="Lexend Light"/>
                <a:cs typeface="Lexend Light"/>
                <a:sym typeface="Lexend Light"/>
              </a:rPr>
              <a:t>We anticipate to acquire most customer through exclusive referral links and a strong social media presence. We will also use paid marketing through digital marketing campaigns with paid advertising and rewards to customers for performing specific actions. Email marketing will be used for existing customers and those who sign up on a waitlist.</a:t>
            </a:r>
            <a:endParaRPr b="1" sz="1000">
              <a:solidFill>
                <a:srgbClr val="0B4B6F"/>
              </a:solidFill>
              <a:latin typeface="Lexend"/>
              <a:ea typeface="Lexend"/>
              <a:cs typeface="Lexend"/>
              <a:sym typeface="Lexend"/>
            </a:endParaRPr>
          </a:p>
        </p:txBody>
      </p:sp>
      <p:sp>
        <p:nvSpPr>
          <p:cNvPr id="367" name="Google Shape;367;p31"/>
          <p:cNvSpPr txBox="1"/>
          <p:nvPr/>
        </p:nvSpPr>
        <p:spPr>
          <a:xfrm>
            <a:off x="3463300" y="2762025"/>
            <a:ext cx="22020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2EB454"/>
                </a:solidFill>
                <a:latin typeface="Lexend Light"/>
                <a:ea typeface="Lexend Light"/>
                <a:cs typeface="Lexend Light"/>
                <a:sym typeface="Lexend Light"/>
              </a:rPr>
              <a:t>Our distribution strategy will largely </a:t>
            </a:r>
            <a:r>
              <a:rPr lang="en" sz="1000">
                <a:solidFill>
                  <a:srgbClr val="2EB454"/>
                </a:solidFill>
                <a:latin typeface="Lexend Light"/>
                <a:ea typeface="Lexend Light"/>
                <a:cs typeface="Lexend Light"/>
                <a:sym typeface="Lexend Light"/>
              </a:rPr>
              <a:t>revolve</a:t>
            </a:r>
            <a:r>
              <a:rPr lang="en" sz="1000">
                <a:solidFill>
                  <a:srgbClr val="2EB454"/>
                </a:solidFill>
                <a:latin typeface="Lexend Light"/>
                <a:ea typeface="Lexend Light"/>
                <a:cs typeface="Lexend Light"/>
                <a:sym typeface="Lexend Light"/>
              </a:rPr>
              <a:t> around app stores with a focus on Google Play Store and Apple App Store. We will start development on Flutter framework that enables us to launch on all major phone platform targets.</a:t>
            </a:r>
            <a:endParaRPr b="1" sz="1000">
              <a:solidFill>
                <a:srgbClr val="2EB454"/>
              </a:solidFill>
              <a:latin typeface="Lexend"/>
              <a:ea typeface="Lexend"/>
              <a:cs typeface="Lexend"/>
              <a:sym typeface="Lexend"/>
            </a:endParaRPr>
          </a:p>
        </p:txBody>
      </p:sp>
      <p:sp>
        <p:nvSpPr>
          <p:cNvPr id="368" name="Google Shape;368;p31"/>
          <p:cNvSpPr txBox="1"/>
          <p:nvPr/>
        </p:nvSpPr>
        <p:spPr>
          <a:xfrm>
            <a:off x="6288175" y="2762025"/>
            <a:ext cx="2121600" cy="1877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E3B119"/>
                </a:solidFill>
                <a:latin typeface="Lexend Light"/>
                <a:ea typeface="Lexend Light"/>
                <a:cs typeface="Lexend Light"/>
                <a:sym typeface="Lexend Light"/>
              </a:rPr>
              <a:t>To accelerate growth and increase customer acquisition we will partner with popular event organizers, event locations, hotels, </a:t>
            </a:r>
            <a:r>
              <a:rPr lang="en" sz="1000">
                <a:solidFill>
                  <a:srgbClr val="E3B119"/>
                </a:solidFill>
                <a:latin typeface="Lexend Light"/>
                <a:ea typeface="Lexend Light"/>
                <a:cs typeface="Lexend Light"/>
                <a:sym typeface="Lexend Light"/>
              </a:rPr>
              <a:t>restaurants</a:t>
            </a:r>
            <a:r>
              <a:rPr lang="en" sz="1000">
                <a:solidFill>
                  <a:srgbClr val="E3B119"/>
                </a:solidFill>
                <a:latin typeface="Lexend Light"/>
                <a:ea typeface="Lexend Light"/>
                <a:cs typeface="Lexend Light"/>
                <a:sym typeface="Lexend Light"/>
              </a:rPr>
              <a:t>, and tourist attractions to get discounts or win free rides for using our app. We will also partner with payment facilitators for ease of payment and cash back rewards</a:t>
            </a:r>
            <a:r>
              <a:rPr lang="en" sz="1000">
                <a:solidFill>
                  <a:srgbClr val="E3B119"/>
                </a:solidFill>
                <a:latin typeface="Lexend Light"/>
                <a:ea typeface="Lexend Light"/>
                <a:cs typeface="Lexend Light"/>
                <a:sym typeface="Lexend Light"/>
              </a:rPr>
              <a:t>. </a:t>
            </a:r>
            <a:endParaRPr b="1" sz="1000">
              <a:solidFill>
                <a:srgbClr val="E3B119"/>
              </a:solidFill>
              <a:latin typeface="Lexend"/>
              <a:ea typeface="Lexend"/>
              <a:cs typeface="Lexend"/>
              <a:sym typeface="Lexend"/>
            </a:endParaRPr>
          </a:p>
        </p:txBody>
      </p:sp>
      <p:pic>
        <p:nvPicPr>
          <p:cNvPr id="369" name="Google Shape;369;p31"/>
          <p:cNvPicPr preferRelativeResize="0"/>
          <p:nvPr/>
        </p:nvPicPr>
        <p:blipFill>
          <a:blip r:embed="rId3">
            <a:alphaModFix/>
          </a:blip>
          <a:stretch>
            <a:fillRect/>
          </a:stretch>
        </p:blipFill>
        <p:spPr>
          <a:xfrm>
            <a:off x="6812825" y="1380300"/>
            <a:ext cx="1024900" cy="1024900"/>
          </a:xfrm>
          <a:prstGeom prst="rect">
            <a:avLst/>
          </a:prstGeom>
          <a:noFill/>
          <a:ln>
            <a:noFill/>
          </a:ln>
        </p:spPr>
      </p:pic>
      <p:pic>
        <p:nvPicPr>
          <p:cNvPr id="370" name="Google Shape;370;p31"/>
          <p:cNvPicPr preferRelativeResize="0"/>
          <p:nvPr/>
        </p:nvPicPr>
        <p:blipFill>
          <a:blip r:embed="rId4">
            <a:alphaModFix/>
          </a:blip>
          <a:stretch>
            <a:fillRect/>
          </a:stretch>
        </p:blipFill>
        <p:spPr>
          <a:xfrm>
            <a:off x="4091575" y="1458400"/>
            <a:ext cx="868700" cy="868700"/>
          </a:xfrm>
          <a:prstGeom prst="rect">
            <a:avLst/>
          </a:prstGeom>
          <a:noFill/>
          <a:ln>
            <a:noFill/>
          </a:ln>
        </p:spPr>
      </p:pic>
      <p:pic>
        <p:nvPicPr>
          <p:cNvPr id="371" name="Google Shape;371;p31"/>
          <p:cNvPicPr preferRelativeResize="0"/>
          <p:nvPr/>
        </p:nvPicPr>
        <p:blipFill>
          <a:blip r:embed="rId5">
            <a:alphaModFix/>
          </a:blip>
          <a:stretch>
            <a:fillRect/>
          </a:stretch>
        </p:blipFill>
        <p:spPr>
          <a:xfrm>
            <a:off x="1292225" y="1458400"/>
            <a:ext cx="868700" cy="86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1" name="Shape 61"/>
        <p:cNvGrpSpPr/>
        <p:nvPr/>
      </p:nvGrpSpPr>
      <p:grpSpPr>
        <a:xfrm>
          <a:off x="0" y="0"/>
          <a:ext cx="0" cy="0"/>
          <a:chOff x="0" y="0"/>
          <a:chExt cx="0" cy="0"/>
        </a:xfrm>
      </p:grpSpPr>
      <p:sp>
        <p:nvSpPr>
          <p:cNvPr id="62" name="Google Shape;62;p14"/>
          <p:cNvSpPr txBox="1"/>
          <p:nvPr/>
        </p:nvSpPr>
        <p:spPr>
          <a:xfrm>
            <a:off x="284525" y="132100"/>
            <a:ext cx="82899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0B4B6F"/>
                </a:solidFill>
                <a:latin typeface="Lexend"/>
                <a:ea typeface="Lexend"/>
                <a:cs typeface="Lexend"/>
                <a:sym typeface="Lexend"/>
              </a:rPr>
              <a:t>Best Practices for Pitch Decks</a:t>
            </a:r>
            <a:endParaRPr b="1" sz="2300">
              <a:solidFill>
                <a:srgbClr val="2FB454"/>
              </a:solidFill>
              <a:latin typeface="Lexend"/>
              <a:ea typeface="Lexend"/>
              <a:cs typeface="Lexend"/>
              <a:sym typeface="Lexend"/>
            </a:endParaRPr>
          </a:p>
        </p:txBody>
      </p:sp>
      <p:sp>
        <p:nvSpPr>
          <p:cNvPr id="63" name="Google Shape;63;p14"/>
          <p:cNvSpPr txBox="1"/>
          <p:nvPr/>
        </p:nvSpPr>
        <p:spPr>
          <a:xfrm>
            <a:off x="284525" y="619400"/>
            <a:ext cx="84564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0B4B6F"/>
                </a:solidFill>
                <a:latin typeface="Lexend Light"/>
                <a:ea typeface="Lexend Light"/>
                <a:cs typeface="Lexend Light"/>
                <a:sym typeface="Lexend Light"/>
              </a:rPr>
              <a:t>As an early-stage entrepreneur, the Pitch Deck can be a valuable tool for helping you win early partners, advisors and investors. Remember that the specific sections and content of a pitch deck may vary </a:t>
            </a:r>
            <a:r>
              <a:rPr lang="en" sz="1100">
                <a:solidFill>
                  <a:srgbClr val="0B4B6F"/>
                </a:solidFill>
                <a:latin typeface="Lexend Light"/>
                <a:ea typeface="Lexend Light"/>
                <a:cs typeface="Lexend Light"/>
                <a:sym typeface="Lexend Light"/>
              </a:rPr>
              <a:t>depending</a:t>
            </a:r>
            <a:r>
              <a:rPr lang="en" sz="1100">
                <a:solidFill>
                  <a:srgbClr val="0B4B6F"/>
                </a:solidFill>
                <a:latin typeface="Lexend Light"/>
                <a:ea typeface="Lexend Light"/>
                <a:cs typeface="Lexend Light"/>
                <a:sym typeface="Lexend Light"/>
              </a:rPr>
              <a:t> on the </a:t>
            </a:r>
            <a:r>
              <a:rPr lang="en" sz="1100">
                <a:solidFill>
                  <a:srgbClr val="0B4B6F"/>
                </a:solidFill>
                <a:latin typeface="Lexend Light"/>
                <a:ea typeface="Lexend Light"/>
                <a:cs typeface="Lexend Light"/>
                <a:sym typeface="Lexend Light"/>
              </a:rPr>
              <a:t>audience</a:t>
            </a:r>
            <a:r>
              <a:rPr lang="en" sz="1100">
                <a:solidFill>
                  <a:srgbClr val="0B4B6F"/>
                </a:solidFill>
                <a:latin typeface="Lexend Light"/>
                <a:ea typeface="Lexend Light"/>
                <a:cs typeface="Lexend Light"/>
                <a:sym typeface="Lexend Light"/>
              </a:rPr>
              <a:t>, purpose and stage of a startup. Here are some best practices to consider when developing your pitch deck:</a:t>
            </a:r>
            <a:endParaRPr sz="1100">
              <a:solidFill>
                <a:srgbClr val="0B4B6F"/>
              </a:solidFill>
              <a:latin typeface="Lexend Light"/>
              <a:ea typeface="Lexend Light"/>
              <a:cs typeface="Lexend Light"/>
              <a:sym typeface="Lexend Light"/>
            </a:endParaRPr>
          </a:p>
        </p:txBody>
      </p:sp>
      <p:sp>
        <p:nvSpPr>
          <p:cNvPr id="64" name="Google Shape;64;p14"/>
          <p:cNvSpPr txBox="1"/>
          <p:nvPr/>
        </p:nvSpPr>
        <p:spPr>
          <a:xfrm>
            <a:off x="509563" y="2180125"/>
            <a:ext cx="228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0B4B6F"/>
                </a:solidFill>
                <a:latin typeface="Lexend"/>
                <a:ea typeface="Lexend"/>
                <a:cs typeface="Lexend"/>
                <a:sym typeface="Lexend"/>
              </a:rPr>
              <a:t>Tell a story</a:t>
            </a:r>
            <a:endParaRPr>
              <a:solidFill>
                <a:srgbClr val="0B4B6F"/>
              </a:solidFill>
              <a:latin typeface="Lexend Light"/>
              <a:ea typeface="Lexend Light"/>
              <a:cs typeface="Lexend Light"/>
              <a:sym typeface="Lexend Light"/>
            </a:endParaRPr>
          </a:p>
        </p:txBody>
      </p:sp>
      <p:sp>
        <p:nvSpPr>
          <p:cNvPr id="65" name="Google Shape;65;p14"/>
          <p:cNvSpPr txBox="1"/>
          <p:nvPr/>
        </p:nvSpPr>
        <p:spPr>
          <a:xfrm>
            <a:off x="3184850" y="2180125"/>
            <a:ext cx="2428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2EB454"/>
                </a:solidFill>
                <a:latin typeface="Lexend"/>
                <a:ea typeface="Lexend"/>
                <a:cs typeface="Lexend"/>
                <a:sym typeface="Lexend"/>
              </a:rPr>
              <a:t>Use visuals</a:t>
            </a:r>
            <a:endParaRPr b="1">
              <a:solidFill>
                <a:srgbClr val="2EB454"/>
              </a:solidFill>
              <a:latin typeface="Lexend"/>
              <a:ea typeface="Lexend"/>
              <a:cs typeface="Lexend"/>
              <a:sym typeface="Lexend"/>
            </a:endParaRPr>
          </a:p>
        </p:txBody>
      </p:sp>
      <p:sp>
        <p:nvSpPr>
          <p:cNvPr id="66" name="Google Shape;66;p14"/>
          <p:cNvSpPr txBox="1"/>
          <p:nvPr/>
        </p:nvSpPr>
        <p:spPr>
          <a:xfrm>
            <a:off x="6008662" y="2180125"/>
            <a:ext cx="2332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E3B119"/>
                </a:solidFill>
                <a:latin typeface="Lexend"/>
                <a:ea typeface="Lexend"/>
                <a:cs typeface="Lexend"/>
                <a:sym typeface="Lexend"/>
              </a:rPr>
              <a:t>Know your audience</a:t>
            </a:r>
            <a:endParaRPr b="1">
              <a:solidFill>
                <a:srgbClr val="E3B119"/>
              </a:solidFill>
              <a:latin typeface="Lexend"/>
              <a:ea typeface="Lexend"/>
              <a:cs typeface="Lexend"/>
              <a:sym typeface="Lexend"/>
            </a:endParaRPr>
          </a:p>
        </p:txBody>
      </p:sp>
      <p:sp>
        <p:nvSpPr>
          <p:cNvPr id="67" name="Google Shape;67;p14"/>
          <p:cNvSpPr txBox="1"/>
          <p:nvPr/>
        </p:nvSpPr>
        <p:spPr>
          <a:xfrm>
            <a:off x="344967" y="2493300"/>
            <a:ext cx="26457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B4B6F"/>
                </a:solidFill>
                <a:latin typeface="Lexend Light"/>
                <a:ea typeface="Lexend Light"/>
                <a:cs typeface="Lexend Light"/>
                <a:sym typeface="Lexend Light"/>
              </a:rPr>
              <a:t>Tell a clear and compelling story about your startup, highlighting the problem you’re solving and value you’re creating.</a:t>
            </a:r>
            <a:endParaRPr b="1" sz="1000">
              <a:solidFill>
                <a:srgbClr val="0B4B6F"/>
              </a:solidFill>
              <a:latin typeface="Lexend"/>
              <a:ea typeface="Lexend"/>
              <a:cs typeface="Lexend"/>
              <a:sym typeface="Lexend"/>
            </a:endParaRPr>
          </a:p>
        </p:txBody>
      </p:sp>
      <p:sp>
        <p:nvSpPr>
          <p:cNvPr id="68" name="Google Shape;68;p14"/>
          <p:cNvSpPr txBox="1"/>
          <p:nvPr/>
        </p:nvSpPr>
        <p:spPr>
          <a:xfrm>
            <a:off x="520563" y="4032150"/>
            <a:ext cx="228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0B4B6F"/>
                </a:solidFill>
                <a:latin typeface="Lexend"/>
                <a:ea typeface="Lexend"/>
                <a:cs typeface="Lexend"/>
                <a:sym typeface="Lexend"/>
              </a:rPr>
              <a:t>Keep it simple</a:t>
            </a:r>
            <a:endParaRPr>
              <a:solidFill>
                <a:srgbClr val="0B4B6F"/>
              </a:solidFill>
              <a:latin typeface="Lexend Light"/>
              <a:ea typeface="Lexend Light"/>
              <a:cs typeface="Lexend Light"/>
              <a:sym typeface="Lexend Light"/>
            </a:endParaRPr>
          </a:p>
        </p:txBody>
      </p:sp>
      <p:sp>
        <p:nvSpPr>
          <p:cNvPr id="69" name="Google Shape;69;p14"/>
          <p:cNvSpPr txBox="1"/>
          <p:nvPr/>
        </p:nvSpPr>
        <p:spPr>
          <a:xfrm>
            <a:off x="3190350" y="4032150"/>
            <a:ext cx="2428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2EB454"/>
                </a:solidFill>
                <a:latin typeface="Lexend"/>
                <a:ea typeface="Lexend"/>
                <a:cs typeface="Lexend"/>
                <a:sym typeface="Lexend"/>
              </a:rPr>
              <a:t>Practice and refine</a:t>
            </a:r>
            <a:endParaRPr b="1">
              <a:solidFill>
                <a:srgbClr val="2EB454"/>
              </a:solidFill>
              <a:latin typeface="Lexend"/>
              <a:ea typeface="Lexend"/>
              <a:cs typeface="Lexend"/>
              <a:sym typeface="Lexend"/>
            </a:endParaRPr>
          </a:p>
        </p:txBody>
      </p:sp>
      <p:sp>
        <p:nvSpPr>
          <p:cNvPr id="70" name="Google Shape;70;p14"/>
          <p:cNvSpPr txBox="1"/>
          <p:nvPr/>
        </p:nvSpPr>
        <p:spPr>
          <a:xfrm>
            <a:off x="6008662" y="4013862"/>
            <a:ext cx="2332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E3B119"/>
                </a:solidFill>
                <a:latin typeface="Lexend"/>
                <a:ea typeface="Lexend"/>
                <a:cs typeface="Lexend"/>
                <a:sym typeface="Lexend"/>
              </a:rPr>
              <a:t>Be authentic</a:t>
            </a:r>
            <a:endParaRPr b="1">
              <a:solidFill>
                <a:srgbClr val="E3B119"/>
              </a:solidFill>
              <a:latin typeface="Lexend"/>
              <a:ea typeface="Lexend"/>
              <a:cs typeface="Lexend"/>
              <a:sym typeface="Lexend"/>
            </a:endParaRPr>
          </a:p>
        </p:txBody>
      </p:sp>
      <p:sp>
        <p:nvSpPr>
          <p:cNvPr id="71" name="Google Shape;71;p14"/>
          <p:cNvSpPr txBox="1"/>
          <p:nvPr/>
        </p:nvSpPr>
        <p:spPr>
          <a:xfrm>
            <a:off x="380023" y="4345325"/>
            <a:ext cx="25611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B4B6F"/>
                </a:solidFill>
                <a:latin typeface="Lexend Light"/>
                <a:ea typeface="Lexend Light"/>
                <a:cs typeface="Lexend Light"/>
                <a:sym typeface="Lexend Light"/>
              </a:rPr>
              <a:t>Your pitch deck should be concise and to the point, focusing on only the most important information.</a:t>
            </a:r>
            <a:endParaRPr b="1" sz="1000">
              <a:solidFill>
                <a:srgbClr val="0B4B6F"/>
              </a:solidFill>
              <a:latin typeface="Lexend"/>
              <a:ea typeface="Lexend"/>
              <a:cs typeface="Lexend"/>
              <a:sym typeface="Lexend"/>
            </a:endParaRPr>
          </a:p>
        </p:txBody>
      </p:sp>
      <p:sp>
        <p:nvSpPr>
          <p:cNvPr id="72" name="Google Shape;72;p14"/>
          <p:cNvSpPr txBox="1"/>
          <p:nvPr/>
        </p:nvSpPr>
        <p:spPr>
          <a:xfrm>
            <a:off x="3055000" y="2493300"/>
            <a:ext cx="27795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2EB454"/>
                </a:solidFill>
                <a:latin typeface="Lexend Light"/>
                <a:ea typeface="Lexend Light"/>
                <a:cs typeface="Lexend Light"/>
                <a:sym typeface="Lexend Light"/>
              </a:rPr>
              <a:t>Visuals such as charts, graphs and images, including from data and metrics, can convey your message more effectively.</a:t>
            </a:r>
            <a:endParaRPr b="1" sz="1000">
              <a:solidFill>
                <a:srgbClr val="2EB454"/>
              </a:solidFill>
              <a:latin typeface="Lexend"/>
              <a:ea typeface="Lexend"/>
              <a:cs typeface="Lexend"/>
              <a:sym typeface="Lexend"/>
            </a:endParaRPr>
          </a:p>
        </p:txBody>
      </p:sp>
      <p:sp>
        <p:nvSpPr>
          <p:cNvPr id="73" name="Google Shape;73;p14"/>
          <p:cNvSpPr txBox="1"/>
          <p:nvPr/>
        </p:nvSpPr>
        <p:spPr>
          <a:xfrm>
            <a:off x="3054999" y="4345325"/>
            <a:ext cx="2707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2EB454"/>
                </a:solidFill>
                <a:latin typeface="Lexend Light"/>
                <a:ea typeface="Lexend Light"/>
                <a:cs typeface="Lexend Light"/>
                <a:sym typeface="Lexend Light"/>
              </a:rPr>
              <a:t>Your pitch deck should be a living document that evolves over time based on practice and feedback from others.</a:t>
            </a:r>
            <a:endParaRPr b="1" sz="1000">
              <a:solidFill>
                <a:srgbClr val="2EB454"/>
              </a:solidFill>
              <a:latin typeface="Lexend"/>
              <a:ea typeface="Lexend"/>
              <a:cs typeface="Lexend"/>
              <a:sym typeface="Lexend"/>
            </a:endParaRPr>
          </a:p>
        </p:txBody>
      </p:sp>
      <p:sp>
        <p:nvSpPr>
          <p:cNvPr id="74" name="Google Shape;74;p14"/>
          <p:cNvSpPr txBox="1"/>
          <p:nvPr/>
        </p:nvSpPr>
        <p:spPr>
          <a:xfrm>
            <a:off x="5854323" y="2500507"/>
            <a:ext cx="25611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E3B119"/>
                </a:solidFill>
                <a:latin typeface="Lexend Light"/>
                <a:ea typeface="Lexend Light"/>
                <a:cs typeface="Lexend Light"/>
                <a:sym typeface="Lexend Light"/>
              </a:rPr>
              <a:t>Your pitch deck should be tailored to your audience. Understand and adjust to their interests and preferences.</a:t>
            </a:r>
            <a:endParaRPr b="1" sz="1000">
              <a:solidFill>
                <a:srgbClr val="E3B119"/>
              </a:solidFill>
              <a:latin typeface="Lexend"/>
              <a:ea typeface="Lexend"/>
              <a:cs typeface="Lexend"/>
              <a:sym typeface="Lexend"/>
            </a:endParaRPr>
          </a:p>
        </p:txBody>
      </p:sp>
      <p:sp>
        <p:nvSpPr>
          <p:cNvPr id="75" name="Google Shape;75;p14"/>
          <p:cNvSpPr txBox="1"/>
          <p:nvPr/>
        </p:nvSpPr>
        <p:spPr>
          <a:xfrm>
            <a:off x="5894200" y="4327037"/>
            <a:ext cx="2707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E3B119"/>
                </a:solidFill>
                <a:latin typeface="Lexend Light"/>
                <a:ea typeface="Lexend Light"/>
                <a:cs typeface="Lexend Light"/>
                <a:sym typeface="Lexend Light"/>
              </a:rPr>
              <a:t>Your pitch deck should reflect your personality and passion for your startup, and convey your vision and mission.</a:t>
            </a:r>
            <a:endParaRPr b="1" sz="1000">
              <a:solidFill>
                <a:srgbClr val="E3B119"/>
              </a:solidFill>
              <a:latin typeface="Lexend"/>
              <a:ea typeface="Lexend"/>
              <a:cs typeface="Lexend"/>
              <a:sym typeface="Lexend"/>
            </a:endParaRPr>
          </a:p>
        </p:txBody>
      </p:sp>
      <p:pic>
        <p:nvPicPr>
          <p:cNvPr id="76" name="Google Shape;76;p14"/>
          <p:cNvPicPr preferRelativeResize="0"/>
          <p:nvPr/>
        </p:nvPicPr>
        <p:blipFill>
          <a:blip r:embed="rId3">
            <a:alphaModFix/>
          </a:blip>
          <a:stretch>
            <a:fillRect/>
          </a:stretch>
        </p:blipFill>
        <p:spPr>
          <a:xfrm>
            <a:off x="6767700" y="3226675"/>
            <a:ext cx="814100" cy="814100"/>
          </a:xfrm>
          <a:prstGeom prst="rect">
            <a:avLst/>
          </a:prstGeom>
          <a:noFill/>
          <a:ln>
            <a:noFill/>
          </a:ln>
        </p:spPr>
      </p:pic>
      <p:pic>
        <p:nvPicPr>
          <p:cNvPr id="77" name="Google Shape;77;p14"/>
          <p:cNvPicPr preferRelativeResize="0"/>
          <p:nvPr/>
        </p:nvPicPr>
        <p:blipFill>
          <a:blip r:embed="rId4">
            <a:alphaModFix/>
          </a:blip>
          <a:stretch>
            <a:fillRect/>
          </a:stretch>
        </p:blipFill>
        <p:spPr>
          <a:xfrm>
            <a:off x="4037525" y="1399750"/>
            <a:ext cx="738300" cy="738300"/>
          </a:xfrm>
          <a:prstGeom prst="rect">
            <a:avLst/>
          </a:prstGeom>
          <a:noFill/>
          <a:ln>
            <a:noFill/>
          </a:ln>
        </p:spPr>
      </p:pic>
      <p:pic>
        <p:nvPicPr>
          <p:cNvPr id="78" name="Google Shape;78;p14"/>
          <p:cNvPicPr preferRelativeResize="0"/>
          <p:nvPr/>
        </p:nvPicPr>
        <p:blipFill>
          <a:blip r:embed="rId5">
            <a:alphaModFix/>
          </a:blip>
          <a:stretch>
            <a:fillRect/>
          </a:stretch>
        </p:blipFill>
        <p:spPr>
          <a:xfrm>
            <a:off x="1227400" y="1339050"/>
            <a:ext cx="814100" cy="814100"/>
          </a:xfrm>
          <a:prstGeom prst="rect">
            <a:avLst/>
          </a:prstGeom>
          <a:noFill/>
          <a:ln>
            <a:noFill/>
          </a:ln>
        </p:spPr>
      </p:pic>
      <p:pic>
        <p:nvPicPr>
          <p:cNvPr id="79" name="Google Shape;79;p14"/>
          <p:cNvPicPr preferRelativeResize="0"/>
          <p:nvPr/>
        </p:nvPicPr>
        <p:blipFill>
          <a:blip r:embed="rId6">
            <a:alphaModFix/>
          </a:blip>
          <a:stretch>
            <a:fillRect/>
          </a:stretch>
        </p:blipFill>
        <p:spPr>
          <a:xfrm>
            <a:off x="1227400" y="3226675"/>
            <a:ext cx="814100" cy="814100"/>
          </a:xfrm>
          <a:prstGeom prst="rect">
            <a:avLst/>
          </a:prstGeom>
          <a:noFill/>
          <a:ln>
            <a:noFill/>
          </a:ln>
        </p:spPr>
      </p:pic>
      <p:pic>
        <p:nvPicPr>
          <p:cNvPr id="80" name="Google Shape;80;p14"/>
          <p:cNvPicPr preferRelativeResize="0"/>
          <p:nvPr/>
        </p:nvPicPr>
        <p:blipFill>
          <a:blip r:embed="rId7">
            <a:alphaModFix/>
          </a:blip>
          <a:stretch>
            <a:fillRect/>
          </a:stretch>
        </p:blipFill>
        <p:spPr>
          <a:xfrm>
            <a:off x="6738800" y="1310150"/>
            <a:ext cx="871900" cy="871900"/>
          </a:xfrm>
          <a:prstGeom prst="rect">
            <a:avLst/>
          </a:prstGeom>
          <a:noFill/>
          <a:ln>
            <a:noFill/>
          </a:ln>
        </p:spPr>
      </p:pic>
      <p:pic>
        <p:nvPicPr>
          <p:cNvPr id="81" name="Google Shape;81;p14"/>
          <p:cNvPicPr preferRelativeResize="0"/>
          <p:nvPr/>
        </p:nvPicPr>
        <p:blipFill>
          <a:blip r:embed="rId8">
            <a:alphaModFix/>
          </a:blip>
          <a:stretch>
            <a:fillRect/>
          </a:stretch>
        </p:blipFill>
        <p:spPr>
          <a:xfrm>
            <a:off x="3968663" y="3226675"/>
            <a:ext cx="871900" cy="8719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75" name="Shape 375"/>
        <p:cNvGrpSpPr/>
        <p:nvPr/>
      </p:nvGrpSpPr>
      <p:grpSpPr>
        <a:xfrm>
          <a:off x="0" y="0"/>
          <a:ext cx="0" cy="0"/>
          <a:chOff x="0" y="0"/>
          <a:chExt cx="0" cy="0"/>
        </a:xfrm>
      </p:grpSpPr>
      <p:sp>
        <p:nvSpPr>
          <p:cNvPr id="376" name="Google Shape;376;p32"/>
          <p:cNvSpPr/>
          <p:nvPr/>
        </p:nvSpPr>
        <p:spPr>
          <a:xfrm>
            <a:off x="414825" y="2083625"/>
            <a:ext cx="8159700" cy="404700"/>
          </a:xfrm>
          <a:prstGeom prst="rect">
            <a:avLst/>
          </a:prstGeom>
          <a:solidFill>
            <a:srgbClr val="2EB454">
              <a:alpha val="11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exend"/>
                <a:ea typeface="Lexend"/>
                <a:cs typeface="Lexend"/>
                <a:sym typeface="Lexend"/>
              </a:rPr>
              <a:t>									</a:t>
            </a:r>
            <a:endParaRPr>
              <a:latin typeface="Lexend"/>
              <a:ea typeface="Lexend"/>
              <a:cs typeface="Lexend"/>
              <a:sym typeface="Lexend"/>
            </a:endParaRPr>
          </a:p>
        </p:txBody>
      </p:sp>
      <p:sp>
        <p:nvSpPr>
          <p:cNvPr id="377" name="Google Shape;377;p32"/>
          <p:cNvSpPr txBox="1"/>
          <p:nvPr/>
        </p:nvSpPr>
        <p:spPr>
          <a:xfrm>
            <a:off x="284525" y="132100"/>
            <a:ext cx="82899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0B4B6F"/>
                </a:solidFill>
                <a:latin typeface="Lexend"/>
                <a:ea typeface="Lexend"/>
                <a:cs typeface="Lexend"/>
                <a:sym typeface="Lexend"/>
              </a:rPr>
              <a:t>The Competition</a:t>
            </a:r>
            <a:endParaRPr b="1" sz="2300">
              <a:solidFill>
                <a:srgbClr val="2FB454"/>
              </a:solidFill>
              <a:latin typeface="Lexend"/>
              <a:ea typeface="Lexend"/>
              <a:cs typeface="Lexend"/>
              <a:sym typeface="Lexend"/>
            </a:endParaRPr>
          </a:p>
        </p:txBody>
      </p:sp>
      <p:sp>
        <p:nvSpPr>
          <p:cNvPr id="378" name="Google Shape;378;p32"/>
          <p:cNvSpPr txBox="1"/>
          <p:nvPr/>
        </p:nvSpPr>
        <p:spPr>
          <a:xfrm>
            <a:off x="284525" y="619400"/>
            <a:ext cx="85644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0B4B6F"/>
                </a:solidFill>
                <a:latin typeface="Lexend Light"/>
                <a:ea typeface="Lexend Light"/>
                <a:cs typeface="Lexend Light"/>
                <a:sym typeface="Lexend Light"/>
              </a:rPr>
              <a:t>Our ride-hailing app's main competitors are other ride-hailing apps, traditional taxis, and informal transport modes such as matatus. The company differentiates itself through its focus on safety, affordability, and convenience, as well as its commitment to social impact and inclusion.</a:t>
            </a:r>
            <a:endParaRPr sz="1100">
              <a:solidFill>
                <a:srgbClr val="0B4B6F"/>
              </a:solidFill>
              <a:latin typeface="Lexend Light"/>
              <a:ea typeface="Lexend Light"/>
              <a:cs typeface="Lexend Light"/>
              <a:sym typeface="Lexend Light"/>
            </a:endParaRPr>
          </a:p>
        </p:txBody>
      </p:sp>
      <p:sp>
        <p:nvSpPr>
          <p:cNvPr id="379" name="Google Shape;379;p32"/>
          <p:cNvSpPr txBox="1"/>
          <p:nvPr/>
        </p:nvSpPr>
        <p:spPr>
          <a:xfrm>
            <a:off x="360925" y="2119175"/>
            <a:ext cx="1285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rgbClr val="0B4B6F"/>
                </a:solidFill>
                <a:latin typeface="Lexend"/>
                <a:ea typeface="Lexend"/>
                <a:cs typeface="Lexend"/>
                <a:sym typeface="Lexend"/>
              </a:rPr>
              <a:t>Your Startup</a:t>
            </a:r>
            <a:endParaRPr b="1" sz="1000">
              <a:solidFill>
                <a:srgbClr val="0B4B6F"/>
              </a:solidFill>
              <a:latin typeface="Lexend"/>
              <a:ea typeface="Lexend"/>
              <a:cs typeface="Lexend"/>
              <a:sym typeface="Lexend"/>
            </a:endParaRPr>
          </a:p>
        </p:txBody>
      </p:sp>
      <p:sp>
        <p:nvSpPr>
          <p:cNvPr id="380" name="Google Shape;380;p32"/>
          <p:cNvSpPr txBox="1"/>
          <p:nvPr/>
        </p:nvSpPr>
        <p:spPr>
          <a:xfrm>
            <a:off x="1851652" y="1392375"/>
            <a:ext cx="1570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B4B6F"/>
                </a:solidFill>
                <a:latin typeface="Lexend Light"/>
                <a:ea typeface="Lexend Light"/>
                <a:cs typeface="Lexend Light"/>
                <a:sym typeface="Lexend Light"/>
              </a:rPr>
              <a:t>Partnership with hotels, </a:t>
            </a:r>
            <a:r>
              <a:rPr lang="en" sz="1000">
                <a:solidFill>
                  <a:srgbClr val="0B4B6F"/>
                </a:solidFill>
                <a:latin typeface="Lexend Light"/>
                <a:ea typeface="Lexend Light"/>
                <a:cs typeface="Lexend Light"/>
                <a:sym typeface="Lexend Light"/>
              </a:rPr>
              <a:t>restaurants</a:t>
            </a:r>
            <a:r>
              <a:rPr lang="en" sz="1000">
                <a:solidFill>
                  <a:srgbClr val="0B4B6F"/>
                </a:solidFill>
                <a:latin typeface="Lexend Light"/>
                <a:ea typeface="Lexend Light"/>
                <a:cs typeface="Lexend Light"/>
                <a:sym typeface="Lexend Light"/>
              </a:rPr>
              <a:t>, and tourist attractions </a:t>
            </a:r>
            <a:endParaRPr b="1" sz="1000">
              <a:solidFill>
                <a:srgbClr val="0B4B6F"/>
              </a:solidFill>
              <a:latin typeface="Lexend"/>
              <a:ea typeface="Lexend"/>
              <a:cs typeface="Lexend"/>
              <a:sym typeface="Lexend"/>
            </a:endParaRPr>
          </a:p>
        </p:txBody>
      </p:sp>
      <p:sp>
        <p:nvSpPr>
          <p:cNvPr id="381" name="Google Shape;381;p32"/>
          <p:cNvSpPr txBox="1"/>
          <p:nvPr/>
        </p:nvSpPr>
        <p:spPr>
          <a:xfrm>
            <a:off x="3755125" y="1421938"/>
            <a:ext cx="1522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B4B6F"/>
                </a:solidFill>
                <a:latin typeface="Lexend Light"/>
                <a:ea typeface="Lexend Light"/>
                <a:cs typeface="Lexend Light"/>
                <a:sym typeface="Lexend Light"/>
              </a:rPr>
              <a:t>Rides subsidized by ads and actions</a:t>
            </a:r>
            <a:endParaRPr b="1" sz="1000">
              <a:solidFill>
                <a:srgbClr val="0B4B6F"/>
              </a:solidFill>
              <a:latin typeface="Lexend"/>
              <a:ea typeface="Lexend"/>
              <a:cs typeface="Lexend"/>
              <a:sym typeface="Lexend"/>
            </a:endParaRPr>
          </a:p>
        </p:txBody>
      </p:sp>
      <p:sp>
        <p:nvSpPr>
          <p:cNvPr id="382" name="Google Shape;382;p32"/>
          <p:cNvSpPr txBox="1"/>
          <p:nvPr/>
        </p:nvSpPr>
        <p:spPr>
          <a:xfrm>
            <a:off x="5588600" y="1421938"/>
            <a:ext cx="1285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B4B6F"/>
                </a:solidFill>
                <a:latin typeface="Lexend Light"/>
                <a:ea typeface="Lexend Light"/>
                <a:cs typeface="Lexend Light"/>
                <a:sym typeface="Lexend Light"/>
              </a:rPr>
              <a:t>Route Optimization</a:t>
            </a:r>
            <a:endParaRPr b="1" sz="1000">
              <a:solidFill>
                <a:srgbClr val="0B4B6F"/>
              </a:solidFill>
              <a:latin typeface="Lexend"/>
              <a:ea typeface="Lexend"/>
              <a:cs typeface="Lexend"/>
              <a:sym typeface="Lexend"/>
            </a:endParaRPr>
          </a:p>
        </p:txBody>
      </p:sp>
      <p:sp>
        <p:nvSpPr>
          <p:cNvPr id="383" name="Google Shape;383;p32"/>
          <p:cNvSpPr txBox="1"/>
          <p:nvPr/>
        </p:nvSpPr>
        <p:spPr>
          <a:xfrm>
            <a:off x="7141375" y="1374613"/>
            <a:ext cx="15225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B4B6F"/>
                </a:solidFill>
                <a:latin typeface="Lexend Light"/>
                <a:ea typeface="Lexend Light"/>
                <a:cs typeface="Lexend Light"/>
                <a:sym typeface="Lexend Light"/>
              </a:rPr>
              <a:t>Customized</a:t>
            </a:r>
            <a:r>
              <a:rPr lang="en" sz="1000">
                <a:solidFill>
                  <a:srgbClr val="0B4B6F"/>
                </a:solidFill>
                <a:latin typeface="Lexend Light"/>
                <a:ea typeface="Lexend Light"/>
                <a:cs typeface="Lexend Light"/>
                <a:sym typeface="Lexend Light"/>
              </a:rPr>
              <a:t> Trips for Women, </a:t>
            </a:r>
            <a:r>
              <a:rPr lang="en" sz="1000">
                <a:solidFill>
                  <a:srgbClr val="0B4B6F"/>
                </a:solidFill>
                <a:latin typeface="Lexend Light"/>
                <a:ea typeface="Lexend Light"/>
                <a:cs typeface="Lexend Light"/>
                <a:sym typeface="Lexend Light"/>
              </a:rPr>
              <a:t>Elderly</a:t>
            </a:r>
            <a:r>
              <a:rPr lang="en" sz="1000">
                <a:solidFill>
                  <a:srgbClr val="0B4B6F"/>
                </a:solidFill>
                <a:latin typeface="Lexend Light"/>
                <a:ea typeface="Lexend Light"/>
                <a:cs typeface="Lexend Light"/>
                <a:sym typeface="Lexend Light"/>
              </a:rPr>
              <a:t>, and those with Disability</a:t>
            </a:r>
            <a:endParaRPr b="1" sz="1000">
              <a:solidFill>
                <a:srgbClr val="0B4B6F"/>
              </a:solidFill>
              <a:latin typeface="Lexend"/>
              <a:ea typeface="Lexend"/>
              <a:cs typeface="Lexend"/>
              <a:sym typeface="Lexend"/>
            </a:endParaRPr>
          </a:p>
        </p:txBody>
      </p:sp>
      <p:sp>
        <p:nvSpPr>
          <p:cNvPr id="384" name="Google Shape;384;p32"/>
          <p:cNvSpPr txBox="1"/>
          <p:nvPr/>
        </p:nvSpPr>
        <p:spPr>
          <a:xfrm>
            <a:off x="360925" y="2701325"/>
            <a:ext cx="1285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B4B6F"/>
                </a:solidFill>
                <a:latin typeface="Lexend Light"/>
                <a:ea typeface="Lexend Light"/>
                <a:cs typeface="Lexend Light"/>
                <a:sym typeface="Lexend Light"/>
              </a:rPr>
              <a:t>Other ride-hailing apps</a:t>
            </a:r>
            <a:endParaRPr b="1" sz="1000">
              <a:solidFill>
                <a:srgbClr val="0B4B6F"/>
              </a:solidFill>
              <a:latin typeface="Lexend"/>
              <a:ea typeface="Lexend"/>
              <a:cs typeface="Lexend"/>
              <a:sym typeface="Lexend"/>
            </a:endParaRPr>
          </a:p>
        </p:txBody>
      </p:sp>
      <p:sp>
        <p:nvSpPr>
          <p:cNvPr id="385" name="Google Shape;385;p32"/>
          <p:cNvSpPr txBox="1"/>
          <p:nvPr/>
        </p:nvSpPr>
        <p:spPr>
          <a:xfrm>
            <a:off x="360925" y="3283475"/>
            <a:ext cx="1285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B4B6F"/>
                </a:solidFill>
                <a:latin typeface="Lexend Light"/>
                <a:ea typeface="Lexend Light"/>
                <a:cs typeface="Lexend Light"/>
                <a:sym typeface="Lexend Light"/>
              </a:rPr>
              <a:t>Traditional taxis</a:t>
            </a:r>
            <a:endParaRPr b="1" sz="1000">
              <a:solidFill>
                <a:srgbClr val="0B4B6F"/>
              </a:solidFill>
              <a:latin typeface="Lexend"/>
              <a:ea typeface="Lexend"/>
              <a:cs typeface="Lexend"/>
              <a:sym typeface="Lexend"/>
            </a:endParaRPr>
          </a:p>
        </p:txBody>
      </p:sp>
      <p:sp>
        <p:nvSpPr>
          <p:cNvPr id="386" name="Google Shape;386;p32"/>
          <p:cNvSpPr txBox="1"/>
          <p:nvPr/>
        </p:nvSpPr>
        <p:spPr>
          <a:xfrm>
            <a:off x="360925" y="3711725"/>
            <a:ext cx="1285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B4B6F"/>
                </a:solidFill>
                <a:latin typeface="Lexend Light"/>
                <a:ea typeface="Lexend Light"/>
                <a:cs typeface="Lexend Light"/>
                <a:sym typeface="Lexend Light"/>
              </a:rPr>
              <a:t>Informal transport modes (e.g. matatus)</a:t>
            </a:r>
            <a:endParaRPr b="1" sz="1000">
              <a:solidFill>
                <a:srgbClr val="0B4B6F"/>
              </a:solidFill>
              <a:latin typeface="Lexend"/>
              <a:ea typeface="Lexend"/>
              <a:cs typeface="Lexend"/>
              <a:sym typeface="Lexend"/>
            </a:endParaRPr>
          </a:p>
        </p:txBody>
      </p:sp>
      <p:sp>
        <p:nvSpPr>
          <p:cNvPr id="387" name="Google Shape;387;p32"/>
          <p:cNvSpPr txBox="1"/>
          <p:nvPr/>
        </p:nvSpPr>
        <p:spPr>
          <a:xfrm>
            <a:off x="2006850" y="2119175"/>
            <a:ext cx="128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2EB454"/>
                </a:solidFill>
                <a:latin typeface="Lexend"/>
                <a:ea typeface="Lexend"/>
                <a:cs typeface="Lexend"/>
                <a:sym typeface="Lexend"/>
              </a:rPr>
              <a:t>✔</a:t>
            </a:r>
            <a:endParaRPr b="1" sz="1200">
              <a:solidFill>
                <a:srgbClr val="2EB454"/>
              </a:solidFill>
              <a:latin typeface="Lexend"/>
              <a:ea typeface="Lexend"/>
              <a:cs typeface="Lexend"/>
              <a:sym typeface="Lexend"/>
            </a:endParaRPr>
          </a:p>
        </p:txBody>
      </p:sp>
      <p:sp>
        <p:nvSpPr>
          <p:cNvPr id="388" name="Google Shape;388;p32"/>
          <p:cNvSpPr txBox="1"/>
          <p:nvPr/>
        </p:nvSpPr>
        <p:spPr>
          <a:xfrm>
            <a:off x="3786875" y="2119175"/>
            <a:ext cx="128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2EB454"/>
                </a:solidFill>
                <a:latin typeface="Lexend"/>
                <a:ea typeface="Lexend"/>
                <a:cs typeface="Lexend"/>
                <a:sym typeface="Lexend"/>
              </a:rPr>
              <a:t>✔</a:t>
            </a:r>
            <a:endParaRPr b="1" sz="1200">
              <a:solidFill>
                <a:srgbClr val="2EB454"/>
              </a:solidFill>
              <a:latin typeface="Lexend"/>
              <a:ea typeface="Lexend"/>
              <a:cs typeface="Lexend"/>
              <a:sym typeface="Lexend"/>
            </a:endParaRPr>
          </a:p>
        </p:txBody>
      </p:sp>
      <p:sp>
        <p:nvSpPr>
          <p:cNvPr id="389" name="Google Shape;389;p32"/>
          <p:cNvSpPr txBox="1"/>
          <p:nvPr/>
        </p:nvSpPr>
        <p:spPr>
          <a:xfrm>
            <a:off x="5566900" y="2103875"/>
            <a:ext cx="128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2EB454"/>
                </a:solidFill>
                <a:latin typeface="Lexend"/>
                <a:ea typeface="Lexend"/>
                <a:cs typeface="Lexend"/>
                <a:sym typeface="Lexend"/>
              </a:rPr>
              <a:t>✔</a:t>
            </a:r>
            <a:endParaRPr b="1" sz="1200">
              <a:solidFill>
                <a:srgbClr val="2EB454"/>
              </a:solidFill>
              <a:latin typeface="Lexend"/>
              <a:ea typeface="Lexend"/>
              <a:cs typeface="Lexend"/>
              <a:sym typeface="Lexend"/>
            </a:endParaRPr>
          </a:p>
        </p:txBody>
      </p:sp>
      <p:sp>
        <p:nvSpPr>
          <p:cNvPr id="390" name="Google Shape;390;p32"/>
          <p:cNvSpPr txBox="1"/>
          <p:nvPr/>
        </p:nvSpPr>
        <p:spPr>
          <a:xfrm>
            <a:off x="7289225" y="2103875"/>
            <a:ext cx="128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2EB454"/>
                </a:solidFill>
                <a:latin typeface="Lexend"/>
                <a:ea typeface="Lexend"/>
                <a:cs typeface="Lexend"/>
                <a:sym typeface="Lexend"/>
              </a:rPr>
              <a:t>✔</a:t>
            </a:r>
            <a:endParaRPr b="1" sz="1200">
              <a:solidFill>
                <a:srgbClr val="2EB454"/>
              </a:solidFill>
              <a:latin typeface="Lexend"/>
              <a:ea typeface="Lexend"/>
              <a:cs typeface="Lexend"/>
              <a:sym typeface="Lexend"/>
            </a:endParaRPr>
          </a:p>
        </p:txBody>
      </p:sp>
      <p:sp>
        <p:nvSpPr>
          <p:cNvPr id="391" name="Google Shape;391;p32"/>
          <p:cNvSpPr txBox="1"/>
          <p:nvPr/>
        </p:nvSpPr>
        <p:spPr>
          <a:xfrm>
            <a:off x="2006850" y="2686025"/>
            <a:ext cx="128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E3B119"/>
                </a:solidFill>
                <a:latin typeface="Lexend"/>
                <a:ea typeface="Lexend"/>
                <a:cs typeface="Lexend"/>
                <a:sym typeface="Lexend"/>
              </a:rPr>
              <a:t>✘</a:t>
            </a:r>
            <a:endParaRPr sz="1200">
              <a:solidFill>
                <a:srgbClr val="2EB454"/>
              </a:solidFill>
              <a:latin typeface="Lexend"/>
              <a:ea typeface="Lexend"/>
              <a:cs typeface="Lexend"/>
              <a:sym typeface="Lexend"/>
            </a:endParaRPr>
          </a:p>
        </p:txBody>
      </p:sp>
      <p:sp>
        <p:nvSpPr>
          <p:cNvPr id="392" name="Google Shape;392;p32"/>
          <p:cNvSpPr txBox="1"/>
          <p:nvPr/>
        </p:nvSpPr>
        <p:spPr>
          <a:xfrm>
            <a:off x="3786875" y="3268175"/>
            <a:ext cx="128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E3B119"/>
                </a:solidFill>
                <a:latin typeface="Lexend"/>
                <a:ea typeface="Lexend"/>
                <a:cs typeface="Lexend"/>
                <a:sym typeface="Lexend"/>
              </a:rPr>
              <a:t>✘</a:t>
            </a:r>
            <a:endParaRPr sz="1200">
              <a:solidFill>
                <a:srgbClr val="2EB454"/>
              </a:solidFill>
              <a:latin typeface="Lexend"/>
              <a:ea typeface="Lexend"/>
              <a:cs typeface="Lexend"/>
              <a:sym typeface="Lexend"/>
            </a:endParaRPr>
          </a:p>
        </p:txBody>
      </p:sp>
      <p:sp>
        <p:nvSpPr>
          <p:cNvPr id="393" name="Google Shape;393;p32"/>
          <p:cNvSpPr txBox="1"/>
          <p:nvPr/>
        </p:nvSpPr>
        <p:spPr>
          <a:xfrm>
            <a:off x="5566900" y="2686025"/>
            <a:ext cx="128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2EB454"/>
                </a:solidFill>
                <a:latin typeface="Lexend"/>
                <a:ea typeface="Lexend"/>
                <a:cs typeface="Lexend"/>
                <a:sym typeface="Lexend"/>
              </a:rPr>
              <a:t>✔</a:t>
            </a:r>
            <a:endParaRPr sz="1200">
              <a:solidFill>
                <a:srgbClr val="2EB454"/>
              </a:solidFill>
              <a:latin typeface="Lexend"/>
              <a:ea typeface="Lexend"/>
              <a:cs typeface="Lexend"/>
              <a:sym typeface="Lexend"/>
            </a:endParaRPr>
          </a:p>
        </p:txBody>
      </p:sp>
      <p:sp>
        <p:nvSpPr>
          <p:cNvPr id="394" name="Google Shape;394;p32"/>
          <p:cNvSpPr txBox="1"/>
          <p:nvPr/>
        </p:nvSpPr>
        <p:spPr>
          <a:xfrm>
            <a:off x="2006850" y="3850325"/>
            <a:ext cx="128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E3B119"/>
                </a:solidFill>
                <a:latin typeface="Lexend"/>
                <a:ea typeface="Lexend"/>
                <a:cs typeface="Lexend"/>
                <a:sym typeface="Lexend"/>
              </a:rPr>
              <a:t>✘</a:t>
            </a:r>
            <a:endParaRPr sz="1200">
              <a:solidFill>
                <a:srgbClr val="2EB454"/>
              </a:solidFill>
              <a:latin typeface="Lexend"/>
              <a:ea typeface="Lexend"/>
              <a:cs typeface="Lexend"/>
              <a:sym typeface="Lexend"/>
            </a:endParaRPr>
          </a:p>
        </p:txBody>
      </p:sp>
      <p:sp>
        <p:nvSpPr>
          <p:cNvPr id="395" name="Google Shape;395;p32"/>
          <p:cNvSpPr txBox="1"/>
          <p:nvPr/>
        </p:nvSpPr>
        <p:spPr>
          <a:xfrm>
            <a:off x="3786875" y="3850325"/>
            <a:ext cx="128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E3B119"/>
                </a:solidFill>
                <a:latin typeface="Lexend"/>
                <a:ea typeface="Lexend"/>
                <a:cs typeface="Lexend"/>
                <a:sym typeface="Lexend"/>
              </a:rPr>
              <a:t>✘</a:t>
            </a:r>
            <a:endParaRPr sz="1200">
              <a:solidFill>
                <a:srgbClr val="2EB454"/>
              </a:solidFill>
              <a:latin typeface="Lexend"/>
              <a:ea typeface="Lexend"/>
              <a:cs typeface="Lexend"/>
              <a:sym typeface="Lexend"/>
            </a:endParaRPr>
          </a:p>
        </p:txBody>
      </p:sp>
      <p:sp>
        <p:nvSpPr>
          <p:cNvPr id="396" name="Google Shape;396;p32"/>
          <p:cNvSpPr txBox="1"/>
          <p:nvPr/>
        </p:nvSpPr>
        <p:spPr>
          <a:xfrm>
            <a:off x="2006850" y="3268175"/>
            <a:ext cx="128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2EB454"/>
                </a:solidFill>
                <a:latin typeface="Lexend"/>
                <a:ea typeface="Lexend"/>
                <a:cs typeface="Lexend"/>
                <a:sym typeface="Lexend"/>
              </a:rPr>
              <a:t>✔</a:t>
            </a:r>
            <a:endParaRPr sz="1200">
              <a:solidFill>
                <a:srgbClr val="E3B119"/>
              </a:solidFill>
              <a:latin typeface="Lexend"/>
              <a:ea typeface="Lexend"/>
              <a:cs typeface="Lexend"/>
              <a:sym typeface="Lexend"/>
            </a:endParaRPr>
          </a:p>
        </p:txBody>
      </p:sp>
      <p:sp>
        <p:nvSpPr>
          <p:cNvPr id="397" name="Google Shape;397;p32"/>
          <p:cNvSpPr txBox="1"/>
          <p:nvPr/>
        </p:nvSpPr>
        <p:spPr>
          <a:xfrm>
            <a:off x="3786875" y="2693675"/>
            <a:ext cx="128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E3B119"/>
                </a:solidFill>
                <a:latin typeface="Lexend"/>
                <a:ea typeface="Lexend"/>
                <a:cs typeface="Lexend"/>
                <a:sym typeface="Lexend"/>
              </a:rPr>
              <a:t>✘</a:t>
            </a:r>
            <a:endParaRPr sz="1200">
              <a:solidFill>
                <a:srgbClr val="2EB454"/>
              </a:solidFill>
              <a:latin typeface="Lexend"/>
              <a:ea typeface="Lexend"/>
              <a:cs typeface="Lexend"/>
              <a:sym typeface="Lexend"/>
            </a:endParaRPr>
          </a:p>
        </p:txBody>
      </p:sp>
      <p:sp>
        <p:nvSpPr>
          <p:cNvPr id="398" name="Google Shape;398;p32"/>
          <p:cNvSpPr txBox="1"/>
          <p:nvPr/>
        </p:nvSpPr>
        <p:spPr>
          <a:xfrm>
            <a:off x="7289225" y="2686025"/>
            <a:ext cx="128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2EB454"/>
                </a:solidFill>
                <a:latin typeface="Lexend"/>
                <a:ea typeface="Lexend"/>
                <a:cs typeface="Lexend"/>
                <a:sym typeface="Lexend"/>
              </a:rPr>
              <a:t>✔</a:t>
            </a:r>
            <a:endParaRPr sz="1200">
              <a:solidFill>
                <a:srgbClr val="E3B119"/>
              </a:solidFill>
              <a:latin typeface="Lexend"/>
              <a:ea typeface="Lexend"/>
              <a:cs typeface="Lexend"/>
              <a:sym typeface="Lexend"/>
            </a:endParaRPr>
          </a:p>
        </p:txBody>
      </p:sp>
      <p:sp>
        <p:nvSpPr>
          <p:cNvPr id="399" name="Google Shape;399;p32"/>
          <p:cNvSpPr txBox="1"/>
          <p:nvPr/>
        </p:nvSpPr>
        <p:spPr>
          <a:xfrm>
            <a:off x="5566900" y="3268175"/>
            <a:ext cx="128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E3B119"/>
                </a:solidFill>
                <a:latin typeface="Lexend"/>
                <a:ea typeface="Lexend"/>
                <a:cs typeface="Lexend"/>
                <a:sym typeface="Lexend"/>
              </a:rPr>
              <a:t>✘</a:t>
            </a:r>
            <a:endParaRPr sz="1200">
              <a:solidFill>
                <a:srgbClr val="E3B119"/>
              </a:solidFill>
              <a:latin typeface="Lexend"/>
              <a:ea typeface="Lexend"/>
              <a:cs typeface="Lexend"/>
              <a:sym typeface="Lexend"/>
            </a:endParaRPr>
          </a:p>
        </p:txBody>
      </p:sp>
      <p:sp>
        <p:nvSpPr>
          <p:cNvPr id="400" name="Google Shape;400;p32"/>
          <p:cNvSpPr txBox="1"/>
          <p:nvPr/>
        </p:nvSpPr>
        <p:spPr>
          <a:xfrm>
            <a:off x="5566900" y="3850325"/>
            <a:ext cx="128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E3B119"/>
                </a:solidFill>
                <a:latin typeface="Lexend"/>
                <a:ea typeface="Lexend"/>
                <a:cs typeface="Lexend"/>
                <a:sym typeface="Lexend"/>
              </a:rPr>
              <a:t>✘</a:t>
            </a:r>
            <a:endParaRPr sz="1200">
              <a:solidFill>
                <a:srgbClr val="E3B119"/>
              </a:solidFill>
              <a:latin typeface="Lexend"/>
              <a:ea typeface="Lexend"/>
              <a:cs typeface="Lexend"/>
              <a:sym typeface="Lexend"/>
            </a:endParaRPr>
          </a:p>
        </p:txBody>
      </p:sp>
      <p:sp>
        <p:nvSpPr>
          <p:cNvPr id="401" name="Google Shape;401;p32"/>
          <p:cNvSpPr txBox="1"/>
          <p:nvPr/>
        </p:nvSpPr>
        <p:spPr>
          <a:xfrm>
            <a:off x="7289225" y="3268175"/>
            <a:ext cx="128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E3B119"/>
                </a:solidFill>
                <a:latin typeface="Lexend"/>
                <a:ea typeface="Lexend"/>
                <a:cs typeface="Lexend"/>
                <a:sym typeface="Lexend"/>
              </a:rPr>
              <a:t>✘</a:t>
            </a:r>
            <a:endParaRPr sz="1200">
              <a:solidFill>
                <a:srgbClr val="E3B119"/>
              </a:solidFill>
              <a:latin typeface="Lexend"/>
              <a:ea typeface="Lexend"/>
              <a:cs typeface="Lexend"/>
              <a:sym typeface="Lexend"/>
            </a:endParaRPr>
          </a:p>
        </p:txBody>
      </p:sp>
      <p:sp>
        <p:nvSpPr>
          <p:cNvPr id="402" name="Google Shape;402;p32"/>
          <p:cNvSpPr txBox="1"/>
          <p:nvPr/>
        </p:nvSpPr>
        <p:spPr>
          <a:xfrm>
            <a:off x="7289225" y="3850325"/>
            <a:ext cx="1285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E3B119"/>
                </a:solidFill>
                <a:latin typeface="Lexend"/>
                <a:ea typeface="Lexend"/>
                <a:cs typeface="Lexend"/>
                <a:sym typeface="Lexend"/>
              </a:rPr>
              <a:t>✘</a:t>
            </a:r>
            <a:endParaRPr sz="1200">
              <a:solidFill>
                <a:srgbClr val="E3B119"/>
              </a:solidFill>
              <a:latin typeface="Lexend"/>
              <a:ea typeface="Lexend"/>
              <a:cs typeface="Lexend"/>
              <a:sym typeface="Lexen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06" name="Shape 406"/>
        <p:cNvGrpSpPr/>
        <p:nvPr/>
      </p:nvGrpSpPr>
      <p:grpSpPr>
        <a:xfrm>
          <a:off x="0" y="0"/>
          <a:ext cx="0" cy="0"/>
          <a:chOff x="0" y="0"/>
          <a:chExt cx="0" cy="0"/>
        </a:xfrm>
      </p:grpSpPr>
      <p:sp>
        <p:nvSpPr>
          <p:cNvPr id="407" name="Google Shape;407;p33"/>
          <p:cNvSpPr txBox="1"/>
          <p:nvPr/>
        </p:nvSpPr>
        <p:spPr>
          <a:xfrm>
            <a:off x="284525" y="132100"/>
            <a:ext cx="82899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0B4B6F"/>
                </a:solidFill>
                <a:latin typeface="Lexend"/>
                <a:ea typeface="Lexend"/>
                <a:cs typeface="Lexend"/>
                <a:sym typeface="Lexend"/>
              </a:rPr>
              <a:t>The Team</a:t>
            </a:r>
            <a:endParaRPr b="1" sz="2300">
              <a:solidFill>
                <a:srgbClr val="2FB454"/>
              </a:solidFill>
              <a:latin typeface="Lexend"/>
              <a:ea typeface="Lexend"/>
              <a:cs typeface="Lexend"/>
              <a:sym typeface="Lexend"/>
            </a:endParaRPr>
          </a:p>
        </p:txBody>
      </p:sp>
      <p:sp>
        <p:nvSpPr>
          <p:cNvPr id="408" name="Google Shape;408;p33"/>
          <p:cNvSpPr txBox="1"/>
          <p:nvPr/>
        </p:nvSpPr>
        <p:spPr>
          <a:xfrm>
            <a:off x="284525" y="619400"/>
            <a:ext cx="8564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0B4B6F"/>
                </a:solidFill>
                <a:latin typeface="Lexend Light"/>
                <a:ea typeface="Lexend Light"/>
                <a:cs typeface="Lexend Light"/>
                <a:sym typeface="Lexend Light"/>
              </a:rPr>
              <a:t>Our ride-hailing app team is comprised of experienced professionals in technology, transportation, and business, with a passion for innovation and social impact. We also have a network of advisors, mentors, and partners in the local ecosystem.</a:t>
            </a:r>
            <a:endParaRPr sz="1100">
              <a:solidFill>
                <a:srgbClr val="0B4B6F"/>
              </a:solidFill>
              <a:latin typeface="Lexend Light"/>
              <a:ea typeface="Lexend Light"/>
              <a:cs typeface="Lexend Light"/>
              <a:sym typeface="Lexend Light"/>
            </a:endParaRPr>
          </a:p>
        </p:txBody>
      </p:sp>
      <p:sp>
        <p:nvSpPr>
          <p:cNvPr id="409" name="Google Shape;409;p33"/>
          <p:cNvSpPr txBox="1"/>
          <p:nvPr/>
        </p:nvSpPr>
        <p:spPr>
          <a:xfrm>
            <a:off x="660088" y="2448850"/>
            <a:ext cx="2280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0B4B6F"/>
                </a:solidFill>
                <a:latin typeface="Lexend"/>
                <a:ea typeface="Lexend"/>
                <a:cs typeface="Lexend"/>
                <a:sym typeface="Lexend"/>
              </a:rPr>
              <a:t>Juma</a:t>
            </a:r>
            <a:endParaRPr b="1">
              <a:solidFill>
                <a:srgbClr val="0B4B6F"/>
              </a:solidFill>
              <a:latin typeface="Lexend"/>
              <a:ea typeface="Lexend"/>
              <a:cs typeface="Lexend"/>
              <a:sym typeface="Lexend"/>
            </a:endParaRPr>
          </a:p>
          <a:p>
            <a:pPr indent="0" lvl="0" marL="0" rtl="0" algn="ctr">
              <a:spcBef>
                <a:spcPts val="0"/>
              </a:spcBef>
              <a:spcAft>
                <a:spcPts val="0"/>
              </a:spcAft>
              <a:buNone/>
            </a:pPr>
            <a:r>
              <a:rPr lang="en">
                <a:solidFill>
                  <a:srgbClr val="0B4B6F"/>
                </a:solidFill>
                <a:latin typeface="Lexend"/>
                <a:ea typeface="Lexend"/>
                <a:cs typeface="Lexend"/>
                <a:sym typeface="Lexend"/>
              </a:rPr>
              <a:t>CTO</a:t>
            </a:r>
            <a:endParaRPr>
              <a:solidFill>
                <a:srgbClr val="0B4B6F"/>
              </a:solidFill>
              <a:latin typeface="Lexend Light"/>
              <a:ea typeface="Lexend Light"/>
              <a:cs typeface="Lexend Light"/>
              <a:sym typeface="Lexend Light"/>
            </a:endParaRPr>
          </a:p>
        </p:txBody>
      </p:sp>
      <p:sp>
        <p:nvSpPr>
          <p:cNvPr id="410" name="Google Shape;410;p33"/>
          <p:cNvSpPr txBox="1"/>
          <p:nvPr/>
        </p:nvSpPr>
        <p:spPr>
          <a:xfrm>
            <a:off x="3335375" y="2448850"/>
            <a:ext cx="2428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2EB454"/>
                </a:solidFill>
                <a:latin typeface="Lexend"/>
                <a:ea typeface="Lexend"/>
                <a:cs typeface="Lexend"/>
                <a:sym typeface="Lexend"/>
              </a:rPr>
              <a:t>Okonkwo</a:t>
            </a:r>
            <a:endParaRPr>
              <a:solidFill>
                <a:srgbClr val="2EB454"/>
              </a:solidFill>
              <a:latin typeface="Lexend Light"/>
              <a:ea typeface="Lexend Light"/>
              <a:cs typeface="Lexend Light"/>
              <a:sym typeface="Lexend Light"/>
            </a:endParaRPr>
          </a:p>
          <a:p>
            <a:pPr indent="0" lvl="0" marL="0" rtl="0" algn="ctr">
              <a:spcBef>
                <a:spcPts val="0"/>
              </a:spcBef>
              <a:spcAft>
                <a:spcPts val="0"/>
              </a:spcAft>
              <a:buNone/>
            </a:pPr>
            <a:r>
              <a:rPr lang="en">
                <a:solidFill>
                  <a:srgbClr val="2EB454"/>
                </a:solidFill>
                <a:latin typeface="Lexend Light"/>
                <a:ea typeface="Lexend Light"/>
                <a:cs typeface="Lexend Light"/>
                <a:sym typeface="Lexend Light"/>
              </a:rPr>
              <a:t>CEO</a:t>
            </a:r>
            <a:endParaRPr>
              <a:solidFill>
                <a:srgbClr val="2EB454"/>
              </a:solidFill>
              <a:latin typeface="Lexend Light"/>
              <a:ea typeface="Lexend Light"/>
              <a:cs typeface="Lexend Light"/>
              <a:sym typeface="Lexend Light"/>
            </a:endParaRPr>
          </a:p>
        </p:txBody>
      </p:sp>
      <p:sp>
        <p:nvSpPr>
          <p:cNvPr id="411" name="Google Shape;411;p33"/>
          <p:cNvSpPr txBox="1"/>
          <p:nvPr/>
        </p:nvSpPr>
        <p:spPr>
          <a:xfrm>
            <a:off x="6159187" y="2448850"/>
            <a:ext cx="2332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E3B119"/>
                </a:solidFill>
                <a:latin typeface="Lexend"/>
                <a:ea typeface="Lexend"/>
                <a:cs typeface="Lexend"/>
                <a:sym typeface="Lexend"/>
              </a:rPr>
              <a:t>Lethabo</a:t>
            </a:r>
            <a:endParaRPr b="1">
              <a:solidFill>
                <a:srgbClr val="E3B119"/>
              </a:solidFill>
              <a:latin typeface="Lexend"/>
              <a:ea typeface="Lexend"/>
              <a:cs typeface="Lexend"/>
              <a:sym typeface="Lexend"/>
            </a:endParaRPr>
          </a:p>
          <a:p>
            <a:pPr indent="0" lvl="0" marL="0" rtl="0" algn="ctr">
              <a:spcBef>
                <a:spcPts val="0"/>
              </a:spcBef>
              <a:spcAft>
                <a:spcPts val="0"/>
              </a:spcAft>
              <a:buNone/>
            </a:pPr>
            <a:r>
              <a:rPr lang="en">
                <a:solidFill>
                  <a:srgbClr val="E3B119"/>
                </a:solidFill>
                <a:latin typeface="Lexend"/>
                <a:ea typeface="Lexend"/>
                <a:cs typeface="Lexend"/>
                <a:sym typeface="Lexend"/>
              </a:rPr>
              <a:t>COO</a:t>
            </a:r>
            <a:endParaRPr>
              <a:solidFill>
                <a:srgbClr val="E3B119"/>
              </a:solidFill>
              <a:latin typeface="Lexend"/>
              <a:ea typeface="Lexend"/>
              <a:cs typeface="Lexend"/>
              <a:sym typeface="Lexend"/>
            </a:endParaRPr>
          </a:p>
        </p:txBody>
      </p:sp>
      <p:sp>
        <p:nvSpPr>
          <p:cNvPr id="412" name="Google Shape;412;p33"/>
          <p:cNvSpPr txBox="1"/>
          <p:nvPr/>
        </p:nvSpPr>
        <p:spPr>
          <a:xfrm>
            <a:off x="642075" y="2999400"/>
            <a:ext cx="2169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B4B6F"/>
                </a:solidFill>
                <a:latin typeface="Lexend Light"/>
                <a:ea typeface="Lexend Light"/>
                <a:cs typeface="Lexend Light"/>
                <a:sym typeface="Lexend Light"/>
              </a:rPr>
              <a:t>Technology</a:t>
            </a:r>
            <a:r>
              <a:rPr lang="en" sz="1000">
                <a:solidFill>
                  <a:srgbClr val="0B4B6F"/>
                </a:solidFill>
                <a:latin typeface="Lexend Light"/>
                <a:ea typeface="Lexend Light"/>
                <a:cs typeface="Lexend Light"/>
                <a:sym typeface="Lexend Light"/>
              </a:rPr>
              <a:t> expert</a:t>
            </a:r>
            <a:endParaRPr sz="1000">
              <a:solidFill>
                <a:srgbClr val="0B4B6F"/>
              </a:solidFill>
              <a:latin typeface="Lexend Light"/>
              <a:ea typeface="Lexend Light"/>
              <a:cs typeface="Lexend Light"/>
              <a:sym typeface="Lexend Light"/>
            </a:endParaRPr>
          </a:p>
          <a:p>
            <a:pPr indent="0" lvl="0" marL="0" rtl="0" algn="ctr">
              <a:spcBef>
                <a:spcPts val="0"/>
              </a:spcBef>
              <a:spcAft>
                <a:spcPts val="0"/>
              </a:spcAft>
              <a:buNone/>
            </a:pPr>
            <a:r>
              <a:rPr lang="en" sz="1000">
                <a:solidFill>
                  <a:srgbClr val="0B4B6F"/>
                </a:solidFill>
                <a:latin typeface="Lexend Light"/>
                <a:ea typeface="Lexend Light"/>
                <a:cs typeface="Lexend Light"/>
                <a:sym typeface="Lexend Light"/>
              </a:rPr>
              <a:t>(Education, experience, and skills in technology)</a:t>
            </a:r>
            <a:endParaRPr sz="1000">
              <a:solidFill>
                <a:srgbClr val="0B4B6F"/>
              </a:solidFill>
              <a:latin typeface="Lexend Light"/>
              <a:ea typeface="Lexend Light"/>
              <a:cs typeface="Lexend Light"/>
              <a:sym typeface="Lexend Light"/>
            </a:endParaRPr>
          </a:p>
        </p:txBody>
      </p:sp>
      <p:sp>
        <p:nvSpPr>
          <p:cNvPr id="413" name="Google Shape;413;p33"/>
          <p:cNvSpPr txBox="1"/>
          <p:nvPr/>
        </p:nvSpPr>
        <p:spPr>
          <a:xfrm>
            <a:off x="3448625" y="2999400"/>
            <a:ext cx="2202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2EB454"/>
                </a:solidFill>
                <a:latin typeface="Lexend Light"/>
                <a:ea typeface="Lexend Light"/>
                <a:cs typeface="Lexend Light"/>
                <a:sym typeface="Lexend Light"/>
              </a:rPr>
              <a:t>Business expert</a:t>
            </a:r>
            <a:endParaRPr sz="1000">
              <a:solidFill>
                <a:srgbClr val="2EB454"/>
              </a:solidFill>
              <a:latin typeface="Lexend Light"/>
              <a:ea typeface="Lexend Light"/>
              <a:cs typeface="Lexend Light"/>
              <a:sym typeface="Lexend Light"/>
            </a:endParaRPr>
          </a:p>
          <a:p>
            <a:pPr indent="0" lvl="0" marL="0" rtl="0" algn="ctr">
              <a:spcBef>
                <a:spcPts val="0"/>
              </a:spcBef>
              <a:spcAft>
                <a:spcPts val="0"/>
              </a:spcAft>
              <a:buNone/>
            </a:pPr>
            <a:r>
              <a:rPr lang="en" sz="1000">
                <a:solidFill>
                  <a:srgbClr val="2EB454"/>
                </a:solidFill>
                <a:latin typeface="Lexend Light"/>
                <a:ea typeface="Lexend Light"/>
                <a:cs typeface="Lexend Light"/>
                <a:sym typeface="Lexend Light"/>
              </a:rPr>
              <a:t>(Education, experience, and skills in business and sales)</a:t>
            </a:r>
            <a:endParaRPr sz="1000">
              <a:solidFill>
                <a:srgbClr val="2EB454"/>
              </a:solidFill>
              <a:latin typeface="Lexend Light"/>
              <a:ea typeface="Lexend Light"/>
              <a:cs typeface="Lexend Light"/>
              <a:sym typeface="Lexend Light"/>
            </a:endParaRPr>
          </a:p>
        </p:txBody>
      </p:sp>
      <p:sp>
        <p:nvSpPr>
          <p:cNvPr id="414" name="Google Shape;414;p33"/>
          <p:cNvSpPr txBox="1"/>
          <p:nvPr/>
        </p:nvSpPr>
        <p:spPr>
          <a:xfrm>
            <a:off x="6288175" y="2999400"/>
            <a:ext cx="21216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E3B119"/>
                </a:solidFill>
                <a:latin typeface="Lexend Light"/>
                <a:ea typeface="Lexend Light"/>
                <a:cs typeface="Lexend Light"/>
                <a:sym typeface="Lexend Light"/>
              </a:rPr>
              <a:t>Transport expert</a:t>
            </a:r>
            <a:endParaRPr sz="1000">
              <a:solidFill>
                <a:srgbClr val="E3B119"/>
              </a:solidFill>
              <a:latin typeface="Lexend Light"/>
              <a:ea typeface="Lexend Light"/>
              <a:cs typeface="Lexend Light"/>
              <a:sym typeface="Lexend Light"/>
            </a:endParaRPr>
          </a:p>
          <a:p>
            <a:pPr indent="0" lvl="0" marL="0" rtl="0" algn="ctr">
              <a:spcBef>
                <a:spcPts val="0"/>
              </a:spcBef>
              <a:spcAft>
                <a:spcPts val="0"/>
              </a:spcAft>
              <a:buNone/>
            </a:pPr>
            <a:r>
              <a:rPr lang="en" sz="1000">
                <a:solidFill>
                  <a:srgbClr val="E3B119"/>
                </a:solidFill>
                <a:latin typeface="Lexend Light"/>
                <a:ea typeface="Lexend Light"/>
                <a:cs typeface="Lexend Light"/>
                <a:sym typeface="Lexend Light"/>
              </a:rPr>
              <a:t>(Education, experience, and skills in transport industry)</a:t>
            </a:r>
            <a:endParaRPr sz="1000">
              <a:solidFill>
                <a:srgbClr val="E3B119"/>
              </a:solidFill>
              <a:latin typeface="Lexend Light"/>
              <a:ea typeface="Lexend Light"/>
              <a:cs typeface="Lexend Light"/>
              <a:sym typeface="Lexend Light"/>
            </a:endParaRPr>
          </a:p>
        </p:txBody>
      </p:sp>
      <p:pic>
        <p:nvPicPr>
          <p:cNvPr id="415" name="Google Shape;415;p33"/>
          <p:cNvPicPr preferRelativeResize="0"/>
          <p:nvPr/>
        </p:nvPicPr>
        <p:blipFill>
          <a:blip r:embed="rId3">
            <a:alphaModFix/>
          </a:blip>
          <a:stretch>
            <a:fillRect/>
          </a:stretch>
        </p:blipFill>
        <p:spPr>
          <a:xfrm>
            <a:off x="6756863" y="1224600"/>
            <a:ext cx="1136825" cy="1136825"/>
          </a:xfrm>
          <a:prstGeom prst="rect">
            <a:avLst/>
          </a:prstGeom>
          <a:noFill/>
          <a:ln>
            <a:noFill/>
          </a:ln>
        </p:spPr>
      </p:pic>
      <p:pic>
        <p:nvPicPr>
          <p:cNvPr id="416" name="Google Shape;416;p33"/>
          <p:cNvPicPr preferRelativeResize="0"/>
          <p:nvPr/>
        </p:nvPicPr>
        <p:blipFill>
          <a:blip r:embed="rId4">
            <a:alphaModFix/>
          </a:blip>
          <a:stretch>
            <a:fillRect/>
          </a:stretch>
        </p:blipFill>
        <p:spPr>
          <a:xfrm>
            <a:off x="3981200" y="1224600"/>
            <a:ext cx="1136825" cy="1136825"/>
          </a:xfrm>
          <a:prstGeom prst="rect">
            <a:avLst/>
          </a:prstGeom>
          <a:noFill/>
          <a:ln>
            <a:noFill/>
          </a:ln>
        </p:spPr>
      </p:pic>
      <p:pic>
        <p:nvPicPr>
          <p:cNvPr id="417" name="Google Shape;417;p33"/>
          <p:cNvPicPr preferRelativeResize="0"/>
          <p:nvPr/>
        </p:nvPicPr>
        <p:blipFill>
          <a:blip r:embed="rId5">
            <a:alphaModFix/>
          </a:blip>
          <a:stretch>
            <a:fillRect/>
          </a:stretch>
        </p:blipFill>
        <p:spPr>
          <a:xfrm>
            <a:off x="1167750" y="1205712"/>
            <a:ext cx="1174600" cy="1174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21" name="Shape 421"/>
        <p:cNvGrpSpPr/>
        <p:nvPr/>
      </p:nvGrpSpPr>
      <p:grpSpPr>
        <a:xfrm>
          <a:off x="0" y="0"/>
          <a:ext cx="0" cy="0"/>
          <a:chOff x="0" y="0"/>
          <a:chExt cx="0" cy="0"/>
        </a:xfrm>
      </p:grpSpPr>
      <p:sp>
        <p:nvSpPr>
          <p:cNvPr id="422" name="Google Shape;422;p34"/>
          <p:cNvSpPr txBox="1"/>
          <p:nvPr/>
        </p:nvSpPr>
        <p:spPr>
          <a:xfrm>
            <a:off x="284525" y="132100"/>
            <a:ext cx="82899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0B4B6F"/>
                </a:solidFill>
                <a:latin typeface="Lexend"/>
                <a:ea typeface="Lexend"/>
                <a:cs typeface="Lexend"/>
                <a:sym typeface="Lexend"/>
              </a:rPr>
              <a:t>The Financials</a:t>
            </a:r>
            <a:endParaRPr b="1" sz="2300">
              <a:solidFill>
                <a:srgbClr val="2FB454"/>
              </a:solidFill>
              <a:latin typeface="Lexend"/>
              <a:ea typeface="Lexend"/>
              <a:cs typeface="Lexend"/>
              <a:sym typeface="Lexend"/>
            </a:endParaRPr>
          </a:p>
        </p:txBody>
      </p:sp>
      <p:sp>
        <p:nvSpPr>
          <p:cNvPr id="423" name="Google Shape;423;p34"/>
          <p:cNvSpPr txBox="1"/>
          <p:nvPr/>
        </p:nvSpPr>
        <p:spPr>
          <a:xfrm>
            <a:off x="284525" y="619400"/>
            <a:ext cx="85644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0B4B6F"/>
                </a:solidFill>
                <a:latin typeface="Lexend Light"/>
                <a:ea typeface="Lexend Light"/>
                <a:cs typeface="Lexend Light"/>
                <a:sym typeface="Lexend Light"/>
              </a:rPr>
              <a:t>Our ride-hailing app is seeking USD 50,000 in seed funding to complete the product development and launch. We are projecting USD 50,000 in revenue and USD 10,000 in profit by Year 1, with a target of 1,000 monthly rides and 200 active drivers.</a:t>
            </a:r>
            <a:endParaRPr sz="1100">
              <a:solidFill>
                <a:srgbClr val="0B4B6F"/>
              </a:solidFill>
              <a:latin typeface="Lexend Light"/>
              <a:ea typeface="Lexend Light"/>
              <a:cs typeface="Lexend Light"/>
              <a:sym typeface="Lexend Light"/>
            </a:endParaRPr>
          </a:p>
        </p:txBody>
      </p:sp>
      <p:sp>
        <p:nvSpPr>
          <p:cNvPr id="424" name="Google Shape;424;p34"/>
          <p:cNvSpPr txBox="1"/>
          <p:nvPr/>
        </p:nvSpPr>
        <p:spPr>
          <a:xfrm>
            <a:off x="660088" y="2448850"/>
            <a:ext cx="228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0B4B6F"/>
                </a:solidFill>
                <a:latin typeface="Lexend"/>
                <a:ea typeface="Lexend"/>
                <a:cs typeface="Lexend"/>
                <a:sym typeface="Lexend"/>
              </a:rPr>
              <a:t>Current Funding</a:t>
            </a:r>
            <a:endParaRPr>
              <a:solidFill>
                <a:srgbClr val="0B4B6F"/>
              </a:solidFill>
              <a:latin typeface="Lexend Light"/>
              <a:ea typeface="Lexend Light"/>
              <a:cs typeface="Lexend Light"/>
              <a:sym typeface="Lexend Light"/>
            </a:endParaRPr>
          </a:p>
        </p:txBody>
      </p:sp>
      <p:sp>
        <p:nvSpPr>
          <p:cNvPr id="425" name="Google Shape;425;p34"/>
          <p:cNvSpPr txBox="1"/>
          <p:nvPr/>
        </p:nvSpPr>
        <p:spPr>
          <a:xfrm>
            <a:off x="3335375" y="2448850"/>
            <a:ext cx="2428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2EB454"/>
                </a:solidFill>
                <a:latin typeface="Lexend"/>
                <a:ea typeface="Lexend"/>
                <a:cs typeface="Lexend"/>
                <a:sym typeface="Lexend"/>
              </a:rPr>
              <a:t>Revenue Projections</a:t>
            </a:r>
            <a:endParaRPr b="1">
              <a:solidFill>
                <a:srgbClr val="2EB454"/>
              </a:solidFill>
              <a:latin typeface="Lexend"/>
              <a:ea typeface="Lexend"/>
              <a:cs typeface="Lexend"/>
              <a:sym typeface="Lexend"/>
            </a:endParaRPr>
          </a:p>
        </p:txBody>
      </p:sp>
      <p:sp>
        <p:nvSpPr>
          <p:cNvPr id="426" name="Google Shape;426;p34"/>
          <p:cNvSpPr txBox="1"/>
          <p:nvPr/>
        </p:nvSpPr>
        <p:spPr>
          <a:xfrm>
            <a:off x="6159187" y="2448850"/>
            <a:ext cx="2332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E3B119"/>
                </a:solidFill>
                <a:latin typeface="Lexend"/>
                <a:ea typeface="Lexend"/>
                <a:cs typeface="Lexend"/>
                <a:sym typeface="Lexend"/>
              </a:rPr>
              <a:t>Fundraising</a:t>
            </a:r>
            <a:endParaRPr b="1">
              <a:solidFill>
                <a:srgbClr val="E3B119"/>
              </a:solidFill>
              <a:latin typeface="Lexend"/>
              <a:ea typeface="Lexend"/>
              <a:cs typeface="Lexend"/>
              <a:sym typeface="Lexend"/>
            </a:endParaRPr>
          </a:p>
        </p:txBody>
      </p:sp>
      <p:sp>
        <p:nvSpPr>
          <p:cNvPr id="427" name="Google Shape;427;p34"/>
          <p:cNvSpPr txBox="1"/>
          <p:nvPr/>
        </p:nvSpPr>
        <p:spPr>
          <a:xfrm>
            <a:off x="642075" y="2792125"/>
            <a:ext cx="2169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B4B6F"/>
                </a:solidFill>
                <a:latin typeface="Lexend Light"/>
                <a:ea typeface="Lexend Light"/>
                <a:cs typeface="Lexend Light"/>
                <a:sym typeface="Lexend Light"/>
              </a:rPr>
              <a:t>We are currently bootstrapping and have made USD 20,000  revenue and acquired 50 drivers who have done 4,000 ride from our initial investment of USD 5,000 from co-founders. Our current monthly net burn rate is USD 700 translating to a runway of 6 months given cash balance of USD 4,200.</a:t>
            </a:r>
            <a:endParaRPr sz="1000">
              <a:solidFill>
                <a:srgbClr val="0B4B6F"/>
              </a:solidFill>
              <a:latin typeface="Lexend Light"/>
              <a:ea typeface="Lexend Light"/>
              <a:cs typeface="Lexend Light"/>
              <a:sym typeface="Lexend Light"/>
            </a:endParaRPr>
          </a:p>
        </p:txBody>
      </p:sp>
      <p:sp>
        <p:nvSpPr>
          <p:cNvPr id="428" name="Google Shape;428;p34"/>
          <p:cNvSpPr txBox="1"/>
          <p:nvPr/>
        </p:nvSpPr>
        <p:spPr>
          <a:xfrm>
            <a:off x="3463300" y="2762025"/>
            <a:ext cx="22020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2EB454"/>
                </a:solidFill>
                <a:latin typeface="Lexend Light"/>
                <a:ea typeface="Lexend Light"/>
                <a:cs typeface="Lexend Light"/>
                <a:sym typeface="Lexend Light"/>
              </a:rPr>
              <a:t>We project to generate USD 180,000 in revenue during our first year, and achieve USD 400,000 in annual revenue by year three, assuming strong demand and license approval.</a:t>
            </a:r>
            <a:endParaRPr b="1" sz="1000">
              <a:solidFill>
                <a:srgbClr val="2EB454"/>
              </a:solidFill>
              <a:latin typeface="Lexend"/>
              <a:ea typeface="Lexend"/>
              <a:cs typeface="Lexend"/>
              <a:sym typeface="Lexend"/>
            </a:endParaRPr>
          </a:p>
        </p:txBody>
      </p:sp>
      <p:sp>
        <p:nvSpPr>
          <p:cNvPr id="429" name="Google Shape;429;p34"/>
          <p:cNvSpPr txBox="1"/>
          <p:nvPr/>
        </p:nvSpPr>
        <p:spPr>
          <a:xfrm>
            <a:off x="6288175" y="2762025"/>
            <a:ext cx="21216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E3B119"/>
                </a:solidFill>
                <a:latin typeface="Lexend Light"/>
                <a:ea typeface="Lexend Light"/>
                <a:cs typeface="Lexend Light"/>
                <a:sym typeface="Lexend Light"/>
              </a:rPr>
              <a:t>We are seeking a capital raise of USD 50,000 in seed funding</a:t>
            </a:r>
            <a:r>
              <a:rPr lang="en" sz="1000">
                <a:solidFill>
                  <a:srgbClr val="E3B119"/>
                </a:solidFill>
                <a:latin typeface="Lexend Light"/>
                <a:ea typeface="Lexend Light"/>
                <a:cs typeface="Lexend Light"/>
                <a:sym typeface="Lexend Light"/>
              </a:rPr>
              <a:t>. Th</a:t>
            </a:r>
            <a:r>
              <a:rPr lang="en" sz="1000">
                <a:solidFill>
                  <a:srgbClr val="E3B119"/>
                </a:solidFill>
                <a:latin typeface="Lexend Light"/>
                <a:ea typeface="Lexend Light"/>
                <a:cs typeface="Lexend Light"/>
                <a:sym typeface="Lexend Light"/>
              </a:rPr>
              <a:t>e use of funds would be for product development, staffing, and marketing to </a:t>
            </a:r>
            <a:r>
              <a:rPr lang="en" sz="1000">
                <a:solidFill>
                  <a:srgbClr val="E3B119"/>
                </a:solidFill>
                <a:latin typeface="Lexend Light"/>
                <a:ea typeface="Lexend Light"/>
                <a:cs typeface="Lexend Light"/>
                <a:sym typeface="Lexend Light"/>
              </a:rPr>
              <a:t>achieve milestones of </a:t>
            </a:r>
            <a:r>
              <a:rPr lang="en" sz="1000">
                <a:solidFill>
                  <a:srgbClr val="E3B119"/>
                </a:solidFill>
                <a:latin typeface="Lexend Light"/>
                <a:ea typeface="Lexend Light"/>
                <a:cs typeface="Lexend Light"/>
                <a:sym typeface="Lexend Light"/>
              </a:rPr>
              <a:t> launching the app in beta, expanding the driver and rider base, and building a trusted and reliable brand in Nairobi.</a:t>
            </a:r>
            <a:endParaRPr b="1" sz="1000">
              <a:solidFill>
                <a:srgbClr val="E3B119"/>
              </a:solidFill>
              <a:latin typeface="Lexend"/>
              <a:ea typeface="Lexend"/>
              <a:cs typeface="Lexend"/>
              <a:sym typeface="Lexend"/>
            </a:endParaRPr>
          </a:p>
        </p:txBody>
      </p:sp>
      <p:pic>
        <p:nvPicPr>
          <p:cNvPr id="430" name="Google Shape;430;p34"/>
          <p:cNvPicPr preferRelativeResize="0"/>
          <p:nvPr/>
        </p:nvPicPr>
        <p:blipFill>
          <a:blip r:embed="rId3">
            <a:alphaModFix/>
          </a:blip>
          <a:stretch>
            <a:fillRect/>
          </a:stretch>
        </p:blipFill>
        <p:spPr>
          <a:xfrm>
            <a:off x="6812825" y="1380300"/>
            <a:ext cx="1024900" cy="1024900"/>
          </a:xfrm>
          <a:prstGeom prst="rect">
            <a:avLst/>
          </a:prstGeom>
          <a:noFill/>
          <a:ln>
            <a:noFill/>
          </a:ln>
        </p:spPr>
      </p:pic>
      <p:pic>
        <p:nvPicPr>
          <p:cNvPr id="431" name="Google Shape;431;p34"/>
          <p:cNvPicPr preferRelativeResize="0"/>
          <p:nvPr/>
        </p:nvPicPr>
        <p:blipFill>
          <a:blip r:embed="rId4">
            <a:alphaModFix/>
          </a:blip>
          <a:stretch>
            <a:fillRect/>
          </a:stretch>
        </p:blipFill>
        <p:spPr>
          <a:xfrm>
            <a:off x="4091575" y="1458400"/>
            <a:ext cx="868700" cy="868700"/>
          </a:xfrm>
          <a:prstGeom prst="rect">
            <a:avLst/>
          </a:prstGeom>
          <a:noFill/>
          <a:ln>
            <a:noFill/>
          </a:ln>
        </p:spPr>
      </p:pic>
      <p:pic>
        <p:nvPicPr>
          <p:cNvPr id="432" name="Google Shape;432;p34"/>
          <p:cNvPicPr preferRelativeResize="0"/>
          <p:nvPr/>
        </p:nvPicPr>
        <p:blipFill>
          <a:blip r:embed="rId5">
            <a:alphaModFix/>
          </a:blip>
          <a:stretch>
            <a:fillRect/>
          </a:stretch>
        </p:blipFill>
        <p:spPr>
          <a:xfrm>
            <a:off x="1292225" y="1458400"/>
            <a:ext cx="868700" cy="868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36" name="Shape 436"/>
        <p:cNvGrpSpPr/>
        <p:nvPr/>
      </p:nvGrpSpPr>
      <p:grpSpPr>
        <a:xfrm>
          <a:off x="0" y="0"/>
          <a:ext cx="0" cy="0"/>
          <a:chOff x="0" y="0"/>
          <a:chExt cx="0" cy="0"/>
        </a:xfrm>
      </p:grpSpPr>
      <p:sp>
        <p:nvSpPr>
          <p:cNvPr id="437" name="Google Shape;437;p35"/>
          <p:cNvSpPr txBox="1"/>
          <p:nvPr/>
        </p:nvSpPr>
        <p:spPr>
          <a:xfrm>
            <a:off x="284525" y="132100"/>
            <a:ext cx="82899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0B4B6F"/>
                </a:solidFill>
                <a:latin typeface="Lexend"/>
                <a:ea typeface="Lexend"/>
                <a:cs typeface="Lexend"/>
                <a:sym typeface="Lexend"/>
              </a:rPr>
              <a:t>The Milestones</a:t>
            </a:r>
            <a:endParaRPr b="1" sz="2300">
              <a:solidFill>
                <a:srgbClr val="2FB454"/>
              </a:solidFill>
              <a:latin typeface="Lexend"/>
              <a:ea typeface="Lexend"/>
              <a:cs typeface="Lexend"/>
              <a:sym typeface="Lexend"/>
            </a:endParaRPr>
          </a:p>
        </p:txBody>
      </p:sp>
      <p:sp>
        <p:nvSpPr>
          <p:cNvPr id="438" name="Google Shape;438;p35"/>
          <p:cNvSpPr txBox="1"/>
          <p:nvPr/>
        </p:nvSpPr>
        <p:spPr>
          <a:xfrm>
            <a:off x="284525" y="619400"/>
            <a:ext cx="85644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0B4B6F"/>
                </a:solidFill>
                <a:latin typeface="Lexend Light"/>
                <a:ea typeface="Lexend Light"/>
                <a:cs typeface="Lexend Light"/>
                <a:sym typeface="Lexend Light"/>
              </a:rPr>
              <a:t>Our ride-hailing app has achieved several key milestones to date, including the development of the prototype, the recruitment of a network of 50 drivers, and the validation of the concept through user testing and feedback. The company's future goals include launching the app in beta, expanding the driver and rider base, and building a trusted and reliable brand in Nairobi.</a:t>
            </a:r>
            <a:endParaRPr sz="1100">
              <a:solidFill>
                <a:srgbClr val="0B4B6F"/>
              </a:solidFill>
              <a:latin typeface="Lexend Light"/>
              <a:ea typeface="Lexend Light"/>
              <a:cs typeface="Lexend Light"/>
              <a:sym typeface="Lexend Light"/>
            </a:endParaRPr>
          </a:p>
        </p:txBody>
      </p:sp>
      <p:sp>
        <p:nvSpPr>
          <p:cNvPr id="439" name="Google Shape;439;p35"/>
          <p:cNvSpPr txBox="1"/>
          <p:nvPr/>
        </p:nvSpPr>
        <p:spPr>
          <a:xfrm>
            <a:off x="271763" y="3011725"/>
            <a:ext cx="228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0B4B6F"/>
                </a:solidFill>
                <a:latin typeface="Lexend"/>
                <a:ea typeface="Lexend"/>
                <a:cs typeface="Lexend"/>
                <a:sym typeface="Lexend"/>
              </a:rPr>
              <a:t>Prototype</a:t>
            </a:r>
            <a:endParaRPr>
              <a:solidFill>
                <a:srgbClr val="0B4B6F"/>
              </a:solidFill>
              <a:latin typeface="Lexend Light"/>
              <a:ea typeface="Lexend Light"/>
              <a:cs typeface="Lexend Light"/>
              <a:sym typeface="Lexend Light"/>
            </a:endParaRPr>
          </a:p>
        </p:txBody>
      </p:sp>
      <p:sp>
        <p:nvSpPr>
          <p:cNvPr id="440" name="Google Shape;440;p35"/>
          <p:cNvSpPr txBox="1"/>
          <p:nvPr/>
        </p:nvSpPr>
        <p:spPr>
          <a:xfrm>
            <a:off x="327275" y="3346875"/>
            <a:ext cx="2169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B4B6F"/>
                </a:solidFill>
                <a:latin typeface="Lexend Light"/>
                <a:ea typeface="Lexend Light"/>
                <a:cs typeface="Lexend Light"/>
                <a:sym typeface="Lexend Light"/>
              </a:rPr>
              <a:t>We developed our prototype</a:t>
            </a:r>
            <a:endParaRPr b="1" sz="1000">
              <a:solidFill>
                <a:srgbClr val="0B4B6F"/>
              </a:solidFill>
              <a:latin typeface="Lexend"/>
              <a:ea typeface="Lexend"/>
              <a:cs typeface="Lexend"/>
              <a:sym typeface="Lexend"/>
            </a:endParaRPr>
          </a:p>
        </p:txBody>
      </p:sp>
      <p:sp>
        <p:nvSpPr>
          <p:cNvPr id="441" name="Google Shape;441;p35"/>
          <p:cNvSpPr txBox="1"/>
          <p:nvPr/>
        </p:nvSpPr>
        <p:spPr>
          <a:xfrm>
            <a:off x="2132301" y="1966225"/>
            <a:ext cx="2405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0B4B6F"/>
                </a:solidFill>
                <a:latin typeface="Lexend"/>
                <a:ea typeface="Lexend"/>
                <a:cs typeface="Lexend"/>
                <a:sym typeface="Lexend"/>
              </a:rPr>
              <a:t>Met Legal Requirements</a:t>
            </a:r>
            <a:endParaRPr>
              <a:solidFill>
                <a:srgbClr val="0B4B6F"/>
              </a:solidFill>
              <a:latin typeface="Lexend Light"/>
              <a:ea typeface="Lexend Light"/>
              <a:cs typeface="Lexend Light"/>
              <a:sym typeface="Lexend Light"/>
            </a:endParaRPr>
          </a:p>
        </p:txBody>
      </p:sp>
      <p:sp>
        <p:nvSpPr>
          <p:cNvPr id="442" name="Google Shape;442;p35"/>
          <p:cNvSpPr txBox="1"/>
          <p:nvPr/>
        </p:nvSpPr>
        <p:spPr>
          <a:xfrm>
            <a:off x="2076500" y="2224425"/>
            <a:ext cx="2517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B4B6F"/>
                </a:solidFill>
                <a:latin typeface="Lexend Light"/>
                <a:ea typeface="Lexend Light"/>
                <a:cs typeface="Lexend Light"/>
                <a:sym typeface="Lexend Light"/>
              </a:rPr>
              <a:t>We incorporated our startup and </a:t>
            </a:r>
            <a:r>
              <a:rPr lang="en" sz="1000">
                <a:solidFill>
                  <a:srgbClr val="0B4B6F"/>
                </a:solidFill>
                <a:latin typeface="Lexend Light"/>
                <a:ea typeface="Lexend Light"/>
                <a:cs typeface="Lexend Light"/>
                <a:sym typeface="Lexend Light"/>
              </a:rPr>
              <a:t>obtained initial necessary licenses</a:t>
            </a:r>
            <a:r>
              <a:rPr lang="en" sz="1000">
                <a:solidFill>
                  <a:srgbClr val="0B4B6F"/>
                </a:solidFill>
                <a:latin typeface="Lexend Light"/>
                <a:ea typeface="Lexend Light"/>
                <a:cs typeface="Lexend Light"/>
                <a:sym typeface="Lexend Light"/>
              </a:rPr>
              <a:t> </a:t>
            </a:r>
            <a:endParaRPr b="1" sz="1000">
              <a:solidFill>
                <a:srgbClr val="0B4B6F"/>
              </a:solidFill>
              <a:latin typeface="Lexend"/>
              <a:ea typeface="Lexend"/>
              <a:cs typeface="Lexend"/>
              <a:sym typeface="Lexend"/>
            </a:endParaRPr>
          </a:p>
        </p:txBody>
      </p:sp>
      <p:sp>
        <p:nvSpPr>
          <p:cNvPr id="443" name="Google Shape;443;p35"/>
          <p:cNvSpPr txBox="1"/>
          <p:nvPr/>
        </p:nvSpPr>
        <p:spPr>
          <a:xfrm>
            <a:off x="4276376" y="3020550"/>
            <a:ext cx="246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0B4B6F"/>
                </a:solidFill>
                <a:latin typeface="Lexend"/>
                <a:ea typeface="Lexend"/>
                <a:cs typeface="Lexend"/>
                <a:sym typeface="Lexend"/>
              </a:rPr>
              <a:t>Network of 50 drivers</a:t>
            </a:r>
            <a:endParaRPr b="1">
              <a:solidFill>
                <a:srgbClr val="0B4B6F"/>
              </a:solidFill>
              <a:latin typeface="Lexend"/>
              <a:ea typeface="Lexend"/>
              <a:cs typeface="Lexend"/>
              <a:sym typeface="Lexend"/>
            </a:endParaRPr>
          </a:p>
        </p:txBody>
      </p:sp>
      <p:sp>
        <p:nvSpPr>
          <p:cNvPr id="444" name="Google Shape;444;p35"/>
          <p:cNvSpPr txBox="1"/>
          <p:nvPr/>
        </p:nvSpPr>
        <p:spPr>
          <a:xfrm>
            <a:off x="4423225" y="3346875"/>
            <a:ext cx="2169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B4B6F"/>
                </a:solidFill>
                <a:latin typeface="Lexend Light"/>
                <a:ea typeface="Lexend Light"/>
                <a:cs typeface="Lexend Light"/>
                <a:sym typeface="Lexend Light"/>
              </a:rPr>
              <a:t>Onboarded our first 50 drivers in key locations</a:t>
            </a:r>
            <a:endParaRPr b="1" sz="1000">
              <a:solidFill>
                <a:srgbClr val="0B4B6F"/>
              </a:solidFill>
              <a:latin typeface="Lexend"/>
              <a:ea typeface="Lexend"/>
              <a:cs typeface="Lexend"/>
              <a:sym typeface="Lexend"/>
            </a:endParaRPr>
          </a:p>
        </p:txBody>
      </p:sp>
      <p:sp>
        <p:nvSpPr>
          <p:cNvPr id="445" name="Google Shape;445;p35"/>
          <p:cNvSpPr txBox="1"/>
          <p:nvPr/>
        </p:nvSpPr>
        <p:spPr>
          <a:xfrm>
            <a:off x="6368251" y="1966225"/>
            <a:ext cx="2405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0B4B6F"/>
                </a:solidFill>
                <a:latin typeface="Lexend"/>
                <a:ea typeface="Lexend"/>
                <a:cs typeface="Lexend"/>
                <a:sym typeface="Lexend"/>
              </a:rPr>
              <a:t>Average NPS score of 8</a:t>
            </a:r>
            <a:endParaRPr b="1">
              <a:solidFill>
                <a:srgbClr val="0B4B6F"/>
              </a:solidFill>
              <a:latin typeface="Lexend"/>
              <a:ea typeface="Lexend"/>
              <a:cs typeface="Lexend"/>
              <a:sym typeface="Lexend"/>
            </a:endParaRPr>
          </a:p>
        </p:txBody>
      </p:sp>
      <p:sp>
        <p:nvSpPr>
          <p:cNvPr id="446" name="Google Shape;446;p35"/>
          <p:cNvSpPr txBox="1"/>
          <p:nvPr/>
        </p:nvSpPr>
        <p:spPr>
          <a:xfrm>
            <a:off x="5997900" y="2240700"/>
            <a:ext cx="3146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B4B6F"/>
                </a:solidFill>
                <a:latin typeface="Lexend Light"/>
                <a:ea typeface="Lexend Light"/>
                <a:cs typeface="Lexend Light"/>
                <a:sym typeface="Lexend Light"/>
              </a:rPr>
              <a:t>Incorporated feedback from user testing and feedback resulting in improved NPS score</a:t>
            </a:r>
            <a:endParaRPr b="1" sz="1000">
              <a:solidFill>
                <a:srgbClr val="0B4B6F"/>
              </a:solidFill>
              <a:latin typeface="Lexend"/>
              <a:ea typeface="Lexend"/>
              <a:cs typeface="Lexend"/>
              <a:sym typeface="Lexend"/>
            </a:endParaRPr>
          </a:p>
        </p:txBody>
      </p:sp>
      <p:sp>
        <p:nvSpPr>
          <p:cNvPr id="447" name="Google Shape;447;p35"/>
          <p:cNvSpPr txBox="1"/>
          <p:nvPr/>
        </p:nvSpPr>
        <p:spPr>
          <a:xfrm>
            <a:off x="1030475" y="2224425"/>
            <a:ext cx="762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E3B119"/>
                </a:solidFill>
                <a:latin typeface="Lexend Light"/>
                <a:ea typeface="Lexend Light"/>
                <a:cs typeface="Lexend Light"/>
                <a:sym typeface="Lexend Light"/>
              </a:rPr>
              <a:t>March</a:t>
            </a:r>
            <a:endParaRPr sz="1000">
              <a:solidFill>
                <a:srgbClr val="E3B119"/>
              </a:solidFill>
              <a:latin typeface="Lexend Light"/>
              <a:ea typeface="Lexend Light"/>
              <a:cs typeface="Lexend Light"/>
              <a:sym typeface="Lexend Light"/>
            </a:endParaRPr>
          </a:p>
          <a:p>
            <a:pPr indent="0" lvl="0" marL="0" rtl="0" algn="ctr">
              <a:spcBef>
                <a:spcPts val="0"/>
              </a:spcBef>
              <a:spcAft>
                <a:spcPts val="0"/>
              </a:spcAft>
              <a:buNone/>
            </a:pPr>
            <a:r>
              <a:rPr lang="en" sz="1000">
                <a:solidFill>
                  <a:srgbClr val="E3B119"/>
                </a:solidFill>
                <a:latin typeface="Lexend Light"/>
                <a:ea typeface="Lexend Light"/>
                <a:cs typeface="Lexend Light"/>
                <a:sym typeface="Lexend Light"/>
              </a:rPr>
              <a:t>2023</a:t>
            </a:r>
            <a:endParaRPr b="1" sz="1000">
              <a:solidFill>
                <a:srgbClr val="E3B119"/>
              </a:solidFill>
              <a:latin typeface="Lexend"/>
              <a:ea typeface="Lexend"/>
              <a:cs typeface="Lexend"/>
              <a:sym typeface="Lexend"/>
            </a:endParaRPr>
          </a:p>
        </p:txBody>
      </p:sp>
      <p:cxnSp>
        <p:nvCxnSpPr>
          <p:cNvPr id="448" name="Google Shape;448;p35"/>
          <p:cNvCxnSpPr/>
          <p:nvPr/>
        </p:nvCxnSpPr>
        <p:spPr>
          <a:xfrm flipH="1" rot="10800000">
            <a:off x="882725" y="2788050"/>
            <a:ext cx="7644300" cy="9300"/>
          </a:xfrm>
          <a:prstGeom prst="straightConnector1">
            <a:avLst/>
          </a:prstGeom>
          <a:noFill/>
          <a:ln cap="flat" cmpd="sng" w="28575">
            <a:solidFill>
              <a:srgbClr val="2EB454"/>
            </a:solidFill>
            <a:prstDash val="solid"/>
            <a:round/>
            <a:headEnd len="med" w="med" type="none"/>
            <a:tailEnd len="med" w="med" type="triangle"/>
          </a:ln>
        </p:spPr>
      </p:cxnSp>
      <p:sp>
        <p:nvSpPr>
          <p:cNvPr id="449" name="Google Shape;449;p35"/>
          <p:cNvSpPr/>
          <p:nvPr/>
        </p:nvSpPr>
        <p:spPr>
          <a:xfrm>
            <a:off x="1352375" y="2733300"/>
            <a:ext cx="118800" cy="118800"/>
          </a:xfrm>
          <a:prstGeom prst="ellipse">
            <a:avLst/>
          </a:prstGeom>
          <a:solidFill>
            <a:srgbClr val="0B4B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5"/>
          <p:cNvSpPr/>
          <p:nvPr/>
        </p:nvSpPr>
        <p:spPr>
          <a:xfrm>
            <a:off x="3223825" y="2733300"/>
            <a:ext cx="118800" cy="118800"/>
          </a:xfrm>
          <a:prstGeom prst="ellipse">
            <a:avLst/>
          </a:prstGeom>
          <a:solidFill>
            <a:srgbClr val="0B4B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5"/>
          <p:cNvSpPr/>
          <p:nvPr/>
        </p:nvSpPr>
        <p:spPr>
          <a:xfrm>
            <a:off x="5448325" y="2733300"/>
            <a:ext cx="118800" cy="118800"/>
          </a:xfrm>
          <a:prstGeom prst="ellipse">
            <a:avLst/>
          </a:prstGeom>
          <a:solidFill>
            <a:srgbClr val="0B4B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5"/>
          <p:cNvSpPr/>
          <p:nvPr/>
        </p:nvSpPr>
        <p:spPr>
          <a:xfrm>
            <a:off x="7672825" y="2733300"/>
            <a:ext cx="118800" cy="118800"/>
          </a:xfrm>
          <a:prstGeom prst="ellipse">
            <a:avLst/>
          </a:prstGeom>
          <a:solidFill>
            <a:srgbClr val="0B4B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5"/>
          <p:cNvSpPr txBox="1"/>
          <p:nvPr/>
        </p:nvSpPr>
        <p:spPr>
          <a:xfrm>
            <a:off x="2901925" y="2919325"/>
            <a:ext cx="762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E3B119"/>
                </a:solidFill>
                <a:latin typeface="Lexend Light"/>
                <a:ea typeface="Lexend Light"/>
                <a:cs typeface="Lexend Light"/>
                <a:sym typeface="Lexend Light"/>
              </a:rPr>
              <a:t>May</a:t>
            </a:r>
            <a:endParaRPr sz="1000">
              <a:solidFill>
                <a:srgbClr val="E3B119"/>
              </a:solidFill>
              <a:latin typeface="Lexend Light"/>
              <a:ea typeface="Lexend Light"/>
              <a:cs typeface="Lexend Light"/>
              <a:sym typeface="Lexend Light"/>
            </a:endParaRPr>
          </a:p>
          <a:p>
            <a:pPr indent="0" lvl="0" marL="0" rtl="0" algn="ctr">
              <a:spcBef>
                <a:spcPts val="0"/>
              </a:spcBef>
              <a:spcAft>
                <a:spcPts val="0"/>
              </a:spcAft>
              <a:buNone/>
            </a:pPr>
            <a:r>
              <a:rPr lang="en" sz="1000">
                <a:solidFill>
                  <a:srgbClr val="E3B119"/>
                </a:solidFill>
                <a:latin typeface="Lexend Light"/>
                <a:ea typeface="Lexend Light"/>
                <a:cs typeface="Lexend Light"/>
                <a:sym typeface="Lexend Light"/>
              </a:rPr>
              <a:t>2023</a:t>
            </a:r>
            <a:endParaRPr b="1" sz="1000">
              <a:solidFill>
                <a:srgbClr val="E3B119"/>
              </a:solidFill>
              <a:latin typeface="Lexend"/>
              <a:ea typeface="Lexend"/>
              <a:cs typeface="Lexend"/>
              <a:sym typeface="Lexend"/>
            </a:endParaRPr>
          </a:p>
        </p:txBody>
      </p:sp>
      <p:sp>
        <p:nvSpPr>
          <p:cNvPr id="454" name="Google Shape;454;p35"/>
          <p:cNvSpPr txBox="1"/>
          <p:nvPr/>
        </p:nvSpPr>
        <p:spPr>
          <a:xfrm>
            <a:off x="5126425" y="2224425"/>
            <a:ext cx="762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E3B119"/>
                </a:solidFill>
                <a:latin typeface="Lexend Light"/>
                <a:ea typeface="Lexend Light"/>
                <a:cs typeface="Lexend Light"/>
                <a:sym typeface="Lexend Light"/>
              </a:rPr>
              <a:t>May</a:t>
            </a:r>
            <a:endParaRPr sz="1000">
              <a:solidFill>
                <a:srgbClr val="E3B119"/>
              </a:solidFill>
              <a:latin typeface="Lexend Light"/>
              <a:ea typeface="Lexend Light"/>
              <a:cs typeface="Lexend Light"/>
              <a:sym typeface="Lexend Light"/>
            </a:endParaRPr>
          </a:p>
          <a:p>
            <a:pPr indent="0" lvl="0" marL="0" rtl="0" algn="ctr">
              <a:spcBef>
                <a:spcPts val="0"/>
              </a:spcBef>
              <a:spcAft>
                <a:spcPts val="0"/>
              </a:spcAft>
              <a:buNone/>
            </a:pPr>
            <a:r>
              <a:rPr lang="en" sz="1000">
                <a:solidFill>
                  <a:srgbClr val="E3B119"/>
                </a:solidFill>
                <a:latin typeface="Lexend Light"/>
                <a:ea typeface="Lexend Light"/>
                <a:cs typeface="Lexend Light"/>
                <a:sym typeface="Lexend Light"/>
              </a:rPr>
              <a:t>2023</a:t>
            </a:r>
            <a:endParaRPr b="1" sz="1000">
              <a:solidFill>
                <a:srgbClr val="E3B119"/>
              </a:solidFill>
              <a:latin typeface="Lexend"/>
              <a:ea typeface="Lexend"/>
              <a:cs typeface="Lexend"/>
              <a:sym typeface="Lexend"/>
            </a:endParaRPr>
          </a:p>
        </p:txBody>
      </p:sp>
      <p:sp>
        <p:nvSpPr>
          <p:cNvPr id="455" name="Google Shape;455;p35"/>
          <p:cNvSpPr txBox="1"/>
          <p:nvPr/>
        </p:nvSpPr>
        <p:spPr>
          <a:xfrm>
            <a:off x="7350925" y="2919325"/>
            <a:ext cx="762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E3B119"/>
                </a:solidFill>
                <a:latin typeface="Lexend Light"/>
                <a:ea typeface="Lexend Light"/>
                <a:cs typeface="Lexend Light"/>
                <a:sym typeface="Lexend Light"/>
              </a:rPr>
              <a:t>June</a:t>
            </a:r>
            <a:endParaRPr sz="1000">
              <a:solidFill>
                <a:srgbClr val="E3B119"/>
              </a:solidFill>
              <a:latin typeface="Lexend Light"/>
              <a:ea typeface="Lexend Light"/>
              <a:cs typeface="Lexend Light"/>
              <a:sym typeface="Lexend Light"/>
            </a:endParaRPr>
          </a:p>
          <a:p>
            <a:pPr indent="0" lvl="0" marL="0" rtl="0" algn="ctr">
              <a:spcBef>
                <a:spcPts val="0"/>
              </a:spcBef>
              <a:spcAft>
                <a:spcPts val="0"/>
              </a:spcAft>
              <a:buNone/>
            </a:pPr>
            <a:r>
              <a:rPr lang="en" sz="1000">
                <a:solidFill>
                  <a:srgbClr val="E3B119"/>
                </a:solidFill>
                <a:latin typeface="Lexend Light"/>
                <a:ea typeface="Lexend Light"/>
                <a:cs typeface="Lexend Light"/>
                <a:sym typeface="Lexend Light"/>
              </a:rPr>
              <a:t>2023</a:t>
            </a:r>
            <a:endParaRPr b="1" sz="1000">
              <a:solidFill>
                <a:srgbClr val="E3B119"/>
              </a:solidFill>
              <a:latin typeface="Lexend"/>
              <a:ea typeface="Lexend"/>
              <a:cs typeface="Lexend"/>
              <a:sym typeface="Lexe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5" name="Shape 85"/>
        <p:cNvGrpSpPr/>
        <p:nvPr/>
      </p:nvGrpSpPr>
      <p:grpSpPr>
        <a:xfrm>
          <a:off x="0" y="0"/>
          <a:ext cx="0" cy="0"/>
          <a:chOff x="0" y="0"/>
          <a:chExt cx="0" cy="0"/>
        </a:xfrm>
      </p:grpSpPr>
      <p:sp>
        <p:nvSpPr>
          <p:cNvPr id="86" name="Google Shape;86;p15"/>
          <p:cNvSpPr txBox="1"/>
          <p:nvPr/>
        </p:nvSpPr>
        <p:spPr>
          <a:xfrm>
            <a:off x="284525" y="132100"/>
            <a:ext cx="82899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0B4B6F"/>
                </a:solidFill>
                <a:latin typeface="Lexend"/>
                <a:ea typeface="Lexend"/>
                <a:cs typeface="Lexend"/>
                <a:sym typeface="Lexend"/>
              </a:rPr>
              <a:t>Two Versions</a:t>
            </a:r>
            <a:endParaRPr b="1" sz="2300">
              <a:solidFill>
                <a:srgbClr val="2FB454"/>
              </a:solidFill>
              <a:latin typeface="Lexend"/>
              <a:ea typeface="Lexend"/>
              <a:cs typeface="Lexend"/>
              <a:sym typeface="Lexend"/>
            </a:endParaRPr>
          </a:p>
        </p:txBody>
      </p:sp>
      <p:sp>
        <p:nvSpPr>
          <p:cNvPr id="87" name="Google Shape;87;p15"/>
          <p:cNvSpPr txBox="1"/>
          <p:nvPr/>
        </p:nvSpPr>
        <p:spPr>
          <a:xfrm>
            <a:off x="284525" y="619400"/>
            <a:ext cx="8456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0B4B6F"/>
                </a:solidFill>
                <a:latin typeface="Lexend Light"/>
                <a:ea typeface="Lexend Light"/>
                <a:cs typeface="Lexend Light"/>
                <a:sym typeface="Lexend Light"/>
              </a:rPr>
              <a:t>In this Founder Academy Guide, we’ve included two versions of the a Pitch Deck to help you get started.</a:t>
            </a:r>
            <a:endParaRPr sz="1100">
              <a:solidFill>
                <a:srgbClr val="0B4B6F"/>
              </a:solidFill>
              <a:latin typeface="Lexend Light"/>
              <a:ea typeface="Lexend Light"/>
              <a:cs typeface="Lexend Light"/>
              <a:sym typeface="Lexend Light"/>
            </a:endParaRPr>
          </a:p>
        </p:txBody>
      </p:sp>
      <p:sp>
        <p:nvSpPr>
          <p:cNvPr id="88" name="Google Shape;88;p15"/>
          <p:cNvSpPr txBox="1"/>
          <p:nvPr/>
        </p:nvSpPr>
        <p:spPr>
          <a:xfrm>
            <a:off x="1490688" y="3289500"/>
            <a:ext cx="2428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2EB454"/>
                </a:solidFill>
                <a:latin typeface="Lexend"/>
                <a:ea typeface="Lexend"/>
                <a:cs typeface="Lexend"/>
                <a:sym typeface="Lexend"/>
              </a:rPr>
              <a:t>Template</a:t>
            </a:r>
            <a:endParaRPr b="1">
              <a:solidFill>
                <a:srgbClr val="2EB454"/>
              </a:solidFill>
              <a:latin typeface="Lexend"/>
              <a:ea typeface="Lexend"/>
              <a:cs typeface="Lexend"/>
              <a:sym typeface="Lexend"/>
            </a:endParaRPr>
          </a:p>
        </p:txBody>
      </p:sp>
      <p:sp>
        <p:nvSpPr>
          <p:cNvPr id="89" name="Google Shape;89;p15"/>
          <p:cNvSpPr txBox="1"/>
          <p:nvPr/>
        </p:nvSpPr>
        <p:spPr>
          <a:xfrm>
            <a:off x="5100874" y="3286550"/>
            <a:ext cx="2332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E3B119"/>
                </a:solidFill>
                <a:latin typeface="Lexend"/>
                <a:ea typeface="Lexend"/>
                <a:cs typeface="Lexend"/>
                <a:sym typeface="Lexend"/>
              </a:rPr>
              <a:t>Example</a:t>
            </a:r>
            <a:endParaRPr b="1">
              <a:solidFill>
                <a:srgbClr val="E3B119"/>
              </a:solidFill>
              <a:latin typeface="Lexend"/>
              <a:ea typeface="Lexend"/>
              <a:cs typeface="Lexend"/>
              <a:sym typeface="Lexend"/>
            </a:endParaRPr>
          </a:p>
        </p:txBody>
      </p:sp>
      <p:sp>
        <p:nvSpPr>
          <p:cNvPr id="90" name="Google Shape;90;p15"/>
          <p:cNvSpPr txBox="1"/>
          <p:nvPr/>
        </p:nvSpPr>
        <p:spPr>
          <a:xfrm>
            <a:off x="1433188" y="3602675"/>
            <a:ext cx="2707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000">
                <a:solidFill>
                  <a:srgbClr val="2EB454"/>
                </a:solidFill>
                <a:latin typeface="Lexend Light"/>
                <a:ea typeface="Lexend Light"/>
                <a:cs typeface="Lexend Light"/>
                <a:sym typeface="Lexend Light"/>
              </a:rPr>
              <a:t>This is a version that you may use to adapt and submit as a deliverable.</a:t>
            </a:r>
            <a:endParaRPr b="1" sz="1000">
              <a:solidFill>
                <a:srgbClr val="2EB454"/>
              </a:solidFill>
              <a:latin typeface="Lexend"/>
              <a:ea typeface="Lexend"/>
              <a:cs typeface="Lexend"/>
              <a:sym typeface="Lexend"/>
            </a:endParaRPr>
          </a:p>
        </p:txBody>
      </p:sp>
      <p:sp>
        <p:nvSpPr>
          <p:cNvPr id="91" name="Google Shape;91;p15"/>
          <p:cNvSpPr txBox="1"/>
          <p:nvPr/>
        </p:nvSpPr>
        <p:spPr>
          <a:xfrm>
            <a:off x="4946538" y="3567175"/>
            <a:ext cx="2645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E3B119"/>
                </a:solidFill>
                <a:latin typeface="Lexend Light"/>
                <a:ea typeface="Lexend Light"/>
                <a:cs typeface="Lexend Light"/>
                <a:sym typeface="Lexend Light"/>
              </a:rPr>
              <a:t>Provides a real-world example of how the tool can be filled by an entrepreneur.</a:t>
            </a:r>
            <a:endParaRPr sz="1000">
              <a:solidFill>
                <a:srgbClr val="E3B119"/>
              </a:solidFill>
              <a:latin typeface="Lexend Light"/>
              <a:ea typeface="Lexend Light"/>
              <a:cs typeface="Lexend Light"/>
              <a:sym typeface="Lexend Light"/>
            </a:endParaRPr>
          </a:p>
        </p:txBody>
      </p:sp>
      <p:pic>
        <p:nvPicPr>
          <p:cNvPr id="92" name="Google Shape;92;p15"/>
          <p:cNvPicPr preferRelativeResize="0"/>
          <p:nvPr/>
        </p:nvPicPr>
        <p:blipFill>
          <a:blip r:embed="rId3">
            <a:alphaModFix/>
          </a:blip>
          <a:stretch>
            <a:fillRect/>
          </a:stretch>
        </p:blipFill>
        <p:spPr>
          <a:xfrm>
            <a:off x="1572550" y="1670762"/>
            <a:ext cx="2428502" cy="1365365"/>
          </a:xfrm>
          <a:prstGeom prst="rect">
            <a:avLst/>
          </a:prstGeom>
          <a:noFill/>
          <a:ln>
            <a:noFill/>
          </a:ln>
          <a:effectLst>
            <a:outerShdw blurRad="57150" rotWithShape="0" algn="bl" dir="5400000" dist="19050">
              <a:srgbClr val="000000">
                <a:alpha val="50000"/>
              </a:srgbClr>
            </a:outerShdw>
          </a:effectLst>
        </p:spPr>
      </p:pic>
      <p:pic>
        <p:nvPicPr>
          <p:cNvPr id="93" name="Google Shape;93;p15"/>
          <p:cNvPicPr preferRelativeResize="0"/>
          <p:nvPr/>
        </p:nvPicPr>
        <p:blipFill>
          <a:blip r:embed="rId4">
            <a:alphaModFix/>
          </a:blip>
          <a:stretch>
            <a:fillRect/>
          </a:stretch>
        </p:blipFill>
        <p:spPr>
          <a:xfrm>
            <a:off x="5046813" y="1670750"/>
            <a:ext cx="2445172" cy="13653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B4B6F"/>
        </a:solidFill>
      </p:bgPr>
    </p:bg>
    <p:spTree>
      <p:nvGrpSpPr>
        <p:cNvPr id="97" name="Shape 97"/>
        <p:cNvGrpSpPr/>
        <p:nvPr/>
      </p:nvGrpSpPr>
      <p:grpSpPr>
        <a:xfrm>
          <a:off x="0" y="0"/>
          <a:ext cx="0" cy="0"/>
          <a:chOff x="0" y="0"/>
          <a:chExt cx="0" cy="0"/>
        </a:xfrm>
      </p:grpSpPr>
      <p:pic>
        <p:nvPicPr>
          <p:cNvPr id="98" name="Google Shape;98;p16"/>
          <p:cNvPicPr preferRelativeResize="0"/>
          <p:nvPr/>
        </p:nvPicPr>
        <p:blipFill>
          <a:blip r:embed="rId3">
            <a:alphaModFix/>
          </a:blip>
          <a:stretch>
            <a:fillRect/>
          </a:stretch>
        </p:blipFill>
        <p:spPr>
          <a:xfrm>
            <a:off x="0" y="0"/>
            <a:ext cx="5138743" cy="5143501"/>
          </a:xfrm>
          <a:prstGeom prst="rect">
            <a:avLst/>
          </a:prstGeom>
          <a:noFill/>
          <a:ln>
            <a:noFill/>
          </a:ln>
        </p:spPr>
      </p:pic>
      <p:sp>
        <p:nvSpPr>
          <p:cNvPr id="99" name="Google Shape;99;p16"/>
          <p:cNvSpPr txBox="1"/>
          <p:nvPr/>
        </p:nvSpPr>
        <p:spPr>
          <a:xfrm>
            <a:off x="5468825" y="4163200"/>
            <a:ext cx="2769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E3B119"/>
                </a:solidFill>
                <a:latin typeface="Lexend Light"/>
                <a:ea typeface="Lexend Light"/>
                <a:cs typeface="Lexend Light"/>
                <a:sym typeface="Lexend Light"/>
              </a:rPr>
              <a:t>Tag Line</a:t>
            </a:r>
            <a:endParaRPr sz="1300">
              <a:solidFill>
                <a:srgbClr val="E3B119"/>
              </a:solidFill>
              <a:latin typeface="Lexend Light"/>
              <a:ea typeface="Lexend Light"/>
              <a:cs typeface="Lexend Light"/>
              <a:sym typeface="Lexend Light"/>
            </a:endParaRPr>
          </a:p>
        </p:txBody>
      </p:sp>
      <p:sp>
        <p:nvSpPr>
          <p:cNvPr id="100" name="Google Shape;100;p16"/>
          <p:cNvSpPr txBox="1"/>
          <p:nvPr/>
        </p:nvSpPr>
        <p:spPr>
          <a:xfrm>
            <a:off x="5458625" y="3787675"/>
            <a:ext cx="3277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lt1"/>
                </a:solidFill>
                <a:latin typeface="Lexend"/>
                <a:ea typeface="Lexend"/>
                <a:cs typeface="Lexend"/>
                <a:sym typeface="Lexend"/>
              </a:rPr>
              <a:t>Company Name</a:t>
            </a:r>
            <a:endParaRPr b="1" sz="2300">
              <a:solidFill>
                <a:schemeClr val="lt1"/>
              </a:solidFill>
              <a:latin typeface="Lexend"/>
              <a:ea typeface="Lexend"/>
              <a:cs typeface="Lexend"/>
              <a:sym typeface="Lexend"/>
            </a:endParaRPr>
          </a:p>
        </p:txBody>
      </p:sp>
      <p:sp>
        <p:nvSpPr>
          <p:cNvPr id="101" name="Google Shape;101;p16"/>
          <p:cNvSpPr/>
          <p:nvPr/>
        </p:nvSpPr>
        <p:spPr>
          <a:xfrm rot="5400000">
            <a:off x="7776900" y="-4500"/>
            <a:ext cx="1362600" cy="1371600"/>
          </a:xfrm>
          <a:prstGeom prst="diagStripe">
            <a:avLst>
              <a:gd fmla="val 47671" name="adj"/>
            </a:avLst>
          </a:prstGeom>
          <a:solidFill>
            <a:srgbClr val="E3B11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txBox="1"/>
          <p:nvPr/>
        </p:nvSpPr>
        <p:spPr>
          <a:xfrm rot="2700634">
            <a:off x="8047989" y="293898"/>
            <a:ext cx="1150816" cy="415355"/>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0B4B6F"/>
                </a:solidFill>
                <a:latin typeface="Lexend"/>
                <a:ea typeface="Lexend"/>
                <a:cs typeface="Lexend"/>
                <a:sym typeface="Lexend"/>
              </a:rPr>
              <a:t>Template</a:t>
            </a:r>
            <a:endParaRPr b="1" sz="1500">
              <a:solidFill>
                <a:srgbClr val="0B4B6F"/>
              </a:solidFill>
              <a:latin typeface="Lexend"/>
              <a:ea typeface="Lexend"/>
              <a:cs typeface="Lexend"/>
              <a:sym typeface="Lexe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6" name="Shape 106"/>
        <p:cNvGrpSpPr/>
        <p:nvPr/>
      </p:nvGrpSpPr>
      <p:grpSpPr>
        <a:xfrm>
          <a:off x="0" y="0"/>
          <a:ext cx="0" cy="0"/>
          <a:chOff x="0" y="0"/>
          <a:chExt cx="0" cy="0"/>
        </a:xfrm>
      </p:grpSpPr>
      <p:sp>
        <p:nvSpPr>
          <p:cNvPr id="107" name="Google Shape;107;p17"/>
          <p:cNvSpPr txBox="1"/>
          <p:nvPr/>
        </p:nvSpPr>
        <p:spPr>
          <a:xfrm>
            <a:off x="284525" y="132100"/>
            <a:ext cx="82899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0B4B6F"/>
                </a:solidFill>
                <a:latin typeface="Lexend"/>
                <a:ea typeface="Lexend"/>
                <a:cs typeface="Lexend"/>
                <a:sym typeface="Lexend"/>
              </a:rPr>
              <a:t>The Problem</a:t>
            </a:r>
            <a:endParaRPr b="1" sz="2300">
              <a:solidFill>
                <a:srgbClr val="2FB454"/>
              </a:solidFill>
              <a:latin typeface="Lexend"/>
              <a:ea typeface="Lexend"/>
              <a:cs typeface="Lexend"/>
              <a:sym typeface="Lexend"/>
            </a:endParaRPr>
          </a:p>
        </p:txBody>
      </p:sp>
      <p:sp>
        <p:nvSpPr>
          <p:cNvPr id="108" name="Google Shape;108;p17"/>
          <p:cNvSpPr txBox="1"/>
          <p:nvPr/>
        </p:nvSpPr>
        <p:spPr>
          <a:xfrm>
            <a:off x="284525" y="619400"/>
            <a:ext cx="8564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0B4B6F"/>
                </a:solidFill>
                <a:latin typeface="Lexend Light"/>
                <a:ea typeface="Lexend Light"/>
                <a:cs typeface="Lexend Light"/>
                <a:sym typeface="Lexend Light"/>
              </a:rPr>
              <a:t>Describe the ideal </a:t>
            </a:r>
            <a:r>
              <a:rPr lang="en" sz="1100">
                <a:solidFill>
                  <a:srgbClr val="0B4B6F"/>
                </a:solidFill>
                <a:latin typeface="Lexend Light"/>
                <a:ea typeface="Lexend Light"/>
                <a:cs typeface="Lexend Light"/>
                <a:sym typeface="Lexend Light"/>
              </a:rPr>
              <a:t>customer profile and </a:t>
            </a:r>
            <a:r>
              <a:rPr lang="en" sz="1100">
                <a:solidFill>
                  <a:srgbClr val="0B4B6F"/>
                </a:solidFill>
                <a:latin typeface="Lexend Light"/>
                <a:ea typeface="Lexend Light"/>
                <a:cs typeface="Lexend Light"/>
                <a:sym typeface="Lexend Light"/>
              </a:rPr>
              <a:t>their problems or pain points that the startup is addressing, and why it’s significant </a:t>
            </a:r>
            <a:r>
              <a:rPr lang="en" sz="1100">
                <a:solidFill>
                  <a:srgbClr val="0B4B6F"/>
                </a:solidFill>
                <a:latin typeface="Lexend Light"/>
                <a:ea typeface="Lexend Light"/>
                <a:cs typeface="Lexend Light"/>
                <a:sym typeface="Lexend Light"/>
              </a:rPr>
              <a:t>enough to need a solution. When pitching, make sure to emphasize how you as a founder can relate personally to this problem.</a:t>
            </a:r>
            <a:endParaRPr sz="1100">
              <a:solidFill>
                <a:srgbClr val="0B4B6F"/>
              </a:solidFill>
              <a:latin typeface="Lexend Light"/>
              <a:ea typeface="Lexend Light"/>
              <a:cs typeface="Lexend Light"/>
              <a:sym typeface="Lexend Light"/>
            </a:endParaRPr>
          </a:p>
        </p:txBody>
      </p:sp>
      <p:sp>
        <p:nvSpPr>
          <p:cNvPr id="109" name="Google Shape;109;p17"/>
          <p:cNvSpPr txBox="1"/>
          <p:nvPr/>
        </p:nvSpPr>
        <p:spPr>
          <a:xfrm>
            <a:off x="520138" y="3402375"/>
            <a:ext cx="228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0B4B6F"/>
                </a:solidFill>
                <a:latin typeface="Lexend"/>
                <a:ea typeface="Lexend"/>
                <a:cs typeface="Lexend"/>
                <a:sym typeface="Lexend"/>
              </a:rPr>
              <a:t>Ideal Customer Profile</a:t>
            </a:r>
            <a:endParaRPr>
              <a:solidFill>
                <a:srgbClr val="0B4B6F"/>
              </a:solidFill>
              <a:latin typeface="Lexend Light"/>
              <a:ea typeface="Lexend Light"/>
              <a:cs typeface="Lexend Light"/>
              <a:sym typeface="Lexend Light"/>
            </a:endParaRPr>
          </a:p>
        </p:txBody>
      </p:sp>
      <p:sp>
        <p:nvSpPr>
          <p:cNvPr id="110" name="Google Shape;110;p17"/>
          <p:cNvSpPr txBox="1"/>
          <p:nvPr/>
        </p:nvSpPr>
        <p:spPr>
          <a:xfrm>
            <a:off x="355542" y="3715550"/>
            <a:ext cx="26457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B4B6F"/>
                </a:solidFill>
                <a:latin typeface="Lexend Light"/>
                <a:ea typeface="Lexend Light"/>
                <a:cs typeface="Lexend Light"/>
                <a:sym typeface="Lexend Light"/>
              </a:rPr>
              <a:t>Define the primary customer segment for which you are building your solution, based on their characteristics, location, needs and/or behaviours.</a:t>
            </a:r>
            <a:endParaRPr b="1" sz="1000">
              <a:solidFill>
                <a:srgbClr val="0B4B6F"/>
              </a:solidFill>
              <a:latin typeface="Lexend"/>
              <a:ea typeface="Lexend"/>
              <a:cs typeface="Lexend"/>
              <a:sym typeface="Lexend"/>
            </a:endParaRPr>
          </a:p>
        </p:txBody>
      </p:sp>
      <p:sp>
        <p:nvSpPr>
          <p:cNvPr id="111" name="Google Shape;111;p17"/>
          <p:cNvSpPr txBox="1"/>
          <p:nvPr/>
        </p:nvSpPr>
        <p:spPr>
          <a:xfrm>
            <a:off x="3386025" y="2009425"/>
            <a:ext cx="2428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2EB454"/>
                </a:solidFill>
                <a:latin typeface="Lexend"/>
                <a:ea typeface="Lexend"/>
                <a:cs typeface="Lexend"/>
                <a:sym typeface="Lexend"/>
              </a:rPr>
              <a:t>Pain Point #1</a:t>
            </a:r>
            <a:endParaRPr b="1">
              <a:solidFill>
                <a:srgbClr val="2EB454"/>
              </a:solidFill>
              <a:latin typeface="Lexend"/>
              <a:ea typeface="Lexend"/>
              <a:cs typeface="Lexend"/>
              <a:sym typeface="Lexend"/>
            </a:endParaRPr>
          </a:p>
        </p:txBody>
      </p:sp>
      <p:sp>
        <p:nvSpPr>
          <p:cNvPr id="112" name="Google Shape;112;p17"/>
          <p:cNvSpPr txBox="1"/>
          <p:nvPr/>
        </p:nvSpPr>
        <p:spPr>
          <a:xfrm>
            <a:off x="3328525" y="2322600"/>
            <a:ext cx="2707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2EB454"/>
                </a:solidFill>
                <a:latin typeface="Lexend Light"/>
                <a:ea typeface="Lexend Light"/>
                <a:cs typeface="Lexend Light"/>
                <a:sym typeface="Lexend Light"/>
              </a:rPr>
              <a:t>Briefly elaborate on pain point, including any relevant market research data points.</a:t>
            </a:r>
            <a:endParaRPr b="1" sz="1000">
              <a:solidFill>
                <a:srgbClr val="2EB454"/>
              </a:solidFill>
              <a:latin typeface="Lexend"/>
              <a:ea typeface="Lexend"/>
              <a:cs typeface="Lexend"/>
              <a:sym typeface="Lexend"/>
            </a:endParaRPr>
          </a:p>
        </p:txBody>
      </p:sp>
      <p:sp>
        <p:nvSpPr>
          <p:cNvPr id="113" name="Google Shape;113;p17"/>
          <p:cNvSpPr txBox="1"/>
          <p:nvPr/>
        </p:nvSpPr>
        <p:spPr>
          <a:xfrm>
            <a:off x="6199300" y="2009425"/>
            <a:ext cx="2428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2EB454"/>
                </a:solidFill>
                <a:latin typeface="Lexend"/>
                <a:ea typeface="Lexend"/>
                <a:cs typeface="Lexend"/>
                <a:sym typeface="Lexend"/>
              </a:rPr>
              <a:t>Paint Point #2</a:t>
            </a:r>
            <a:endParaRPr b="1">
              <a:solidFill>
                <a:srgbClr val="2EB454"/>
              </a:solidFill>
              <a:latin typeface="Lexend"/>
              <a:ea typeface="Lexend"/>
              <a:cs typeface="Lexend"/>
              <a:sym typeface="Lexend"/>
            </a:endParaRPr>
          </a:p>
        </p:txBody>
      </p:sp>
      <p:sp>
        <p:nvSpPr>
          <p:cNvPr id="114" name="Google Shape;114;p17"/>
          <p:cNvSpPr txBox="1"/>
          <p:nvPr/>
        </p:nvSpPr>
        <p:spPr>
          <a:xfrm>
            <a:off x="6141800" y="2322600"/>
            <a:ext cx="2707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000">
                <a:solidFill>
                  <a:srgbClr val="2EB454"/>
                </a:solidFill>
                <a:latin typeface="Lexend Light"/>
                <a:ea typeface="Lexend Light"/>
                <a:cs typeface="Lexend Light"/>
                <a:sym typeface="Lexend Light"/>
              </a:rPr>
              <a:t>Briefly elaborate on pain point, including any relevant market research data points.</a:t>
            </a:r>
            <a:endParaRPr b="1" sz="1000">
              <a:solidFill>
                <a:srgbClr val="2EB454"/>
              </a:solidFill>
              <a:latin typeface="Lexend"/>
              <a:ea typeface="Lexend"/>
              <a:cs typeface="Lexend"/>
              <a:sym typeface="Lexend"/>
            </a:endParaRPr>
          </a:p>
          <a:p>
            <a:pPr indent="0" lvl="0" marL="0" rtl="0" algn="ctr">
              <a:spcBef>
                <a:spcPts val="0"/>
              </a:spcBef>
              <a:spcAft>
                <a:spcPts val="0"/>
              </a:spcAft>
              <a:buNone/>
            </a:pPr>
            <a:r>
              <a:t/>
            </a:r>
            <a:endParaRPr sz="1000">
              <a:solidFill>
                <a:srgbClr val="2EB454"/>
              </a:solidFill>
              <a:latin typeface="Lexend Light"/>
              <a:ea typeface="Lexend Light"/>
              <a:cs typeface="Lexend Light"/>
              <a:sym typeface="Lexend Light"/>
            </a:endParaRPr>
          </a:p>
        </p:txBody>
      </p:sp>
      <p:sp>
        <p:nvSpPr>
          <p:cNvPr id="115" name="Google Shape;115;p17"/>
          <p:cNvSpPr txBox="1"/>
          <p:nvPr/>
        </p:nvSpPr>
        <p:spPr>
          <a:xfrm>
            <a:off x="6199300" y="3862150"/>
            <a:ext cx="2428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2EB454"/>
                </a:solidFill>
                <a:latin typeface="Lexend"/>
                <a:ea typeface="Lexend"/>
                <a:cs typeface="Lexend"/>
                <a:sym typeface="Lexend"/>
              </a:rPr>
              <a:t>Paint Point #4</a:t>
            </a:r>
            <a:endParaRPr b="1">
              <a:solidFill>
                <a:srgbClr val="2EB454"/>
              </a:solidFill>
              <a:latin typeface="Lexend"/>
              <a:ea typeface="Lexend"/>
              <a:cs typeface="Lexend"/>
              <a:sym typeface="Lexend"/>
            </a:endParaRPr>
          </a:p>
        </p:txBody>
      </p:sp>
      <p:sp>
        <p:nvSpPr>
          <p:cNvPr id="116" name="Google Shape;116;p17"/>
          <p:cNvSpPr txBox="1"/>
          <p:nvPr/>
        </p:nvSpPr>
        <p:spPr>
          <a:xfrm>
            <a:off x="6141800" y="4175325"/>
            <a:ext cx="2707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000">
                <a:solidFill>
                  <a:srgbClr val="2EB454"/>
                </a:solidFill>
                <a:latin typeface="Lexend Light"/>
                <a:ea typeface="Lexend Light"/>
                <a:cs typeface="Lexend Light"/>
                <a:sym typeface="Lexend Light"/>
              </a:rPr>
              <a:t>Briefly elaborate on pain point, including any relevant market research data points.</a:t>
            </a:r>
            <a:endParaRPr b="1" sz="1000">
              <a:solidFill>
                <a:srgbClr val="2EB454"/>
              </a:solidFill>
              <a:latin typeface="Lexend"/>
              <a:ea typeface="Lexend"/>
              <a:cs typeface="Lexend"/>
              <a:sym typeface="Lexend"/>
            </a:endParaRPr>
          </a:p>
          <a:p>
            <a:pPr indent="0" lvl="0" marL="0" rtl="0" algn="ctr">
              <a:spcBef>
                <a:spcPts val="0"/>
              </a:spcBef>
              <a:spcAft>
                <a:spcPts val="0"/>
              </a:spcAft>
              <a:buNone/>
            </a:pPr>
            <a:r>
              <a:t/>
            </a:r>
            <a:endParaRPr sz="1000">
              <a:solidFill>
                <a:srgbClr val="2EB454"/>
              </a:solidFill>
              <a:latin typeface="Lexend Light"/>
              <a:ea typeface="Lexend Light"/>
              <a:cs typeface="Lexend Light"/>
              <a:sym typeface="Lexend Light"/>
            </a:endParaRPr>
          </a:p>
        </p:txBody>
      </p:sp>
      <p:sp>
        <p:nvSpPr>
          <p:cNvPr id="117" name="Google Shape;117;p17"/>
          <p:cNvSpPr txBox="1"/>
          <p:nvPr/>
        </p:nvSpPr>
        <p:spPr>
          <a:xfrm>
            <a:off x="3445188" y="3862150"/>
            <a:ext cx="2428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2EB454"/>
                </a:solidFill>
                <a:latin typeface="Lexend"/>
                <a:ea typeface="Lexend"/>
                <a:cs typeface="Lexend"/>
                <a:sym typeface="Lexend"/>
              </a:rPr>
              <a:t>Pain Point #3</a:t>
            </a:r>
            <a:endParaRPr b="1">
              <a:solidFill>
                <a:srgbClr val="2EB454"/>
              </a:solidFill>
              <a:latin typeface="Lexend"/>
              <a:ea typeface="Lexend"/>
              <a:cs typeface="Lexend"/>
              <a:sym typeface="Lexend"/>
            </a:endParaRPr>
          </a:p>
        </p:txBody>
      </p:sp>
      <p:sp>
        <p:nvSpPr>
          <p:cNvPr id="118" name="Google Shape;118;p17"/>
          <p:cNvSpPr txBox="1"/>
          <p:nvPr/>
        </p:nvSpPr>
        <p:spPr>
          <a:xfrm>
            <a:off x="3387688" y="4175325"/>
            <a:ext cx="2707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000">
                <a:solidFill>
                  <a:srgbClr val="2EB454"/>
                </a:solidFill>
                <a:latin typeface="Lexend Light"/>
                <a:ea typeface="Lexend Light"/>
                <a:cs typeface="Lexend Light"/>
                <a:sym typeface="Lexend Light"/>
              </a:rPr>
              <a:t>Briefly elaborate on pain point, including any relevant market research data points.</a:t>
            </a:r>
            <a:endParaRPr b="1" sz="1000">
              <a:solidFill>
                <a:srgbClr val="2EB454"/>
              </a:solidFill>
              <a:latin typeface="Lexend"/>
              <a:ea typeface="Lexend"/>
              <a:cs typeface="Lexend"/>
              <a:sym typeface="Lexend"/>
            </a:endParaRPr>
          </a:p>
          <a:p>
            <a:pPr indent="0" lvl="0" marL="0" rtl="0" algn="ctr">
              <a:spcBef>
                <a:spcPts val="0"/>
              </a:spcBef>
              <a:spcAft>
                <a:spcPts val="0"/>
              </a:spcAft>
              <a:buNone/>
            </a:pPr>
            <a:r>
              <a:t/>
            </a:r>
            <a:endParaRPr sz="1000">
              <a:solidFill>
                <a:srgbClr val="2EB454"/>
              </a:solidFill>
              <a:latin typeface="Lexend Light"/>
              <a:ea typeface="Lexend Light"/>
              <a:cs typeface="Lexend Light"/>
              <a:sym typeface="Lexend Light"/>
            </a:endParaRPr>
          </a:p>
        </p:txBody>
      </p:sp>
      <p:pic>
        <p:nvPicPr>
          <p:cNvPr id="119" name="Google Shape;119;p17"/>
          <p:cNvPicPr preferRelativeResize="0"/>
          <p:nvPr/>
        </p:nvPicPr>
        <p:blipFill>
          <a:blip r:embed="rId3">
            <a:alphaModFix/>
          </a:blip>
          <a:stretch>
            <a:fillRect/>
          </a:stretch>
        </p:blipFill>
        <p:spPr>
          <a:xfrm>
            <a:off x="686025" y="1410725"/>
            <a:ext cx="1948250" cy="1948250"/>
          </a:xfrm>
          <a:prstGeom prst="rect">
            <a:avLst/>
          </a:prstGeom>
          <a:noFill/>
          <a:ln>
            <a:noFill/>
          </a:ln>
        </p:spPr>
      </p:pic>
      <p:pic>
        <p:nvPicPr>
          <p:cNvPr id="120" name="Google Shape;120;p17"/>
          <p:cNvPicPr preferRelativeResize="0"/>
          <p:nvPr/>
        </p:nvPicPr>
        <p:blipFill>
          <a:blip r:embed="rId4">
            <a:alphaModFix/>
          </a:blip>
          <a:stretch>
            <a:fillRect/>
          </a:stretch>
        </p:blipFill>
        <p:spPr>
          <a:xfrm>
            <a:off x="4252400" y="1195325"/>
            <a:ext cx="814100" cy="814100"/>
          </a:xfrm>
          <a:prstGeom prst="rect">
            <a:avLst/>
          </a:prstGeom>
          <a:noFill/>
          <a:ln>
            <a:noFill/>
          </a:ln>
        </p:spPr>
      </p:pic>
      <p:pic>
        <p:nvPicPr>
          <p:cNvPr id="121" name="Google Shape;121;p17"/>
          <p:cNvPicPr preferRelativeResize="0"/>
          <p:nvPr/>
        </p:nvPicPr>
        <p:blipFill>
          <a:blip r:embed="rId4">
            <a:alphaModFix/>
          </a:blip>
          <a:stretch>
            <a:fillRect/>
          </a:stretch>
        </p:blipFill>
        <p:spPr>
          <a:xfrm>
            <a:off x="4275075" y="3088213"/>
            <a:ext cx="814100" cy="814100"/>
          </a:xfrm>
          <a:prstGeom prst="rect">
            <a:avLst/>
          </a:prstGeom>
          <a:noFill/>
          <a:ln>
            <a:noFill/>
          </a:ln>
        </p:spPr>
      </p:pic>
      <p:pic>
        <p:nvPicPr>
          <p:cNvPr id="122" name="Google Shape;122;p17"/>
          <p:cNvPicPr preferRelativeResize="0"/>
          <p:nvPr/>
        </p:nvPicPr>
        <p:blipFill>
          <a:blip r:embed="rId4">
            <a:alphaModFix/>
          </a:blip>
          <a:stretch>
            <a:fillRect/>
          </a:stretch>
        </p:blipFill>
        <p:spPr>
          <a:xfrm>
            <a:off x="6982800" y="1195325"/>
            <a:ext cx="814100" cy="814100"/>
          </a:xfrm>
          <a:prstGeom prst="rect">
            <a:avLst/>
          </a:prstGeom>
          <a:noFill/>
          <a:ln>
            <a:noFill/>
          </a:ln>
        </p:spPr>
      </p:pic>
      <p:pic>
        <p:nvPicPr>
          <p:cNvPr id="123" name="Google Shape;123;p17"/>
          <p:cNvPicPr preferRelativeResize="0"/>
          <p:nvPr/>
        </p:nvPicPr>
        <p:blipFill>
          <a:blip r:embed="rId4">
            <a:alphaModFix/>
          </a:blip>
          <a:stretch>
            <a:fillRect/>
          </a:stretch>
        </p:blipFill>
        <p:spPr>
          <a:xfrm>
            <a:off x="7006500" y="3088225"/>
            <a:ext cx="814100" cy="814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7" name="Shape 127"/>
        <p:cNvGrpSpPr/>
        <p:nvPr/>
      </p:nvGrpSpPr>
      <p:grpSpPr>
        <a:xfrm>
          <a:off x="0" y="0"/>
          <a:ext cx="0" cy="0"/>
          <a:chOff x="0" y="0"/>
          <a:chExt cx="0" cy="0"/>
        </a:xfrm>
      </p:grpSpPr>
      <p:sp>
        <p:nvSpPr>
          <p:cNvPr id="128" name="Google Shape;128;p18"/>
          <p:cNvSpPr txBox="1"/>
          <p:nvPr/>
        </p:nvSpPr>
        <p:spPr>
          <a:xfrm>
            <a:off x="284525" y="132100"/>
            <a:ext cx="82899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0B4B6F"/>
                </a:solidFill>
                <a:latin typeface="Lexend"/>
                <a:ea typeface="Lexend"/>
                <a:cs typeface="Lexend"/>
                <a:sym typeface="Lexend"/>
              </a:rPr>
              <a:t>The Solution</a:t>
            </a:r>
            <a:endParaRPr b="1" sz="2300">
              <a:solidFill>
                <a:srgbClr val="2FB454"/>
              </a:solidFill>
              <a:latin typeface="Lexend"/>
              <a:ea typeface="Lexend"/>
              <a:cs typeface="Lexend"/>
              <a:sym typeface="Lexend"/>
            </a:endParaRPr>
          </a:p>
        </p:txBody>
      </p:sp>
      <p:sp>
        <p:nvSpPr>
          <p:cNvPr id="129" name="Google Shape;129;p18"/>
          <p:cNvSpPr txBox="1"/>
          <p:nvPr/>
        </p:nvSpPr>
        <p:spPr>
          <a:xfrm>
            <a:off x="284525" y="619400"/>
            <a:ext cx="8564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0B4B6F"/>
                </a:solidFill>
                <a:latin typeface="Lexend Light"/>
                <a:ea typeface="Lexend Light"/>
                <a:cs typeface="Lexend Light"/>
                <a:sym typeface="Lexend Light"/>
              </a:rPr>
              <a:t>Outlines the startup’s solution to the identified problem, including the key benefits of the product or service. This should articulate how your solution is different from others that may be available to your customer segment.</a:t>
            </a:r>
            <a:endParaRPr sz="1100">
              <a:solidFill>
                <a:srgbClr val="0B4B6F"/>
              </a:solidFill>
              <a:latin typeface="Lexend Light"/>
              <a:ea typeface="Lexend Light"/>
              <a:cs typeface="Lexend Light"/>
              <a:sym typeface="Lexend Light"/>
            </a:endParaRPr>
          </a:p>
        </p:txBody>
      </p:sp>
      <p:sp>
        <p:nvSpPr>
          <p:cNvPr id="130" name="Google Shape;130;p18"/>
          <p:cNvSpPr txBox="1"/>
          <p:nvPr/>
        </p:nvSpPr>
        <p:spPr>
          <a:xfrm>
            <a:off x="506000" y="3402375"/>
            <a:ext cx="237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0B4B6F"/>
                </a:solidFill>
                <a:latin typeface="Lexend"/>
                <a:ea typeface="Lexend"/>
                <a:cs typeface="Lexend"/>
                <a:sym typeface="Lexend"/>
              </a:rPr>
              <a:t>Your Product or Service</a:t>
            </a:r>
            <a:endParaRPr>
              <a:solidFill>
                <a:srgbClr val="0B4B6F"/>
              </a:solidFill>
              <a:latin typeface="Lexend Light"/>
              <a:ea typeface="Lexend Light"/>
              <a:cs typeface="Lexend Light"/>
              <a:sym typeface="Lexend Light"/>
            </a:endParaRPr>
          </a:p>
        </p:txBody>
      </p:sp>
      <p:sp>
        <p:nvSpPr>
          <p:cNvPr id="131" name="Google Shape;131;p18"/>
          <p:cNvSpPr txBox="1"/>
          <p:nvPr/>
        </p:nvSpPr>
        <p:spPr>
          <a:xfrm>
            <a:off x="355542" y="3715550"/>
            <a:ext cx="26457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B4B6F"/>
                </a:solidFill>
                <a:latin typeface="Lexend Light"/>
                <a:ea typeface="Lexend Light"/>
                <a:cs typeface="Lexend Light"/>
                <a:sym typeface="Lexend Light"/>
              </a:rPr>
              <a:t>Briefly describe the main functions and MVP features of your product or service, including what technologies are used.</a:t>
            </a:r>
            <a:endParaRPr b="1" sz="1000">
              <a:solidFill>
                <a:srgbClr val="0B4B6F"/>
              </a:solidFill>
              <a:latin typeface="Lexend"/>
              <a:ea typeface="Lexend"/>
              <a:cs typeface="Lexend"/>
              <a:sym typeface="Lexend"/>
            </a:endParaRPr>
          </a:p>
        </p:txBody>
      </p:sp>
      <p:sp>
        <p:nvSpPr>
          <p:cNvPr id="132" name="Google Shape;132;p18"/>
          <p:cNvSpPr txBox="1"/>
          <p:nvPr/>
        </p:nvSpPr>
        <p:spPr>
          <a:xfrm>
            <a:off x="3386025" y="2009425"/>
            <a:ext cx="2428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2EB454"/>
                </a:solidFill>
                <a:latin typeface="Lexend"/>
                <a:ea typeface="Lexend"/>
                <a:cs typeface="Lexend"/>
                <a:sym typeface="Lexend"/>
              </a:rPr>
              <a:t>Benefit #1</a:t>
            </a:r>
            <a:endParaRPr b="1">
              <a:solidFill>
                <a:srgbClr val="2EB454"/>
              </a:solidFill>
              <a:latin typeface="Lexend"/>
              <a:ea typeface="Lexend"/>
              <a:cs typeface="Lexend"/>
              <a:sym typeface="Lexend"/>
            </a:endParaRPr>
          </a:p>
        </p:txBody>
      </p:sp>
      <p:sp>
        <p:nvSpPr>
          <p:cNvPr id="133" name="Google Shape;133;p18"/>
          <p:cNvSpPr txBox="1"/>
          <p:nvPr/>
        </p:nvSpPr>
        <p:spPr>
          <a:xfrm>
            <a:off x="3328525" y="2322600"/>
            <a:ext cx="2707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2EB454"/>
                </a:solidFill>
                <a:latin typeface="Lexend Light"/>
                <a:ea typeface="Lexend Light"/>
                <a:cs typeface="Lexend Light"/>
                <a:sym typeface="Lexend Light"/>
              </a:rPr>
              <a:t>Briefly elaborate on how your product or service helps deliver this outcome.</a:t>
            </a:r>
            <a:endParaRPr b="1" sz="1000">
              <a:solidFill>
                <a:srgbClr val="2EB454"/>
              </a:solidFill>
              <a:latin typeface="Lexend"/>
              <a:ea typeface="Lexend"/>
              <a:cs typeface="Lexend"/>
              <a:sym typeface="Lexend"/>
            </a:endParaRPr>
          </a:p>
        </p:txBody>
      </p:sp>
      <p:sp>
        <p:nvSpPr>
          <p:cNvPr id="134" name="Google Shape;134;p18"/>
          <p:cNvSpPr txBox="1"/>
          <p:nvPr/>
        </p:nvSpPr>
        <p:spPr>
          <a:xfrm>
            <a:off x="6199300" y="2009425"/>
            <a:ext cx="2428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2EB454"/>
                </a:solidFill>
                <a:latin typeface="Lexend"/>
                <a:ea typeface="Lexend"/>
                <a:cs typeface="Lexend"/>
                <a:sym typeface="Lexend"/>
              </a:rPr>
              <a:t>Benefit</a:t>
            </a:r>
            <a:r>
              <a:rPr b="1" lang="en">
                <a:solidFill>
                  <a:srgbClr val="2EB454"/>
                </a:solidFill>
                <a:latin typeface="Lexend"/>
                <a:ea typeface="Lexend"/>
                <a:cs typeface="Lexend"/>
                <a:sym typeface="Lexend"/>
              </a:rPr>
              <a:t> #2</a:t>
            </a:r>
            <a:endParaRPr b="1">
              <a:solidFill>
                <a:srgbClr val="2EB454"/>
              </a:solidFill>
              <a:latin typeface="Lexend"/>
              <a:ea typeface="Lexend"/>
              <a:cs typeface="Lexend"/>
              <a:sym typeface="Lexend"/>
            </a:endParaRPr>
          </a:p>
        </p:txBody>
      </p:sp>
      <p:sp>
        <p:nvSpPr>
          <p:cNvPr id="135" name="Google Shape;135;p18"/>
          <p:cNvSpPr txBox="1"/>
          <p:nvPr/>
        </p:nvSpPr>
        <p:spPr>
          <a:xfrm>
            <a:off x="6141800" y="2322600"/>
            <a:ext cx="2707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2EB454"/>
                </a:solidFill>
                <a:latin typeface="Lexend Light"/>
                <a:ea typeface="Lexend Light"/>
                <a:cs typeface="Lexend Light"/>
                <a:sym typeface="Lexend Light"/>
              </a:rPr>
              <a:t>Briefly elaborate on how your product or service helps deliver this outcome.</a:t>
            </a:r>
            <a:endParaRPr sz="1000">
              <a:solidFill>
                <a:srgbClr val="2EB454"/>
              </a:solidFill>
              <a:latin typeface="Lexend Light"/>
              <a:ea typeface="Lexend Light"/>
              <a:cs typeface="Lexend Light"/>
              <a:sym typeface="Lexend Light"/>
            </a:endParaRPr>
          </a:p>
          <a:p>
            <a:pPr indent="0" lvl="0" marL="0" rtl="0" algn="ctr">
              <a:spcBef>
                <a:spcPts val="0"/>
              </a:spcBef>
              <a:spcAft>
                <a:spcPts val="0"/>
              </a:spcAft>
              <a:buNone/>
            </a:pPr>
            <a:r>
              <a:t/>
            </a:r>
            <a:endParaRPr sz="1000">
              <a:solidFill>
                <a:srgbClr val="2EB454"/>
              </a:solidFill>
              <a:latin typeface="Lexend Light"/>
              <a:ea typeface="Lexend Light"/>
              <a:cs typeface="Lexend Light"/>
              <a:sym typeface="Lexend Light"/>
            </a:endParaRPr>
          </a:p>
        </p:txBody>
      </p:sp>
      <p:sp>
        <p:nvSpPr>
          <p:cNvPr id="136" name="Google Shape;136;p18"/>
          <p:cNvSpPr txBox="1"/>
          <p:nvPr/>
        </p:nvSpPr>
        <p:spPr>
          <a:xfrm>
            <a:off x="6199300" y="3862150"/>
            <a:ext cx="2428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2EB454"/>
                </a:solidFill>
                <a:latin typeface="Lexend"/>
                <a:ea typeface="Lexend"/>
                <a:cs typeface="Lexend"/>
                <a:sym typeface="Lexend"/>
              </a:rPr>
              <a:t>Benefit</a:t>
            </a:r>
            <a:r>
              <a:rPr b="1" lang="en">
                <a:solidFill>
                  <a:srgbClr val="2EB454"/>
                </a:solidFill>
                <a:latin typeface="Lexend"/>
                <a:ea typeface="Lexend"/>
                <a:cs typeface="Lexend"/>
                <a:sym typeface="Lexend"/>
              </a:rPr>
              <a:t> #4</a:t>
            </a:r>
            <a:endParaRPr b="1">
              <a:solidFill>
                <a:srgbClr val="2EB454"/>
              </a:solidFill>
              <a:latin typeface="Lexend"/>
              <a:ea typeface="Lexend"/>
              <a:cs typeface="Lexend"/>
              <a:sym typeface="Lexend"/>
            </a:endParaRPr>
          </a:p>
        </p:txBody>
      </p:sp>
      <p:sp>
        <p:nvSpPr>
          <p:cNvPr id="137" name="Google Shape;137;p18"/>
          <p:cNvSpPr txBox="1"/>
          <p:nvPr/>
        </p:nvSpPr>
        <p:spPr>
          <a:xfrm>
            <a:off x="6141800" y="4175325"/>
            <a:ext cx="27072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2EB454"/>
                </a:solidFill>
                <a:latin typeface="Lexend Light"/>
                <a:ea typeface="Lexend Light"/>
                <a:cs typeface="Lexend Light"/>
                <a:sym typeface="Lexend Light"/>
              </a:rPr>
              <a:t>Briefly elaborate on how your product or service helps deliver this outcome.</a:t>
            </a:r>
            <a:endParaRPr b="1" sz="1000">
              <a:solidFill>
                <a:srgbClr val="2EB454"/>
              </a:solidFill>
              <a:latin typeface="Lexend"/>
              <a:ea typeface="Lexend"/>
              <a:cs typeface="Lexend"/>
              <a:sym typeface="Lexend"/>
            </a:endParaRPr>
          </a:p>
          <a:p>
            <a:pPr indent="0" lvl="0" marL="0" rtl="0" algn="ctr">
              <a:spcBef>
                <a:spcPts val="0"/>
              </a:spcBef>
              <a:spcAft>
                <a:spcPts val="0"/>
              </a:spcAft>
              <a:buNone/>
            </a:pPr>
            <a:r>
              <a:t/>
            </a:r>
            <a:endParaRPr sz="1000">
              <a:solidFill>
                <a:srgbClr val="2EB454"/>
              </a:solidFill>
              <a:latin typeface="Lexend Light"/>
              <a:ea typeface="Lexend Light"/>
              <a:cs typeface="Lexend Light"/>
              <a:sym typeface="Lexend Light"/>
            </a:endParaRPr>
          </a:p>
          <a:p>
            <a:pPr indent="0" lvl="0" marL="0" rtl="0" algn="ctr">
              <a:spcBef>
                <a:spcPts val="0"/>
              </a:spcBef>
              <a:spcAft>
                <a:spcPts val="0"/>
              </a:spcAft>
              <a:buNone/>
            </a:pPr>
            <a:r>
              <a:t/>
            </a:r>
            <a:endParaRPr sz="1000">
              <a:solidFill>
                <a:srgbClr val="2EB454"/>
              </a:solidFill>
              <a:latin typeface="Lexend Light"/>
              <a:ea typeface="Lexend Light"/>
              <a:cs typeface="Lexend Light"/>
              <a:sym typeface="Lexend Light"/>
            </a:endParaRPr>
          </a:p>
        </p:txBody>
      </p:sp>
      <p:sp>
        <p:nvSpPr>
          <p:cNvPr id="138" name="Google Shape;138;p18"/>
          <p:cNvSpPr txBox="1"/>
          <p:nvPr/>
        </p:nvSpPr>
        <p:spPr>
          <a:xfrm>
            <a:off x="3445188" y="3862150"/>
            <a:ext cx="2428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2EB454"/>
                </a:solidFill>
                <a:latin typeface="Lexend"/>
                <a:ea typeface="Lexend"/>
                <a:cs typeface="Lexend"/>
                <a:sym typeface="Lexend"/>
              </a:rPr>
              <a:t>Benefit</a:t>
            </a:r>
            <a:r>
              <a:rPr b="1" lang="en">
                <a:solidFill>
                  <a:srgbClr val="2EB454"/>
                </a:solidFill>
                <a:latin typeface="Lexend"/>
                <a:ea typeface="Lexend"/>
                <a:cs typeface="Lexend"/>
                <a:sym typeface="Lexend"/>
              </a:rPr>
              <a:t> #3</a:t>
            </a:r>
            <a:endParaRPr b="1">
              <a:solidFill>
                <a:srgbClr val="2EB454"/>
              </a:solidFill>
              <a:latin typeface="Lexend"/>
              <a:ea typeface="Lexend"/>
              <a:cs typeface="Lexend"/>
              <a:sym typeface="Lexend"/>
            </a:endParaRPr>
          </a:p>
        </p:txBody>
      </p:sp>
      <p:sp>
        <p:nvSpPr>
          <p:cNvPr id="139" name="Google Shape;139;p18"/>
          <p:cNvSpPr txBox="1"/>
          <p:nvPr/>
        </p:nvSpPr>
        <p:spPr>
          <a:xfrm>
            <a:off x="3387688" y="4175325"/>
            <a:ext cx="27072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2EB454"/>
                </a:solidFill>
                <a:latin typeface="Lexend Light"/>
                <a:ea typeface="Lexend Light"/>
                <a:cs typeface="Lexend Light"/>
                <a:sym typeface="Lexend Light"/>
              </a:rPr>
              <a:t>Briefly elaborate on how your product or service helps deliver this outcome.</a:t>
            </a:r>
            <a:endParaRPr b="1" sz="1000">
              <a:solidFill>
                <a:srgbClr val="2EB454"/>
              </a:solidFill>
              <a:latin typeface="Lexend"/>
              <a:ea typeface="Lexend"/>
              <a:cs typeface="Lexend"/>
              <a:sym typeface="Lexend"/>
            </a:endParaRPr>
          </a:p>
          <a:p>
            <a:pPr indent="0" lvl="0" marL="0" rtl="0" algn="ctr">
              <a:spcBef>
                <a:spcPts val="0"/>
              </a:spcBef>
              <a:spcAft>
                <a:spcPts val="0"/>
              </a:spcAft>
              <a:buNone/>
            </a:pPr>
            <a:r>
              <a:t/>
            </a:r>
            <a:endParaRPr sz="1000">
              <a:solidFill>
                <a:srgbClr val="2EB454"/>
              </a:solidFill>
              <a:latin typeface="Lexend Light"/>
              <a:ea typeface="Lexend Light"/>
              <a:cs typeface="Lexend Light"/>
              <a:sym typeface="Lexend Light"/>
            </a:endParaRPr>
          </a:p>
          <a:p>
            <a:pPr indent="0" lvl="0" marL="0" rtl="0" algn="ctr">
              <a:spcBef>
                <a:spcPts val="0"/>
              </a:spcBef>
              <a:spcAft>
                <a:spcPts val="0"/>
              </a:spcAft>
              <a:buNone/>
            </a:pPr>
            <a:r>
              <a:t/>
            </a:r>
            <a:endParaRPr sz="1000">
              <a:solidFill>
                <a:srgbClr val="2EB454"/>
              </a:solidFill>
              <a:latin typeface="Lexend Light"/>
              <a:ea typeface="Lexend Light"/>
              <a:cs typeface="Lexend Light"/>
              <a:sym typeface="Lexend Light"/>
            </a:endParaRPr>
          </a:p>
        </p:txBody>
      </p:sp>
      <p:pic>
        <p:nvPicPr>
          <p:cNvPr id="140" name="Google Shape;140;p18"/>
          <p:cNvPicPr preferRelativeResize="0"/>
          <p:nvPr/>
        </p:nvPicPr>
        <p:blipFill>
          <a:blip r:embed="rId3">
            <a:alphaModFix/>
          </a:blip>
          <a:stretch>
            <a:fillRect/>
          </a:stretch>
        </p:blipFill>
        <p:spPr>
          <a:xfrm>
            <a:off x="4214650" y="1216750"/>
            <a:ext cx="771250" cy="771250"/>
          </a:xfrm>
          <a:prstGeom prst="rect">
            <a:avLst/>
          </a:prstGeom>
          <a:noFill/>
          <a:ln>
            <a:noFill/>
          </a:ln>
        </p:spPr>
      </p:pic>
      <p:pic>
        <p:nvPicPr>
          <p:cNvPr id="141" name="Google Shape;141;p18"/>
          <p:cNvPicPr preferRelativeResize="0"/>
          <p:nvPr/>
        </p:nvPicPr>
        <p:blipFill>
          <a:blip r:embed="rId3">
            <a:alphaModFix/>
          </a:blip>
          <a:stretch>
            <a:fillRect/>
          </a:stretch>
        </p:blipFill>
        <p:spPr>
          <a:xfrm>
            <a:off x="7027925" y="1216750"/>
            <a:ext cx="771250" cy="771250"/>
          </a:xfrm>
          <a:prstGeom prst="rect">
            <a:avLst/>
          </a:prstGeom>
          <a:noFill/>
          <a:ln>
            <a:noFill/>
          </a:ln>
        </p:spPr>
      </p:pic>
      <p:pic>
        <p:nvPicPr>
          <p:cNvPr id="142" name="Google Shape;142;p18"/>
          <p:cNvPicPr preferRelativeResize="0"/>
          <p:nvPr/>
        </p:nvPicPr>
        <p:blipFill>
          <a:blip r:embed="rId3">
            <a:alphaModFix/>
          </a:blip>
          <a:stretch>
            <a:fillRect/>
          </a:stretch>
        </p:blipFill>
        <p:spPr>
          <a:xfrm>
            <a:off x="4273825" y="3109638"/>
            <a:ext cx="771250" cy="771250"/>
          </a:xfrm>
          <a:prstGeom prst="rect">
            <a:avLst/>
          </a:prstGeom>
          <a:noFill/>
          <a:ln>
            <a:noFill/>
          </a:ln>
        </p:spPr>
      </p:pic>
      <p:pic>
        <p:nvPicPr>
          <p:cNvPr id="143" name="Google Shape;143;p18"/>
          <p:cNvPicPr preferRelativeResize="0"/>
          <p:nvPr/>
        </p:nvPicPr>
        <p:blipFill>
          <a:blip r:embed="rId3">
            <a:alphaModFix/>
          </a:blip>
          <a:stretch>
            <a:fillRect/>
          </a:stretch>
        </p:blipFill>
        <p:spPr>
          <a:xfrm>
            <a:off x="7027925" y="3109650"/>
            <a:ext cx="771250" cy="771250"/>
          </a:xfrm>
          <a:prstGeom prst="rect">
            <a:avLst/>
          </a:prstGeom>
          <a:noFill/>
          <a:ln>
            <a:noFill/>
          </a:ln>
        </p:spPr>
      </p:pic>
      <p:pic>
        <p:nvPicPr>
          <p:cNvPr id="144" name="Google Shape;144;p18"/>
          <p:cNvPicPr preferRelativeResize="0"/>
          <p:nvPr/>
        </p:nvPicPr>
        <p:blipFill>
          <a:blip r:embed="rId4">
            <a:alphaModFix/>
          </a:blip>
          <a:stretch>
            <a:fillRect/>
          </a:stretch>
        </p:blipFill>
        <p:spPr>
          <a:xfrm>
            <a:off x="616300" y="1216750"/>
            <a:ext cx="2124175" cy="2124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8" name="Shape 148"/>
        <p:cNvGrpSpPr/>
        <p:nvPr/>
      </p:nvGrpSpPr>
      <p:grpSpPr>
        <a:xfrm>
          <a:off x="0" y="0"/>
          <a:ext cx="0" cy="0"/>
          <a:chOff x="0" y="0"/>
          <a:chExt cx="0" cy="0"/>
        </a:xfrm>
      </p:grpSpPr>
      <p:sp>
        <p:nvSpPr>
          <p:cNvPr id="149" name="Google Shape;149;p19"/>
          <p:cNvSpPr txBox="1"/>
          <p:nvPr/>
        </p:nvSpPr>
        <p:spPr>
          <a:xfrm>
            <a:off x="284525" y="132100"/>
            <a:ext cx="82899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0B4B6F"/>
                </a:solidFill>
                <a:latin typeface="Lexend"/>
                <a:ea typeface="Lexend"/>
                <a:cs typeface="Lexend"/>
                <a:sym typeface="Lexend"/>
              </a:rPr>
              <a:t>The Market</a:t>
            </a:r>
            <a:endParaRPr b="1" sz="2300">
              <a:solidFill>
                <a:srgbClr val="2FB454"/>
              </a:solidFill>
              <a:latin typeface="Lexend"/>
              <a:ea typeface="Lexend"/>
              <a:cs typeface="Lexend"/>
              <a:sym typeface="Lexend"/>
            </a:endParaRPr>
          </a:p>
        </p:txBody>
      </p:sp>
      <p:sp>
        <p:nvSpPr>
          <p:cNvPr id="150" name="Google Shape;150;p19"/>
          <p:cNvSpPr txBox="1"/>
          <p:nvPr/>
        </p:nvSpPr>
        <p:spPr>
          <a:xfrm>
            <a:off x="284525" y="619400"/>
            <a:ext cx="8564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0B4B6F"/>
                </a:solidFill>
                <a:latin typeface="Lexend Light"/>
                <a:ea typeface="Lexend Light"/>
                <a:cs typeface="Lexend Light"/>
                <a:sym typeface="Lexend Light"/>
              </a:rPr>
              <a:t>Defines the target market for the solution, including the size, growth potential and segmentation of the market.</a:t>
            </a:r>
            <a:endParaRPr sz="1100">
              <a:solidFill>
                <a:srgbClr val="0B4B6F"/>
              </a:solidFill>
              <a:latin typeface="Lexend Light"/>
              <a:ea typeface="Lexend Light"/>
              <a:cs typeface="Lexend Light"/>
              <a:sym typeface="Lexend Light"/>
            </a:endParaRPr>
          </a:p>
        </p:txBody>
      </p:sp>
      <p:sp>
        <p:nvSpPr>
          <p:cNvPr id="151" name="Google Shape;151;p19"/>
          <p:cNvSpPr txBox="1"/>
          <p:nvPr/>
        </p:nvSpPr>
        <p:spPr>
          <a:xfrm>
            <a:off x="660088" y="2343463"/>
            <a:ext cx="228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0B4B6F"/>
                </a:solidFill>
                <a:latin typeface="Lexend"/>
                <a:ea typeface="Lexend"/>
                <a:cs typeface="Lexend"/>
                <a:sym typeface="Lexend"/>
              </a:rPr>
              <a:t>Size of Market</a:t>
            </a:r>
            <a:endParaRPr>
              <a:solidFill>
                <a:srgbClr val="0B4B6F"/>
              </a:solidFill>
              <a:latin typeface="Lexend Light"/>
              <a:ea typeface="Lexend Light"/>
              <a:cs typeface="Lexend Light"/>
              <a:sym typeface="Lexend Light"/>
            </a:endParaRPr>
          </a:p>
        </p:txBody>
      </p:sp>
      <p:sp>
        <p:nvSpPr>
          <p:cNvPr id="152" name="Google Shape;152;p19"/>
          <p:cNvSpPr txBox="1"/>
          <p:nvPr/>
        </p:nvSpPr>
        <p:spPr>
          <a:xfrm>
            <a:off x="3335375" y="2343463"/>
            <a:ext cx="2428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2EB454"/>
                </a:solidFill>
                <a:latin typeface="Lexend"/>
                <a:ea typeface="Lexend"/>
                <a:cs typeface="Lexend"/>
                <a:sym typeface="Lexend"/>
              </a:rPr>
              <a:t>Growth Potential</a:t>
            </a:r>
            <a:endParaRPr b="1">
              <a:solidFill>
                <a:srgbClr val="2EB454"/>
              </a:solidFill>
              <a:latin typeface="Lexend"/>
              <a:ea typeface="Lexend"/>
              <a:cs typeface="Lexend"/>
              <a:sym typeface="Lexend"/>
            </a:endParaRPr>
          </a:p>
        </p:txBody>
      </p:sp>
      <p:sp>
        <p:nvSpPr>
          <p:cNvPr id="153" name="Google Shape;153;p19"/>
          <p:cNvSpPr txBox="1"/>
          <p:nvPr/>
        </p:nvSpPr>
        <p:spPr>
          <a:xfrm>
            <a:off x="6159187" y="2343463"/>
            <a:ext cx="2332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E3B119"/>
                </a:solidFill>
                <a:latin typeface="Lexend"/>
                <a:ea typeface="Lexend"/>
                <a:cs typeface="Lexend"/>
                <a:sym typeface="Lexend"/>
              </a:rPr>
              <a:t>Segmentation</a:t>
            </a:r>
            <a:endParaRPr b="1">
              <a:solidFill>
                <a:srgbClr val="E3B119"/>
              </a:solidFill>
              <a:latin typeface="Lexend"/>
              <a:ea typeface="Lexend"/>
              <a:cs typeface="Lexend"/>
              <a:sym typeface="Lexend"/>
            </a:endParaRPr>
          </a:p>
        </p:txBody>
      </p:sp>
      <p:sp>
        <p:nvSpPr>
          <p:cNvPr id="154" name="Google Shape;154;p19"/>
          <p:cNvSpPr txBox="1"/>
          <p:nvPr/>
        </p:nvSpPr>
        <p:spPr>
          <a:xfrm>
            <a:off x="642075" y="2686738"/>
            <a:ext cx="21690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B4B6F"/>
                </a:solidFill>
                <a:latin typeface="Lexend Light"/>
                <a:ea typeface="Lexend Light"/>
                <a:cs typeface="Lexend Light"/>
                <a:sym typeface="Lexend Light"/>
              </a:rPr>
              <a:t>Provide an overview of the Total Addressable Market (TAM) for your solution, including the estimated size of the market in terms of revenue and number of </a:t>
            </a:r>
            <a:r>
              <a:rPr lang="en" sz="1000">
                <a:solidFill>
                  <a:srgbClr val="0B4B6F"/>
                </a:solidFill>
                <a:latin typeface="Lexend Light"/>
                <a:ea typeface="Lexend Light"/>
                <a:cs typeface="Lexend Light"/>
                <a:sym typeface="Lexend Light"/>
              </a:rPr>
              <a:t>customers</a:t>
            </a:r>
            <a:r>
              <a:rPr lang="en" sz="1000">
                <a:solidFill>
                  <a:srgbClr val="0B4B6F"/>
                </a:solidFill>
                <a:latin typeface="Lexend Light"/>
                <a:ea typeface="Lexend Light"/>
                <a:cs typeface="Lexend Light"/>
                <a:sym typeface="Lexend Light"/>
              </a:rPr>
              <a:t> or units sold.</a:t>
            </a:r>
            <a:endParaRPr b="1" sz="1000">
              <a:solidFill>
                <a:srgbClr val="0B4B6F"/>
              </a:solidFill>
              <a:latin typeface="Lexend"/>
              <a:ea typeface="Lexend"/>
              <a:cs typeface="Lexend"/>
              <a:sym typeface="Lexend"/>
            </a:endParaRPr>
          </a:p>
        </p:txBody>
      </p:sp>
      <p:sp>
        <p:nvSpPr>
          <p:cNvPr id="155" name="Google Shape;155;p19"/>
          <p:cNvSpPr txBox="1"/>
          <p:nvPr/>
        </p:nvSpPr>
        <p:spPr>
          <a:xfrm>
            <a:off x="3463300" y="2656638"/>
            <a:ext cx="22020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2EB454"/>
                </a:solidFill>
                <a:latin typeface="Lexend Light"/>
                <a:ea typeface="Lexend Light"/>
                <a:cs typeface="Lexend Light"/>
                <a:sym typeface="Lexend Light"/>
              </a:rPr>
              <a:t>Highlight any trends or change that could impact demand for the solution, such as the expected % growth of your target market according to industry reports.</a:t>
            </a:r>
            <a:endParaRPr b="1" sz="1000">
              <a:solidFill>
                <a:srgbClr val="2EB454"/>
              </a:solidFill>
              <a:latin typeface="Lexend"/>
              <a:ea typeface="Lexend"/>
              <a:cs typeface="Lexend"/>
              <a:sym typeface="Lexend"/>
            </a:endParaRPr>
          </a:p>
        </p:txBody>
      </p:sp>
      <p:sp>
        <p:nvSpPr>
          <p:cNvPr id="156" name="Google Shape;156;p19"/>
          <p:cNvSpPr txBox="1"/>
          <p:nvPr/>
        </p:nvSpPr>
        <p:spPr>
          <a:xfrm>
            <a:off x="6264475" y="2686763"/>
            <a:ext cx="21216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E3B119"/>
                </a:solidFill>
                <a:latin typeface="Lexend Light"/>
                <a:ea typeface="Lexend Light"/>
                <a:cs typeface="Lexend Light"/>
                <a:sym typeface="Lexend Light"/>
              </a:rPr>
              <a:t>Identify the one or more segments within the target market that your solution will focus on at first, and how they fit into the broader market.</a:t>
            </a:r>
            <a:endParaRPr b="1" sz="1000">
              <a:solidFill>
                <a:srgbClr val="E3B119"/>
              </a:solidFill>
              <a:latin typeface="Lexend"/>
              <a:ea typeface="Lexend"/>
              <a:cs typeface="Lexend"/>
              <a:sym typeface="Lexend"/>
            </a:endParaRPr>
          </a:p>
        </p:txBody>
      </p:sp>
      <p:pic>
        <p:nvPicPr>
          <p:cNvPr id="157" name="Google Shape;157;p19"/>
          <p:cNvPicPr preferRelativeResize="0"/>
          <p:nvPr/>
        </p:nvPicPr>
        <p:blipFill>
          <a:blip r:embed="rId3">
            <a:alphaModFix/>
          </a:blip>
          <a:stretch>
            <a:fillRect/>
          </a:stretch>
        </p:blipFill>
        <p:spPr>
          <a:xfrm>
            <a:off x="4129125" y="1380313"/>
            <a:ext cx="954300" cy="954300"/>
          </a:xfrm>
          <a:prstGeom prst="rect">
            <a:avLst/>
          </a:prstGeom>
          <a:noFill/>
          <a:ln>
            <a:noFill/>
          </a:ln>
        </p:spPr>
      </p:pic>
      <p:pic>
        <p:nvPicPr>
          <p:cNvPr id="158" name="Google Shape;158;p19"/>
          <p:cNvPicPr preferRelativeResize="0"/>
          <p:nvPr/>
        </p:nvPicPr>
        <p:blipFill>
          <a:blip r:embed="rId4">
            <a:alphaModFix/>
          </a:blip>
          <a:stretch>
            <a:fillRect/>
          </a:stretch>
        </p:blipFill>
        <p:spPr>
          <a:xfrm>
            <a:off x="1322953" y="1380313"/>
            <a:ext cx="954300" cy="954300"/>
          </a:xfrm>
          <a:prstGeom prst="rect">
            <a:avLst/>
          </a:prstGeom>
          <a:noFill/>
          <a:ln>
            <a:noFill/>
          </a:ln>
        </p:spPr>
      </p:pic>
      <p:pic>
        <p:nvPicPr>
          <p:cNvPr id="159" name="Google Shape;159;p19"/>
          <p:cNvPicPr preferRelativeResize="0"/>
          <p:nvPr/>
        </p:nvPicPr>
        <p:blipFill>
          <a:blip r:embed="rId5">
            <a:alphaModFix/>
          </a:blip>
          <a:stretch>
            <a:fillRect/>
          </a:stretch>
        </p:blipFill>
        <p:spPr>
          <a:xfrm>
            <a:off x="6879901" y="1348563"/>
            <a:ext cx="954300" cy="954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3" name="Shape 163"/>
        <p:cNvGrpSpPr/>
        <p:nvPr/>
      </p:nvGrpSpPr>
      <p:grpSpPr>
        <a:xfrm>
          <a:off x="0" y="0"/>
          <a:ext cx="0" cy="0"/>
          <a:chOff x="0" y="0"/>
          <a:chExt cx="0" cy="0"/>
        </a:xfrm>
      </p:grpSpPr>
      <p:sp>
        <p:nvSpPr>
          <p:cNvPr id="164" name="Google Shape;164;p20"/>
          <p:cNvSpPr txBox="1"/>
          <p:nvPr/>
        </p:nvSpPr>
        <p:spPr>
          <a:xfrm>
            <a:off x="284525" y="132100"/>
            <a:ext cx="82899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0B4B6F"/>
                </a:solidFill>
                <a:latin typeface="Lexend"/>
                <a:ea typeface="Lexend"/>
                <a:cs typeface="Lexend"/>
                <a:sym typeface="Lexend"/>
              </a:rPr>
              <a:t>The Business Model</a:t>
            </a:r>
            <a:endParaRPr b="1" sz="2300">
              <a:solidFill>
                <a:srgbClr val="2FB454"/>
              </a:solidFill>
              <a:latin typeface="Lexend"/>
              <a:ea typeface="Lexend"/>
              <a:cs typeface="Lexend"/>
              <a:sym typeface="Lexend"/>
            </a:endParaRPr>
          </a:p>
        </p:txBody>
      </p:sp>
      <p:sp>
        <p:nvSpPr>
          <p:cNvPr id="165" name="Google Shape;165;p20"/>
          <p:cNvSpPr txBox="1"/>
          <p:nvPr/>
        </p:nvSpPr>
        <p:spPr>
          <a:xfrm>
            <a:off x="284525" y="619400"/>
            <a:ext cx="8564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0B4B6F"/>
                </a:solidFill>
                <a:latin typeface="Lexend Light"/>
                <a:ea typeface="Lexend Light"/>
                <a:cs typeface="Lexend Light"/>
                <a:sym typeface="Lexend Light"/>
              </a:rPr>
              <a:t>Describes how the startup plans to generate revenue and sustain its operations, including pricing strategy, revenue streams and cost structure.</a:t>
            </a:r>
            <a:endParaRPr sz="1100">
              <a:solidFill>
                <a:srgbClr val="0B4B6F"/>
              </a:solidFill>
              <a:latin typeface="Lexend Light"/>
              <a:ea typeface="Lexend Light"/>
              <a:cs typeface="Lexend Light"/>
              <a:sym typeface="Lexend Light"/>
            </a:endParaRPr>
          </a:p>
        </p:txBody>
      </p:sp>
      <p:sp>
        <p:nvSpPr>
          <p:cNvPr id="166" name="Google Shape;166;p20"/>
          <p:cNvSpPr txBox="1"/>
          <p:nvPr/>
        </p:nvSpPr>
        <p:spPr>
          <a:xfrm>
            <a:off x="660088" y="2371900"/>
            <a:ext cx="228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0B4B6F"/>
                </a:solidFill>
                <a:latin typeface="Lexend"/>
                <a:ea typeface="Lexend"/>
                <a:cs typeface="Lexend"/>
                <a:sym typeface="Lexend"/>
              </a:rPr>
              <a:t>Cost Structure</a:t>
            </a:r>
            <a:endParaRPr>
              <a:solidFill>
                <a:srgbClr val="0B4B6F"/>
              </a:solidFill>
              <a:latin typeface="Lexend Light"/>
              <a:ea typeface="Lexend Light"/>
              <a:cs typeface="Lexend Light"/>
              <a:sym typeface="Lexend Light"/>
            </a:endParaRPr>
          </a:p>
        </p:txBody>
      </p:sp>
      <p:sp>
        <p:nvSpPr>
          <p:cNvPr id="167" name="Google Shape;167;p20"/>
          <p:cNvSpPr txBox="1"/>
          <p:nvPr/>
        </p:nvSpPr>
        <p:spPr>
          <a:xfrm>
            <a:off x="3335375" y="2371900"/>
            <a:ext cx="2428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2EB454"/>
                </a:solidFill>
                <a:latin typeface="Lexend"/>
                <a:ea typeface="Lexend"/>
                <a:cs typeface="Lexend"/>
                <a:sym typeface="Lexend"/>
              </a:rPr>
              <a:t>Pricing Strategy</a:t>
            </a:r>
            <a:endParaRPr b="1">
              <a:solidFill>
                <a:srgbClr val="2EB454"/>
              </a:solidFill>
              <a:latin typeface="Lexend"/>
              <a:ea typeface="Lexend"/>
              <a:cs typeface="Lexend"/>
              <a:sym typeface="Lexend"/>
            </a:endParaRPr>
          </a:p>
        </p:txBody>
      </p:sp>
      <p:sp>
        <p:nvSpPr>
          <p:cNvPr id="168" name="Google Shape;168;p20"/>
          <p:cNvSpPr txBox="1"/>
          <p:nvPr/>
        </p:nvSpPr>
        <p:spPr>
          <a:xfrm>
            <a:off x="6159187" y="2371900"/>
            <a:ext cx="2332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E3B119"/>
                </a:solidFill>
                <a:latin typeface="Lexend"/>
                <a:ea typeface="Lexend"/>
                <a:cs typeface="Lexend"/>
                <a:sym typeface="Lexend"/>
              </a:rPr>
              <a:t>Revenue Streams</a:t>
            </a:r>
            <a:endParaRPr b="1">
              <a:solidFill>
                <a:srgbClr val="E3B119"/>
              </a:solidFill>
              <a:latin typeface="Lexend"/>
              <a:ea typeface="Lexend"/>
              <a:cs typeface="Lexend"/>
              <a:sym typeface="Lexend"/>
            </a:endParaRPr>
          </a:p>
        </p:txBody>
      </p:sp>
      <p:sp>
        <p:nvSpPr>
          <p:cNvPr id="169" name="Google Shape;169;p20"/>
          <p:cNvSpPr txBox="1"/>
          <p:nvPr/>
        </p:nvSpPr>
        <p:spPr>
          <a:xfrm>
            <a:off x="642075" y="2715175"/>
            <a:ext cx="21690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B4B6F"/>
                </a:solidFill>
                <a:latin typeface="Lexend Light"/>
                <a:ea typeface="Lexend Light"/>
                <a:cs typeface="Lexend Light"/>
                <a:sym typeface="Lexend Light"/>
              </a:rPr>
              <a:t>Outline the main expenses and investments required to develop, launch and operate your solution, such as product development, marketing and staffing.</a:t>
            </a:r>
            <a:endParaRPr b="1" sz="1000">
              <a:solidFill>
                <a:srgbClr val="0B4B6F"/>
              </a:solidFill>
              <a:latin typeface="Lexend"/>
              <a:ea typeface="Lexend"/>
              <a:cs typeface="Lexend"/>
              <a:sym typeface="Lexend"/>
            </a:endParaRPr>
          </a:p>
        </p:txBody>
      </p:sp>
      <p:sp>
        <p:nvSpPr>
          <p:cNvPr id="170" name="Google Shape;170;p20"/>
          <p:cNvSpPr txBox="1"/>
          <p:nvPr/>
        </p:nvSpPr>
        <p:spPr>
          <a:xfrm>
            <a:off x="3463300" y="2685075"/>
            <a:ext cx="22020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2EB454"/>
                </a:solidFill>
                <a:latin typeface="Lexend Light"/>
                <a:ea typeface="Lexend Light"/>
                <a:cs typeface="Lexend Light"/>
                <a:sym typeface="Lexend Light"/>
              </a:rPr>
              <a:t>Explain the types of pricing you offer. This should include how your price compares to competitors and also how to compares with the cost of delivering your solution.</a:t>
            </a:r>
            <a:endParaRPr b="1" sz="1000">
              <a:solidFill>
                <a:srgbClr val="2EB454"/>
              </a:solidFill>
              <a:latin typeface="Lexend"/>
              <a:ea typeface="Lexend"/>
              <a:cs typeface="Lexend"/>
              <a:sym typeface="Lexend"/>
            </a:endParaRPr>
          </a:p>
        </p:txBody>
      </p:sp>
      <p:sp>
        <p:nvSpPr>
          <p:cNvPr id="171" name="Google Shape;171;p20"/>
          <p:cNvSpPr txBox="1"/>
          <p:nvPr/>
        </p:nvSpPr>
        <p:spPr>
          <a:xfrm>
            <a:off x="6264475" y="2715200"/>
            <a:ext cx="21216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E3B119"/>
                </a:solidFill>
                <a:latin typeface="Lexend Light"/>
                <a:ea typeface="Lexend Light"/>
                <a:cs typeface="Lexend Light"/>
                <a:sym typeface="Lexend Light"/>
              </a:rPr>
              <a:t>Describe the ways in which your solution generates revenue, such as subscription fees, commission on sales, or advertising revenue.</a:t>
            </a:r>
            <a:endParaRPr b="1" sz="1000">
              <a:solidFill>
                <a:srgbClr val="E3B119"/>
              </a:solidFill>
              <a:latin typeface="Lexend"/>
              <a:ea typeface="Lexend"/>
              <a:cs typeface="Lexend"/>
              <a:sym typeface="Lexend"/>
            </a:endParaRPr>
          </a:p>
        </p:txBody>
      </p:sp>
      <p:pic>
        <p:nvPicPr>
          <p:cNvPr id="172" name="Google Shape;172;p20"/>
          <p:cNvPicPr preferRelativeResize="0"/>
          <p:nvPr/>
        </p:nvPicPr>
        <p:blipFill>
          <a:blip r:embed="rId3">
            <a:alphaModFix/>
          </a:blip>
          <a:stretch>
            <a:fillRect/>
          </a:stretch>
        </p:blipFill>
        <p:spPr>
          <a:xfrm>
            <a:off x="1249425" y="1338650"/>
            <a:ext cx="954300" cy="954300"/>
          </a:xfrm>
          <a:prstGeom prst="rect">
            <a:avLst/>
          </a:prstGeom>
          <a:noFill/>
          <a:ln>
            <a:noFill/>
          </a:ln>
        </p:spPr>
      </p:pic>
      <p:pic>
        <p:nvPicPr>
          <p:cNvPr id="173" name="Google Shape;173;p20"/>
          <p:cNvPicPr preferRelativeResize="0"/>
          <p:nvPr/>
        </p:nvPicPr>
        <p:blipFill>
          <a:blip r:embed="rId4">
            <a:alphaModFix/>
          </a:blip>
          <a:stretch>
            <a:fillRect/>
          </a:stretch>
        </p:blipFill>
        <p:spPr>
          <a:xfrm>
            <a:off x="4065288" y="1320113"/>
            <a:ext cx="991375" cy="991375"/>
          </a:xfrm>
          <a:prstGeom prst="rect">
            <a:avLst/>
          </a:prstGeom>
          <a:noFill/>
          <a:ln>
            <a:noFill/>
          </a:ln>
        </p:spPr>
      </p:pic>
      <p:pic>
        <p:nvPicPr>
          <p:cNvPr id="174" name="Google Shape;174;p20"/>
          <p:cNvPicPr preferRelativeResize="0"/>
          <p:nvPr/>
        </p:nvPicPr>
        <p:blipFill>
          <a:blip r:embed="rId5">
            <a:alphaModFix/>
          </a:blip>
          <a:stretch>
            <a:fillRect/>
          </a:stretch>
        </p:blipFill>
        <p:spPr>
          <a:xfrm>
            <a:off x="6829588" y="1320125"/>
            <a:ext cx="991375" cy="991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8" name="Shape 178"/>
        <p:cNvGrpSpPr/>
        <p:nvPr/>
      </p:nvGrpSpPr>
      <p:grpSpPr>
        <a:xfrm>
          <a:off x="0" y="0"/>
          <a:ext cx="0" cy="0"/>
          <a:chOff x="0" y="0"/>
          <a:chExt cx="0" cy="0"/>
        </a:xfrm>
      </p:grpSpPr>
      <p:sp>
        <p:nvSpPr>
          <p:cNvPr id="179" name="Google Shape;179;p21"/>
          <p:cNvSpPr txBox="1"/>
          <p:nvPr/>
        </p:nvSpPr>
        <p:spPr>
          <a:xfrm>
            <a:off x="284525" y="132100"/>
            <a:ext cx="82899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0B4B6F"/>
                </a:solidFill>
                <a:latin typeface="Lexend"/>
                <a:ea typeface="Lexend"/>
                <a:cs typeface="Lexend"/>
                <a:sym typeface="Lexend"/>
              </a:rPr>
              <a:t>The Go-To-Market Strategy</a:t>
            </a:r>
            <a:endParaRPr b="1" sz="2300">
              <a:solidFill>
                <a:srgbClr val="2FB454"/>
              </a:solidFill>
              <a:latin typeface="Lexend"/>
              <a:ea typeface="Lexend"/>
              <a:cs typeface="Lexend"/>
              <a:sym typeface="Lexend"/>
            </a:endParaRPr>
          </a:p>
        </p:txBody>
      </p:sp>
      <p:sp>
        <p:nvSpPr>
          <p:cNvPr id="180" name="Google Shape;180;p21"/>
          <p:cNvSpPr txBox="1"/>
          <p:nvPr/>
        </p:nvSpPr>
        <p:spPr>
          <a:xfrm>
            <a:off x="284525" y="619400"/>
            <a:ext cx="8564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0B4B6F"/>
                </a:solidFill>
                <a:latin typeface="Lexend Light"/>
                <a:ea typeface="Lexend Light"/>
                <a:cs typeface="Lexend Light"/>
                <a:sym typeface="Lexend Light"/>
              </a:rPr>
              <a:t>Outlines the marketing and sales strategy for the startup, including customer acquisition channels, distribution channels and partnerships.</a:t>
            </a:r>
            <a:endParaRPr sz="1100">
              <a:solidFill>
                <a:srgbClr val="0B4B6F"/>
              </a:solidFill>
              <a:latin typeface="Lexend Light"/>
              <a:ea typeface="Lexend Light"/>
              <a:cs typeface="Lexend Light"/>
              <a:sym typeface="Lexend Light"/>
            </a:endParaRPr>
          </a:p>
        </p:txBody>
      </p:sp>
      <p:sp>
        <p:nvSpPr>
          <p:cNvPr id="181" name="Google Shape;181;p21"/>
          <p:cNvSpPr txBox="1"/>
          <p:nvPr/>
        </p:nvSpPr>
        <p:spPr>
          <a:xfrm>
            <a:off x="660088" y="2448850"/>
            <a:ext cx="228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0B4B6F"/>
                </a:solidFill>
                <a:latin typeface="Lexend"/>
                <a:ea typeface="Lexend"/>
                <a:cs typeface="Lexend"/>
                <a:sym typeface="Lexend"/>
              </a:rPr>
              <a:t>Customer Acquisition</a:t>
            </a:r>
            <a:endParaRPr>
              <a:solidFill>
                <a:srgbClr val="0B4B6F"/>
              </a:solidFill>
              <a:latin typeface="Lexend Light"/>
              <a:ea typeface="Lexend Light"/>
              <a:cs typeface="Lexend Light"/>
              <a:sym typeface="Lexend Light"/>
            </a:endParaRPr>
          </a:p>
        </p:txBody>
      </p:sp>
      <p:sp>
        <p:nvSpPr>
          <p:cNvPr id="182" name="Google Shape;182;p21"/>
          <p:cNvSpPr txBox="1"/>
          <p:nvPr/>
        </p:nvSpPr>
        <p:spPr>
          <a:xfrm>
            <a:off x="3335375" y="2448850"/>
            <a:ext cx="2428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2EB454"/>
                </a:solidFill>
                <a:latin typeface="Lexend"/>
                <a:ea typeface="Lexend"/>
                <a:cs typeface="Lexend"/>
                <a:sym typeface="Lexend"/>
              </a:rPr>
              <a:t>Distribution</a:t>
            </a:r>
            <a:endParaRPr b="1">
              <a:solidFill>
                <a:srgbClr val="2EB454"/>
              </a:solidFill>
              <a:latin typeface="Lexend"/>
              <a:ea typeface="Lexend"/>
              <a:cs typeface="Lexend"/>
              <a:sym typeface="Lexend"/>
            </a:endParaRPr>
          </a:p>
        </p:txBody>
      </p:sp>
      <p:sp>
        <p:nvSpPr>
          <p:cNvPr id="183" name="Google Shape;183;p21"/>
          <p:cNvSpPr txBox="1"/>
          <p:nvPr/>
        </p:nvSpPr>
        <p:spPr>
          <a:xfrm>
            <a:off x="6159187" y="2448850"/>
            <a:ext cx="2332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E3B119"/>
                </a:solidFill>
                <a:latin typeface="Lexend"/>
                <a:ea typeface="Lexend"/>
                <a:cs typeface="Lexend"/>
                <a:sym typeface="Lexend"/>
              </a:rPr>
              <a:t>Partnerships</a:t>
            </a:r>
            <a:endParaRPr b="1">
              <a:solidFill>
                <a:srgbClr val="E3B119"/>
              </a:solidFill>
              <a:latin typeface="Lexend"/>
              <a:ea typeface="Lexend"/>
              <a:cs typeface="Lexend"/>
              <a:sym typeface="Lexend"/>
            </a:endParaRPr>
          </a:p>
        </p:txBody>
      </p:sp>
      <p:sp>
        <p:nvSpPr>
          <p:cNvPr id="184" name="Google Shape;184;p21"/>
          <p:cNvSpPr txBox="1"/>
          <p:nvPr/>
        </p:nvSpPr>
        <p:spPr>
          <a:xfrm>
            <a:off x="642075" y="2792125"/>
            <a:ext cx="2169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B4B6F"/>
                </a:solidFill>
                <a:latin typeface="Lexend Light"/>
                <a:ea typeface="Lexend Light"/>
                <a:cs typeface="Lexend Light"/>
                <a:sym typeface="Lexend Light"/>
              </a:rPr>
              <a:t>Describe how you will acquire customers, such as paid advertising, social media, referral programs or email marketing.</a:t>
            </a:r>
            <a:endParaRPr b="1" sz="1000">
              <a:solidFill>
                <a:srgbClr val="0B4B6F"/>
              </a:solidFill>
              <a:latin typeface="Lexend"/>
              <a:ea typeface="Lexend"/>
              <a:cs typeface="Lexend"/>
              <a:sym typeface="Lexend"/>
            </a:endParaRPr>
          </a:p>
        </p:txBody>
      </p:sp>
      <p:sp>
        <p:nvSpPr>
          <p:cNvPr id="185" name="Google Shape;185;p21"/>
          <p:cNvSpPr txBox="1"/>
          <p:nvPr/>
        </p:nvSpPr>
        <p:spPr>
          <a:xfrm>
            <a:off x="3463300" y="2762025"/>
            <a:ext cx="2202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2EB454"/>
                </a:solidFill>
                <a:latin typeface="Lexend Light"/>
                <a:ea typeface="Lexend Light"/>
                <a:cs typeface="Lexend Light"/>
                <a:sym typeface="Lexend Light"/>
              </a:rPr>
              <a:t>Share how your startup will distribute its product or service to customers, such as online marketplaces, retail partnership or direct sales.</a:t>
            </a:r>
            <a:endParaRPr b="1" sz="1000">
              <a:solidFill>
                <a:srgbClr val="2EB454"/>
              </a:solidFill>
              <a:latin typeface="Lexend"/>
              <a:ea typeface="Lexend"/>
              <a:cs typeface="Lexend"/>
              <a:sym typeface="Lexend"/>
            </a:endParaRPr>
          </a:p>
        </p:txBody>
      </p:sp>
      <p:sp>
        <p:nvSpPr>
          <p:cNvPr id="186" name="Google Shape;186;p21"/>
          <p:cNvSpPr txBox="1"/>
          <p:nvPr/>
        </p:nvSpPr>
        <p:spPr>
          <a:xfrm>
            <a:off x="6288175" y="2762025"/>
            <a:ext cx="21216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E3B119"/>
                </a:solidFill>
                <a:latin typeface="Lexend Light"/>
                <a:ea typeface="Lexend Light"/>
                <a:cs typeface="Lexend Light"/>
                <a:sym typeface="Lexend Light"/>
              </a:rPr>
              <a:t>Provide any details about strategic partnership that your startup will pursue to accelerate growth and increase customer </a:t>
            </a:r>
            <a:r>
              <a:rPr lang="en" sz="1000">
                <a:solidFill>
                  <a:srgbClr val="E3B119"/>
                </a:solidFill>
                <a:latin typeface="Lexend Light"/>
                <a:ea typeface="Lexend Light"/>
                <a:cs typeface="Lexend Light"/>
                <a:sym typeface="Lexend Light"/>
              </a:rPr>
              <a:t>acquisition</a:t>
            </a:r>
            <a:r>
              <a:rPr lang="en" sz="1000">
                <a:solidFill>
                  <a:srgbClr val="E3B119"/>
                </a:solidFill>
                <a:latin typeface="Lexend Light"/>
                <a:ea typeface="Lexend Light"/>
                <a:cs typeface="Lexend Light"/>
                <a:sym typeface="Lexend Light"/>
              </a:rPr>
              <a:t>.</a:t>
            </a:r>
            <a:endParaRPr b="1" sz="1000">
              <a:solidFill>
                <a:srgbClr val="E3B119"/>
              </a:solidFill>
              <a:latin typeface="Lexend"/>
              <a:ea typeface="Lexend"/>
              <a:cs typeface="Lexend"/>
              <a:sym typeface="Lexend"/>
            </a:endParaRPr>
          </a:p>
        </p:txBody>
      </p:sp>
      <p:pic>
        <p:nvPicPr>
          <p:cNvPr id="187" name="Google Shape;187;p21"/>
          <p:cNvPicPr preferRelativeResize="0"/>
          <p:nvPr/>
        </p:nvPicPr>
        <p:blipFill>
          <a:blip r:embed="rId3">
            <a:alphaModFix/>
          </a:blip>
          <a:stretch>
            <a:fillRect/>
          </a:stretch>
        </p:blipFill>
        <p:spPr>
          <a:xfrm>
            <a:off x="6812825" y="1380300"/>
            <a:ext cx="1024900" cy="1024900"/>
          </a:xfrm>
          <a:prstGeom prst="rect">
            <a:avLst/>
          </a:prstGeom>
          <a:noFill/>
          <a:ln>
            <a:noFill/>
          </a:ln>
        </p:spPr>
      </p:pic>
      <p:pic>
        <p:nvPicPr>
          <p:cNvPr id="188" name="Google Shape;188;p21"/>
          <p:cNvPicPr preferRelativeResize="0"/>
          <p:nvPr/>
        </p:nvPicPr>
        <p:blipFill>
          <a:blip r:embed="rId4">
            <a:alphaModFix/>
          </a:blip>
          <a:stretch>
            <a:fillRect/>
          </a:stretch>
        </p:blipFill>
        <p:spPr>
          <a:xfrm>
            <a:off x="4091575" y="1458400"/>
            <a:ext cx="868700" cy="868700"/>
          </a:xfrm>
          <a:prstGeom prst="rect">
            <a:avLst/>
          </a:prstGeom>
          <a:noFill/>
          <a:ln>
            <a:noFill/>
          </a:ln>
        </p:spPr>
      </p:pic>
      <p:pic>
        <p:nvPicPr>
          <p:cNvPr id="189" name="Google Shape;189;p21"/>
          <p:cNvPicPr preferRelativeResize="0"/>
          <p:nvPr/>
        </p:nvPicPr>
        <p:blipFill>
          <a:blip r:embed="rId5">
            <a:alphaModFix/>
          </a:blip>
          <a:stretch>
            <a:fillRect/>
          </a:stretch>
        </p:blipFill>
        <p:spPr>
          <a:xfrm>
            <a:off x="1292225" y="1458400"/>
            <a:ext cx="868700" cy="86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