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8"/>
  </p:notesMasterIdLst>
  <p:sldIdLst>
    <p:sldId id="256" r:id="rId2"/>
    <p:sldId id="257" r:id="rId3"/>
    <p:sldId id="266" r:id="rId4"/>
    <p:sldId id="263" r:id="rId5"/>
    <p:sldId id="258" r:id="rId6"/>
    <p:sldId id="268" r:id="rId7"/>
    <p:sldId id="259" r:id="rId8"/>
    <p:sldId id="260" r:id="rId9"/>
    <p:sldId id="261" r:id="rId10"/>
    <p:sldId id="267" r:id="rId11"/>
    <p:sldId id="262" r:id="rId12"/>
    <p:sldId id="269" r:id="rId13"/>
    <p:sldId id="270" r:id="rId14"/>
    <p:sldId id="265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81418" autoAdjust="0"/>
  </p:normalViewPr>
  <p:slideViewPr>
    <p:cSldViewPr snapToGrid="0">
      <p:cViewPr>
        <p:scale>
          <a:sx n="82" d="100"/>
          <a:sy n="82" d="100"/>
        </p:scale>
        <p:origin x="72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EA894-B746-4845-AF33-9BBCC09D15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832302-7CE3-4D67-B986-C1B353D5E6F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possibilities are endless!</a:t>
          </a:r>
        </a:p>
      </dgm:t>
    </dgm:pt>
    <dgm:pt modelId="{5427DE46-A13D-453D-8517-BAF6DBBAC167}" type="sibTrans" cxnId="{F0018E9D-82F0-4325-94DC-97C66694A066}">
      <dgm:prSet/>
      <dgm:spPr/>
      <dgm:t>
        <a:bodyPr/>
        <a:lstStyle/>
        <a:p>
          <a:endParaRPr lang="en-US"/>
        </a:p>
      </dgm:t>
    </dgm:pt>
    <dgm:pt modelId="{0E4CEF94-9D68-4814-82B3-2CB0EA8509D6}" type="parTrans" cxnId="{F0018E9D-82F0-4325-94DC-97C66694A066}">
      <dgm:prSet/>
      <dgm:spPr/>
      <dgm:t>
        <a:bodyPr/>
        <a:lstStyle/>
        <a:p>
          <a:endParaRPr lang="en-US"/>
        </a:p>
      </dgm:t>
    </dgm:pt>
    <dgm:pt modelId="{D0F25C8B-49A8-4231-84C1-9147E64F4E0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Learning to draw</a:t>
          </a:r>
        </a:p>
      </dgm:t>
    </dgm:pt>
    <dgm:pt modelId="{51F57D99-55A5-422C-8F0E-0077BCD9AD15}" type="sibTrans" cxnId="{45694D8C-103E-48C9-91CC-3D05DE22EB46}">
      <dgm:prSet/>
      <dgm:spPr/>
      <dgm:t>
        <a:bodyPr/>
        <a:lstStyle/>
        <a:p>
          <a:endParaRPr lang="en-US"/>
        </a:p>
      </dgm:t>
    </dgm:pt>
    <dgm:pt modelId="{09D6B70B-8C3C-4C17-8D24-15AF076756C5}" type="parTrans" cxnId="{45694D8C-103E-48C9-91CC-3D05DE22EB46}">
      <dgm:prSet/>
      <dgm:spPr/>
      <dgm:t>
        <a:bodyPr/>
        <a:lstStyle/>
        <a:p>
          <a:endParaRPr lang="en-US"/>
        </a:p>
      </dgm:t>
    </dgm:pt>
    <dgm:pt modelId="{BC41F814-D9FB-483E-9BCB-E2EF41A1FBC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Learning a Foreign Language</a:t>
          </a:r>
        </a:p>
      </dgm:t>
    </dgm:pt>
    <dgm:pt modelId="{4DE90BDD-5D0C-4E6D-A1AC-0F28DF8A2023}" type="sibTrans" cxnId="{E82229AB-3E46-427D-A05B-151EB962F8F7}">
      <dgm:prSet/>
      <dgm:spPr/>
      <dgm:t>
        <a:bodyPr/>
        <a:lstStyle/>
        <a:p>
          <a:endParaRPr lang="en-US"/>
        </a:p>
      </dgm:t>
    </dgm:pt>
    <dgm:pt modelId="{F0A74616-1789-4837-8BE5-67C4BC938873}" type="parTrans" cxnId="{E82229AB-3E46-427D-A05B-151EB962F8F7}">
      <dgm:prSet/>
      <dgm:spPr/>
      <dgm:t>
        <a:bodyPr/>
        <a:lstStyle/>
        <a:p>
          <a:endParaRPr lang="en-US"/>
        </a:p>
      </dgm:t>
    </dgm:pt>
    <dgm:pt modelId="{AD747D1D-5F1F-45BC-BDE7-6B3CFD6AFCC4}" type="pres">
      <dgm:prSet presAssocID="{6BDEA894-B746-4845-AF33-9BBCC09D1558}" presName="linear" presStyleCnt="0">
        <dgm:presLayoutVars>
          <dgm:animLvl val="lvl"/>
          <dgm:resizeHandles val="exact"/>
        </dgm:presLayoutVars>
      </dgm:prSet>
      <dgm:spPr/>
    </dgm:pt>
    <dgm:pt modelId="{33CCE519-BEBC-44D0-B9E7-895C7C52B51F}" type="pres">
      <dgm:prSet presAssocID="{BC41F814-D9FB-483E-9BCB-E2EF41A1FB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FA98F-612E-4676-8D1C-E2A10DAC2C1F}" type="pres">
      <dgm:prSet presAssocID="{4DE90BDD-5D0C-4E6D-A1AC-0F28DF8A2023}" presName="spacer" presStyleCnt="0"/>
      <dgm:spPr/>
    </dgm:pt>
    <dgm:pt modelId="{A165DA2F-5209-40A4-8805-8DF896B7A98E}" type="pres">
      <dgm:prSet presAssocID="{D0F25C8B-49A8-4231-84C1-9147E64F4E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05DB8C-9605-49E1-90A5-08E6C922569C}" type="pres">
      <dgm:prSet presAssocID="{51F57D99-55A5-422C-8F0E-0077BCD9AD15}" presName="spacer" presStyleCnt="0"/>
      <dgm:spPr/>
    </dgm:pt>
    <dgm:pt modelId="{B82E77E0-5BD3-40A4-8E54-BCB7F38ACDA6}" type="pres">
      <dgm:prSet presAssocID="{0F832302-7CE3-4D67-B986-C1B353D5E6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A7B071-44D8-46B2-BFB2-3999B9161776}" type="presOf" srcId="{BC41F814-D9FB-483E-9BCB-E2EF41A1FBCC}" destId="{33CCE519-BEBC-44D0-B9E7-895C7C52B51F}" srcOrd="0" destOrd="0" presId="urn:microsoft.com/office/officeart/2005/8/layout/vList2"/>
    <dgm:cxn modelId="{1DDB727F-40D4-4910-9AEB-72A95B4D340E}" type="presOf" srcId="{0F832302-7CE3-4D67-B986-C1B353D5E6FC}" destId="{B82E77E0-5BD3-40A4-8E54-BCB7F38ACDA6}" srcOrd="0" destOrd="0" presId="urn:microsoft.com/office/officeart/2005/8/layout/vList2"/>
    <dgm:cxn modelId="{45694D8C-103E-48C9-91CC-3D05DE22EB46}" srcId="{6BDEA894-B746-4845-AF33-9BBCC09D1558}" destId="{D0F25C8B-49A8-4231-84C1-9147E64F4E01}" srcOrd="1" destOrd="0" parTransId="{09D6B70B-8C3C-4C17-8D24-15AF076756C5}" sibTransId="{51F57D99-55A5-422C-8F0E-0077BCD9AD15}"/>
    <dgm:cxn modelId="{F0018E9D-82F0-4325-94DC-97C66694A066}" srcId="{6BDEA894-B746-4845-AF33-9BBCC09D1558}" destId="{0F832302-7CE3-4D67-B986-C1B353D5E6FC}" srcOrd="2" destOrd="0" parTransId="{0E4CEF94-9D68-4814-82B3-2CB0EA8509D6}" sibTransId="{5427DE46-A13D-453D-8517-BAF6DBBAC167}"/>
    <dgm:cxn modelId="{E82229AB-3E46-427D-A05B-151EB962F8F7}" srcId="{6BDEA894-B746-4845-AF33-9BBCC09D1558}" destId="{BC41F814-D9FB-483E-9BCB-E2EF41A1FBCC}" srcOrd="0" destOrd="0" parTransId="{F0A74616-1789-4837-8BE5-67C4BC938873}" sibTransId="{4DE90BDD-5D0C-4E6D-A1AC-0F28DF8A2023}"/>
    <dgm:cxn modelId="{C4F1ABCD-60F8-436B-BC44-158FC2F53A71}" type="presOf" srcId="{D0F25C8B-49A8-4231-84C1-9147E64F4E01}" destId="{A165DA2F-5209-40A4-8805-8DF896B7A98E}" srcOrd="0" destOrd="0" presId="urn:microsoft.com/office/officeart/2005/8/layout/vList2"/>
    <dgm:cxn modelId="{ACA76EDD-1877-445B-AB57-74D21EE01D97}" type="presOf" srcId="{6BDEA894-B746-4845-AF33-9BBCC09D1558}" destId="{AD747D1D-5F1F-45BC-BDE7-6B3CFD6AFCC4}" srcOrd="0" destOrd="0" presId="urn:microsoft.com/office/officeart/2005/8/layout/vList2"/>
    <dgm:cxn modelId="{34C627EA-EAC1-4485-A52C-03D144481DAD}" type="presParOf" srcId="{AD747D1D-5F1F-45BC-BDE7-6B3CFD6AFCC4}" destId="{33CCE519-BEBC-44D0-B9E7-895C7C52B51F}" srcOrd="0" destOrd="0" presId="urn:microsoft.com/office/officeart/2005/8/layout/vList2"/>
    <dgm:cxn modelId="{9E69C603-034F-40A3-9EAF-50E1238DB064}" type="presParOf" srcId="{AD747D1D-5F1F-45BC-BDE7-6B3CFD6AFCC4}" destId="{0F8FA98F-612E-4676-8D1C-E2A10DAC2C1F}" srcOrd="1" destOrd="0" presId="urn:microsoft.com/office/officeart/2005/8/layout/vList2"/>
    <dgm:cxn modelId="{839FC1CB-4030-40E9-91FB-06CF968706DA}" type="presParOf" srcId="{AD747D1D-5F1F-45BC-BDE7-6B3CFD6AFCC4}" destId="{A165DA2F-5209-40A4-8805-8DF896B7A98E}" srcOrd="2" destOrd="0" presId="urn:microsoft.com/office/officeart/2005/8/layout/vList2"/>
    <dgm:cxn modelId="{120E7E72-84E6-4F10-8B68-F30C374DBC87}" type="presParOf" srcId="{AD747D1D-5F1F-45BC-BDE7-6B3CFD6AFCC4}" destId="{6005DB8C-9605-49E1-90A5-08E6C922569C}" srcOrd="3" destOrd="0" presId="urn:microsoft.com/office/officeart/2005/8/layout/vList2"/>
    <dgm:cxn modelId="{92F86305-A252-4C20-B227-CDFFB5807F88}" type="presParOf" srcId="{AD747D1D-5F1F-45BC-BDE7-6B3CFD6AFCC4}" destId="{B82E77E0-5BD3-40A4-8E54-BCB7F38ACD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CE519-BEBC-44D0-B9E7-895C7C52B51F}">
      <dsp:nvSpPr>
        <dsp:cNvPr id="0" name=""/>
        <dsp:cNvSpPr/>
      </dsp:nvSpPr>
      <dsp:spPr>
        <a:xfrm>
          <a:off x="0" y="14442"/>
          <a:ext cx="6426300" cy="1814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rial" panose="020B0604020202020204" pitchFamily="34" charset="0"/>
              <a:cs typeface="Arial" panose="020B0604020202020204" pitchFamily="34" charset="0"/>
            </a:rPr>
            <a:t>Learning a Foreign Language</a:t>
          </a:r>
        </a:p>
      </dsp:txBody>
      <dsp:txXfrm>
        <a:off x="88585" y="103027"/>
        <a:ext cx="6249130" cy="1637500"/>
      </dsp:txXfrm>
    </dsp:sp>
    <dsp:sp modelId="{A165DA2F-5209-40A4-8805-8DF896B7A98E}">
      <dsp:nvSpPr>
        <dsp:cNvPr id="0" name=""/>
        <dsp:cNvSpPr/>
      </dsp:nvSpPr>
      <dsp:spPr>
        <a:xfrm>
          <a:off x="0" y="1964472"/>
          <a:ext cx="6426300" cy="1814670"/>
        </a:xfrm>
        <a:prstGeom prst="round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rial" panose="020B0604020202020204" pitchFamily="34" charset="0"/>
              <a:cs typeface="Arial" panose="020B0604020202020204" pitchFamily="34" charset="0"/>
            </a:rPr>
            <a:t>Learning to draw</a:t>
          </a:r>
        </a:p>
      </dsp:txBody>
      <dsp:txXfrm>
        <a:off x="88585" y="2053057"/>
        <a:ext cx="6249130" cy="1637500"/>
      </dsp:txXfrm>
    </dsp:sp>
    <dsp:sp modelId="{B82E77E0-5BD3-40A4-8E54-BCB7F38ACDA6}">
      <dsp:nvSpPr>
        <dsp:cNvPr id="0" name=""/>
        <dsp:cNvSpPr/>
      </dsp:nvSpPr>
      <dsp:spPr>
        <a:xfrm>
          <a:off x="0" y="3914502"/>
          <a:ext cx="6426300" cy="181467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rial" panose="020B0604020202020204" pitchFamily="34" charset="0"/>
              <a:cs typeface="Arial" panose="020B0604020202020204" pitchFamily="34" charset="0"/>
            </a:rPr>
            <a:t>The possibilities are endless!</a:t>
          </a:r>
        </a:p>
      </dsp:txBody>
      <dsp:txXfrm>
        <a:off x="88585" y="4003087"/>
        <a:ext cx="6249130" cy="16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CB92-1D28-4898-A738-A833BD161141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8EE58-DFE7-4222-BD30-A9C8BD89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Yousof , and today we will be introducing an application and model to help users learn to write their 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look at the application interface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0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writes the letter from the prompt. In this case the Letter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model predicts the correct letter a Correct message appears and the next letter to write is prompted.</a:t>
            </a:r>
          </a:p>
          <a:p>
            <a:endParaRPr lang="en-US" dirty="0"/>
          </a:p>
          <a:p>
            <a:r>
              <a:rPr lang="en-US" dirty="0"/>
              <a:t>If the model didn’t predict the correct letter a Try Again message appears, and the user has 3 attempts to write the correct letter.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8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let’s look at the potential uses for the application and future upgrades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future releases, the application will allow you to practice writing combinations of letters into words and then small sentences and eventually will be able to practice writing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4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 can also be used to for writing the alphabet of a foreign language or even for learning to draw small images like animals or characters. </a:t>
            </a:r>
          </a:p>
          <a:p>
            <a:endParaRPr lang="en-US" dirty="0"/>
          </a:p>
          <a:p>
            <a:r>
              <a:rPr lang="en-US" dirty="0"/>
              <a:t>The user would just need to input those characters into the training dataset and retrain the model.</a:t>
            </a:r>
          </a:p>
          <a:p>
            <a:endParaRPr lang="en-US" dirty="0"/>
          </a:p>
          <a:p>
            <a:r>
              <a:rPr lang="en-US" dirty="0"/>
              <a:t>With an application like this the possibilities are endless. Its just up to your imagination.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you’ve enjoyed learning about how to practice writing your letters.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to write your letters with a mouse or even your finger is hard for adults as well as children.  </a:t>
            </a:r>
          </a:p>
          <a:p>
            <a:endParaRPr lang="en-US" dirty="0"/>
          </a:p>
          <a:p>
            <a:r>
              <a:rPr lang="en-US" dirty="0"/>
              <a:t>This application hopes to help make it easier to write readable letters in the English alphabet.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will be initially gathered from the user.  </a:t>
            </a:r>
          </a:p>
          <a:p>
            <a:endParaRPr lang="en-US" dirty="0"/>
          </a:p>
          <a:p>
            <a:r>
              <a:rPr lang="en-US" dirty="0"/>
              <a:t>The user will use the application to write the letters of the alphabet to build the training data for the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application is also set up to make sure that the dataset is balanced between all the letters.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we can see that there are 25 letter images per class. Meaning there are 25 images per upper and lower case of the alphabet.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the right, you can see an example of what the images look like in the training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look at the model used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predict which letter the user wrote, we used TensorFlow's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Keras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with the Sequential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used 3 layers with dropout, and also applied Data Augmentation to generate more training data. Since the application relies on user-provided images, this augmented data helps create diversity by shifting each image 10% in width and height and flipping them.</a:t>
            </a:r>
          </a:p>
          <a:p>
            <a:endParaRPr lang="en-US" dirty="0"/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augmented data will also improve predictions when users write off to the side instead of using the provided template.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was run with 100 epochs and had early stopping when the validation loss did not improve for 5 epochs.</a:t>
            </a:r>
          </a:p>
          <a:p>
            <a:endParaRPr lang="en-US" dirty="0"/>
          </a:p>
          <a:p>
            <a:r>
              <a:rPr lang="en-US" dirty="0"/>
              <a:t>With this iteration, the model ran 24 epochs, and it achieved a loss of 0.3472 and accuracy of 0.8971.  A validation loss of 0.0950 and a validation accuracy of 0.9692.</a:t>
            </a:r>
          </a:p>
          <a:p>
            <a:endParaRPr lang="en-US" dirty="0"/>
          </a:p>
          <a:p>
            <a:r>
              <a:rPr lang="en-US" dirty="0"/>
              <a:t>As you can see by the graphs the validation data did better than the test data and did not overfit making this a pretty good model for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 this further, the confusion matrix shows us how each test letter was predicted.  Most of the letters did fairly well but as you can see the capital letter D was predicted twice as a capital P but 7 times it was correctly predicted.  The small letter t was also predicted as the small letter f.</a:t>
            </a:r>
          </a:p>
          <a:p>
            <a:endParaRPr lang="en-US" dirty="0"/>
          </a:p>
          <a:p>
            <a:r>
              <a:rPr lang="en-US" dirty="0"/>
              <a:t>Looking at both these cases the letters are very similar so its understandable why the model had problems predicting those 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8EE58-DFE7-4222-BD30-A9C8BD893C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4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93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90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0191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91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80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210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4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1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6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E89ED5F7-8269-4F20-B77F-70D4AA7A9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5992E-E6C1-136D-A4B3-657249896DA5}"/>
              </a:ext>
            </a:extLst>
          </p:cNvPr>
          <p:cNvSpPr txBox="1"/>
          <p:nvPr/>
        </p:nvSpPr>
        <p:spPr>
          <a:xfrm>
            <a:off x="1471476" y="2009258"/>
            <a:ext cx="2856351" cy="135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US" sz="2736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Learn to Write Your Letters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935C2-10A4-5581-EBAD-DC11774273E9}"/>
              </a:ext>
            </a:extLst>
          </p:cNvPr>
          <p:cNvSpPr txBox="1"/>
          <p:nvPr/>
        </p:nvSpPr>
        <p:spPr>
          <a:xfrm>
            <a:off x="6478734" y="4350120"/>
            <a:ext cx="1259100" cy="25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US" sz="1026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By Kimberly Cable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8B15-12E0-427C-625D-F45BC0797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685" y="1900663"/>
            <a:ext cx="8111573" cy="40120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FAC1F12-C3D3-057C-F6FD-E52CA340C344}"/>
              </a:ext>
            </a:extLst>
          </p:cNvPr>
          <p:cNvSpPr txBox="1"/>
          <p:nvPr/>
        </p:nvSpPr>
        <p:spPr>
          <a:xfrm flipH="1">
            <a:off x="9752027" y="5386238"/>
            <a:ext cx="22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Yousof Rahimian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2C9AA3-3EBD-01F1-A647-E3B8AE338E79}"/>
              </a:ext>
            </a:extLst>
          </p:cNvPr>
          <p:cNvSpPr txBox="1"/>
          <p:nvPr/>
        </p:nvSpPr>
        <p:spPr>
          <a:xfrm>
            <a:off x="643466" y="424206"/>
            <a:ext cx="872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to write your  Letter </a:t>
            </a:r>
          </a:p>
        </p:txBody>
      </p:sp>
    </p:spTree>
    <p:extLst>
      <p:ext uri="{BB962C8B-B14F-4D97-AF65-F5344CB8AC3E}">
        <p14:creationId xmlns:p14="http://schemas.microsoft.com/office/powerpoint/2010/main" val="70825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3B69F-607B-0BD7-0232-03A202368F19}"/>
              </a:ext>
            </a:extLst>
          </p:cNvPr>
          <p:cNvSpPr txBox="1"/>
          <p:nvPr/>
        </p:nvSpPr>
        <p:spPr>
          <a:xfrm>
            <a:off x="7177414" y="569593"/>
            <a:ext cx="4455984" cy="3469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Arial Black" panose="020B0A04020102020204" pitchFamily="34" charset="0"/>
                <a:ea typeface="+mj-ea"/>
                <a:cs typeface="+mj-cs"/>
              </a:rPr>
              <a:t>Application</a:t>
            </a:r>
            <a:endParaRPr lang="en-US" sz="5400" kern="1200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9B5C4B6D-C023-B320-ABAA-070DBCE0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012" y="605587"/>
            <a:ext cx="5749175" cy="57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DC2BD-D009-A062-E57C-353E030E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721" y="1969073"/>
            <a:ext cx="6092558" cy="4319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F73B8-16D7-FCDF-EBDA-CEA6D9814EDB}"/>
              </a:ext>
            </a:extLst>
          </p:cNvPr>
          <p:cNvSpPr txBox="1"/>
          <p:nvPr/>
        </p:nvSpPr>
        <p:spPr>
          <a:xfrm>
            <a:off x="460543" y="559061"/>
            <a:ext cx="6418721" cy="871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Application Interface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D23CC4-3985-509B-926A-9B3B97230883}"/>
              </a:ext>
            </a:extLst>
          </p:cNvPr>
          <p:cNvCxnSpPr>
            <a:cxnSpLocks/>
          </p:cNvCxnSpPr>
          <p:nvPr/>
        </p:nvCxnSpPr>
        <p:spPr>
          <a:xfrm>
            <a:off x="588134" y="1584242"/>
            <a:ext cx="110157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8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DC2BD-D009-A062-E57C-353E030E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543" y="2104459"/>
            <a:ext cx="5424997" cy="3906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F73B8-16D7-FCDF-EBDA-CEA6D9814EDB}"/>
              </a:ext>
            </a:extLst>
          </p:cNvPr>
          <p:cNvSpPr txBox="1"/>
          <p:nvPr/>
        </p:nvSpPr>
        <p:spPr>
          <a:xfrm>
            <a:off x="460543" y="559061"/>
            <a:ext cx="6418721" cy="871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Application Interface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D23CC4-3985-509B-926A-9B3B97230883}"/>
              </a:ext>
            </a:extLst>
          </p:cNvPr>
          <p:cNvCxnSpPr>
            <a:cxnSpLocks/>
          </p:cNvCxnSpPr>
          <p:nvPr/>
        </p:nvCxnSpPr>
        <p:spPr>
          <a:xfrm>
            <a:off x="588134" y="1584242"/>
            <a:ext cx="110157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0CBCC2C-EE99-2333-9AD7-ED7E13C23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62" y="2065770"/>
            <a:ext cx="5424997" cy="3945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0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3B69F-607B-0BD7-0232-03A202368F19}"/>
              </a:ext>
            </a:extLst>
          </p:cNvPr>
          <p:cNvSpPr txBox="1"/>
          <p:nvPr/>
        </p:nvSpPr>
        <p:spPr>
          <a:xfrm>
            <a:off x="7177414" y="569593"/>
            <a:ext cx="4455984" cy="3469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Arial Black" panose="020B0A04020102020204" pitchFamily="34" charset="0"/>
                <a:ea typeface="+mj-ea"/>
                <a:cs typeface="+mj-cs"/>
              </a:rPr>
              <a:t>Potential Uses and Upgrades</a:t>
            </a:r>
            <a:endParaRPr lang="en-US" sz="5400" kern="1200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9B5C4B6D-C023-B320-ABAA-070DBCE0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012" y="605587"/>
            <a:ext cx="5749175" cy="57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63739-A21C-2617-7E8C-0C7D2ECBDFA1}"/>
              </a:ext>
            </a:extLst>
          </p:cNvPr>
          <p:cNvSpPr txBox="1"/>
          <p:nvPr/>
        </p:nvSpPr>
        <p:spPr>
          <a:xfrm>
            <a:off x="457199" y="557189"/>
            <a:ext cx="5439509" cy="2115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Future Upgrades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37E67-AD03-DB3F-D517-CBD4A900DDEE}"/>
              </a:ext>
            </a:extLst>
          </p:cNvPr>
          <p:cNvSpPr txBox="1"/>
          <p:nvPr/>
        </p:nvSpPr>
        <p:spPr>
          <a:xfrm>
            <a:off x="1713936" y="2888529"/>
            <a:ext cx="4419594" cy="2796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Practice words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Practice short sentences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Practice numbers</a:t>
            </a:r>
          </a:p>
        </p:txBody>
      </p:sp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1E1C0DA7-02E9-AF86-50C4-23FBFB38A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63739-A21C-2617-7E8C-0C7D2ECBDFA1}"/>
              </a:ext>
            </a:extLst>
          </p:cNvPr>
          <p:cNvSpPr txBox="1"/>
          <p:nvPr/>
        </p:nvSpPr>
        <p:spPr>
          <a:xfrm>
            <a:off x="342721" y="557189"/>
            <a:ext cx="4458729" cy="5743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Potential Uses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1EF65E2-F89D-5EAE-DCB2-1CD4B4EEE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555498"/>
              </p:ext>
            </p:extLst>
          </p:nvPr>
        </p:nvGraphicFramePr>
        <p:xfrm>
          <a:off x="5223585" y="557189"/>
          <a:ext cx="6426300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BC42C24E-1472-171A-F31F-4AC0CF6A4993}"/>
              </a:ext>
            </a:extLst>
          </p:cNvPr>
          <p:cNvSpPr txBox="1"/>
          <p:nvPr/>
        </p:nvSpPr>
        <p:spPr>
          <a:xfrm>
            <a:off x="9770590" y="1450457"/>
            <a:ext cx="16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5400" dirty="0">
                <a:latin typeface="Adobe Hebrew" panose="02040503050201020203" pitchFamily="18" charset="-79"/>
                <a:cs typeface="Adobe Hebrew" panose="02040503050201020203" pitchFamily="18" charset="-79"/>
              </a:rPr>
              <a:t>שלום</a:t>
            </a:r>
            <a:endParaRPr lang="en-US" sz="5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81D5CDD-3053-2183-06AC-87D9551A26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909" y="2669557"/>
            <a:ext cx="1097535" cy="15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6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olored pencils inside a pencil holder which is on top of a wood table">
            <a:extLst>
              <a:ext uri="{FF2B5EF4-FFF2-40B4-BE49-F238E27FC236}">
                <a16:creationId xmlns:a16="http://schemas.microsoft.com/office/drawing/2014/main" id="{1846CC29-31DA-06E7-0B95-6C7427F87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55"/>
          <a:stretch/>
        </p:blipFill>
        <p:spPr>
          <a:xfrm>
            <a:off x="20" y="554413"/>
            <a:ext cx="12191980" cy="5749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5992E-E6C1-136D-A4B3-657249896DA5}"/>
              </a:ext>
            </a:extLst>
          </p:cNvPr>
          <p:cNvSpPr txBox="1"/>
          <p:nvPr/>
        </p:nvSpPr>
        <p:spPr>
          <a:xfrm>
            <a:off x="1066800" y="1645920"/>
            <a:ext cx="495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Learn to Write Your Letters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935C2-10A4-5581-EBAD-DC11774273E9}"/>
              </a:ext>
            </a:extLst>
          </p:cNvPr>
          <p:cNvSpPr txBox="1"/>
          <p:nvPr/>
        </p:nvSpPr>
        <p:spPr>
          <a:xfrm>
            <a:off x="9758442" y="570920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Yousof Rahimian</a:t>
            </a:r>
          </a:p>
        </p:txBody>
      </p:sp>
    </p:spTree>
    <p:extLst>
      <p:ext uri="{BB962C8B-B14F-4D97-AF65-F5344CB8AC3E}">
        <p14:creationId xmlns:p14="http://schemas.microsoft.com/office/powerpoint/2010/main" val="274819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693860-87C8-F626-4EB0-02E8F0318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8" b="7668"/>
          <a:stretch/>
        </p:blipFill>
        <p:spPr>
          <a:xfrm>
            <a:off x="543119" y="554413"/>
            <a:ext cx="11105762" cy="574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9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3B69F-607B-0BD7-0232-03A202368F19}"/>
              </a:ext>
            </a:extLst>
          </p:cNvPr>
          <p:cNvSpPr txBox="1"/>
          <p:nvPr/>
        </p:nvSpPr>
        <p:spPr>
          <a:xfrm>
            <a:off x="7696200" y="569593"/>
            <a:ext cx="3937198" cy="3469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Data</a:t>
            </a: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9B5C4B6D-C023-B320-ABAA-070DBCE0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012" y="605587"/>
            <a:ext cx="5749175" cy="57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E90C3-30F6-5855-C9DF-4E529BD6610D}"/>
              </a:ext>
            </a:extLst>
          </p:cNvPr>
          <p:cNvSpPr txBox="1"/>
          <p:nvPr/>
        </p:nvSpPr>
        <p:spPr>
          <a:xfrm>
            <a:off x="162080" y="2551836"/>
            <a:ext cx="3904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Data</a:t>
            </a:r>
          </a:p>
          <a:p>
            <a:pPr algn="ctr"/>
            <a:r>
              <a:rPr lang="en-US" sz="5400" dirty="0">
                <a:latin typeface="Arial Black" panose="020B0A04020102020204" pitchFamily="34" charset="0"/>
              </a:rPr>
              <a:t>Gathering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533BA-C21F-F9F4-F7C4-66A6984D1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6213" y="1171077"/>
            <a:ext cx="7047740" cy="45158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40FC4C-BF28-DD86-F937-787DA8002AE9}"/>
              </a:ext>
            </a:extLst>
          </p:cNvPr>
          <p:cNvCxnSpPr/>
          <p:nvPr/>
        </p:nvCxnSpPr>
        <p:spPr>
          <a:xfrm>
            <a:off x="4318000" y="411573"/>
            <a:ext cx="0" cy="603485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0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BD6AE-D730-40E2-4D7C-A8F4EAAD3B17}"/>
              </a:ext>
            </a:extLst>
          </p:cNvPr>
          <p:cNvSpPr txBox="1"/>
          <p:nvPr/>
        </p:nvSpPr>
        <p:spPr>
          <a:xfrm>
            <a:off x="2653784" y="839972"/>
            <a:ext cx="2477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D86D9-F156-7F78-0473-0B5751385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102138"/>
            <a:ext cx="7114954" cy="4426322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3FEC82-027D-087A-5802-DC151B765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88" y="839972"/>
            <a:ext cx="3225800" cy="36385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DA3C7A-4D38-510A-C596-A05EAE7BC878}"/>
              </a:ext>
            </a:extLst>
          </p:cNvPr>
          <p:cNvCxnSpPr>
            <a:cxnSpLocks/>
          </p:cNvCxnSpPr>
          <p:nvPr/>
        </p:nvCxnSpPr>
        <p:spPr>
          <a:xfrm>
            <a:off x="5130800" y="1351280"/>
            <a:ext cx="24180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83001E-74C0-1E10-C01C-C77272BF4208}"/>
              </a:ext>
            </a:extLst>
          </p:cNvPr>
          <p:cNvCxnSpPr>
            <a:cxnSpLocks/>
          </p:cNvCxnSpPr>
          <p:nvPr/>
        </p:nvCxnSpPr>
        <p:spPr>
          <a:xfrm>
            <a:off x="235704" y="1317323"/>
            <a:ext cx="24180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BFB638-F521-5B6E-4735-6EB5A55D5AD3}"/>
              </a:ext>
            </a:extLst>
          </p:cNvPr>
          <p:cNvCxnSpPr>
            <a:cxnSpLocks/>
          </p:cNvCxnSpPr>
          <p:nvPr/>
        </p:nvCxnSpPr>
        <p:spPr>
          <a:xfrm>
            <a:off x="7867353" y="5503243"/>
            <a:ext cx="362647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3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3B69F-607B-0BD7-0232-03A202368F19}"/>
              </a:ext>
            </a:extLst>
          </p:cNvPr>
          <p:cNvSpPr txBox="1"/>
          <p:nvPr/>
        </p:nvSpPr>
        <p:spPr>
          <a:xfrm>
            <a:off x="7696200" y="569593"/>
            <a:ext cx="3937198" cy="3469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Analysis</a:t>
            </a: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9B5C4B6D-C023-B320-ABAA-070DBCE0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012" y="605587"/>
            <a:ext cx="5749175" cy="57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FC65D-32A2-91DD-76E3-7FDDD2A09DB3}"/>
              </a:ext>
            </a:extLst>
          </p:cNvPr>
          <p:cNvSpPr txBox="1"/>
          <p:nvPr/>
        </p:nvSpPr>
        <p:spPr>
          <a:xfrm>
            <a:off x="5732267" y="2823930"/>
            <a:ext cx="6287012" cy="1200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E440F-A8CB-F9BB-C4ED-58CBAFB29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4" y="1072477"/>
            <a:ext cx="4114800" cy="47550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008561-45BD-C7B9-B407-997B60002C5A}"/>
              </a:ext>
            </a:extLst>
          </p:cNvPr>
          <p:cNvCxnSpPr/>
          <p:nvPr/>
        </p:nvCxnSpPr>
        <p:spPr>
          <a:xfrm>
            <a:off x="5588000" y="406586"/>
            <a:ext cx="0" cy="603485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E640A-B9E0-D75F-33BC-88438C7BAE88}"/>
              </a:ext>
            </a:extLst>
          </p:cNvPr>
          <p:cNvSpPr txBox="1"/>
          <p:nvPr/>
        </p:nvSpPr>
        <p:spPr>
          <a:xfrm>
            <a:off x="416560" y="2387600"/>
            <a:ext cx="4616382" cy="96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Analysis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83D77FDF-B76D-4828-D841-C12DEF48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84" y="643177"/>
            <a:ext cx="8603899" cy="147902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9B61D-67F3-BD19-9883-9EE32D09D7E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77" y="3676000"/>
            <a:ext cx="4114800" cy="2489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9F4C0-D68E-3BE8-F60D-A9610BDA055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3" y="3676000"/>
            <a:ext cx="4114800" cy="248928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6C0A73-F200-17D4-7DFB-7AE49D33609D}"/>
              </a:ext>
            </a:extLst>
          </p:cNvPr>
          <p:cNvCxnSpPr>
            <a:cxnSpLocks/>
          </p:cNvCxnSpPr>
          <p:nvPr/>
        </p:nvCxnSpPr>
        <p:spPr>
          <a:xfrm>
            <a:off x="4185920" y="2926080"/>
            <a:ext cx="7518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2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5E738-C308-1562-78F4-6A8E75ACFD58}"/>
              </a:ext>
            </a:extLst>
          </p:cNvPr>
          <p:cNvSpPr txBox="1"/>
          <p:nvPr/>
        </p:nvSpPr>
        <p:spPr>
          <a:xfrm>
            <a:off x="86361" y="2993229"/>
            <a:ext cx="3688080" cy="871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91087-B388-975D-5AB6-0F2E9449A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269946"/>
            <a:ext cx="7295591" cy="6318108"/>
          </a:xfrm>
          <a:prstGeom prst="rect">
            <a:avLst/>
          </a:prstGeom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33774C-6689-1719-0249-4B3CDCF73159}"/>
              </a:ext>
            </a:extLst>
          </p:cNvPr>
          <p:cNvCxnSpPr/>
          <p:nvPr/>
        </p:nvCxnSpPr>
        <p:spPr>
          <a:xfrm>
            <a:off x="4013200" y="411573"/>
            <a:ext cx="0" cy="603485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24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506</TotalTime>
  <Words>697</Words>
  <Application>Microsoft Office PowerPoint</Application>
  <PresentationFormat>Widescreen</PresentationFormat>
  <Paragraphs>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Hebrew</vt:lpstr>
      <vt:lpstr>Arial</vt:lpstr>
      <vt:lpstr>Arial Black</vt:lpstr>
      <vt:lpstr>Calibri</vt:lpstr>
      <vt:lpstr>Century Gothic</vt:lpstr>
      <vt:lpstr>Söhne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Cable</dc:creator>
  <cp:lastModifiedBy>Yousof Rahimian</cp:lastModifiedBy>
  <cp:revision>22</cp:revision>
  <dcterms:created xsi:type="dcterms:W3CDTF">2023-01-28T15:33:57Z</dcterms:created>
  <dcterms:modified xsi:type="dcterms:W3CDTF">2023-07-23T22:35:37Z</dcterms:modified>
</cp:coreProperties>
</file>