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ject" id="{ED5EE528-34B7-4210-9116-A899290BAD57}">
          <p14:sldIdLst>
            <p14:sldId id="262"/>
            <p14:sldId id="256"/>
            <p14:sldId id="257"/>
            <p14:sldId id="258"/>
            <p14:sldId id="259"/>
            <p14:sldId id="260"/>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1A7"/>
    <a:srgbClr val="00AFB9"/>
    <a:srgbClr val="D53467"/>
    <a:srgbClr val="E7CEE3"/>
    <a:srgbClr val="6D466B"/>
    <a:srgbClr val="4122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40161-FDE4-4241-854D-77C35F896708}" v="15" dt="2021-12-20T18:06:32.887"/>
    <p1510:client id="{42409C28-56E7-467E-86F9-12F329F31926}" v="4" dt="2023-01-16T00:52:22.389"/>
    <p1510:client id="{66C6484E-BF34-4AA7-9189-CEC190666D5E}" v="79" dt="2023-01-16T00:29:39.738"/>
    <p1510:client id="{BCE9CD87-B4D4-4038-8537-AD10A40AAE22}" v="105" dt="2023-01-16T00:42:38.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58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DEB4-69F8-4F3C-9558-3B1511497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7C3AB7-4383-47EE-84E2-74507C64A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55F14B-1290-421D-8132-AE5E65A82DF4}"/>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06E3F02D-CE4A-4109-BD0F-0DA68777F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161D-1D1C-4B4D-8EF4-4F308A46CFB0}"/>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170649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6B1A2-4308-4267-AF58-00A9AAF88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BBE4B1-F38A-4383-92FD-9675ED67B2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F1B23-7E37-45D8-9336-1611A3A5FD63}"/>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5A585480-0340-401F-8F60-0490694B8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826C3-1269-4A19-A8EE-76F3B1418A3B}"/>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121075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2A26A6-A62E-429C-80B6-B2C492482C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B76239-7382-4BB6-BA38-EA36E5FC17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5E959B-9075-4238-886C-72DB7E40D095}"/>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79130E74-9CA5-4005-8D6D-5F03B7040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34690-F546-4967-B033-61663D420653}"/>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219614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5B33-0B42-4935-B4EE-00091A2AC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235EA5-204F-45A0-AA6B-4441A58936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4BC12E-CD82-4EC6-8A99-17B5AEAF3749}"/>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2E5FBD65-6486-4AA7-BD65-114A86762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932EF-E657-459F-B5C0-F7854B6CF292}"/>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349136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5963-10A7-493E-B949-569625EFA6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D8CEF0-8361-4F8D-9A68-B1B1DE37C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E1E136-758C-46A8-A2DE-64065C3C808B}"/>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59C6A80B-F7FD-4DE9-A5C1-8FF9D5D53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228E0-5EBA-443B-B548-A53A818D8D57}"/>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3827428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B69C-D4FD-4CDD-B0D5-765BBB2205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E1E1AC-50DE-4B15-9562-5434CCA36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9C9C38-EA8D-457D-A250-09FBD8EF88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B9CA38-2BC2-45CD-A2D0-F6A0641D0204}"/>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6" name="Footer Placeholder 5">
            <a:extLst>
              <a:ext uri="{FF2B5EF4-FFF2-40B4-BE49-F238E27FC236}">
                <a16:creationId xmlns:a16="http://schemas.microsoft.com/office/drawing/2014/main" id="{BF6BDA02-0F3E-4E48-9472-F3A799863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BD90C9-9339-4825-97DE-CECF81BEACBE}"/>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801310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FE78-9F8A-4F98-B603-18FCF97B0F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091E64-D591-474B-B541-6947D3B6D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11EEC-EAF6-48F5-ADEB-3655A4B34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D1066-8513-4DFB-BCC7-D9BF36F6A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18FC1-E942-42B1-8AE6-595ABDC06A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62D9C-D757-4F20-AE6E-875746F07396}"/>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8" name="Footer Placeholder 7">
            <a:extLst>
              <a:ext uri="{FF2B5EF4-FFF2-40B4-BE49-F238E27FC236}">
                <a16:creationId xmlns:a16="http://schemas.microsoft.com/office/drawing/2014/main" id="{98E19A52-C495-4732-9A95-CCBF17B1E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3B333E-0A83-464C-B505-C90A374C778E}"/>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3244179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9156-B65C-4907-A605-2340BDE5DA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406908-E480-4956-9F5F-EC7188500841}"/>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4" name="Footer Placeholder 3">
            <a:extLst>
              <a:ext uri="{FF2B5EF4-FFF2-40B4-BE49-F238E27FC236}">
                <a16:creationId xmlns:a16="http://schemas.microsoft.com/office/drawing/2014/main" id="{E2A6CA13-55D9-404E-B5E1-55C1AB43ED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48A61-DB03-4E98-A3C5-7A5FF98BBA02}"/>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275171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6DAC4-C926-40D4-8B60-351D8CEAF22E}"/>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3" name="Footer Placeholder 2">
            <a:extLst>
              <a:ext uri="{FF2B5EF4-FFF2-40B4-BE49-F238E27FC236}">
                <a16:creationId xmlns:a16="http://schemas.microsoft.com/office/drawing/2014/main" id="{5B26F518-734B-4634-9F17-23063E4893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5CFF6-90A5-4E1B-AEEE-AF44AA9039D8}"/>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2870565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921-D8D5-4808-A2BB-4EE670F86E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3E88D8-FAF2-4CC7-8235-AB4C62420D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AB97CF-1D9F-47F3-8EE4-F4ADAFC66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8D8A0-3766-4A3C-9B32-8169790E6F33}"/>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6" name="Footer Placeholder 5">
            <a:extLst>
              <a:ext uri="{FF2B5EF4-FFF2-40B4-BE49-F238E27FC236}">
                <a16:creationId xmlns:a16="http://schemas.microsoft.com/office/drawing/2014/main" id="{9BE0938A-B1FD-4C22-B721-14BEF39A5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8243C-3A3C-4F1C-B5BA-C30237E24EDE}"/>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950841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02FC5-9362-43A3-8929-1F3944417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22612-6642-45DA-AE45-B21E42BAD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5F6C3-3CDD-4564-A6B7-753507D3E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B066DF-12C8-4F74-836F-BFB235B3CF73}"/>
              </a:ext>
            </a:extLst>
          </p:cNvPr>
          <p:cNvSpPr>
            <a:spLocks noGrp="1"/>
          </p:cNvSpPr>
          <p:nvPr>
            <p:ph type="dt" sz="half" idx="10"/>
          </p:nvPr>
        </p:nvSpPr>
        <p:spPr/>
        <p:txBody>
          <a:bodyPr/>
          <a:lstStyle/>
          <a:p>
            <a:fld id="{CC170F36-83DD-4D88-B60B-11923D5470FD}" type="datetimeFigureOut">
              <a:rPr lang="en-US" smtClean="0"/>
              <a:t>1/16/2023</a:t>
            </a:fld>
            <a:endParaRPr lang="en-US"/>
          </a:p>
        </p:txBody>
      </p:sp>
      <p:sp>
        <p:nvSpPr>
          <p:cNvPr id="6" name="Footer Placeholder 5">
            <a:extLst>
              <a:ext uri="{FF2B5EF4-FFF2-40B4-BE49-F238E27FC236}">
                <a16:creationId xmlns:a16="http://schemas.microsoft.com/office/drawing/2014/main" id="{0620DC2C-88B5-43FC-93A2-F6797E6453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6C77-8E77-46B2-B34A-CC5E2A2B5158}"/>
              </a:ext>
            </a:extLst>
          </p:cNvPr>
          <p:cNvSpPr>
            <a:spLocks noGrp="1"/>
          </p:cNvSpPr>
          <p:nvPr>
            <p:ph type="sldNum" sz="quarter" idx="12"/>
          </p:nvPr>
        </p:nvSpPr>
        <p:spPr/>
        <p:txBody>
          <a:bodyPr/>
          <a:lstStyle/>
          <a:p>
            <a:fld id="{A667B01C-0F2F-4BF0-90D7-F2F314C13A74}" type="slidenum">
              <a:rPr lang="en-US" smtClean="0"/>
              <a:t>‹#›</a:t>
            </a:fld>
            <a:endParaRPr lang="en-US"/>
          </a:p>
        </p:txBody>
      </p:sp>
    </p:spTree>
    <p:extLst>
      <p:ext uri="{BB962C8B-B14F-4D97-AF65-F5344CB8AC3E}">
        <p14:creationId xmlns:p14="http://schemas.microsoft.com/office/powerpoint/2010/main" val="1949653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2DA57-C4A0-45E2-BCAF-FF5F326B3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E5C50B-D2BA-46F3-97C0-EF598359CA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C9FC5-6126-49B5-9F75-A610E3354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70F36-83DD-4D88-B60B-11923D5470FD}" type="datetimeFigureOut">
              <a:rPr lang="en-US" smtClean="0"/>
              <a:t>1/16/2023</a:t>
            </a:fld>
            <a:endParaRPr lang="en-US"/>
          </a:p>
        </p:txBody>
      </p:sp>
      <p:sp>
        <p:nvSpPr>
          <p:cNvPr id="5" name="Footer Placeholder 4">
            <a:extLst>
              <a:ext uri="{FF2B5EF4-FFF2-40B4-BE49-F238E27FC236}">
                <a16:creationId xmlns:a16="http://schemas.microsoft.com/office/drawing/2014/main" id="{E919C7F3-F126-4F4C-A54B-040F047C67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1DD9BC-1F0E-4E78-B5AC-2D22600695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7B01C-0F2F-4BF0-90D7-F2F314C13A74}" type="slidenum">
              <a:rPr lang="en-US" smtClean="0"/>
              <a:t>‹#›</a:t>
            </a:fld>
            <a:endParaRPr lang="en-US"/>
          </a:p>
        </p:txBody>
      </p:sp>
    </p:spTree>
    <p:extLst>
      <p:ext uri="{BB962C8B-B14F-4D97-AF65-F5344CB8AC3E}">
        <p14:creationId xmlns:p14="http://schemas.microsoft.com/office/powerpoint/2010/main" val="97489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0.png"/><Relationship Id="rId18" Type="http://schemas.openxmlformats.org/officeDocument/2006/relationships/image" Target="../media/image13.svg"/><Relationship Id="rId3" Type="http://schemas.openxmlformats.org/officeDocument/2006/relationships/image" Target="../media/image3.svg"/><Relationship Id="rId21" Type="http://schemas.openxmlformats.org/officeDocument/2006/relationships/image" Target="../media/image15.svg"/><Relationship Id="rId7" Type="http://schemas.openxmlformats.org/officeDocument/2006/relationships/image" Target="../media/image6.png"/><Relationship Id="rId12" Type="http://schemas.openxmlformats.org/officeDocument/2006/relationships/slide" Target="slide4.xml"/><Relationship Id="rId17" Type="http://schemas.openxmlformats.org/officeDocument/2006/relationships/image" Target="../media/image12.png"/><Relationship Id="rId2" Type="http://schemas.openxmlformats.org/officeDocument/2006/relationships/image" Target="../media/image2.png"/><Relationship Id="rId16" Type="http://schemas.openxmlformats.org/officeDocument/2006/relationships/slide" Target="slide6.xml"/><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9.svg"/><Relationship Id="rId5" Type="http://schemas.openxmlformats.org/officeDocument/2006/relationships/image" Target="../media/image5.svg"/><Relationship Id="rId15" Type="http://schemas.openxmlformats.org/officeDocument/2006/relationships/slide" Target="slide5.xml"/><Relationship Id="rId10" Type="http://schemas.openxmlformats.org/officeDocument/2006/relationships/image" Target="../media/image8.png"/><Relationship Id="rId19" Type="http://schemas.openxmlformats.org/officeDocument/2006/relationships/slide" Target="slide3.xml"/><Relationship Id="rId4" Type="http://schemas.openxmlformats.org/officeDocument/2006/relationships/image" Target="../media/image4.png"/><Relationship Id="rId9" Type="http://schemas.openxmlformats.org/officeDocument/2006/relationships/slide" Target="slide7.xml"/><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2.xml"/><Relationship Id="rId18" Type="http://schemas.openxmlformats.org/officeDocument/2006/relationships/image" Target="../media/image9.svg"/><Relationship Id="rId3" Type="http://schemas.openxmlformats.org/officeDocument/2006/relationships/image" Target="../media/image17.svg"/><Relationship Id="rId21" Type="http://schemas.openxmlformats.org/officeDocument/2006/relationships/image" Target="../media/image11.svg"/><Relationship Id="rId7" Type="http://schemas.openxmlformats.org/officeDocument/2006/relationships/image" Target="../media/image5.svg"/><Relationship Id="rId12" Type="http://schemas.openxmlformats.org/officeDocument/2006/relationships/image" Target="../media/image13.svg"/><Relationship Id="rId17" Type="http://schemas.openxmlformats.org/officeDocument/2006/relationships/image" Target="../media/image8.png"/><Relationship Id="rId2" Type="http://schemas.openxmlformats.org/officeDocument/2006/relationships/image" Target="../media/image16.png"/><Relationship Id="rId16" Type="http://schemas.openxmlformats.org/officeDocument/2006/relationships/slide" Target="slide7.xml"/><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2.png"/><Relationship Id="rId5" Type="http://schemas.openxmlformats.org/officeDocument/2006/relationships/image" Target="../media/image3.svg"/><Relationship Id="rId15" Type="http://schemas.openxmlformats.org/officeDocument/2006/relationships/image" Target="../media/image20.svg"/><Relationship Id="rId23" Type="http://schemas.openxmlformats.org/officeDocument/2006/relationships/slide" Target="slide6.xml"/><Relationship Id="rId10" Type="http://schemas.openxmlformats.org/officeDocument/2006/relationships/image" Target="../media/image18.svg"/><Relationship Id="rId19" Type="http://schemas.openxmlformats.org/officeDocument/2006/relationships/slide" Target="slide4.xml"/><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9.png"/><Relationship Id="rId22" Type="http://schemas.openxmlformats.org/officeDocument/2006/relationships/slide" Target="slide5.xml"/></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8.png"/><Relationship Id="rId18" Type="http://schemas.openxmlformats.org/officeDocument/2006/relationships/image" Target="../media/image15.svg"/><Relationship Id="rId26" Type="http://schemas.openxmlformats.org/officeDocument/2006/relationships/image" Target="../media/image17.svg"/><Relationship Id="rId3" Type="http://schemas.openxmlformats.org/officeDocument/2006/relationships/image" Target="../media/image3.svg"/><Relationship Id="rId21" Type="http://schemas.openxmlformats.org/officeDocument/2006/relationships/image" Target="../media/image11.svg"/><Relationship Id="rId7" Type="http://schemas.openxmlformats.org/officeDocument/2006/relationships/image" Target="../media/image6.png"/><Relationship Id="rId12" Type="http://schemas.openxmlformats.org/officeDocument/2006/relationships/slide" Target="slide7.xml"/><Relationship Id="rId17" Type="http://schemas.openxmlformats.org/officeDocument/2006/relationships/image" Target="../media/image14.png"/><Relationship Id="rId25" Type="http://schemas.openxmlformats.org/officeDocument/2006/relationships/image" Target="../media/image16.png"/><Relationship Id="rId2" Type="http://schemas.openxmlformats.org/officeDocument/2006/relationships/image" Target="../media/image2.png"/><Relationship Id="rId16" Type="http://schemas.openxmlformats.org/officeDocument/2006/relationships/slide" Target="slide3.xml"/><Relationship Id="rId20"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slide" Target="slide4.xml"/><Relationship Id="rId11" Type="http://schemas.openxmlformats.org/officeDocument/2006/relationships/image" Target="../media/image20.svg"/><Relationship Id="rId24" Type="http://schemas.openxmlformats.org/officeDocument/2006/relationships/image" Target="../media/image13.svg"/><Relationship Id="rId5" Type="http://schemas.openxmlformats.org/officeDocument/2006/relationships/image" Target="../media/image5.svg"/><Relationship Id="rId15" Type="http://schemas.openxmlformats.org/officeDocument/2006/relationships/image" Target="../media/image22.png"/><Relationship Id="rId23" Type="http://schemas.openxmlformats.org/officeDocument/2006/relationships/image" Target="../media/image12.png"/><Relationship Id="rId10" Type="http://schemas.openxmlformats.org/officeDocument/2006/relationships/image" Target="../media/image19.png"/><Relationship Id="rId19" Type="http://schemas.openxmlformats.org/officeDocument/2006/relationships/slide" Target="slide5.xml"/><Relationship Id="rId4" Type="http://schemas.openxmlformats.org/officeDocument/2006/relationships/image" Target="../media/image4.png"/><Relationship Id="rId9" Type="http://schemas.openxmlformats.org/officeDocument/2006/relationships/slide" Target="slide2.xml"/><Relationship Id="rId14" Type="http://schemas.openxmlformats.org/officeDocument/2006/relationships/image" Target="../media/image9.svg"/><Relationship Id="rId22" Type="http://schemas.openxmlformats.org/officeDocument/2006/relationships/slide" Target="slide6.xml"/></Relationships>
</file>

<file path=ppt/slides/_rels/slide5.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9.svg"/><Relationship Id="rId18" Type="http://schemas.openxmlformats.org/officeDocument/2006/relationships/slide" Target="slide4.xml"/><Relationship Id="rId26" Type="http://schemas.openxmlformats.org/officeDocument/2006/relationships/image" Target="../media/image17.svg"/><Relationship Id="rId3" Type="http://schemas.openxmlformats.org/officeDocument/2006/relationships/image" Target="../media/image13.svg"/><Relationship Id="rId21" Type="http://schemas.openxmlformats.org/officeDocument/2006/relationships/slide" Target="slide6.xml"/><Relationship Id="rId7" Type="http://schemas.openxmlformats.org/officeDocument/2006/relationships/image" Target="../media/image5.svg"/><Relationship Id="rId12" Type="http://schemas.openxmlformats.org/officeDocument/2006/relationships/image" Target="../media/image8.png"/><Relationship Id="rId17" Type="http://schemas.openxmlformats.org/officeDocument/2006/relationships/image" Target="../media/image24.png"/><Relationship Id="rId25" Type="http://schemas.openxmlformats.org/officeDocument/2006/relationships/image" Target="../media/image16.png"/><Relationship Id="rId2" Type="http://schemas.openxmlformats.org/officeDocument/2006/relationships/image" Target="../media/image12.png"/><Relationship Id="rId16" Type="http://schemas.openxmlformats.org/officeDocument/2006/relationships/image" Target="../media/image23.svg"/><Relationship Id="rId20" Type="http://schemas.openxmlformats.org/officeDocument/2006/relationships/image" Target="../media/image11.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slide" Target="slide7.xml"/><Relationship Id="rId24" Type="http://schemas.openxmlformats.org/officeDocument/2006/relationships/image" Target="../media/image15.svg"/><Relationship Id="rId5" Type="http://schemas.openxmlformats.org/officeDocument/2006/relationships/image" Target="../media/image3.svg"/><Relationship Id="rId15" Type="http://schemas.openxmlformats.org/officeDocument/2006/relationships/image" Target="../media/image6.png"/><Relationship Id="rId23" Type="http://schemas.openxmlformats.org/officeDocument/2006/relationships/image" Target="../media/image14.png"/><Relationship Id="rId10" Type="http://schemas.openxmlformats.org/officeDocument/2006/relationships/image" Target="../media/image20.svg"/><Relationship Id="rId19" Type="http://schemas.openxmlformats.org/officeDocument/2006/relationships/image" Target="../media/image10.png"/><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slide" Target="slide5.xml"/><Relationship Id="rId22"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slide" Target="slide3.xml"/><Relationship Id="rId18" Type="http://schemas.openxmlformats.org/officeDocument/2006/relationships/image" Target="../media/image11.svg"/><Relationship Id="rId3" Type="http://schemas.openxmlformats.org/officeDocument/2006/relationships/image" Target="../media/image13.svg"/><Relationship Id="rId21" Type="http://schemas.openxmlformats.org/officeDocument/2006/relationships/image" Target="../media/image17.svg"/><Relationship Id="rId7" Type="http://schemas.openxmlformats.org/officeDocument/2006/relationships/image" Target="../media/image19.png"/><Relationship Id="rId12" Type="http://schemas.openxmlformats.org/officeDocument/2006/relationships/image" Target="../media/image25.png"/><Relationship Id="rId17" Type="http://schemas.openxmlformats.org/officeDocument/2006/relationships/image" Target="../media/image10.png"/><Relationship Id="rId2" Type="http://schemas.openxmlformats.org/officeDocument/2006/relationships/image" Target="../media/image12.png"/><Relationship Id="rId16" Type="http://schemas.openxmlformats.org/officeDocument/2006/relationships/slide" Target="slide4.xml"/><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5.svg"/><Relationship Id="rId10" Type="http://schemas.openxmlformats.org/officeDocument/2006/relationships/image" Target="../media/image8.png"/><Relationship Id="rId19" Type="http://schemas.openxmlformats.org/officeDocument/2006/relationships/slide" Target="slide5.xml"/><Relationship Id="rId4" Type="http://schemas.openxmlformats.org/officeDocument/2006/relationships/image" Target="../media/image2.png"/><Relationship Id="rId9" Type="http://schemas.openxmlformats.org/officeDocument/2006/relationships/slide" Target="slide7.xml"/><Relationship Id="rId1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slide" Target="slide2.xml"/><Relationship Id="rId13" Type="http://schemas.openxmlformats.org/officeDocument/2006/relationships/image" Target="../media/image26.svg"/><Relationship Id="rId18" Type="http://schemas.openxmlformats.org/officeDocument/2006/relationships/slide" Target="slide6.xml"/><Relationship Id="rId3" Type="http://schemas.openxmlformats.org/officeDocument/2006/relationships/image" Target="../media/image13.svg"/><Relationship Id="rId21" Type="http://schemas.openxmlformats.org/officeDocument/2006/relationships/image" Target="../media/image15.svg"/><Relationship Id="rId7" Type="http://schemas.openxmlformats.org/officeDocument/2006/relationships/image" Target="../media/image5.svg"/><Relationship Id="rId12" Type="http://schemas.openxmlformats.org/officeDocument/2006/relationships/image" Target="../media/image6.png"/><Relationship Id="rId17" Type="http://schemas.openxmlformats.org/officeDocument/2006/relationships/slide" Target="slide5.xml"/><Relationship Id="rId2" Type="http://schemas.openxmlformats.org/officeDocument/2006/relationships/image" Target="../media/image12.png"/><Relationship Id="rId16" Type="http://schemas.openxmlformats.org/officeDocument/2006/relationships/image" Target="../media/image11.sv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slide" Target="slide7.xml"/><Relationship Id="rId5" Type="http://schemas.openxmlformats.org/officeDocument/2006/relationships/image" Target="../media/image3.svg"/><Relationship Id="rId15" Type="http://schemas.openxmlformats.org/officeDocument/2006/relationships/image" Target="../media/image10.png"/><Relationship Id="rId23" Type="http://schemas.openxmlformats.org/officeDocument/2006/relationships/image" Target="../media/image17.svg"/><Relationship Id="rId10" Type="http://schemas.openxmlformats.org/officeDocument/2006/relationships/image" Target="../media/image20.svg"/><Relationship Id="rId19" Type="http://schemas.openxmlformats.org/officeDocument/2006/relationships/slide" Target="slide3.xml"/><Relationship Id="rId4" Type="http://schemas.openxmlformats.org/officeDocument/2006/relationships/image" Target="../media/image2.png"/><Relationship Id="rId9" Type="http://schemas.openxmlformats.org/officeDocument/2006/relationships/image" Target="../media/image19.png"/><Relationship Id="rId14" Type="http://schemas.openxmlformats.org/officeDocument/2006/relationships/slide" Target="slide4.xml"/><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A7E7727B-3346-4539-B775-FF2E959E4C59}"/>
              </a:ext>
            </a:extLst>
          </p:cNvPr>
          <p:cNvSpPr txBox="1"/>
          <p:nvPr/>
        </p:nvSpPr>
        <p:spPr>
          <a:xfrm>
            <a:off x="600363" y="3085074"/>
            <a:ext cx="1099127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28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Main factors associated with hiring at UN agencies</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
        <p:nvSpPr>
          <p:cNvPr id="6" name="TextBox 8">
            <a:extLst>
              <a:ext uri="{FF2B5EF4-FFF2-40B4-BE49-F238E27FC236}">
                <a16:creationId xmlns:a16="http://schemas.microsoft.com/office/drawing/2014/main" id="{97C7C764-78D6-479C-8414-D78C9E7EAE1B}"/>
              </a:ext>
            </a:extLst>
          </p:cNvPr>
          <p:cNvSpPr txBox="1"/>
          <p:nvPr/>
        </p:nvSpPr>
        <p:spPr>
          <a:xfrm>
            <a:off x="2421465" y="4127276"/>
            <a:ext cx="7349067" cy="226267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50000"/>
              </a:lnSpc>
              <a:spcBef>
                <a:spcPts val="0"/>
              </a:spcBef>
              <a:spcAft>
                <a:spcPts val="0"/>
              </a:spcAft>
            </a:pPr>
            <a:r>
              <a:rPr lang="en-GB"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Yousof</a:t>
            </a: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Hajhasan</a:t>
            </a: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20200551</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Abdulrahman </a:t>
            </a:r>
            <a:r>
              <a:rPr lang="en-GB"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Melhem</a:t>
            </a: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20190006</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Zaid Abdullah 20200284</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Omar Qandil 20200071</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Mohammed </a:t>
            </a:r>
            <a:r>
              <a:rPr lang="en-GB" sz="16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Morshid</a:t>
            </a: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20180605</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lnSpc>
                <a:spcPct val="150000"/>
              </a:lnSpc>
              <a:spcBef>
                <a:spcPts val="0"/>
              </a:spcBef>
              <a:spcAft>
                <a:spcPts val="0"/>
              </a:spcAft>
            </a:pPr>
            <a:r>
              <a:rPr lang="en-GB"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Yazeed Khaleel 20200354</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2" name="Picture 1" descr="Logo, company name&#10;&#10;Description automatically generated">
            <a:extLst>
              <a:ext uri="{FF2B5EF4-FFF2-40B4-BE49-F238E27FC236}">
                <a16:creationId xmlns:a16="http://schemas.microsoft.com/office/drawing/2014/main" id="{EC063E3B-0779-A10D-D0D1-EF34EF0A257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0490" y="255616"/>
            <a:ext cx="1811020" cy="2098040"/>
          </a:xfrm>
          <a:prstGeom prst="rect">
            <a:avLst/>
          </a:prstGeom>
          <a:noFill/>
          <a:ln>
            <a:noFill/>
          </a:ln>
        </p:spPr>
      </p:pic>
      <p:sp>
        <p:nvSpPr>
          <p:cNvPr id="3" name="Rectangle 2">
            <a:extLst>
              <a:ext uri="{FF2B5EF4-FFF2-40B4-BE49-F238E27FC236}">
                <a16:creationId xmlns:a16="http://schemas.microsoft.com/office/drawing/2014/main" id="{D5A38299-E121-6259-2425-DB7584F90FA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516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12234"/>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0287C2E9-CFE2-4A0A-A2D7-800B07BBA82B}"/>
              </a:ext>
            </a:extLst>
          </p:cNvPr>
          <p:cNvGrpSpPr/>
          <p:nvPr/>
        </p:nvGrpSpPr>
        <p:grpSpPr>
          <a:xfrm>
            <a:off x="899162" y="364829"/>
            <a:ext cx="975360" cy="978408"/>
            <a:chOff x="-975360" y="156485"/>
            <a:chExt cx="975360" cy="978408"/>
          </a:xfrm>
        </p:grpSpPr>
        <p:sp>
          <p:nvSpPr>
            <p:cNvPr id="41" name="Oval 40">
              <a:extLst>
                <a:ext uri="{FF2B5EF4-FFF2-40B4-BE49-F238E27FC236}">
                  <a16:creationId xmlns:a16="http://schemas.microsoft.com/office/drawing/2014/main" id="{F6AC2819-6058-4AF9-9828-9E55C91F4BC3}"/>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Graphic 8" descr="Lightbulb with solid fill">
              <a:extLst>
                <a:ext uri="{FF2B5EF4-FFF2-40B4-BE49-F238E27FC236}">
                  <a16:creationId xmlns:a16="http://schemas.microsoft.com/office/drawing/2014/main" id="{7B122B50-13CF-4278-80E4-50DA74364F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320" y="234209"/>
              <a:ext cx="822960" cy="822960"/>
            </a:xfrm>
            <a:prstGeom prst="rect">
              <a:avLst/>
            </a:prstGeom>
          </p:spPr>
        </p:pic>
      </p:grpSp>
      <p:grpSp>
        <p:nvGrpSpPr>
          <p:cNvPr id="43" name="Group 42">
            <a:extLst>
              <a:ext uri="{FF2B5EF4-FFF2-40B4-BE49-F238E27FC236}">
                <a16:creationId xmlns:a16="http://schemas.microsoft.com/office/drawing/2014/main" id="{FFB165A7-8920-4F5E-947D-51FA42F0E6D6}"/>
              </a:ext>
            </a:extLst>
          </p:cNvPr>
          <p:cNvGrpSpPr/>
          <p:nvPr/>
        </p:nvGrpSpPr>
        <p:grpSpPr>
          <a:xfrm>
            <a:off x="-975360" y="5753587"/>
            <a:ext cx="975360" cy="978408"/>
            <a:chOff x="-975360" y="5753587"/>
            <a:chExt cx="975360" cy="978408"/>
          </a:xfrm>
        </p:grpSpPr>
        <p:sp>
          <p:nvSpPr>
            <p:cNvPr id="44" name="Oval 43">
              <a:extLst>
                <a:ext uri="{FF2B5EF4-FFF2-40B4-BE49-F238E27FC236}">
                  <a16:creationId xmlns:a16="http://schemas.microsoft.com/office/drawing/2014/main" id="{0E32B3BA-A1A5-4F9A-840E-5E242E3BB3F7}"/>
                </a:ext>
              </a:extLst>
            </p:cNvPr>
            <p:cNvSpPr/>
            <p:nvPr/>
          </p:nvSpPr>
          <p:spPr>
            <a:xfrm>
              <a:off x="-975360" y="5753587"/>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Graphic 9" descr="Single gear with solid fill">
              <a:extLst>
                <a:ext uri="{FF2B5EF4-FFF2-40B4-BE49-F238E27FC236}">
                  <a16:creationId xmlns:a16="http://schemas.microsoft.com/office/drawing/2014/main" id="{92B5CB04-B18E-415B-8E57-4CCDECFBD0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4240" y="5831311"/>
              <a:ext cx="822960" cy="822960"/>
            </a:xfrm>
            <a:prstGeom prst="rect">
              <a:avLst/>
            </a:prstGeom>
          </p:spPr>
        </p:pic>
      </p:grpSp>
      <p:sp>
        <p:nvSpPr>
          <p:cNvPr id="52" name="Freeform: Shape 51">
            <a:extLst>
              <a:ext uri="{FF2B5EF4-FFF2-40B4-BE49-F238E27FC236}">
                <a16:creationId xmlns:a16="http://schemas.microsoft.com/office/drawing/2014/main" id="{B3727380-3100-4528-BD4E-814146FA07F3}"/>
              </a:ext>
            </a:extLst>
          </p:cNvPr>
          <p:cNvSpPr/>
          <p:nvPr/>
        </p:nvSpPr>
        <p:spPr>
          <a:xfrm rot="10800000">
            <a:off x="1" y="-10316887"/>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6" name="Graphic 8" descr="Lightbulb with solid fill">
            <a:hlinkClick r:id="rId6" action="ppaction://hlinksldjump"/>
            <a:extLst>
              <a:ext uri="{FF2B5EF4-FFF2-40B4-BE49-F238E27FC236}">
                <a16:creationId xmlns:a16="http://schemas.microsoft.com/office/drawing/2014/main" id="{2120F96A-B432-4BC2-9DFB-1C072CE235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860" y="234209"/>
            <a:ext cx="822960" cy="822960"/>
          </a:xfrm>
          <a:prstGeom prst="rect">
            <a:avLst/>
          </a:prstGeom>
        </p:spPr>
      </p:pic>
      <p:pic>
        <p:nvPicPr>
          <p:cNvPr id="57" name="Graphic 9" descr="Single gear with solid fill">
            <a:hlinkClick r:id="rId9" action="ppaction://hlinksldjump"/>
            <a:extLst>
              <a:ext uri="{FF2B5EF4-FFF2-40B4-BE49-F238E27FC236}">
                <a16:creationId xmlns:a16="http://schemas.microsoft.com/office/drawing/2014/main" id="{B4E70A50-1B10-4309-9202-AA7868AD2F5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940" y="5831311"/>
            <a:ext cx="822960" cy="822960"/>
          </a:xfrm>
          <a:prstGeom prst="rect">
            <a:avLst/>
          </a:prstGeom>
        </p:spPr>
      </p:pic>
      <p:sp>
        <p:nvSpPr>
          <p:cNvPr id="2" name="TextBox 1">
            <a:extLst>
              <a:ext uri="{FF2B5EF4-FFF2-40B4-BE49-F238E27FC236}">
                <a16:creationId xmlns:a16="http://schemas.microsoft.com/office/drawing/2014/main" id="{F2699326-6B90-7DAE-8C37-A880CA8A3BB8}"/>
              </a:ext>
            </a:extLst>
          </p:cNvPr>
          <p:cNvSpPr txBox="1"/>
          <p:nvPr/>
        </p:nvSpPr>
        <p:spPr>
          <a:xfrm>
            <a:off x="5136763" y="272485"/>
            <a:ext cx="3299686" cy="830997"/>
          </a:xfrm>
          <a:prstGeom prst="rect">
            <a:avLst/>
          </a:prstGeom>
          <a:noFill/>
        </p:spPr>
        <p:txBody>
          <a:bodyPr wrap="none" rtlCol="0">
            <a:spAutoFit/>
          </a:bodyPr>
          <a:lstStyle/>
          <a:p>
            <a:r>
              <a:rPr lang="en-US" sz="4800" dirty="0">
                <a:solidFill>
                  <a:schemeClr val="bg1"/>
                </a:solidFill>
              </a:rPr>
              <a:t>Introduction</a:t>
            </a:r>
          </a:p>
        </p:txBody>
      </p:sp>
      <p:cxnSp>
        <p:nvCxnSpPr>
          <p:cNvPr id="3" name="Straight Connector 2">
            <a:extLst>
              <a:ext uri="{FF2B5EF4-FFF2-40B4-BE49-F238E27FC236}">
                <a16:creationId xmlns:a16="http://schemas.microsoft.com/office/drawing/2014/main" id="{ABD07B03-FE87-A8ED-E3B8-09E3031044F8}"/>
              </a:ext>
            </a:extLst>
          </p:cNvPr>
          <p:cNvCxnSpPr>
            <a:cxnSpLocks/>
          </p:cNvCxnSpPr>
          <p:nvPr/>
        </p:nvCxnSpPr>
        <p:spPr>
          <a:xfrm>
            <a:off x="4375355" y="1103482"/>
            <a:ext cx="463099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0D18A356-E1E6-B768-854B-829F20454950}"/>
              </a:ext>
            </a:extLst>
          </p:cNvPr>
          <p:cNvSpPr txBox="1"/>
          <p:nvPr/>
        </p:nvSpPr>
        <p:spPr>
          <a:xfrm>
            <a:off x="1673862" y="1900403"/>
            <a:ext cx="2754793" cy="461665"/>
          </a:xfrm>
          <a:prstGeom prst="rect">
            <a:avLst/>
          </a:prstGeom>
          <a:noFill/>
        </p:spPr>
        <p:txBody>
          <a:bodyPr wrap="none" rtlCol="0">
            <a:spAutoFit/>
          </a:bodyPr>
          <a:lstStyle/>
          <a:p>
            <a:pPr marL="342900" indent="-342900">
              <a:buFont typeface="Wingdings" panose="05000000000000000000" pitchFamily="2" charset="2"/>
              <a:buChar char="§"/>
            </a:pPr>
            <a:r>
              <a:rPr lang="en-US" sz="2400" b="1" dirty="0">
                <a:solidFill>
                  <a:schemeClr val="bg1"/>
                </a:solidFill>
              </a:rPr>
              <a:t>What is our goal?</a:t>
            </a:r>
          </a:p>
        </p:txBody>
      </p:sp>
      <p:sp>
        <p:nvSpPr>
          <p:cNvPr id="5" name="TextBox 4">
            <a:extLst>
              <a:ext uri="{FF2B5EF4-FFF2-40B4-BE49-F238E27FC236}">
                <a16:creationId xmlns:a16="http://schemas.microsoft.com/office/drawing/2014/main" id="{65F6FABE-CEF4-434B-515E-248D18AF21E2}"/>
              </a:ext>
            </a:extLst>
          </p:cNvPr>
          <p:cNvSpPr txBox="1"/>
          <p:nvPr/>
        </p:nvSpPr>
        <p:spPr>
          <a:xfrm>
            <a:off x="1663702" y="2511179"/>
            <a:ext cx="9931267"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Our research aimed to gain a deeper understanding of the acceptance process for applicants at the United Nations by analyzing recruitment data from the roster pool. We examined the data to identify potential factors that may have influenced acceptance and determine their significance.</a:t>
            </a:r>
          </a:p>
        </p:txBody>
      </p:sp>
      <p:pic>
        <p:nvPicPr>
          <p:cNvPr id="16" name="Graphic 4" descr="Bar chart with solid fill">
            <a:hlinkClick r:id="rId12" action="ppaction://hlinksldjump"/>
            <a:extLst>
              <a:ext uri="{FF2B5EF4-FFF2-40B4-BE49-F238E27FC236}">
                <a16:creationId xmlns:a16="http://schemas.microsoft.com/office/drawing/2014/main" id="{17CC0CEC-49B4-135A-74B4-D82ED8F02C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5382" y="2510400"/>
            <a:ext cx="822960" cy="822960"/>
          </a:xfrm>
          <a:prstGeom prst="rect">
            <a:avLst/>
          </a:prstGeom>
        </p:spPr>
      </p:pic>
      <p:pic>
        <p:nvPicPr>
          <p:cNvPr id="17" name="Graphic 4" descr="Bar chart with solid fill">
            <a:hlinkClick r:id="rId15" action="ppaction://hlinksldjump"/>
            <a:extLst>
              <a:ext uri="{FF2B5EF4-FFF2-40B4-BE49-F238E27FC236}">
                <a16:creationId xmlns:a16="http://schemas.microsoft.com/office/drawing/2014/main" id="{17CC0CEC-49B4-135A-74B4-D82ED8F02C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3004" y="3672336"/>
            <a:ext cx="822960" cy="822960"/>
          </a:xfrm>
          <a:prstGeom prst="rect">
            <a:avLst/>
          </a:prstGeom>
        </p:spPr>
      </p:pic>
      <p:pic>
        <p:nvPicPr>
          <p:cNvPr id="18" name="Graphic 4" descr="Bar chart with solid fill">
            <a:hlinkClick r:id="rId16" action="ppaction://hlinksldjump"/>
            <a:extLst>
              <a:ext uri="{FF2B5EF4-FFF2-40B4-BE49-F238E27FC236}">
                <a16:creationId xmlns:a16="http://schemas.microsoft.com/office/drawing/2014/main" id="{17CC0CEC-49B4-135A-74B4-D82ED8F02C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9806" y="4834270"/>
            <a:ext cx="822960" cy="822960"/>
          </a:xfrm>
          <a:prstGeom prst="rect">
            <a:avLst/>
          </a:prstGeom>
        </p:spPr>
      </p:pic>
      <p:grpSp>
        <p:nvGrpSpPr>
          <p:cNvPr id="26" name="Group 25">
            <a:extLst>
              <a:ext uri="{FF2B5EF4-FFF2-40B4-BE49-F238E27FC236}">
                <a16:creationId xmlns:a16="http://schemas.microsoft.com/office/drawing/2014/main" id="{E0746772-EF1A-E130-3123-82AFCF4C4E72}"/>
              </a:ext>
            </a:extLst>
          </p:cNvPr>
          <p:cNvGrpSpPr/>
          <p:nvPr/>
        </p:nvGrpSpPr>
        <p:grpSpPr>
          <a:xfrm>
            <a:off x="-975360" y="2432676"/>
            <a:ext cx="975360" cy="978408"/>
            <a:chOff x="-975360" y="1275905"/>
            <a:chExt cx="975360" cy="978408"/>
          </a:xfrm>
        </p:grpSpPr>
        <p:sp>
          <p:nvSpPr>
            <p:cNvPr id="24" name="Oval 23">
              <a:extLst>
                <a:ext uri="{FF2B5EF4-FFF2-40B4-BE49-F238E27FC236}">
                  <a16:creationId xmlns:a16="http://schemas.microsoft.com/office/drawing/2014/main" id="{658FD2B0-626E-CFBB-C8F6-7BBC1341304C}"/>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4" descr="Bar chart with solid fill">
              <a:extLst>
                <a:ext uri="{FF2B5EF4-FFF2-40B4-BE49-F238E27FC236}">
                  <a16:creationId xmlns:a16="http://schemas.microsoft.com/office/drawing/2014/main" id="{5287541D-5121-6E2C-24D1-DF6417BB950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9160" y="1353629"/>
              <a:ext cx="822960" cy="822960"/>
            </a:xfrm>
            <a:prstGeom prst="rect">
              <a:avLst/>
            </a:prstGeom>
          </p:spPr>
        </p:pic>
      </p:grpSp>
      <p:grpSp>
        <p:nvGrpSpPr>
          <p:cNvPr id="30" name="Group 29">
            <a:extLst>
              <a:ext uri="{FF2B5EF4-FFF2-40B4-BE49-F238E27FC236}">
                <a16:creationId xmlns:a16="http://schemas.microsoft.com/office/drawing/2014/main" id="{DB4D3803-8DE2-1912-6BE2-C5A4C13DCFDF}"/>
              </a:ext>
            </a:extLst>
          </p:cNvPr>
          <p:cNvGrpSpPr/>
          <p:nvPr/>
        </p:nvGrpSpPr>
        <p:grpSpPr>
          <a:xfrm>
            <a:off x="-975359" y="3589447"/>
            <a:ext cx="975360" cy="978408"/>
            <a:chOff x="-975360" y="1275905"/>
            <a:chExt cx="975360" cy="978408"/>
          </a:xfrm>
        </p:grpSpPr>
        <p:sp>
          <p:nvSpPr>
            <p:cNvPr id="28" name="Oval 27">
              <a:extLst>
                <a:ext uri="{FF2B5EF4-FFF2-40B4-BE49-F238E27FC236}">
                  <a16:creationId xmlns:a16="http://schemas.microsoft.com/office/drawing/2014/main" id="{313B36A0-D718-42D1-A026-0222330D7D1A}"/>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4" descr="Bar chart with solid fill">
              <a:extLst>
                <a:ext uri="{FF2B5EF4-FFF2-40B4-BE49-F238E27FC236}">
                  <a16:creationId xmlns:a16="http://schemas.microsoft.com/office/drawing/2014/main" id="{87EDDAE4-4536-AAEB-3EFE-3E6702A9E3E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9160" y="1353629"/>
              <a:ext cx="822960" cy="822960"/>
            </a:xfrm>
            <a:prstGeom prst="rect">
              <a:avLst/>
            </a:prstGeom>
          </p:spPr>
        </p:pic>
      </p:grpSp>
      <p:grpSp>
        <p:nvGrpSpPr>
          <p:cNvPr id="59" name="Group 58">
            <a:extLst>
              <a:ext uri="{FF2B5EF4-FFF2-40B4-BE49-F238E27FC236}">
                <a16:creationId xmlns:a16="http://schemas.microsoft.com/office/drawing/2014/main" id="{5F2095C9-BA54-B0C5-4926-475437703AB0}"/>
              </a:ext>
            </a:extLst>
          </p:cNvPr>
          <p:cNvGrpSpPr/>
          <p:nvPr/>
        </p:nvGrpSpPr>
        <p:grpSpPr>
          <a:xfrm>
            <a:off x="-975360" y="4755399"/>
            <a:ext cx="975360" cy="978408"/>
            <a:chOff x="-975360" y="1275905"/>
            <a:chExt cx="975360" cy="978408"/>
          </a:xfrm>
        </p:grpSpPr>
        <p:sp>
          <p:nvSpPr>
            <p:cNvPr id="32" name="Oval 31">
              <a:extLst>
                <a:ext uri="{FF2B5EF4-FFF2-40B4-BE49-F238E27FC236}">
                  <a16:creationId xmlns:a16="http://schemas.microsoft.com/office/drawing/2014/main" id="{B6690777-F13D-B419-6B34-A629C8358656}"/>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4" descr="Bar chart with solid fill">
              <a:extLst>
                <a:ext uri="{FF2B5EF4-FFF2-40B4-BE49-F238E27FC236}">
                  <a16:creationId xmlns:a16="http://schemas.microsoft.com/office/drawing/2014/main" id="{63373834-3101-C541-2020-DE2F4DDC122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9160" y="1353629"/>
              <a:ext cx="822960" cy="822960"/>
            </a:xfrm>
            <a:prstGeom prst="rect">
              <a:avLst/>
            </a:prstGeom>
          </p:spPr>
        </p:pic>
      </p:grpSp>
      <p:pic>
        <p:nvPicPr>
          <p:cNvPr id="6" name="Graphic 6" descr="Magnifying glass with solid fill">
            <a:hlinkClick r:id="rId19" action="ppaction://hlinksldjump"/>
            <a:extLst>
              <a:ext uri="{FF2B5EF4-FFF2-40B4-BE49-F238E27FC236}">
                <a16:creationId xmlns:a16="http://schemas.microsoft.com/office/drawing/2014/main" id="{1F38B09D-BF91-D4DA-058A-77F5C3AD8D2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04800" y="1429438"/>
            <a:ext cx="776690" cy="776690"/>
          </a:xfrm>
          <a:prstGeom prst="rect">
            <a:avLst/>
          </a:prstGeom>
        </p:spPr>
      </p:pic>
    </p:spTree>
    <p:extLst>
      <p:ext uri="{BB962C8B-B14F-4D97-AF65-F5344CB8AC3E}">
        <p14:creationId xmlns:p14="http://schemas.microsoft.com/office/powerpoint/2010/main" val="36272103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D466B"/>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C3DB07D-3A11-AC6A-8BF3-E23A9C8A79B3}"/>
              </a:ext>
            </a:extLst>
          </p:cNvPr>
          <p:cNvGrpSpPr/>
          <p:nvPr/>
        </p:nvGrpSpPr>
        <p:grpSpPr>
          <a:xfrm>
            <a:off x="884654" y="1272233"/>
            <a:ext cx="975360" cy="978408"/>
            <a:chOff x="884654" y="1272233"/>
            <a:chExt cx="975360" cy="978408"/>
          </a:xfrm>
        </p:grpSpPr>
        <p:sp>
          <p:nvSpPr>
            <p:cNvPr id="8" name="Oval 7">
              <a:extLst>
                <a:ext uri="{FF2B5EF4-FFF2-40B4-BE49-F238E27FC236}">
                  <a16:creationId xmlns:a16="http://schemas.microsoft.com/office/drawing/2014/main" id="{0EF79441-C426-1733-6BF5-8312DE8EA7A3}"/>
                </a:ext>
              </a:extLst>
            </p:cNvPr>
            <p:cNvSpPr/>
            <p:nvPr/>
          </p:nvSpPr>
          <p:spPr>
            <a:xfrm>
              <a:off x="884654" y="1272233"/>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6" descr="Magnifying glass with solid fill">
              <a:extLst>
                <a:ext uri="{FF2B5EF4-FFF2-40B4-BE49-F238E27FC236}">
                  <a16:creationId xmlns:a16="http://schemas.microsoft.com/office/drawing/2014/main" id="{FC315524-422A-DD1D-5F95-26930CD7C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4172" y="1383534"/>
              <a:ext cx="776690" cy="776690"/>
            </a:xfrm>
            <a:prstGeom prst="rect">
              <a:avLst/>
            </a:prstGeom>
          </p:spPr>
        </p:pic>
      </p:grpSp>
      <p:grpSp>
        <p:nvGrpSpPr>
          <p:cNvPr id="36" name="Group 35">
            <a:extLst>
              <a:ext uri="{FF2B5EF4-FFF2-40B4-BE49-F238E27FC236}">
                <a16:creationId xmlns:a16="http://schemas.microsoft.com/office/drawing/2014/main" id="{506573D4-2449-42C1-ADC1-E786C773F6B0}"/>
              </a:ext>
            </a:extLst>
          </p:cNvPr>
          <p:cNvGrpSpPr/>
          <p:nvPr/>
        </p:nvGrpSpPr>
        <p:grpSpPr>
          <a:xfrm>
            <a:off x="-985522" y="156485"/>
            <a:ext cx="975360" cy="978408"/>
            <a:chOff x="-975360" y="156485"/>
            <a:chExt cx="975360" cy="978408"/>
          </a:xfrm>
        </p:grpSpPr>
        <p:sp>
          <p:nvSpPr>
            <p:cNvPr id="37" name="Oval 36">
              <a:extLst>
                <a:ext uri="{FF2B5EF4-FFF2-40B4-BE49-F238E27FC236}">
                  <a16:creationId xmlns:a16="http://schemas.microsoft.com/office/drawing/2014/main" id="{02E63C70-B5FF-4B51-A3B8-147C749185BB}"/>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8" descr="Lightbulb with solid fill">
              <a:extLst>
                <a:ext uri="{FF2B5EF4-FFF2-40B4-BE49-F238E27FC236}">
                  <a16:creationId xmlns:a16="http://schemas.microsoft.com/office/drawing/2014/main" id="{321BD882-9B21-4775-9DBB-ADED3A8145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9320" y="234209"/>
              <a:ext cx="822960" cy="822960"/>
            </a:xfrm>
            <a:prstGeom prst="rect">
              <a:avLst/>
            </a:prstGeom>
          </p:spPr>
        </p:pic>
      </p:grpSp>
      <p:grpSp>
        <p:nvGrpSpPr>
          <p:cNvPr id="39" name="Group 38">
            <a:extLst>
              <a:ext uri="{FF2B5EF4-FFF2-40B4-BE49-F238E27FC236}">
                <a16:creationId xmlns:a16="http://schemas.microsoft.com/office/drawing/2014/main" id="{E3157C3B-C8CD-458C-AA18-54B5B4C359A8}"/>
              </a:ext>
            </a:extLst>
          </p:cNvPr>
          <p:cNvGrpSpPr/>
          <p:nvPr/>
        </p:nvGrpSpPr>
        <p:grpSpPr>
          <a:xfrm>
            <a:off x="-975360" y="5753587"/>
            <a:ext cx="975360" cy="978408"/>
            <a:chOff x="-975360" y="5753587"/>
            <a:chExt cx="975360" cy="978408"/>
          </a:xfrm>
        </p:grpSpPr>
        <p:sp>
          <p:nvSpPr>
            <p:cNvPr id="40" name="Oval 39">
              <a:extLst>
                <a:ext uri="{FF2B5EF4-FFF2-40B4-BE49-F238E27FC236}">
                  <a16:creationId xmlns:a16="http://schemas.microsoft.com/office/drawing/2014/main" id="{5B23BD7B-E665-40DB-A738-5FA958493618}"/>
                </a:ext>
              </a:extLst>
            </p:cNvPr>
            <p:cNvSpPr/>
            <p:nvPr/>
          </p:nvSpPr>
          <p:spPr>
            <a:xfrm>
              <a:off x="-975360" y="5753587"/>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9" descr="Single gear with solid fill">
              <a:extLst>
                <a:ext uri="{FF2B5EF4-FFF2-40B4-BE49-F238E27FC236}">
                  <a16:creationId xmlns:a16="http://schemas.microsoft.com/office/drawing/2014/main" id="{1549A676-468C-41F3-9437-0B03FB3F03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4240" y="5831311"/>
              <a:ext cx="822960" cy="822960"/>
            </a:xfrm>
            <a:prstGeom prst="rect">
              <a:avLst/>
            </a:prstGeom>
          </p:spPr>
        </p:pic>
      </p:grpSp>
      <p:pic>
        <p:nvPicPr>
          <p:cNvPr id="49" name="Graphic 4" descr="Bar chart with solid fill">
            <a:hlinkClick r:id="rId8" action="ppaction://hlinksldjump"/>
            <a:extLst>
              <a:ext uri="{FF2B5EF4-FFF2-40B4-BE49-F238E27FC236}">
                <a16:creationId xmlns:a16="http://schemas.microsoft.com/office/drawing/2014/main" id="{3C838AE9-F00F-4ADA-B85E-F7F7A6AF55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5587" y="1275905"/>
            <a:ext cx="822960" cy="822960"/>
          </a:xfrm>
          <a:prstGeom prst="rect">
            <a:avLst/>
          </a:prstGeom>
        </p:spPr>
      </p:pic>
      <p:cxnSp>
        <p:nvCxnSpPr>
          <p:cNvPr id="2" name="Straight Connector 1">
            <a:extLst>
              <a:ext uri="{FF2B5EF4-FFF2-40B4-BE49-F238E27FC236}">
                <a16:creationId xmlns:a16="http://schemas.microsoft.com/office/drawing/2014/main" id="{3AFFCCE6-46EF-698A-91C9-E634F998DD70}"/>
              </a:ext>
            </a:extLst>
          </p:cNvPr>
          <p:cNvCxnSpPr>
            <a:cxnSpLocks/>
          </p:cNvCxnSpPr>
          <p:nvPr/>
        </p:nvCxnSpPr>
        <p:spPr>
          <a:xfrm>
            <a:off x="4375355" y="1103482"/>
            <a:ext cx="463099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B834075F-65AF-E0E5-F36B-99365C318DEC}"/>
              </a:ext>
            </a:extLst>
          </p:cNvPr>
          <p:cNvSpPr txBox="1"/>
          <p:nvPr/>
        </p:nvSpPr>
        <p:spPr>
          <a:xfrm>
            <a:off x="3092237" y="434915"/>
            <a:ext cx="7197227" cy="584775"/>
          </a:xfrm>
          <a:prstGeom prst="rect">
            <a:avLst/>
          </a:prstGeom>
          <a:noFill/>
        </p:spPr>
        <p:txBody>
          <a:bodyPr wrap="none" rtlCol="0">
            <a:spAutoFit/>
          </a:bodyPr>
          <a:lstStyle/>
          <a:p>
            <a:r>
              <a:rPr lang="en-US" sz="3200" dirty="0">
                <a:solidFill>
                  <a:schemeClr val="bg1"/>
                </a:solidFill>
              </a:rPr>
              <a:t>Explanatory and Exploratory Data Analysis</a:t>
            </a:r>
          </a:p>
        </p:txBody>
      </p:sp>
      <p:sp>
        <p:nvSpPr>
          <p:cNvPr id="4" name="TextBox 3">
            <a:extLst>
              <a:ext uri="{FF2B5EF4-FFF2-40B4-BE49-F238E27FC236}">
                <a16:creationId xmlns:a16="http://schemas.microsoft.com/office/drawing/2014/main" id="{3E6F1199-7B44-7E3F-AD34-363D81C333E6}"/>
              </a:ext>
            </a:extLst>
          </p:cNvPr>
          <p:cNvSpPr txBox="1"/>
          <p:nvPr/>
        </p:nvSpPr>
        <p:spPr>
          <a:xfrm>
            <a:off x="1725216" y="2254313"/>
            <a:ext cx="9931267"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solidFill>
                  <a:schemeClr val="bg1"/>
                </a:solidFill>
              </a:rPr>
              <a:t>Our study used recruitment applicants selected from the roster talent pool and analyzed various characteristics using visualization techniques such as plotting distributions. The outcome of the study found that the most relevant factors that showed results of acceptance ratio are: region, account status, and number of languages spoken fluently. The most influential factor on applicant acceptance appears to be the number of languages that applicant is fluent at.</a:t>
            </a:r>
          </a:p>
        </p:txBody>
      </p:sp>
      <p:grpSp>
        <p:nvGrpSpPr>
          <p:cNvPr id="25" name="Group 24">
            <a:extLst>
              <a:ext uri="{FF2B5EF4-FFF2-40B4-BE49-F238E27FC236}">
                <a16:creationId xmlns:a16="http://schemas.microsoft.com/office/drawing/2014/main" id="{FB320B5F-C4A1-C936-20BB-E4CA4E155A0A}"/>
              </a:ext>
            </a:extLst>
          </p:cNvPr>
          <p:cNvGrpSpPr/>
          <p:nvPr/>
        </p:nvGrpSpPr>
        <p:grpSpPr>
          <a:xfrm>
            <a:off x="-982886" y="3597372"/>
            <a:ext cx="975360" cy="978408"/>
            <a:chOff x="899162" y="3514745"/>
            <a:chExt cx="975360" cy="978408"/>
          </a:xfrm>
        </p:grpSpPr>
        <p:sp>
          <p:nvSpPr>
            <p:cNvPr id="23" name="Oval 22">
              <a:extLst>
                <a:ext uri="{FF2B5EF4-FFF2-40B4-BE49-F238E27FC236}">
                  <a16:creationId xmlns:a16="http://schemas.microsoft.com/office/drawing/2014/main" id="{14843D0A-6EC5-4D2D-012D-FC285ECAD225}"/>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4" descr="Bar chart with solid fill">
              <a:extLst>
                <a:ext uri="{FF2B5EF4-FFF2-40B4-BE49-F238E27FC236}">
                  <a16:creationId xmlns:a16="http://schemas.microsoft.com/office/drawing/2014/main" id="{93BC6170-9447-9533-F598-EAABF76DB20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3707" y="3584544"/>
              <a:ext cx="822960" cy="822960"/>
            </a:xfrm>
            <a:prstGeom prst="rect">
              <a:avLst/>
            </a:prstGeom>
          </p:spPr>
        </p:pic>
      </p:grpSp>
      <p:grpSp>
        <p:nvGrpSpPr>
          <p:cNvPr id="29" name="Group 28">
            <a:extLst>
              <a:ext uri="{FF2B5EF4-FFF2-40B4-BE49-F238E27FC236}">
                <a16:creationId xmlns:a16="http://schemas.microsoft.com/office/drawing/2014/main" id="{879CD63F-F7FC-1149-A8A7-73109B010783}"/>
              </a:ext>
            </a:extLst>
          </p:cNvPr>
          <p:cNvGrpSpPr/>
          <p:nvPr/>
        </p:nvGrpSpPr>
        <p:grpSpPr>
          <a:xfrm>
            <a:off x="-982886" y="4754143"/>
            <a:ext cx="975360" cy="978408"/>
            <a:chOff x="899162" y="3514745"/>
            <a:chExt cx="975360" cy="978408"/>
          </a:xfrm>
        </p:grpSpPr>
        <p:sp>
          <p:nvSpPr>
            <p:cNvPr id="27" name="Oval 26">
              <a:extLst>
                <a:ext uri="{FF2B5EF4-FFF2-40B4-BE49-F238E27FC236}">
                  <a16:creationId xmlns:a16="http://schemas.microsoft.com/office/drawing/2014/main" id="{AA8CA79F-E66E-D3C9-F193-A70AE0155AA1}"/>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4" descr="Bar chart with solid fill">
              <a:extLst>
                <a:ext uri="{FF2B5EF4-FFF2-40B4-BE49-F238E27FC236}">
                  <a16:creationId xmlns:a16="http://schemas.microsoft.com/office/drawing/2014/main" id="{BB5D09DB-9510-DF5D-1BA0-688D89181B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3707" y="3584544"/>
              <a:ext cx="822960" cy="822960"/>
            </a:xfrm>
            <a:prstGeom prst="rect">
              <a:avLst/>
            </a:prstGeom>
          </p:spPr>
        </p:pic>
      </p:grpSp>
      <p:sp>
        <p:nvSpPr>
          <p:cNvPr id="48" name="Freeform: Shape 47">
            <a:extLst>
              <a:ext uri="{FF2B5EF4-FFF2-40B4-BE49-F238E27FC236}">
                <a16:creationId xmlns:a16="http://schemas.microsoft.com/office/drawing/2014/main" id="{DDB4B720-B12D-4687-8EFB-7AFACD3ED204}"/>
              </a:ext>
            </a:extLst>
          </p:cNvPr>
          <p:cNvSpPr/>
          <p:nvPr/>
        </p:nvSpPr>
        <p:spPr>
          <a:xfrm rot="10800000">
            <a:off x="1" y="-9405811"/>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2" name="Graphic 8" descr="Lightbulb with solid fill">
            <a:hlinkClick r:id="rId13" action="ppaction://hlinksldjump"/>
            <a:extLst>
              <a:ext uri="{FF2B5EF4-FFF2-40B4-BE49-F238E27FC236}">
                <a16:creationId xmlns:a16="http://schemas.microsoft.com/office/drawing/2014/main" id="{8BA332F0-5CA8-4400-B352-E444DBB4171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5636" y="234209"/>
            <a:ext cx="822960" cy="822960"/>
          </a:xfrm>
          <a:prstGeom prst="rect">
            <a:avLst/>
          </a:prstGeom>
        </p:spPr>
      </p:pic>
      <p:pic>
        <p:nvPicPr>
          <p:cNvPr id="53" name="Graphic 9" descr="Single gear with solid fill">
            <a:hlinkClick r:id="rId16" action="ppaction://hlinksldjump"/>
            <a:extLst>
              <a:ext uri="{FF2B5EF4-FFF2-40B4-BE49-F238E27FC236}">
                <a16:creationId xmlns:a16="http://schemas.microsoft.com/office/drawing/2014/main" id="{918D8D59-4A89-40BD-AB31-66B25562476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81940" y="5831311"/>
            <a:ext cx="822960" cy="822960"/>
          </a:xfrm>
          <a:prstGeom prst="rect">
            <a:avLst/>
          </a:prstGeom>
        </p:spPr>
      </p:pic>
      <p:pic>
        <p:nvPicPr>
          <p:cNvPr id="13" name="Graphic 4" descr="Bar chart with solid fill">
            <a:hlinkClick r:id="rId19" action="ppaction://hlinksldjump"/>
            <a:extLst>
              <a:ext uri="{FF2B5EF4-FFF2-40B4-BE49-F238E27FC236}">
                <a16:creationId xmlns:a16="http://schemas.microsoft.com/office/drawing/2014/main" id="{9649B03A-BC15-B043-CFC7-88378A7ED5A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05382" y="2510400"/>
            <a:ext cx="822960" cy="822960"/>
          </a:xfrm>
          <a:prstGeom prst="rect">
            <a:avLst/>
          </a:prstGeom>
        </p:spPr>
      </p:pic>
      <p:pic>
        <p:nvPicPr>
          <p:cNvPr id="15" name="Graphic 4" descr="Bar chart with solid fill">
            <a:hlinkClick r:id="rId22" action="ppaction://hlinksldjump"/>
            <a:extLst>
              <a:ext uri="{FF2B5EF4-FFF2-40B4-BE49-F238E27FC236}">
                <a16:creationId xmlns:a16="http://schemas.microsoft.com/office/drawing/2014/main" id="{13411464-6CCD-FB3C-E694-FF087B94CD6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83004" y="3672336"/>
            <a:ext cx="822960" cy="822960"/>
          </a:xfrm>
          <a:prstGeom prst="rect">
            <a:avLst/>
          </a:prstGeom>
        </p:spPr>
      </p:pic>
      <p:pic>
        <p:nvPicPr>
          <p:cNvPr id="17" name="Graphic 4" descr="Bar chart with solid fill">
            <a:hlinkClick r:id="rId23" action="ppaction://hlinksldjump"/>
            <a:extLst>
              <a:ext uri="{FF2B5EF4-FFF2-40B4-BE49-F238E27FC236}">
                <a16:creationId xmlns:a16="http://schemas.microsoft.com/office/drawing/2014/main" id="{AB64A8A7-BD24-B9E3-D5F8-9A9FC1A6543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69806" y="4834270"/>
            <a:ext cx="822960" cy="822960"/>
          </a:xfrm>
          <a:prstGeom prst="rect">
            <a:avLst/>
          </a:prstGeom>
        </p:spPr>
      </p:pic>
    </p:spTree>
    <p:extLst>
      <p:ext uri="{BB962C8B-B14F-4D97-AF65-F5344CB8AC3E}">
        <p14:creationId xmlns:p14="http://schemas.microsoft.com/office/powerpoint/2010/main" val="1471417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CEE3"/>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F89CEDF-577A-4895-91BA-B55CD22351FB}"/>
              </a:ext>
            </a:extLst>
          </p:cNvPr>
          <p:cNvGrpSpPr/>
          <p:nvPr/>
        </p:nvGrpSpPr>
        <p:grpSpPr>
          <a:xfrm>
            <a:off x="-975360" y="156485"/>
            <a:ext cx="975360" cy="978408"/>
            <a:chOff x="-975360" y="156485"/>
            <a:chExt cx="975360" cy="978408"/>
          </a:xfrm>
        </p:grpSpPr>
        <p:sp>
          <p:nvSpPr>
            <p:cNvPr id="15" name="Oval 14">
              <a:extLst>
                <a:ext uri="{FF2B5EF4-FFF2-40B4-BE49-F238E27FC236}">
                  <a16:creationId xmlns:a16="http://schemas.microsoft.com/office/drawing/2014/main" id="{C5101C8D-F59D-41C3-94E5-CCD0253D4380}"/>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8" descr="Lightbulb with solid fill">
              <a:extLst>
                <a:ext uri="{FF2B5EF4-FFF2-40B4-BE49-F238E27FC236}">
                  <a16:creationId xmlns:a16="http://schemas.microsoft.com/office/drawing/2014/main" id="{40DFE619-EFDF-4C63-B494-9AA2C67075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9320" y="234209"/>
              <a:ext cx="822960" cy="822960"/>
            </a:xfrm>
            <a:prstGeom prst="rect">
              <a:avLst/>
            </a:prstGeom>
          </p:spPr>
        </p:pic>
      </p:grpSp>
      <p:grpSp>
        <p:nvGrpSpPr>
          <p:cNvPr id="17" name="Group 16">
            <a:extLst>
              <a:ext uri="{FF2B5EF4-FFF2-40B4-BE49-F238E27FC236}">
                <a16:creationId xmlns:a16="http://schemas.microsoft.com/office/drawing/2014/main" id="{3F71ED42-0868-4D95-A335-71511B65D7D0}"/>
              </a:ext>
            </a:extLst>
          </p:cNvPr>
          <p:cNvGrpSpPr/>
          <p:nvPr/>
        </p:nvGrpSpPr>
        <p:grpSpPr>
          <a:xfrm>
            <a:off x="-975360" y="5753587"/>
            <a:ext cx="975360" cy="978408"/>
            <a:chOff x="-975360" y="5753587"/>
            <a:chExt cx="975360" cy="978408"/>
          </a:xfrm>
        </p:grpSpPr>
        <p:sp>
          <p:nvSpPr>
            <p:cNvPr id="18" name="Oval 17">
              <a:extLst>
                <a:ext uri="{FF2B5EF4-FFF2-40B4-BE49-F238E27FC236}">
                  <a16:creationId xmlns:a16="http://schemas.microsoft.com/office/drawing/2014/main" id="{9674FFED-1ED0-4E10-815D-C37D0B3746FD}"/>
                </a:ext>
              </a:extLst>
            </p:cNvPr>
            <p:cNvSpPr/>
            <p:nvPr/>
          </p:nvSpPr>
          <p:spPr>
            <a:xfrm>
              <a:off x="-975360" y="5753587"/>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9" descr="Single gear with solid fill">
              <a:extLst>
                <a:ext uri="{FF2B5EF4-FFF2-40B4-BE49-F238E27FC236}">
                  <a16:creationId xmlns:a16="http://schemas.microsoft.com/office/drawing/2014/main" id="{E655E4A7-0127-4FFF-B78D-C4028A9728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4240" y="5831311"/>
              <a:ext cx="822960" cy="822960"/>
            </a:xfrm>
            <a:prstGeom prst="rect">
              <a:avLst/>
            </a:prstGeom>
          </p:spPr>
        </p:pic>
      </p:grpSp>
      <p:sp>
        <p:nvSpPr>
          <p:cNvPr id="9" name="Oval 8">
            <a:extLst>
              <a:ext uri="{FF2B5EF4-FFF2-40B4-BE49-F238E27FC236}">
                <a16:creationId xmlns:a16="http://schemas.microsoft.com/office/drawing/2014/main" id="{75C3E924-8436-4CBC-8382-5C44B35BE342}"/>
              </a:ext>
            </a:extLst>
          </p:cNvPr>
          <p:cNvSpPr/>
          <p:nvPr/>
        </p:nvSpPr>
        <p:spPr>
          <a:xfrm>
            <a:off x="876300" y="239532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ED721F1-A711-4658-A7C5-679132E3F8D6}"/>
              </a:ext>
            </a:extLst>
          </p:cNvPr>
          <p:cNvSpPr/>
          <p:nvPr/>
        </p:nvSpPr>
        <p:spPr>
          <a:xfrm rot="10800000">
            <a:off x="1" y="-8286391"/>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5" name="Graphic 5" descr="Building with solid fill">
            <a:hlinkClick r:id="rId6" action="ppaction://hlinksldjump"/>
            <a:extLst>
              <a:ext uri="{FF2B5EF4-FFF2-40B4-BE49-F238E27FC236}">
                <a16:creationId xmlns:a16="http://schemas.microsoft.com/office/drawing/2014/main" id="{E0957780-4986-481C-89CB-3F853EB94E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860" y="2379367"/>
            <a:ext cx="822960" cy="822960"/>
          </a:xfrm>
          <a:prstGeom prst="rect">
            <a:avLst/>
          </a:prstGeom>
        </p:spPr>
      </p:pic>
      <p:pic>
        <p:nvPicPr>
          <p:cNvPr id="27" name="Graphic 8" descr="Lightbulb with solid fill">
            <a:hlinkClick r:id="rId9" action="ppaction://hlinksldjump"/>
            <a:extLst>
              <a:ext uri="{FF2B5EF4-FFF2-40B4-BE49-F238E27FC236}">
                <a16:creationId xmlns:a16="http://schemas.microsoft.com/office/drawing/2014/main" id="{D0627216-8E40-41EA-9D42-7782A9FFCE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6860" y="234209"/>
            <a:ext cx="822960" cy="822960"/>
          </a:xfrm>
          <a:prstGeom prst="rect">
            <a:avLst/>
          </a:prstGeom>
        </p:spPr>
      </p:pic>
      <p:pic>
        <p:nvPicPr>
          <p:cNvPr id="28" name="Graphic 9" descr="Single gear with solid fill">
            <a:hlinkClick r:id="rId12" action="ppaction://hlinksldjump"/>
            <a:extLst>
              <a:ext uri="{FF2B5EF4-FFF2-40B4-BE49-F238E27FC236}">
                <a16:creationId xmlns:a16="http://schemas.microsoft.com/office/drawing/2014/main" id="{26218363-5E82-4B92-A5AC-75CA0EA996A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81940" y="5831311"/>
            <a:ext cx="822960" cy="822960"/>
          </a:xfrm>
          <a:prstGeom prst="rect">
            <a:avLst/>
          </a:prstGeom>
        </p:spPr>
      </p:pic>
      <p:sp>
        <p:nvSpPr>
          <p:cNvPr id="2" name="TextBox 1">
            <a:extLst>
              <a:ext uri="{FF2B5EF4-FFF2-40B4-BE49-F238E27FC236}">
                <a16:creationId xmlns:a16="http://schemas.microsoft.com/office/drawing/2014/main" id="{82908D8B-C24C-973D-C8C6-EEEE228E832D}"/>
              </a:ext>
            </a:extLst>
          </p:cNvPr>
          <p:cNvSpPr txBox="1"/>
          <p:nvPr/>
        </p:nvSpPr>
        <p:spPr>
          <a:xfrm>
            <a:off x="3308159" y="465733"/>
            <a:ext cx="6891823" cy="584775"/>
          </a:xfrm>
          <a:prstGeom prst="rect">
            <a:avLst/>
          </a:prstGeom>
          <a:noFill/>
        </p:spPr>
        <p:txBody>
          <a:bodyPr wrap="none" rtlCol="0">
            <a:spAutoFit/>
          </a:bodyPr>
          <a:lstStyle/>
          <a:p>
            <a:r>
              <a:rPr lang="en-GB" sz="3200" b="1" dirty="0">
                <a:solidFill>
                  <a:schemeClr val="accent1">
                    <a:lumMod val="75000"/>
                  </a:schemeClr>
                </a:solidFill>
              </a:rPr>
              <a:t>Hiring Percentage from roster by region</a:t>
            </a:r>
            <a:endParaRPr lang="en-US" sz="4800" dirty="0">
              <a:solidFill>
                <a:schemeClr val="accent1">
                  <a:lumMod val="75000"/>
                </a:schemeClr>
              </a:solidFill>
            </a:endParaRPr>
          </a:p>
        </p:txBody>
      </p:sp>
      <p:cxnSp>
        <p:nvCxnSpPr>
          <p:cNvPr id="3" name="Straight Connector 2">
            <a:extLst>
              <a:ext uri="{FF2B5EF4-FFF2-40B4-BE49-F238E27FC236}">
                <a16:creationId xmlns:a16="http://schemas.microsoft.com/office/drawing/2014/main" id="{C0BFBB18-E484-C981-8DE5-32172E4508F0}"/>
              </a:ext>
            </a:extLst>
          </p:cNvPr>
          <p:cNvCxnSpPr>
            <a:cxnSpLocks/>
          </p:cNvCxnSpPr>
          <p:nvPr/>
        </p:nvCxnSpPr>
        <p:spPr>
          <a:xfrm>
            <a:off x="4375355" y="1103482"/>
            <a:ext cx="4630993" cy="0"/>
          </a:xfrm>
          <a:prstGeom prst="line">
            <a:avLst/>
          </a:prstGeom>
          <a:ln>
            <a:solidFill>
              <a:schemeClr val="accent5">
                <a:lumMod val="50000"/>
              </a:schemeClr>
            </a:solidFill>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5DC42BDE-FFF3-6C6F-0754-C23EF4F70BBA}"/>
              </a:ext>
            </a:extLst>
          </p:cNvPr>
          <p:cNvSpPr txBox="1"/>
          <p:nvPr/>
        </p:nvSpPr>
        <p:spPr>
          <a:xfrm>
            <a:off x="1725216" y="1611956"/>
            <a:ext cx="9931267" cy="1938992"/>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chemeClr val="accent1">
                    <a:lumMod val="75000"/>
                  </a:schemeClr>
                </a:solidFill>
              </a:rPr>
              <a:t>We evaluated the distribution of acceptance percentages among different regions. We observed that Africa had the highest hiring percentage, which was 20% higher than Eastern Europe (the second highest). Latin America and the Caribbean had similar acceptance levels, while Asia Pacific and Western Europe had the lowest percentages.</a:t>
            </a:r>
            <a:endParaRPr lang="en-US" sz="2400" dirty="0">
              <a:solidFill>
                <a:schemeClr val="accent1">
                  <a:lumMod val="75000"/>
                </a:schemeClr>
              </a:solidFill>
            </a:endParaRPr>
          </a:p>
        </p:txBody>
      </p:sp>
      <p:pic>
        <p:nvPicPr>
          <p:cNvPr id="32" name="Picture 31">
            <a:extLst>
              <a:ext uri="{FF2B5EF4-FFF2-40B4-BE49-F238E27FC236}">
                <a16:creationId xmlns:a16="http://schemas.microsoft.com/office/drawing/2014/main" id="{F3F990C0-3144-F7AA-3D12-7684D054EC67}"/>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398082" y="3656043"/>
            <a:ext cx="6326210" cy="2998228"/>
          </a:xfrm>
          <a:prstGeom prst="rect">
            <a:avLst/>
          </a:prstGeom>
          <a:ln>
            <a:noFill/>
          </a:ln>
          <a:effectLst>
            <a:outerShdw blurRad="190500" algn="tl" rotWithShape="0">
              <a:srgbClr val="000000">
                <a:alpha val="70000"/>
              </a:srgbClr>
            </a:outerShdw>
          </a:effectLst>
        </p:spPr>
      </p:pic>
      <p:pic>
        <p:nvPicPr>
          <p:cNvPr id="8" name="Graphic 6" descr="Magnifying glass with solid fill">
            <a:hlinkClick r:id="rId16" action="ppaction://hlinksldjump"/>
            <a:extLst>
              <a:ext uri="{FF2B5EF4-FFF2-40B4-BE49-F238E27FC236}">
                <a16:creationId xmlns:a16="http://schemas.microsoft.com/office/drawing/2014/main" id="{CA5B457D-1D80-BC34-1398-2C85AE584A3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4800" y="1429438"/>
            <a:ext cx="776690" cy="776690"/>
          </a:xfrm>
          <a:prstGeom prst="rect">
            <a:avLst/>
          </a:prstGeom>
        </p:spPr>
      </p:pic>
      <p:pic>
        <p:nvPicPr>
          <p:cNvPr id="35" name="Graphic 4" descr="Bar chart with solid fill">
            <a:hlinkClick r:id="rId19" action="ppaction://hlinksldjump"/>
            <a:extLst>
              <a:ext uri="{FF2B5EF4-FFF2-40B4-BE49-F238E27FC236}">
                <a16:creationId xmlns:a16="http://schemas.microsoft.com/office/drawing/2014/main" id="{9F0990F0-04BE-3AA6-F523-A33A99AC1CE1}"/>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83004" y="3672336"/>
            <a:ext cx="822960" cy="822960"/>
          </a:xfrm>
          <a:prstGeom prst="rect">
            <a:avLst/>
          </a:prstGeom>
        </p:spPr>
      </p:pic>
      <p:pic>
        <p:nvPicPr>
          <p:cNvPr id="37" name="Graphic 4" descr="Bar chart with solid fill">
            <a:hlinkClick r:id="rId22" action="ppaction://hlinksldjump"/>
            <a:extLst>
              <a:ext uri="{FF2B5EF4-FFF2-40B4-BE49-F238E27FC236}">
                <a16:creationId xmlns:a16="http://schemas.microsoft.com/office/drawing/2014/main" id="{97657735-22D6-3D35-47C1-32158253B5F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69806" y="4834270"/>
            <a:ext cx="822960" cy="822960"/>
          </a:xfrm>
          <a:prstGeom prst="rect">
            <a:avLst/>
          </a:prstGeom>
        </p:spPr>
      </p:pic>
      <p:pic>
        <p:nvPicPr>
          <p:cNvPr id="39" name="Graphic 4" descr="Bar chart with solid fill">
            <a:extLst>
              <a:ext uri="{FF2B5EF4-FFF2-40B4-BE49-F238E27FC236}">
                <a16:creationId xmlns:a16="http://schemas.microsoft.com/office/drawing/2014/main" id="{64080687-E627-ABC5-8DCA-1EB7BBA0349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55346" y="2464496"/>
            <a:ext cx="822960" cy="822960"/>
          </a:xfrm>
          <a:prstGeom prst="rect">
            <a:avLst/>
          </a:prstGeom>
        </p:spPr>
      </p:pic>
      <p:grpSp>
        <p:nvGrpSpPr>
          <p:cNvPr id="43" name="Group 42">
            <a:extLst>
              <a:ext uri="{FF2B5EF4-FFF2-40B4-BE49-F238E27FC236}">
                <a16:creationId xmlns:a16="http://schemas.microsoft.com/office/drawing/2014/main" id="{A87C5268-F4ED-1F1B-A656-FD11BEC36B93}"/>
              </a:ext>
            </a:extLst>
          </p:cNvPr>
          <p:cNvGrpSpPr/>
          <p:nvPr/>
        </p:nvGrpSpPr>
        <p:grpSpPr>
          <a:xfrm>
            <a:off x="-1028790" y="4754143"/>
            <a:ext cx="975360" cy="978408"/>
            <a:chOff x="899162" y="3514745"/>
            <a:chExt cx="975360" cy="978408"/>
          </a:xfrm>
        </p:grpSpPr>
        <p:sp>
          <p:nvSpPr>
            <p:cNvPr id="41" name="Oval 40">
              <a:extLst>
                <a:ext uri="{FF2B5EF4-FFF2-40B4-BE49-F238E27FC236}">
                  <a16:creationId xmlns:a16="http://schemas.microsoft.com/office/drawing/2014/main" id="{F88A1D57-76B6-C522-1484-22CB80438544}"/>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 descr="Bar chart with solid fill">
              <a:extLst>
                <a:ext uri="{FF2B5EF4-FFF2-40B4-BE49-F238E27FC236}">
                  <a16:creationId xmlns:a16="http://schemas.microsoft.com/office/drawing/2014/main" id="{C24FB25B-27F4-056C-7ED4-3B00C59D597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73707" y="3584544"/>
              <a:ext cx="822960" cy="822960"/>
            </a:xfrm>
            <a:prstGeom prst="rect">
              <a:avLst/>
            </a:prstGeom>
          </p:spPr>
        </p:pic>
      </p:grpSp>
      <p:grpSp>
        <p:nvGrpSpPr>
          <p:cNvPr id="51" name="Group 50">
            <a:extLst>
              <a:ext uri="{FF2B5EF4-FFF2-40B4-BE49-F238E27FC236}">
                <a16:creationId xmlns:a16="http://schemas.microsoft.com/office/drawing/2014/main" id="{CDECAFC0-8FDB-5F13-349C-37D1F00146CD}"/>
              </a:ext>
            </a:extLst>
          </p:cNvPr>
          <p:cNvGrpSpPr/>
          <p:nvPr/>
        </p:nvGrpSpPr>
        <p:grpSpPr>
          <a:xfrm>
            <a:off x="-1030445" y="1321809"/>
            <a:ext cx="975360" cy="978408"/>
            <a:chOff x="-1048806" y="1220821"/>
            <a:chExt cx="975360" cy="978408"/>
          </a:xfrm>
        </p:grpSpPr>
        <p:sp>
          <p:nvSpPr>
            <p:cNvPr id="49" name="Oval 48">
              <a:extLst>
                <a:ext uri="{FF2B5EF4-FFF2-40B4-BE49-F238E27FC236}">
                  <a16:creationId xmlns:a16="http://schemas.microsoft.com/office/drawing/2014/main" id="{3B7EC47C-EA45-EDF8-AF94-BD096B15C57E}"/>
                </a:ext>
              </a:extLst>
            </p:cNvPr>
            <p:cNvSpPr/>
            <p:nvPr/>
          </p:nvSpPr>
          <p:spPr>
            <a:xfrm>
              <a:off x="-1048806" y="1220821"/>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Graphic 6" descr="Magnifying glass with solid fill">
              <a:extLst>
                <a:ext uri="{FF2B5EF4-FFF2-40B4-BE49-F238E27FC236}">
                  <a16:creationId xmlns:a16="http://schemas.microsoft.com/office/drawing/2014/main" id="{528343E6-2665-77A0-4D47-B5EA5DB7A0A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980502" y="1337630"/>
              <a:ext cx="776690" cy="776690"/>
            </a:xfrm>
            <a:prstGeom prst="rect">
              <a:avLst/>
            </a:prstGeom>
          </p:spPr>
        </p:pic>
      </p:grpSp>
    </p:spTree>
    <p:extLst>
      <p:ext uri="{BB962C8B-B14F-4D97-AF65-F5344CB8AC3E}">
        <p14:creationId xmlns:p14="http://schemas.microsoft.com/office/powerpoint/2010/main" val="25994161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53467"/>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ADDF3D5-91D8-4738-A886-1345399BE702}"/>
              </a:ext>
            </a:extLst>
          </p:cNvPr>
          <p:cNvGrpSpPr/>
          <p:nvPr/>
        </p:nvGrpSpPr>
        <p:grpSpPr>
          <a:xfrm>
            <a:off x="-1039625" y="2432676"/>
            <a:ext cx="975360" cy="978408"/>
            <a:chOff x="-975360" y="1275905"/>
            <a:chExt cx="975360" cy="978408"/>
          </a:xfrm>
        </p:grpSpPr>
        <p:sp>
          <p:nvSpPr>
            <p:cNvPr id="7" name="Oval 6">
              <a:extLst>
                <a:ext uri="{FF2B5EF4-FFF2-40B4-BE49-F238E27FC236}">
                  <a16:creationId xmlns:a16="http://schemas.microsoft.com/office/drawing/2014/main" id="{8863394B-B97E-4D19-8AA9-8A0B7E77C7B5}"/>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4" descr="Bar chart with solid fill">
              <a:extLst>
                <a:ext uri="{FF2B5EF4-FFF2-40B4-BE49-F238E27FC236}">
                  <a16:creationId xmlns:a16="http://schemas.microsoft.com/office/drawing/2014/main" id="{565AC23F-DBF4-4ED2-9C7E-6894B681F4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160" y="1353629"/>
              <a:ext cx="822960" cy="822960"/>
            </a:xfrm>
            <a:prstGeom prst="rect">
              <a:avLst/>
            </a:prstGeom>
          </p:spPr>
        </p:pic>
      </p:grpSp>
      <p:grpSp>
        <p:nvGrpSpPr>
          <p:cNvPr id="12" name="Group 11">
            <a:extLst>
              <a:ext uri="{FF2B5EF4-FFF2-40B4-BE49-F238E27FC236}">
                <a16:creationId xmlns:a16="http://schemas.microsoft.com/office/drawing/2014/main" id="{8CCBE505-EF1A-4596-BEFD-CE6136AC03F2}"/>
              </a:ext>
            </a:extLst>
          </p:cNvPr>
          <p:cNvGrpSpPr/>
          <p:nvPr/>
        </p:nvGrpSpPr>
        <p:grpSpPr>
          <a:xfrm>
            <a:off x="-985522" y="156485"/>
            <a:ext cx="975360" cy="978408"/>
            <a:chOff x="-975360" y="156485"/>
            <a:chExt cx="975360" cy="978408"/>
          </a:xfrm>
        </p:grpSpPr>
        <p:sp>
          <p:nvSpPr>
            <p:cNvPr id="13" name="Oval 12">
              <a:extLst>
                <a:ext uri="{FF2B5EF4-FFF2-40B4-BE49-F238E27FC236}">
                  <a16:creationId xmlns:a16="http://schemas.microsoft.com/office/drawing/2014/main" id="{7634B633-3487-4FB8-A824-247F5E3F0D17}"/>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8" descr="Lightbulb with solid fill">
              <a:extLst>
                <a:ext uri="{FF2B5EF4-FFF2-40B4-BE49-F238E27FC236}">
                  <a16:creationId xmlns:a16="http://schemas.microsoft.com/office/drawing/2014/main" id="{C2D12151-525B-47F4-A8FC-66B3A0CBB9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9320" y="234209"/>
              <a:ext cx="822960" cy="822960"/>
            </a:xfrm>
            <a:prstGeom prst="rect">
              <a:avLst/>
            </a:prstGeom>
          </p:spPr>
        </p:pic>
      </p:grpSp>
      <p:grpSp>
        <p:nvGrpSpPr>
          <p:cNvPr id="15" name="Group 14">
            <a:extLst>
              <a:ext uri="{FF2B5EF4-FFF2-40B4-BE49-F238E27FC236}">
                <a16:creationId xmlns:a16="http://schemas.microsoft.com/office/drawing/2014/main" id="{D7E48AA0-2234-4B31-860F-AA5803DF6728}"/>
              </a:ext>
            </a:extLst>
          </p:cNvPr>
          <p:cNvGrpSpPr/>
          <p:nvPr/>
        </p:nvGrpSpPr>
        <p:grpSpPr>
          <a:xfrm>
            <a:off x="-975360" y="5753587"/>
            <a:ext cx="975360" cy="978408"/>
            <a:chOff x="-975360" y="5753587"/>
            <a:chExt cx="975360" cy="978408"/>
          </a:xfrm>
        </p:grpSpPr>
        <p:sp>
          <p:nvSpPr>
            <p:cNvPr id="16" name="Oval 15">
              <a:extLst>
                <a:ext uri="{FF2B5EF4-FFF2-40B4-BE49-F238E27FC236}">
                  <a16:creationId xmlns:a16="http://schemas.microsoft.com/office/drawing/2014/main" id="{B3C1C0F4-7F3C-464C-9242-D2DC8B719CCF}"/>
                </a:ext>
              </a:extLst>
            </p:cNvPr>
            <p:cNvSpPr/>
            <p:nvPr/>
          </p:nvSpPr>
          <p:spPr>
            <a:xfrm>
              <a:off x="-975360" y="5753587"/>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9" descr="Single gear with solid fill">
              <a:extLst>
                <a:ext uri="{FF2B5EF4-FFF2-40B4-BE49-F238E27FC236}">
                  <a16:creationId xmlns:a16="http://schemas.microsoft.com/office/drawing/2014/main" id="{3C65EAE9-E448-4D9B-AC30-75A3F98D14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4240" y="5831311"/>
              <a:ext cx="822960" cy="822960"/>
            </a:xfrm>
            <a:prstGeom prst="rect">
              <a:avLst/>
            </a:prstGeom>
          </p:spPr>
        </p:pic>
      </p:grpSp>
      <p:sp>
        <p:nvSpPr>
          <p:cNvPr id="24" name="Freeform: Shape 23">
            <a:extLst>
              <a:ext uri="{FF2B5EF4-FFF2-40B4-BE49-F238E27FC236}">
                <a16:creationId xmlns:a16="http://schemas.microsoft.com/office/drawing/2014/main" id="{D38D72AB-013C-4513-B220-2FE41D5B118E}"/>
              </a:ext>
            </a:extLst>
          </p:cNvPr>
          <p:cNvSpPr/>
          <p:nvPr/>
        </p:nvSpPr>
        <p:spPr>
          <a:xfrm rot="10800000">
            <a:off x="1" y="-7166971"/>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8" name="Graphic 8" descr="Lightbulb with solid fill">
            <a:hlinkClick r:id="rId8" action="ppaction://hlinksldjump"/>
            <a:extLst>
              <a:ext uri="{FF2B5EF4-FFF2-40B4-BE49-F238E27FC236}">
                <a16:creationId xmlns:a16="http://schemas.microsoft.com/office/drawing/2014/main" id="{35EE4342-DDA3-45D4-8997-C1051AB6A6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6860" y="234209"/>
            <a:ext cx="822960" cy="822960"/>
          </a:xfrm>
          <a:prstGeom prst="rect">
            <a:avLst/>
          </a:prstGeom>
        </p:spPr>
      </p:pic>
      <p:pic>
        <p:nvPicPr>
          <p:cNvPr id="29" name="Graphic 9" descr="Single gear with solid fill">
            <a:hlinkClick r:id="rId11" action="ppaction://hlinksldjump"/>
            <a:extLst>
              <a:ext uri="{FF2B5EF4-FFF2-40B4-BE49-F238E27FC236}">
                <a16:creationId xmlns:a16="http://schemas.microsoft.com/office/drawing/2014/main" id="{95FCA8DC-0CA1-4D03-BD2E-5DB1DEF5F7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81940" y="5831311"/>
            <a:ext cx="822960" cy="822960"/>
          </a:xfrm>
          <a:prstGeom prst="rect">
            <a:avLst/>
          </a:prstGeom>
        </p:spPr>
      </p:pic>
      <p:pic>
        <p:nvPicPr>
          <p:cNvPr id="30" name="Graphic 10" descr="Users with solid fill">
            <a:hlinkClick r:id="rId14" action="ppaction://hlinksldjump"/>
            <a:extLst>
              <a:ext uri="{FF2B5EF4-FFF2-40B4-BE49-F238E27FC236}">
                <a16:creationId xmlns:a16="http://schemas.microsoft.com/office/drawing/2014/main" id="{508DC07B-61F9-466B-BB3F-75BC7D5BF3B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07346" y="3592469"/>
            <a:ext cx="822960" cy="822960"/>
          </a:xfrm>
          <a:prstGeom prst="rect">
            <a:avLst/>
          </a:prstGeom>
        </p:spPr>
      </p:pic>
      <p:sp>
        <p:nvSpPr>
          <p:cNvPr id="5" name="TextBox 4">
            <a:extLst>
              <a:ext uri="{FF2B5EF4-FFF2-40B4-BE49-F238E27FC236}">
                <a16:creationId xmlns:a16="http://schemas.microsoft.com/office/drawing/2014/main" id="{A00EEA0E-CE8B-CD3C-31B8-ED313FA82774}"/>
              </a:ext>
            </a:extLst>
          </p:cNvPr>
          <p:cNvSpPr txBox="1"/>
          <p:nvPr/>
        </p:nvSpPr>
        <p:spPr>
          <a:xfrm>
            <a:off x="2362202" y="472394"/>
            <a:ext cx="8264827" cy="584775"/>
          </a:xfrm>
          <a:prstGeom prst="rect">
            <a:avLst/>
          </a:prstGeom>
          <a:noFill/>
        </p:spPr>
        <p:txBody>
          <a:bodyPr wrap="none" rtlCol="0">
            <a:spAutoFit/>
          </a:bodyPr>
          <a:lstStyle/>
          <a:p>
            <a:r>
              <a:rPr lang="en-GB" sz="3200" b="1" dirty="0">
                <a:solidFill>
                  <a:schemeClr val="bg1"/>
                </a:solidFill>
              </a:rPr>
              <a:t>Hiring Percentage from roster by account status</a:t>
            </a:r>
            <a:endParaRPr lang="en-US" sz="4800" dirty="0">
              <a:solidFill>
                <a:schemeClr val="bg1"/>
              </a:solidFill>
            </a:endParaRPr>
          </a:p>
        </p:txBody>
      </p:sp>
      <p:cxnSp>
        <p:nvCxnSpPr>
          <p:cNvPr id="31" name="Straight Connector 30">
            <a:extLst>
              <a:ext uri="{FF2B5EF4-FFF2-40B4-BE49-F238E27FC236}">
                <a16:creationId xmlns:a16="http://schemas.microsoft.com/office/drawing/2014/main" id="{0FC770AA-72D0-CE70-5551-71DB3CE930FE}"/>
              </a:ext>
            </a:extLst>
          </p:cNvPr>
          <p:cNvCxnSpPr>
            <a:cxnSpLocks/>
          </p:cNvCxnSpPr>
          <p:nvPr/>
        </p:nvCxnSpPr>
        <p:spPr>
          <a:xfrm>
            <a:off x="4375355" y="1103482"/>
            <a:ext cx="463099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pic>
        <p:nvPicPr>
          <p:cNvPr id="32" name="Picture 31">
            <a:extLst>
              <a:ext uri="{FF2B5EF4-FFF2-40B4-BE49-F238E27FC236}">
                <a16:creationId xmlns:a16="http://schemas.microsoft.com/office/drawing/2014/main" id="{DD2FD7F2-A546-C876-F53C-4C1B277361A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319738" y="3202327"/>
            <a:ext cx="6868667" cy="3256257"/>
          </a:xfrm>
          <a:prstGeom prst="rect">
            <a:avLst/>
          </a:prstGeom>
          <a:ln>
            <a:noFill/>
          </a:ln>
          <a:effectLst>
            <a:outerShdw blurRad="190500" algn="tl" rotWithShape="0">
              <a:srgbClr val="000000">
                <a:alpha val="70000"/>
              </a:srgbClr>
            </a:outerShdw>
          </a:effectLst>
        </p:spPr>
      </p:pic>
      <p:sp>
        <p:nvSpPr>
          <p:cNvPr id="33" name="TextBox 32">
            <a:extLst>
              <a:ext uri="{FF2B5EF4-FFF2-40B4-BE49-F238E27FC236}">
                <a16:creationId xmlns:a16="http://schemas.microsoft.com/office/drawing/2014/main" id="{CD4561DD-9626-6819-0EBA-5B80F8B355BD}"/>
              </a:ext>
            </a:extLst>
          </p:cNvPr>
          <p:cNvSpPr txBox="1"/>
          <p:nvPr/>
        </p:nvSpPr>
        <p:spPr>
          <a:xfrm>
            <a:off x="1725216" y="1611956"/>
            <a:ext cx="9931267" cy="1200329"/>
          </a:xfrm>
          <a:prstGeom prst="rect">
            <a:avLst/>
          </a:prstGeom>
          <a:noFill/>
        </p:spPr>
        <p:txBody>
          <a:bodyPr wrap="square" rtlCol="0">
            <a:spAutoFit/>
          </a:bodyPr>
          <a:lstStyle/>
          <a:p>
            <a:pPr marL="342900" indent="-342900">
              <a:buFont typeface="Wingdings" panose="05000000000000000000" pitchFamily="2" charset="2"/>
              <a:buChar char="Ø"/>
            </a:pPr>
            <a:r>
              <a:rPr lang="en-GB" sz="2400" dirty="0">
                <a:solidFill>
                  <a:schemeClr val="bg1"/>
                </a:solidFill>
              </a:rPr>
              <a:t>We evaluated the distribution of acceptance percentages between internal and external applicants. We found that internal applicants had 2.5 times higher chances of being hired compared to external applicants.</a:t>
            </a:r>
            <a:endParaRPr lang="en-US" sz="2400" dirty="0">
              <a:solidFill>
                <a:schemeClr val="bg1"/>
              </a:solidFill>
            </a:endParaRPr>
          </a:p>
        </p:txBody>
      </p:sp>
      <p:pic>
        <p:nvPicPr>
          <p:cNvPr id="3" name="Graphic 4" descr="Bar chart with solid fill">
            <a:hlinkClick r:id="rId18" action="ppaction://hlinksldjump"/>
            <a:extLst>
              <a:ext uri="{FF2B5EF4-FFF2-40B4-BE49-F238E27FC236}">
                <a16:creationId xmlns:a16="http://schemas.microsoft.com/office/drawing/2014/main" id="{07575B10-9C19-AE02-3C9A-9458190E8FD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05382" y="2510400"/>
            <a:ext cx="822960" cy="822960"/>
          </a:xfrm>
          <a:prstGeom prst="rect">
            <a:avLst/>
          </a:prstGeom>
        </p:spPr>
      </p:pic>
      <p:grpSp>
        <p:nvGrpSpPr>
          <p:cNvPr id="35" name="Group 34">
            <a:extLst>
              <a:ext uri="{FF2B5EF4-FFF2-40B4-BE49-F238E27FC236}">
                <a16:creationId xmlns:a16="http://schemas.microsoft.com/office/drawing/2014/main" id="{C7C439D4-EA7B-3061-589B-586432B9F64F}"/>
              </a:ext>
            </a:extLst>
          </p:cNvPr>
          <p:cNvGrpSpPr/>
          <p:nvPr/>
        </p:nvGrpSpPr>
        <p:grpSpPr>
          <a:xfrm>
            <a:off x="899162" y="3514745"/>
            <a:ext cx="975360" cy="978408"/>
            <a:chOff x="899162" y="3514745"/>
            <a:chExt cx="975360" cy="978408"/>
          </a:xfrm>
        </p:grpSpPr>
        <p:sp>
          <p:nvSpPr>
            <p:cNvPr id="19" name="Oval 18">
              <a:extLst>
                <a:ext uri="{FF2B5EF4-FFF2-40B4-BE49-F238E27FC236}">
                  <a16:creationId xmlns:a16="http://schemas.microsoft.com/office/drawing/2014/main" id="{76CD0D67-833A-4AB5-A4A6-92B05D481D1E}"/>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4" descr="Bar chart with solid fill">
              <a:extLst>
                <a:ext uri="{FF2B5EF4-FFF2-40B4-BE49-F238E27FC236}">
                  <a16:creationId xmlns:a16="http://schemas.microsoft.com/office/drawing/2014/main" id="{EB5B87E7-16E8-AEAD-2307-8992643CD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707" y="3584544"/>
              <a:ext cx="822960" cy="822960"/>
            </a:xfrm>
            <a:prstGeom prst="rect">
              <a:avLst/>
            </a:prstGeom>
          </p:spPr>
        </p:pic>
      </p:grpSp>
      <p:pic>
        <p:nvPicPr>
          <p:cNvPr id="37" name="Graphic 4" descr="Bar chart with solid fill">
            <a:hlinkClick r:id="rId21" action="ppaction://hlinksldjump"/>
            <a:extLst>
              <a:ext uri="{FF2B5EF4-FFF2-40B4-BE49-F238E27FC236}">
                <a16:creationId xmlns:a16="http://schemas.microsoft.com/office/drawing/2014/main" id="{16726A46-D5DA-1DBB-F47F-CF8BD48E341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69806" y="4834270"/>
            <a:ext cx="822960" cy="822960"/>
          </a:xfrm>
          <a:prstGeom prst="rect">
            <a:avLst/>
          </a:prstGeom>
        </p:spPr>
      </p:pic>
      <p:pic>
        <p:nvPicPr>
          <p:cNvPr id="39" name="Graphic 6" descr="Magnifying glass with solid fill">
            <a:hlinkClick r:id="rId22" action="ppaction://hlinksldjump"/>
            <a:extLst>
              <a:ext uri="{FF2B5EF4-FFF2-40B4-BE49-F238E27FC236}">
                <a16:creationId xmlns:a16="http://schemas.microsoft.com/office/drawing/2014/main" id="{47F55F1C-2CAE-20C9-274C-E0370988695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04800" y="1429438"/>
            <a:ext cx="776690" cy="776690"/>
          </a:xfrm>
          <a:prstGeom prst="rect">
            <a:avLst/>
          </a:prstGeom>
        </p:spPr>
      </p:pic>
      <p:grpSp>
        <p:nvGrpSpPr>
          <p:cNvPr id="50" name="Group 49">
            <a:extLst>
              <a:ext uri="{FF2B5EF4-FFF2-40B4-BE49-F238E27FC236}">
                <a16:creationId xmlns:a16="http://schemas.microsoft.com/office/drawing/2014/main" id="{9C8B980E-2762-4449-65C9-66C289D87FAC}"/>
              </a:ext>
            </a:extLst>
          </p:cNvPr>
          <p:cNvGrpSpPr/>
          <p:nvPr/>
        </p:nvGrpSpPr>
        <p:grpSpPr>
          <a:xfrm>
            <a:off x="-1039625" y="1321809"/>
            <a:ext cx="975360" cy="978408"/>
            <a:chOff x="-1048806" y="1220821"/>
            <a:chExt cx="975360" cy="978408"/>
          </a:xfrm>
        </p:grpSpPr>
        <p:sp>
          <p:nvSpPr>
            <p:cNvPr id="48" name="Oval 47">
              <a:extLst>
                <a:ext uri="{FF2B5EF4-FFF2-40B4-BE49-F238E27FC236}">
                  <a16:creationId xmlns:a16="http://schemas.microsoft.com/office/drawing/2014/main" id="{20627460-6333-B980-3DA2-6F84DB4AD9CC}"/>
                </a:ext>
              </a:extLst>
            </p:cNvPr>
            <p:cNvSpPr/>
            <p:nvPr/>
          </p:nvSpPr>
          <p:spPr>
            <a:xfrm>
              <a:off x="-1048806" y="1220821"/>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6" descr="Magnifying glass with solid fill">
              <a:extLst>
                <a:ext uri="{FF2B5EF4-FFF2-40B4-BE49-F238E27FC236}">
                  <a16:creationId xmlns:a16="http://schemas.microsoft.com/office/drawing/2014/main" id="{77494FE0-8110-B9EC-253A-DA0A22B9DD5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980502" y="1337630"/>
              <a:ext cx="776690" cy="776690"/>
            </a:xfrm>
            <a:prstGeom prst="rect">
              <a:avLst/>
            </a:prstGeom>
          </p:spPr>
        </p:pic>
      </p:grpSp>
    </p:spTree>
    <p:extLst>
      <p:ext uri="{BB962C8B-B14F-4D97-AF65-F5344CB8AC3E}">
        <p14:creationId xmlns:p14="http://schemas.microsoft.com/office/powerpoint/2010/main" val="366207013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AFB9"/>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A1942B4-1483-42BC-8C8B-226E5A64492A}"/>
              </a:ext>
            </a:extLst>
          </p:cNvPr>
          <p:cNvGrpSpPr/>
          <p:nvPr/>
        </p:nvGrpSpPr>
        <p:grpSpPr>
          <a:xfrm>
            <a:off x="-1058968" y="2439107"/>
            <a:ext cx="975360" cy="978408"/>
            <a:chOff x="-975360" y="1275905"/>
            <a:chExt cx="975360" cy="978408"/>
          </a:xfrm>
        </p:grpSpPr>
        <p:sp>
          <p:nvSpPr>
            <p:cNvPr id="6" name="Oval 5">
              <a:extLst>
                <a:ext uri="{FF2B5EF4-FFF2-40B4-BE49-F238E27FC236}">
                  <a16:creationId xmlns:a16="http://schemas.microsoft.com/office/drawing/2014/main" id="{BD359FDD-0285-422D-AD23-383CFE32AE87}"/>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4" descr="Bar chart with solid fill">
              <a:extLst>
                <a:ext uri="{FF2B5EF4-FFF2-40B4-BE49-F238E27FC236}">
                  <a16:creationId xmlns:a16="http://schemas.microsoft.com/office/drawing/2014/main" id="{5BAF7187-D81C-4072-8167-FC1BAEF35E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160" y="1353629"/>
              <a:ext cx="822960" cy="822960"/>
            </a:xfrm>
            <a:prstGeom prst="rect">
              <a:avLst/>
            </a:prstGeom>
          </p:spPr>
        </p:pic>
      </p:grpSp>
      <p:grpSp>
        <p:nvGrpSpPr>
          <p:cNvPr id="11" name="Group 10">
            <a:extLst>
              <a:ext uri="{FF2B5EF4-FFF2-40B4-BE49-F238E27FC236}">
                <a16:creationId xmlns:a16="http://schemas.microsoft.com/office/drawing/2014/main" id="{7713A507-271D-4062-BACE-13C1FFAE14D3}"/>
              </a:ext>
            </a:extLst>
          </p:cNvPr>
          <p:cNvGrpSpPr/>
          <p:nvPr/>
        </p:nvGrpSpPr>
        <p:grpSpPr>
          <a:xfrm>
            <a:off x="-994315" y="164506"/>
            <a:ext cx="975360" cy="978408"/>
            <a:chOff x="-975360" y="156485"/>
            <a:chExt cx="975360" cy="978408"/>
          </a:xfrm>
        </p:grpSpPr>
        <p:sp>
          <p:nvSpPr>
            <p:cNvPr id="12" name="Oval 11">
              <a:extLst>
                <a:ext uri="{FF2B5EF4-FFF2-40B4-BE49-F238E27FC236}">
                  <a16:creationId xmlns:a16="http://schemas.microsoft.com/office/drawing/2014/main" id="{663908BA-7049-4E09-B3CF-29DF4D908417}"/>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8" descr="Lightbulb with solid fill">
              <a:extLst>
                <a:ext uri="{FF2B5EF4-FFF2-40B4-BE49-F238E27FC236}">
                  <a16:creationId xmlns:a16="http://schemas.microsoft.com/office/drawing/2014/main" id="{3D0C24EC-8ED5-4056-A9F9-A165438BCB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9320" y="234209"/>
              <a:ext cx="822960" cy="822960"/>
            </a:xfrm>
            <a:prstGeom prst="rect">
              <a:avLst/>
            </a:prstGeom>
          </p:spPr>
        </p:pic>
      </p:grpSp>
      <p:sp>
        <p:nvSpPr>
          <p:cNvPr id="23" name="Freeform: Shape 22">
            <a:extLst>
              <a:ext uri="{FF2B5EF4-FFF2-40B4-BE49-F238E27FC236}">
                <a16:creationId xmlns:a16="http://schemas.microsoft.com/office/drawing/2014/main" id="{D85C4C25-A925-4CF7-BBFA-8DFEB59EEEED}"/>
              </a:ext>
            </a:extLst>
          </p:cNvPr>
          <p:cNvSpPr/>
          <p:nvPr/>
        </p:nvSpPr>
        <p:spPr>
          <a:xfrm rot="10800000">
            <a:off x="1" y="-6047551"/>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7" name="Graphic 8" descr="Lightbulb with solid fill">
            <a:hlinkClick r:id="rId6" action="ppaction://hlinksldjump"/>
            <a:extLst>
              <a:ext uri="{FF2B5EF4-FFF2-40B4-BE49-F238E27FC236}">
                <a16:creationId xmlns:a16="http://schemas.microsoft.com/office/drawing/2014/main" id="{72ECD832-1C1B-47E8-9803-E0D5ADFA72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76860" y="234209"/>
            <a:ext cx="822960" cy="822960"/>
          </a:xfrm>
          <a:prstGeom prst="rect">
            <a:avLst/>
          </a:prstGeom>
        </p:spPr>
      </p:pic>
      <p:pic>
        <p:nvPicPr>
          <p:cNvPr id="28" name="Graphic 9" descr="Single gear with solid fill">
            <a:hlinkClick r:id="rId9" action="ppaction://hlinksldjump"/>
            <a:extLst>
              <a:ext uri="{FF2B5EF4-FFF2-40B4-BE49-F238E27FC236}">
                <a16:creationId xmlns:a16="http://schemas.microsoft.com/office/drawing/2014/main" id="{81A2B5B8-58BC-4CC2-BE9F-C24EF559C2E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1940" y="5831311"/>
            <a:ext cx="822960" cy="822960"/>
          </a:xfrm>
          <a:prstGeom prst="rect">
            <a:avLst/>
          </a:prstGeom>
        </p:spPr>
      </p:pic>
      <p:sp>
        <p:nvSpPr>
          <p:cNvPr id="30" name="TextBox 29">
            <a:extLst>
              <a:ext uri="{FF2B5EF4-FFF2-40B4-BE49-F238E27FC236}">
                <a16:creationId xmlns:a16="http://schemas.microsoft.com/office/drawing/2014/main" id="{AD10B465-FC7A-9E01-2C66-88DEBB5B4E91}"/>
              </a:ext>
            </a:extLst>
          </p:cNvPr>
          <p:cNvSpPr txBox="1"/>
          <p:nvPr/>
        </p:nvSpPr>
        <p:spPr>
          <a:xfrm>
            <a:off x="2010957" y="472394"/>
            <a:ext cx="9645526" cy="584775"/>
          </a:xfrm>
          <a:prstGeom prst="rect">
            <a:avLst/>
          </a:prstGeom>
          <a:noFill/>
        </p:spPr>
        <p:txBody>
          <a:bodyPr wrap="none" rtlCol="0">
            <a:spAutoFit/>
          </a:bodyPr>
          <a:lstStyle/>
          <a:p>
            <a:r>
              <a:rPr lang="en-GB" sz="3200" b="1" dirty="0">
                <a:solidFill>
                  <a:schemeClr val="bg1"/>
                </a:solidFill>
              </a:rPr>
              <a:t>The effect of number of fluent languages on acceptance</a:t>
            </a:r>
            <a:endParaRPr lang="en-US" sz="7200" dirty="0">
              <a:solidFill>
                <a:schemeClr val="bg1"/>
              </a:solidFill>
            </a:endParaRPr>
          </a:p>
        </p:txBody>
      </p:sp>
      <p:cxnSp>
        <p:nvCxnSpPr>
          <p:cNvPr id="31" name="Straight Connector 30">
            <a:extLst>
              <a:ext uri="{FF2B5EF4-FFF2-40B4-BE49-F238E27FC236}">
                <a16:creationId xmlns:a16="http://schemas.microsoft.com/office/drawing/2014/main" id="{C5E4A9B5-7741-BAF7-ECF8-7EC9F16ECB8E}"/>
              </a:ext>
            </a:extLst>
          </p:cNvPr>
          <p:cNvCxnSpPr>
            <a:cxnSpLocks/>
          </p:cNvCxnSpPr>
          <p:nvPr/>
        </p:nvCxnSpPr>
        <p:spPr>
          <a:xfrm>
            <a:off x="4375355" y="1103482"/>
            <a:ext cx="463099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32" name="TextBox 31">
            <a:extLst>
              <a:ext uri="{FF2B5EF4-FFF2-40B4-BE49-F238E27FC236}">
                <a16:creationId xmlns:a16="http://schemas.microsoft.com/office/drawing/2014/main" id="{150DA7AD-EC6E-37F7-A454-14AF24E21F7E}"/>
              </a:ext>
            </a:extLst>
          </p:cNvPr>
          <p:cNvSpPr txBox="1"/>
          <p:nvPr/>
        </p:nvSpPr>
        <p:spPr>
          <a:xfrm>
            <a:off x="1725216" y="1468811"/>
            <a:ext cx="9931267" cy="2123658"/>
          </a:xfrm>
          <a:prstGeom prst="rect">
            <a:avLst/>
          </a:prstGeom>
          <a:noFill/>
        </p:spPr>
        <p:txBody>
          <a:bodyPr wrap="square" rtlCol="0">
            <a:spAutoFit/>
          </a:bodyPr>
          <a:lstStyle/>
          <a:p>
            <a:pPr marL="285750" indent="-285750" fontAlgn="base">
              <a:buFont typeface="Wingdings" panose="05000000000000000000" pitchFamily="2" charset="2"/>
              <a:buChar char="Ø"/>
            </a:pPr>
            <a:r>
              <a:rPr lang="en-US" sz="2200" dirty="0">
                <a:solidFill>
                  <a:schemeClr val="bg1"/>
                </a:solidFill>
              </a:rPr>
              <a:t>We evaluated the distribution of the applicant's number of languages and their percentage, we found that fluency in five languages had the highest percentage, at 7 times higher than fluency in four languages. Additionally, fluency in four languages was almost twice as prevalent as fluency in three or two languages. The percentage of individuals fluent in only one language was found to be the lowest among those evaluated for fluency in multiple languages.</a:t>
            </a:r>
          </a:p>
        </p:txBody>
      </p:sp>
      <p:pic>
        <p:nvPicPr>
          <p:cNvPr id="33" name="Picture 32">
            <a:extLst>
              <a:ext uri="{FF2B5EF4-FFF2-40B4-BE49-F238E27FC236}">
                <a16:creationId xmlns:a16="http://schemas.microsoft.com/office/drawing/2014/main" id="{07D248DA-1479-E739-286E-198D9CB2ABC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715240" y="3767839"/>
            <a:ext cx="6236960" cy="2956409"/>
          </a:xfrm>
          <a:prstGeom prst="rect">
            <a:avLst/>
          </a:prstGeom>
          <a:ln>
            <a:noFill/>
          </a:ln>
          <a:effectLst>
            <a:outerShdw blurRad="190500" algn="tl" rotWithShape="0">
              <a:srgbClr val="000000">
                <a:alpha val="70000"/>
              </a:srgbClr>
            </a:outerShdw>
          </a:effectLst>
        </p:spPr>
      </p:pic>
      <p:pic>
        <p:nvPicPr>
          <p:cNvPr id="3" name="Graphic 6" descr="Magnifying glass with solid fill">
            <a:hlinkClick r:id="rId13" action="ppaction://hlinksldjump"/>
            <a:extLst>
              <a:ext uri="{FF2B5EF4-FFF2-40B4-BE49-F238E27FC236}">
                <a16:creationId xmlns:a16="http://schemas.microsoft.com/office/drawing/2014/main" id="{E814BB58-AF2E-98D8-3E20-0164660EF62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04800" y="1429438"/>
            <a:ext cx="776690" cy="776690"/>
          </a:xfrm>
          <a:prstGeom prst="rect">
            <a:avLst/>
          </a:prstGeom>
        </p:spPr>
      </p:pic>
      <p:pic>
        <p:nvPicPr>
          <p:cNvPr id="34" name="Graphic 4" descr="Bar chart with solid fill">
            <a:hlinkClick r:id="rId16" action="ppaction://hlinksldjump"/>
            <a:extLst>
              <a:ext uri="{FF2B5EF4-FFF2-40B4-BE49-F238E27FC236}">
                <a16:creationId xmlns:a16="http://schemas.microsoft.com/office/drawing/2014/main" id="{2795B1FC-4DEF-2677-3C40-FFBDF793C27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05382" y="2510400"/>
            <a:ext cx="822960" cy="822960"/>
          </a:xfrm>
          <a:prstGeom prst="rect">
            <a:avLst/>
          </a:prstGeom>
        </p:spPr>
      </p:pic>
      <p:pic>
        <p:nvPicPr>
          <p:cNvPr id="36" name="Graphic 4" descr="Bar chart with solid fill">
            <a:hlinkClick r:id="rId19" action="ppaction://hlinksldjump"/>
            <a:extLst>
              <a:ext uri="{FF2B5EF4-FFF2-40B4-BE49-F238E27FC236}">
                <a16:creationId xmlns:a16="http://schemas.microsoft.com/office/drawing/2014/main" id="{CEFD9D8A-E811-9AA4-295C-BBAFF4D2D58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83004" y="3672336"/>
            <a:ext cx="822960" cy="822960"/>
          </a:xfrm>
          <a:prstGeom prst="rect">
            <a:avLst/>
          </a:prstGeom>
        </p:spPr>
      </p:pic>
      <p:grpSp>
        <p:nvGrpSpPr>
          <p:cNvPr id="40" name="Group 39">
            <a:extLst>
              <a:ext uri="{FF2B5EF4-FFF2-40B4-BE49-F238E27FC236}">
                <a16:creationId xmlns:a16="http://schemas.microsoft.com/office/drawing/2014/main" id="{8FD874D4-DAA3-677C-83C7-80ED723DD626}"/>
              </a:ext>
            </a:extLst>
          </p:cNvPr>
          <p:cNvGrpSpPr/>
          <p:nvPr/>
        </p:nvGrpSpPr>
        <p:grpSpPr>
          <a:xfrm>
            <a:off x="899162" y="4607251"/>
            <a:ext cx="975360" cy="978408"/>
            <a:chOff x="899162" y="3514745"/>
            <a:chExt cx="975360" cy="978408"/>
          </a:xfrm>
        </p:grpSpPr>
        <p:sp>
          <p:nvSpPr>
            <p:cNvPr id="38" name="Oval 37">
              <a:extLst>
                <a:ext uri="{FF2B5EF4-FFF2-40B4-BE49-F238E27FC236}">
                  <a16:creationId xmlns:a16="http://schemas.microsoft.com/office/drawing/2014/main" id="{EE22C978-D67B-D663-181C-8BF6BE815461}"/>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4" descr="Bar chart with solid fill">
              <a:extLst>
                <a:ext uri="{FF2B5EF4-FFF2-40B4-BE49-F238E27FC236}">
                  <a16:creationId xmlns:a16="http://schemas.microsoft.com/office/drawing/2014/main" id="{45A9ACAD-D033-C9FD-21C3-92BDCCCA88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707" y="3584544"/>
              <a:ext cx="822960" cy="822960"/>
            </a:xfrm>
            <a:prstGeom prst="rect">
              <a:avLst/>
            </a:prstGeom>
          </p:spPr>
        </p:pic>
      </p:grpSp>
      <p:grpSp>
        <p:nvGrpSpPr>
          <p:cNvPr id="44" name="Group 43">
            <a:extLst>
              <a:ext uri="{FF2B5EF4-FFF2-40B4-BE49-F238E27FC236}">
                <a16:creationId xmlns:a16="http://schemas.microsoft.com/office/drawing/2014/main" id="{1D01396E-DD43-DD46-A3A6-C6EF4498C543}"/>
              </a:ext>
            </a:extLst>
          </p:cNvPr>
          <p:cNvGrpSpPr/>
          <p:nvPr/>
        </p:nvGrpSpPr>
        <p:grpSpPr>
          <a:xfrm>
            <a:off x="-1056332" y="3597372"/>
            <a:ext cx="975360" cy="978408"/>
            <a:chOff x="899162" y="3514745"/>
            <a:chExt cx="975360" cy="978408"/>
          </a:xfrm>
        </p:grpSpPr>
        <p:sp>
          <p:nvSpPr>
            <p:cNvPr id="42" name="Oval 41">
              <a:extLst>
                <a:ext uri="{FF2B5EF4-FFF2-40B4-BE49-F238E27FC236}">
                  <a16:creationId xmlns:a16="http://schemas.microsoft.com/office/drawing/2014/main" id="{22F45DA1-7E56-4F89-ECB1-5EB8873BF3A0}"/>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 descr="Bar chart with solid fill">
              <a:extLst>
                <a:ext uri="{FF2B5EF4-FFF2-40B4-BE49-F238E27FC236}">
                  <a16:creationId xmlns:a16="http://schemas.microsoft.com/office/drawing/2014/main" id="{F8C95ACE-3AFF-1FF1-145F-2DBD6E0742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707" y="3584544"/>
              <a:ext cx="822960" cy="822960"/>
            </a:xfrm>
            <a:prstGeom prst="rect">
              <a:avLst/>
            </a:prstGeom>
          </p:spPr>
        </p:pic>
      </p:grpSp>
      <p:grpSp>
        <p:nvGrpSpPr>
          <p:cNvPr id="48" name="Group 47">
            <a:extLst>
              <a:ext uri="{FF2B5EF4-FFF2-40B4-BE49-F238E27FC236}">
                <a16:creationId xmlns:a16="http://schemas.microsoft.com/office/drawing/2014/main" id="{E0CF16AF-AB5E-C6E5-8C2D-BAD244CCBA2F}"/>
              </a:ext>
            </a:extLst>
          </p:cNvPr>
          <p:cNvGrpSpPr/>
          <p:nvPr/>
        </p:nvGrpSpPr>
        <p:grpSpPr>
          <a:xfrm>
            <a:off x="-1057987" y="1321809"/>
            <a:ext cx="975360" cy="978408"/>
            <a:chOff x="-1048806" y="1220821"/>
            <a:chExt cx="975360" cy="978408"/>
          </a:xfrm>
        </p:grpSpPr>
        <p:sp>
          <p:nvSpPr>
            <p:cNvPr id="46" name="Oval 45">
              <a:extLst>
                <a:ext uri="{FF2B5EF4-FFF2-40B4-BE49-F238E27FC236}">
                  <a16:creationId xmlns:a16="http://schemas.microsoft.com/office/drawing/2014/main" id="{9D00D32A-7293-3455-DABF-66DC4B1250FB}"/>
                </a:ext>
              </a:extLst>
            </p:cNvPr>
            <p:cNvSpPr/>
            <p:nvPr/>
          </p:nvSpPr>
          <p:spPr>
            <a:xfrm>
              <a:off x="-1048806" y="1220821"/>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6" descr="Magnifying glass with solid fill">
              <a:extLst>
                <a:ext uri="{FF2B5EF4-FFF2-40B4-BE49-F238E27FC236}">
                  <a16:creationId xmlns:a16="http://schemas.microsoft.com/office/drawing/2014/main" id="{24F13C6B-3FB7-0539-F959-3A067351988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80502" y="1337630"/>
              <a:ext cx="776690" cy="776690"/>
            </a:xfrm>
            <a:prstGeom prst="rect">
              <a:avLst/>
            </a:prstGeom>
          </p:spPr>
        </p:pic>
      </p:grpSp>
    </p:spTree>
    <p:extLst>
      <p:ext uri="{BB962C8B-B14F-4D97-AF65-F5344CB8AC3E}">
        <p14:creationId xmlns:p14="http://schemas.microsoft.com/office/powerpoint/2010/main" val="6742870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81A7"/>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3BFB494-4A80-4863-9B6C-8823D3828BE3}"/>
              </a:ext>
            </a:extLst>
          </p:cNvPr>
          <p:cNvGrpSpPr/>
          <p:nvPr/>
        </p:nvGrpSpPr>
        <p:grpSpPr>
          <a:xfrm>
            <a:off x="-975360" y="2313327"/>
            <a:ext cx="975360" cy="978408"/>
            <a:chOff x="-975360" y="1275905"/>
            <a:chExt cx="975360" cy="978408"/>
          </a:xfrm>
        </p:grpSpPr>
        <p:sp>
          <p:nvSpPr>
            <p:cNvPr id="6" name="Oval 5">
              <a:extLst>
                <a:ext uri="{FF2B5EF4-FFF2-40B4-BE49-F238E27FC236}">
                  <a16:creationId xmlns:a16="http://schemas.microsoft.com/office/drawing/2014/main" id="{52B182B2-0CB0-4900-9D46-2072156193BC}"/>
                </a:ext>
              </a:extLst>
            </p:cNvPr>
            <p:cNvSpPr/>
            <p:nvPr/>
          </p:nvSpPr>
          <p:spPr>
            <a:xfrm>
              <a:off x="-975360" y="127590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4" descr="Bar chart with solid fill">
              <a:extLst>
                <a:ext uri="{FF2B5EF4-FFF2-40B4-BE49-F238E27FC236}">
                  <a16:creationId xmlns:a16="http://schemas.microsoft.com/office/drawing/2014/main" id="{F3F7CAEE-3888-4D4D-8C65-B21E943652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160" y="1353629"/>
              <a:ext cx="822960" cy="822960"/>
            </a:xfrm>
            <a:prstGeom prst="rect">
              <a:avLst/>
            </a:prstGeom>
          </p:spPr>
        </p:pic>
      </p:grpSp>
      <p:grpSp>
        <p:nvGrpSpPr>
          <p:cNvPr id="11" name="Group 10">
            <a:extLst>
              <a:ext uri="{FF2B5EF4-FFF2-40B4-BE49-F238E27FC236}">
                <a16:creationId xmlns:a16="http://schemas.microsoft.com/office/drawing/2014/main" id="{47DB16EF-B32E-4138-BBBD-072C5764F9BF}"/>
              </a:ext>
            </a:extLst>
          </p:cNvPr>
          <p:cNvGrpSpPr/>
          <p:nvPr/>
        </p:nvGrpSpPr>
        <p:grpSpPr>
          <a:xfrm>
            <a:off x="-975360" y="364829"/>
            <a:ext cx="975360" cy="978408"/>
            <a:chOff x="-975360" y="156485"/>
            <a:chExt cx="975360" cy="978408"/>
          </a:xfrm>
        </p:grpSpPr>
        <p:sp>
          <p:nvSpPr>
            <p:cNvPr id="12" name="Oval 11">
              <a:extLst>
                <a:ext uri="{FF2B5EF4-FFF2-40B4-BE49-F238E27FC236}">
                  <a16:creationId xmlns:a16="http://schemas.microsoft.com/office/drawing/2014/main" id="{090598CD-D2C8-49E0-A73C-EC6AB6513846}"/>
                </a:ext>
              </a:extLst>
            </p:cNvPr>
            <p:cNvSpPr/>
            <p:nvPr/>
          </p:nvSpPr>
          <p:spPr>
            <a:xfrm>
              <a:off x="-975360" y="15648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8" descr="Lightbulb with solid fill">
              <a:extLst>
                <a:ext uri="{FF2B5EF4-FFF2-40B4-BE49-F238E27FC236}">
                  <a16:creationId xmlns:a16="http://schemas.microsoft.com/office/drawing/2014/main" id="{81C826F0-1263-4FD8-923C-73E1D8CF80A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9320" y="234209"/>
              <a:ext cx="822960" cy="822960"/>
            </a:xfrm>
            <a:prstGeom prst="rect">
              <a:avLst/>
            </a:prstGeom>
          </p:spPr>
        </p:pic>
      </p:grpSp>
      <p:grpSp>
        <p:nvGrpSpPr>
          <p:cNvPr id="14" name="Group 13">
            <a:extLst>
              <a:ext uri="{FF2B5EF4-FFF2-40B4-BE49-F238E27FC236}">
                <a16:creationId xmlns:a16="http://schemas.microsoft.com/office/drawing/2014/main" id="{AD9647D8-B353-4979-968E-DA98E77FC5B3}"/>
              </a:ext>
            </a:extLst>
          </p:cNvPr>
          <p:cNvGrpSpPr/>
          <p:nvPr/>
        </p:nvGrpSpPr>
        <p:grpSpPr>
          <a:xfrm>
            <a:off x="899160" y="5540632"/>
            <a:ext cx="975360" cy="978408"/>
            <a:chOff x="-975360" y="5753587"/>
            <a:chExt cx="975360" cy="978408"/>
          </a:xfrm>
        </p:grpSpPr>
        <p:sp>
          <p:nvSpPr>
            <p:cNvPr id="15" name="Oval 14">
              <a:extLst>
                <a:ext uri="{FF2B5EF4-FFF2-40B4-BE49-F238E27FC236}">
                  <a16:creationId xmlns:a16="http://schemas.microsoft.com/office/drawing/2014/main" id="{BC07E7C2-4F83-4EC9-8DC7-D55A66424B7A}"/>
                </a:ext>
              </a:extLst>
            </p:cNvPr>
            <p:cNvSpPr/>
            <p:nvPr/>
          </p:nvSpPr>
          <p:spPr>
            <a:xfrm>
              <a:off x="-975360" y="5753587"/>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9" descr="Single gear with solid fill">
              <a:extLst>
                <a:ext uri="{FF2B5EF4-FFF2-40B4-BE49-F238E27FC236}">
                  <a16:creationId xmlns:a16="http://schemas.microsoft.com/office/drawing/2014/main" id="{49B1A232-ECC8-45B3-A301-EE20816F1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4240" y="5831311"/>
              <a:ext cx="822960" cy="822960"/>
            </a:xfrm>
            <a:prstGeom prst="rect">
              <a:avLst/>
            </a:prstGeom>
          </p:spPr>
        </p:pic>
      </p:grpSp>
      <p:sp>
        <p:nvSpPr>
          <p:cNvPr id="23" name="Freeform: Shape 22">
            <a:extLst>
              <a:ext uri="{FF2B5EF4-FFF2-40B4-BE49-F238E27FC236}">
                <a16:creationId xmlns:a16="http://schemas.microsoft.com/office/drawing/2014/main" id="{1ED75703-1F49-4384-88B5-7A70D8199A19}"/>
              </a:ext>
            </a:extLst>
          </p:cNvPr>
          <p:cNvSpPr/>
          <p:nvPr/>
        </p:nvSpPr>
        <p:spPr>
          <a:xfrm rot="10800000">
            <a:off x="1" y="-5143003"/>
            <a:ext cx="1386840" cy="22341840"/>
          </a:xfrm>
          <a:custGeom>
            <a:avLst/>
            <a:gdLst>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82295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 name="connsiteX0" fmla="*/ 0 w 1386840"/>
              <a:gd name="connsiteY0" fmla="*/ 22341840 h 22341840"/>
              <a:gd name="connsiteX1" fmla="*/ 0 w 1386840"/>
              <a:gd name="connsiteY1" fmla="*/ 12009119 h 22341840"/>
              <a:gd name="connsiteX2" fmla="*/ 689609 w 1386840"/>
              <a:gd name="connsiteY2" fmla="*/ 11170920 h 22341840"/>
              <a:gd name="connsiteX3" fmla="*/ 0 w 1386840"/>
              <a:gd name="connsiteY3" fmla="*/ 10332721 h 22341840"/>
              <a:gd name="connsiteX4" fmla="*/ 0 w 1386840"/>
              <a:gd name="connsiteY4" fmla="*/ 0 h 22341840"/>
              <a:gd name="connsiteX5" fmla="*/ 1386840 w 1386840"/>
              <a:gd name="connsiteY5" fmla="*/ 0 h 22341840"/>
              <a:gd name="connsiteX6" fmla="*/ 1386840 w 1386840"/>
              <a:gd name="connsiteY6" fmla="*/ 22341840 h 22341840"/>
              <a:gd name="connsiteX7" fmla="*/ 0 w 1386840"/>
              <a:gd name="connsiteY7" fmla="*/ 22341840 h 2234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86840" h="22341840">
                <a:moveTo>
                  <a:pt x="0" y="22341840"/>
                </a:moveTo>
                <a:lnTo>
                  <a:pt x="0" y="12009119"/>
                </a:lnTo>
                <a:cubicBezTo>
                  <a:pt x="0" y="11798299"/>
                  <a:pt x="693419" y="11697970"/>
                  <a:pt x="689609" y="11170920"/>
                </a:cubicBezTo>
                <a:cubicBezTo>
                  <a:pt x="685799" y="10643870"/>
                  <a:pt x="0" y="10554971"/>
                  <a:pt x="0" y="10332721"/>
                </a:cubicBezTo>
                <a:lnTo>
                  <a:pt x="0" y="0"/>
                </a:lnTo>
                <a:lnTo>
                  <a:pt x="1386840" y="0"/>
                </a:lnTo>
                <a:lnTo>
                  <a:pt x="1386840" y="22341840"/>
                </a:lnTo>
                <a:lnTo>
                  <a:pt x="0" y="223418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7" name="Graphic 8" descr="Lightbulb with solid fill">
            <a:hlinkClick r:id="rId8" action="ppaction://hlinksldjump"/>
            <a:extLst>
              <a:ext uri="{FF2B5EF4-FFF2-40B4-BE49-F238E27FC236}">
                <a16:creationId xmlns:a16="http://schemas.microsoft.com/office/drawing/2014/main" id="{7596AA03-23C0-4C83-B34A-8DE830D632C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6860" y="234209"/>
            <a:ext cx="822960" cy="822960"/>
          </a:xfrm>
          <a:prstGeom prst="rect">
            <a:avLst/>
          </a:prstGeom>
        </p:spPr>
      </p:pic>
      <p:pic>
        <p:nvPicPr>
          <p:cNvPr id="28" name="Graphic 9" descr="Single gear with solid fill">
            <a:hlinkClick r:id="rId11" action="ppaction://hlinksldjump"/>
            <a:extLst>
              <a:ext uri="{FF2B5EF4-FFF2-40B4-BE49-F238E27FC236}">
                <a16:creationId xmlns:a16="http://schemas.microsoft.com/office/drawing/2014/main" id="{61871660-AFC3-4652-9E08-962CAE3BD82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4462" y="5575277"/>
            <a:ext cx="822960" cy="822960"/>
          </a:xfrm>
          <a:prstGeom prst="rect">
            <a:avLst/>
          </a:prstGeom>
        </p:spPr>
      </p:pic>
      <p:cxnSp>
        <p:nvCxnSpPr>
          <p:cNvPr id="3" name="Straight Connector 2">
            <a:extLst>
              <a:ext uri="{FF2B5EF4-FFF2-40B4-BE49-F238E27FC236}">
                <a16:creationId xmlns:a16="http://schemas.microsoft.com/office/drawing/2014/main" id="{D8B34013-75D4-1848-5ADE-B3606A65C905}"/>
              </a:ext>
            </a:extLst>
          </p:cNvPr>
          <p:cNvCxnSpPr>
            <a:cxnSpLocks/>
          </p:cNvCxnSpPr>
          <p:nvPr/>
        </p:nvCxnSpPr>
        <p:spPr>
          <a:xfrm>
            <a:off x="4375355" y="1103482"/>
            <a:ext cx="4630993" cy="0"/>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9803953E-EB0B-4C48-A77D-5C505DB0E8CC}"/>
              </a:ext>
            </a:extLst>
          </p:cNvPr>
          <p:cNvSpPr txBox="1"/>
          <p:nvPr/>
        </p:nvSpPr>
        <p:spPr>
          <a:xfrm>
            <a:off x="5119747" y="472394"/>
            <a:ext cx="3302507" cy="584775"/>
          </a:xfrm>
          <a:prstGeom prst="rect">
            <a:avLst/>
          </a:prstGeom>
          <a:noFill/>
        </p:spPr>
        <p:txBody>
          <a:bodyPr wrap="none" rtlCol="0">
            <a:spAutoFit/>
          </a:bodyPr>
          <a:lstStyle/>
          <a:p>
            <a:r>
              <a:rPr lang="en-US" sz="3200" dirty="0">
                <a:solidFill>
                  <a:schemeClr val="bg1"/>
                </a:solidFill>
              </a:rPr>
              <a:t>Recommendations</a:t>
            </a:r>
          </a:p>
        </p:txBody>
      </p:sp>
      <p:sp>
        <p:nvSpPr>
          <p:cNvPr id="30" name="TextBox 29">
            <a:extLst>
              <a:ext uri="{FF2B5EF4-FFF2-40B4-BE49-F238E27FC236}">
                <a16:creationId xmlns:a16="http://schemas.microsoft.com/office/drawing/2014/main" id="{9757AB35-E8C2-1B4D-20A5-FA17D13B3847}"/>
              </a:ext>
            </a:extLst>
          </p:cNvPr>
          <p:cNvSpPr txBox="1"/>
          <p:nvPr/>
        </p:nvSpPr>
        <p:spPr>
          <a:xfrm>
            <a:off x="1940562" y="1765109"/>
            <a:ext cx="9931267" cy="3785652"/>
          </a:xfrm>
          <a:prstGeom prst="rect">
            <a:avLst/>
          </a:prstGeom>
          <a:noFill/>
        </p:spPr>
        <p:txBody>
          <a:bodyPr wrap="square" rtlCol="0">
            <a:spAutoFit/>
          </a:bodyPr>
          <a:lstStyle/>
          <a:p>
            <a:pPr marL="285750" indent="-285750" fontAlgn="base">
              <a:buFont typeface="Wingdings" panose="05000000000000000000" pitchFamily="2" charset="2"/>
              <a:buChar char="Ø"/>
            </a:pPr>
            <a:r>
              <a:rPr lang="en-US" sz="2000" dirty="0">
                <a:solidFill>
                  <a:schemeClr val="bg1"/>
                </a:solidFill>
              </a:rPr>
              <a:t>Based on the results of our study, we recommend that the United Nations place a greater emphasis on the number of languages fluently spoken when assessing qualifications. Our findings indicate that being fluent in multiple languages is positively correlated with a higher acceptance rate.</a:t>
            </a:r>
          </a:p>
          <a:p>
            <a:pPr marL="285750" indent="-285750" fontAlgn="base">
              <a:buFont typeface="Wingdings" panose="05000000000000000000" pitchFamily="2" charset="2"/>
              <a:buChar char="Ø"/>
            </a:pPr>
            <a:endParaRPr lang="en-US" sz="2000" dirty="0">
              <a:solidFill>
                <a:schemeClr val="bg1"/>
              </a:solidFill>
            </a:endParaRPr>
          </a:p>
          <a:p>
            <a:pPr marL="285750" indent="-285750" fontAlgn="base">
              <a:buFont typeface="Wingdings" panose="05000000000000000000" pitchFamily="2" charset="2"/>
              <a:buChar char="Ø"/>
            </a:pPr>
            <a:r>
              <a:rPr lang="en-US" sz="2000" dirty="0">
                <a:solidFill>
                  <a:schemeClr val="bg1"/>
                </a:solidFill>
              </a:rPr>
              <a:t> In order to improve the acceptance rate, the United Nations should consider offering language classes or language-specific training programs for applicants to increase their fluency levels.</a:t>
            </a:r>
          </a:p>
          <a:p>
            <a:pPr fontAlgn="base"/>
            <a:endParaRPr lang="en-US" sz="2000" dirty="0">
              <a:solidFill>
                <a:schemeClr val="bg1"/>
              </a:solidFill>
            </a:endParaRPr>
          </a:p>
          <a:p>
            <a:pPr marL="285750" indent="-285750" fontAlgn="base">
              <a:buFont typeface="Wingdings" panose="05000000000000000000" pitchFamily="2" charset="2"/>
              <a:buChar char="Ø"/>
            </a:pPr>
            <a:r>
              <a:rPr lang="en-US" sz="2000" dirty="0">
                <a:solidFill>
                  <a:schemeClr val="bg1"/>
                </a:solidFill>
              </a:rPr>
              <a:t> Additionally, regular monitoring and analysis of acceptance rates and identifying new trends or factors that might influence the acceptance process is recommended to stay updated and make informed decisions when it comes to recruitment process.</a:t>
            </a:r>
          </a:p>
        </p:txBody>
      </p:sp>
      <p:grpSp>
        <p:nvGrpSpPr>
          <p:cNvPr id="33" name="Group 32">
            <a:extLst>
              <a:ext uri="{FF2B5EF4-FFF2-40B4-BE49-F238E27FC236}">
                <a16:creationId xmlns:a16="http://schemas.microsoft.com/office/drawing/2014/main" id="{2DBD6188-C08C-195E-DE69-03770826CDE5}"/>
              </a:ext>
            </a:extLst>
          </p:cNvPr>
          <p:cNvGrpSpPr/>
          <p:nvPr/>
        </p:nvGrpSpPr>
        <p:grpSpPr>
          <a:xfrm>
            <a:off x="-973705" y="3514745"/>
            <a:ext cx="975360" cy="978408"/>
            <a:chOff x="899162" y="3514745"/>
            <a:chExt cx="975360" cy="978408"/>
          </a:xfrm>
        </p:grpSpPr>
        <p:sp>
          <p:nvSpPr>
            <p:cNvPr id="31" name="Oval 30">
              <a:extLst>
                <a:ext uri="{FF2B5EF4-FFF2-40B4-BE49-F238E27FC236}">
                  <a16:creationId xmlns:a16="http://schemas.microsoft.com/office/drawing/2014/main" id="{07756BC7-20CE-BA05-BA11-4B5605142B08}"/>
                </a:ext>
              </a:extLst>
            </p:cNvPr>
            <p:cNvSpPr/>
            <p:nvPr/>
          </p:nvSpPr>
          <p:spPr>
            <a:xfrm>
              <a:off x="899162" y="3514745"/>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4" descr="Bar chart with solid fill">
              <a:extLst>
                <a:ext uri="{FF2B5EF4-FFF2-40B4-BE49-F238E27FC236}">
                  <a16:creationId xmlns:a16="http://schemas.microsoft.com/office/drawing/2014/main" id="{5867278A-81A2-A87E-3C5F-9285D7AEA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3707" y="3584544"/>
              <a:ext cx="822960" cy="822960"/>
            </a:xfrm>
            <a:prstGeom prst="rect">
              <a:avLst/>
            </a:prstGeom>
          </p:spPr>
        </p:pic>
      </p:grpSp>
      <p:pic>
        <p:nvPicPr>
          <p:cNvPr id="39" name="Graphic 4" descr="Bar chart with solid fill">
            <a:hlinkClick r:id="rId14" action="ppaction://hlinksldjump"/>
            <a:extLst>
              <a:ext uri="{FF2B5EF4-FFF2-40B4-BE49-F238E27FC236}">
                <a16:creationId xmlns:a16="http://schemas.microsoft.com/office/drawing/2014/main" id="{C71E7C60-1806-C0D6-8DA7-A53519FAD51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5382" y="2510400"/>
            <a:ext cx="822960" cy="822960"/>
          </a:xfrm>
          <a:prstGeom prst="rect">
            <a:avLst/>
          </a:prstGeom>
        </p:spPr>
      </p:pic>
      <p:pic>
        <p:nvPicPr>
          <p:cNvPr id="41" name="Graphic 4" descr="Bar chart with solid fill">
            <a:hlinkClick r:id="rId17" action="ppaction://hlinksldjump"/>
            <a:extLst>
              <a:ext uri="{FF2B5EF4-FFF2-40B4-BE49-F238E27FC236}">
                <a16:creationId xmlns:a16="http://schemas.microsoft.com/office/drawing/2014/main" id="{E2F0CC11-125A-4263-72A6-2ECDC510607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83004" y="3672336"/>
            <a:ext cx="822960" cy="822960"/>
          </a:xfrm>
          <a:prstGeom prst="rect">
            <a:avLst/>
          </a:prstGeom>
        </p:spPr>
      </p:pic>
      <p:pic>
        <p:nvPicPr>
          <p:cNvPr id="43" name="Graphic 4" descr="Bar chart with solid fill">
            <a:hlinkClick r:id="rId18" action="ppaction://hlinksldjump"/>
            <a:extLst>
              <a:ext uri="{FF2B5EF4-FFF2-40B4-BE49-F238E27FC236}">
                <a16:creationId xmlns:a16="http://schemas.microsoft.com/office/drawing/2014/main" id="{426F887F-CC03-F790-1205-7F917A089BB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9806" y="4724101"/>
            <a:ext cx="822960" cy="822960"/>
          </a:xfrm>
          <a:prstGeom prst="rect">
            <a:avLst/>
          </a:prstGeom>
        </p:spPr>
      </p:pic>
      <p:pic>
        <p:nvPicPr>
          <p:cNvPr id="45" name="Graphic 6" descr="Magnifying glass with solid fill">
            <a:hlinkClick r:id="rId19" action="ppaction://hlinksldjump"/>
            <a:extLst>
              <a:ext uri="{FF2B5EF4-FFF2-40B4-BE49-F238E27FC236}">
                <a16:creationId xmlns:a16="http://schemas.microsoft.com/office/drawing/2014/main" id="{0FFAFD13-17B3-B8C1-0CEC-BAD4BCACA50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04800" y="1429438"/>
            <a:ext cx="776690" cy="776690"/>
          </a:xfrm>
          <a:prstGeom prst="rect">
            <a:avLst/>
          </a:prstGeom>
        </p:spPr>
      </p:pic>
      <p:grpSp>
        <p:nvGrpSpPr>
          <p:cNvPr id="49" name="Group 48">
            <a:extLst>
              <a:ext uri="{FF2B5EF4-FFF2-40B4-BE49-F238E27FC236}">
                <a16:creationId xmlns:a16="http://schemas.microsoft.com/office/drawing/2014/main" id="{B2D53FE0-F2A1-9C62-31FB-F033F854806B}"/>
              </a:ext>
            </a:extLst>
          </p:cNvPr>
          <p:cNvGrpSpPr/>
          <p:nvPr/>
        </p:nvGrpSpPr>
        <p:grpSpPr>
          <a:xfrm>
            <a:off x="-975360" y="1321809"/>
            <a:ext cx="975360" cy="978408"/>
            <a:chOff x="-1048806" y="1220821"/>
            <a:chExt cx="975360" cy="978408"/>
          </a:xfrm>
        </p:grpSpPr>
        <p:sp>
          <p:nvSpPr>
            <p:cNvPr id="47" name="Oval 46">
              <a:extLst>
                <a:ext uri="{FF2B5EF4-FFF2-40B4-BE49-F238E27FC236}">
                  <a16:creationId xmlns:a16="http://schemas.microsoft.com/office/drawing/2014/main" id="{011F649E-5D5C-AEE4-F55A-72BB1FB84834}"/>
                </a:ext>
              </a:extLst>
            </p:cNvPr>
            <p:cNvSpPr/>
            <p:nvPr/>
          </p:nvSpPr>
          <p:spPr>
            <a:xfrm>
              <a:off x="-1048806" y="1220821"/>
              <a:ext cx="975360" cy="9784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6" descr="Magnifying glass with solid fill">
              <a:extLst>
                <a:ext uri="{FF2B5EF4-FFF2-40B4-BE49-F238E27FC236}">
                  <a16:creationId xmlns:a16="http://schemas.microsoft.com/office/drawing/2014/main" id="{97EE6D72-88DA-A0C9-13A7-F3FBDD95CC4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80502" y="1337630"/>
              <a:ext cx="776690" cy="776690"/>
            </a:xfrm>
            <a:prstGeom prst="rect">
              <a:avLst/>
            </a:prstGeom>
          </p:spPr>
        </p:pic>
      </p:grpSp>
    </p:spTree>
    <p:extLst>
      <p:ext uri="{BB962C8B-B14F-4D97-AF65-F5344CB8AC3E}">
        <p14:creationId xmlns:p14="http://schemas.microsoft.com/office/powerpoint/2010/main" val="7352570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458</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yazeed</dc:creator>
  <cp:lastModifiedBy>yazeed</cp:lastModifiedBy>
  <cp:revision>139</cp:revision>
  <dcterms:created xsi:type="dcterms:W3CDTF">2021-12-20T14:16:36Z</dcterms:created>
  <dcterms:modified xsi:type="dcterms:W3CDTF">2023-01-16T01:06:08Z</dcterms:modified>
</cp:coreProperties>
</file>