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32"/>
  </p:notesMasterIdLst>
  <p:sldIdLst>
    <p:sldId id="384" r:id="rId3"/>
    <p:sldId id="387" r:id="rId4"/>
    <p:sldId id="385" r:id="rId5"/>
    <p:sldId id="343" r:id="rId6"/>
    <p:sldId id="358" r:id="rId7"/>
    <p:sldId id="259" r:id="rId8"/>
    <p:sldId id="361" r:id="rId9"/>
    <p:sldId id="342" r:id="rId10"/>
    <p:sldId id="364" r:id="rId11"/>
    <p:sldId id="377" r:id="rId12"/>
    <p:sldId id="372" r:id="rId13"/>
    <p:sldId id="370" r:id="rId14"/>
    <p:sldId id="359" r:id="rId15"/>
    <p:sldId id="362" r:id="rId16"/>
    <p:sldId id="363" r:id="rId17"/>
    <p:sldId id="365" r:id="rId18"/>
    <p:sldId id="381" r:id="rId19"/>
    <p:sldId id="260" r:id="rId20"/>
    <p:sldId id="373" r:id="rId21"/>
    <p:sldId id="368" r:id="rId22"/>
    <p:sldId id="374" r:id="rId23"/>
    <p:sldId id="376" r:id="rId24"/>
    <p:sldId id="378" r:id="rId25"/>
    <p:sldId id="379" r:id="rId26"/>
    <p:sldId id="380" r:id="rId27"/>
    <p:sldId id="264" r:id="rId28"/>
    <p:sldId id="382" r:id="rId29"/>
    <p:sldId id="383" r:id="rId30"/>
    <p:sldId id="3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varScale="1">
        <p:scale>
          <a:sx n="94" d="100"/>
          <a:sy n="94" d="100"/>
        </p:scale>
        <p:origin x="1230" y="90"/>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348387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58453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3CA5F7E-D45F-4887-AF9C-BB7E27A9C9CE}"/>
              </a:ext>
            </a:extLst>
          </p:cNvPr>
          <p:cNvSpPr/>
          <p:nvPr userDrawn="1"/>
        </p:nvSpPr>
        <p:spPr>
          <a:xfrm>
            <a:off x="673240" y="1141827"/>
            <a:ext cx="10862268"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1C677DB5-A9F3-459B-9D51-37160E085128}"/>
              </a:ext>
            </a:extLst>
          </p:cNvPr>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771825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80" r:id="rId7"/>
    <p:sldLayoutId id="2147483682" r:id="rId8"/>
    <p:sldLayoutId id="2147483694" r:id="rId9"/>
    <p:sldLayoutId id="2147483684" r:id="rId10"/>
    <p:sldLayoutId id="2147483685" r:id="rId11"/>
    <p:sldLayoutId id="2147483695"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hyperlink" Target="https://www.linkedin.com/in/yousrhej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BBB72-40A7-CE97-DA98-9A16CFF999E6}"/>
              </a:ext>
            </a:extLst>
          </p:cNvPr>
          <p:cNvPicPr>
            <a:picLocks noChangeAspect="1"/>
          </p:cNvPicPr>
          <p:nvPr/>
        </p:nvPicPr>
        <p:blipFill>
          <a:blip r:embed="rId2"/>
          <a:stretch>
            <a:fillRect/>
          </a:stretch>
        </p:blipFill>
        <p:spPr>
          <a:xfrm>
            <a:off x="0" y="0"/>
            <a:ext cx="12192000" cy="6858000"/>
          </a:xfrm>
          <a:prstGeom prst="rect">
            <a:avLst/>
          </a:prstGeom>
        </p:spPr>
      </p:pic>
      <p:sp>
        <p:nvSpPr>
          <p:cNvPr id="5" name="Google Shape;148;p1">
            <a:extLst>
              <a:ext uri="{FF2B5EF4-FFF2-40B4-BE49-F238E27FC236}">
                <a16:creationId xmlns:a16="http://schemas.microsoft.com/office/drawing/2014/main" id="{6717513E-765C-ECE3-23B8-E77728BAEF5A}"/>
              </a:ext>
            </a:extLst>
          </p:cNvPr>
          <p:cNvSpPr/>
          <p:nvPr/>
        </p:nvSpPr>
        <p:spPr>
          <a:xfrm>
            <a:off x="724457" y="1324471"/>
            <a:ext cx="8364302" cy="221528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799" b="0" i="0" u="none" strike="noStrike" cap="none" dirty="0">
                <a:solidFill>
                  <a:srgbClr val="000000"/>
                </a:solidFill>
                <a:latin typeface="Arial"/>
                <a:ea typeface="Arial"/>
                <a:cs typeface="Arial"/>
                <a:sym typeface="Arial"/>
              </a:rPr>
              <a:t>Samsung </a:t>
            </a:r>
            <a:endParaRPr dirty="0"/>
          </a:p>
          <a:p>
            <a:pPr marL="0" marR="0" lvl="0" indent="0" algn="l" rtl="0">
              <a:spcBef>
                <a:spcPts val="0"/>
              </a:spcBef>
              <a:spcAft>
                <a:spcPts val="0"/>
              </a:spcAft>
              <a:buNone/>
            </a:pPr>
            <a:r>
              <a:rPr lang="en-US" sz="4799" b="0" i="0" u="none" strike="noStrike" cap="none" dirty="0">
                <a:solidFill>
                  <a:srgbClr val="000000"/>
                </a:solidFill>
                <a:latin typeface="Arial"/>
                <a:ea typeface="Arial"/>
                <a:cs typeface="Arial"/>
                <a:sym typeface="Arial"/>
              </a:rPr>
              <a:t>Innovation </a:t>
            </a:r>
            <a:endParaRPr dirty="0"/>
          </a:p>
          <a:p>
            <a:pPr marL="0" marR="0" lvl="0" indent="0" algn="l" rtl="0">
              <a:spcBef>
                <a:spcPts val="0"/>
              </a:spcBef>
              <a:spcAft>
                <a:spcPts val="0"/>
              </a:spcAft>
              <a:buNone/>
            </a:pPr>
            <a:r>
              <a:rPr lang="en-US" sz="4799" b="0" i="0" u="none" strike="noStrike" cap="none" dirty="0">
                <a:solidFill>
                  <a:srgbClr val="000000"/>
                </a:solidFill>
                <a:latin typeface="Arial"/>
                <a:ea typeface="Arial"/>
                <a:cs typeface="Arial"/>
                <a:sym typeface="Arial"/>
              </a:rPr>
              <a:t>Campus</a:t>
            </a:r>
            <a:endParaRPr dirty="0"/>
          </a:p>
        </p:txBody>
      </p:sp>
      <p:grpSp>
        <p:nvGrpSpPr>
          <p:cNvPr id="6" name="Google Shape;149;p1">
            <a:extLst>
              <a:ext uri="{FF2B5EF4-FFF2-40B4-BE49-F238E27FC236}">
                <a16:creationId xmlns:a16="http://schemas.microsoft.com/office/drawing/2014/main" id="{6DBEC3C2-73C2-CE3A-B33D-E215677F5059}"/>
              </a:ext>
            </a:extLst>
          </p:cNvPr>
          <p:cNvGrpSpPr/>
          <p:nvPr/>
        </p:nvGrpSpPr>
        <p:grpSpPr>
          <a:xfrm>
            <a:off x="724457" y="4071734"/>
            <a:ext cx="6095883" cy="369214"/>
            <a:chOff x="724689" y="4320000"/>
            <a:chExt cx="6097837" cy="369332"/>
          </a:xfrm>
        </p:grpSpPr>
        <p:sp>
          <p:nvSpPr>
            <p:cNvPr id="7" name="Google Shape;150;p1">
              <a:extLst>
                <a:ext uri="{FF2B5EF4-FFF2-40B4-BE49-F238E27FC236}">
                  <a16:creationId xmlns:a16="http://schemas.microsoft.com/office/drawing/2014/main" id="{EF3932EE-222C-B507-EF41-2A8CCE60741B}"/>
                </a:ext>
              </a:extLst>
            </p:cNvPr>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1428A0"/>
                </a:buClr>
                <a:buSzPts val="2399"/>
                <a:buFont typeface="Arial"/>
                <a:buNone/>
              </a:pPr>
              <a:r>
                <a:rPr lang="en-US" sz="2399" b="0" i="0" u="none" strike="noStrike" cap="none" dirty="0">
                  <a:solidFill>
                    <a:srgbClr val="1428A0"/>
                  </a:solidFill>
                  <a:latin typeface="Arial"/>
                  <a:ea typeface="Arial"/>
                  <a:cs typeface="Arial"/>
                  <a:sym typeface="Arial"/>
                </a:rPr>
                <a:t>Artificial Intelligence Course</a:t>
              </a:r>
              <a:endParaRPr sz="2399" b="0" i="0" u="none" strike="noStrike" cap="none" dirty="0">
                <a:solidFill>
                  <a:srgbClr val="1428A0"/>
                </a:solidFill>
                <a:latin typeface="Arial"/>
                <a:ea typeface="Arial"/>
                <a:cs typeface="Arial"/>
                <a:sym typeface="Arial"/>
              </a:endParaRPr>
            </a:p>
          </p:txBody>
        </p:sp>
        <p:sp>
          <p:nvSpPr>
            <p:cNvPr id="8" name="Google Shape;151;p1">
              <a:extLst>
                <a:ext uri="{FF2B5EF4-FFF2-40B4-BE49-F238E27FC236}">
                  <a16:creationId xmlns:a16="http://schemas.microsoft.com/office/drawing/2014/main" id="{3A0F5219-8F9B-29C6-A758-D142AF93EBD2}"/>
                </a:ext>
              </a:extLst>
            </p:cNvPr>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0" i="0" u="none" strike="noStrike" cap="none">
                <a:solidFill>
                  <a:srgbClr val="FFFFFF"/>
                </a:solidFill>
                <a:latin typeface="Calibri"/>
                <a:ea typeface="Calibri"/>
                <a:cs typeface="Calibri"/>
                <a:sym typeface="Calibri"/>
              </a:endParaRPr>
            </a:p>
          </p:txBody>
        </p:sp>
      </p:grpSp>
      <p:sp>
        <p:nvSpPr>
          <p:cNvPr id="9" name="Google Shape;148;p1">
            <a:extLst>
              <a:ext uri="{FF2B5EF4-FFF2-40B4-BE49-F238E27FC236}">
                <a16:creationId xmlns:a16="http://schemas.microsoft.com/office/drawing/2014/main" id="{223E9FCA-89D6-698A-5858-CCDE59905CFC}"/>
              </a:ext>
            </a:extLst>
          </p:cNvPr>
          <p:cNvSpPr/>
          <p:nvPr/>
        </p:nvSpPr>
        <p:spPr>
          <a:xfrm>
            <a:off x="5454329" y="1612644"/>
            <a:ext cx="8364302"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0" i="0" u="none" strike="noStrike" cap="none" dirty="0">
                <a:solidFill>
                  <a:srgbClr val="000000"/>
                </a:solidFill>
                <a:latin typeface="Arial"/>
                <a:ea typeface="Arial"/>
                <a:cs typeface="Arial"/>
                <a:sym typeface="Arial"/>
              </a:rPr>
              <a:t>Presented By:</a:t>
            </a:r>
            <a:endParaRPr sz="2800" dirty="0"/>
          </a:p>
        </p:txBody>
      </p:sp>
    </p:spTree>
    <p:extLst>
      <p:ext uri="{BB962C8B-B14F-4D97-AF65-F5344CB8AC3E}">
        <p14:creationId xmlns:p14="http://schemas.microsoft.com/office/powerpoint/2010/main" val="228486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Front Camera Pixel</a:t>
            </a:r>
          </a:p>
        </p:txBody>
      </p:sp>
      <p:pic>
        <p:nvPicPr>
          <p:cNvPr id="3" name="Picture 2">
            <a:extLst>
              <a:ext uri="{FF2B5EF4-FFF2-40B4-BE49-F238E27FC236}">
                <a16:creationId xmlns:a16="http://schemas.microsoft.com/office/drawing/2014/main" id="{D2B5CBFF-8665-E135-8CFC-69E191E9E5C5}"/>
              </a:ext>
            </a:extLst>
          </p:cNvPr>
          <p:cNvPicPr>
            <a:picLocks noChangeAspect="1"/>
          </p:cNvPicPr>
          <p:nvPr/>
        </p:nvPicPr>
        <p:blipFill>
          <a:blip r:embed="rId2"/>
          <a:stretch>
            <a:fillRect/>
          </a:stretch>
        </p:blipFill>
        <p:spPr>
          <a:xfrm>
            <a:off x="401905" y="2044448"/>
            <a:ext cx="6369488" cy="3847905"/>
          </a:xfrm>
          <a:prstGeom prst="rect">
            <a:avLst/>
          </a:prstGeom>
        </p:spPr>
      </p:pic>
      <p:sp>
        <p:nvSpPr>
          <p:cNvPr id="4" name="TextBox 3">
            <a:extLst>
              <a:ext uri="{FF2B5EF4-FFF2-40B4-BE49-F238E27FC236}">
                <a16:creationId xmlns:a16="http://schemas.microsoft.com/office/drawing/2014/main" id="{B3BE9098-C375-7896-4639-A0D51358461C}"/>
              </a:ext>
            </a:extLst>
          </p:cNvPr>
          <p:cNvSpPr txBox="1"/>
          <p:nvPr/>
        </p:nvSpPr>
        <p:spPr>
          <a:xfrm>
            <a:off x="7141028" y="2169875"/>
            <a:ext cx="4345577" cy="3268652"/>
          </a:xfrm>
          <a:prstGeom prst="rect">
            <a:avLst/>
          </a:prstGeom>
          <a:noFill/>
        </p:spPr>
        <p:txBody>
          <a:bodyPr wrap="square" rtlCol="0">
            <a:spAutoFit/>
          </a:bodyPr>
          <a:lstStyle/>
          <a:p>
            <a:pPr>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It should be understood that a high megapixel count does not guarantee a high-quality image. However, it collects more information for a more detailed image, So When we capture an image and want to zoom on a subject, </a:t>
            </a:r>
            <a:r>
              <a:rPr lang="en-US" sz="2000" dirty="0">
                <a:solidFill>
                  <a:srgbClr val="202124"/>
                </a:solidFill>
                <a:latin typeface="Times New Roman" panose="02020603050405020304" pitchFamily="18" charset="0"/>
                <a:cs typeface="Times New Roman" panose="02020603050405020304" pitchFamily="18" charset="0"/>
              </a:rPr>
              <a:t>H</a:t>
            </a:r>
            <a:r>
              <a:rPr lang="en-US" sz="2000" b="0" i="0" dirty="0">
                <a:solidFill>
                  <a:srgbClr val="202124"/>
                </a:solidFill>
                <a:effectLst/>
                <a:latin typeface="Times New Roman" panose="02020603050405020304" pitchFamily="18" charset="0"/>
                <a:cs typeface="Times New Roman" panose="02020603050405020304" pitchFamily="18" charset="0"/>
              </a:rPr>
              <a:t>igher megapixels cameras come handy.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45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a:xfrm>
            <a:off x="309401" y="539806"/>
            <a:ext cx="11573197" cy="724247"/>
          </a:xfrm>
        </p:spPr>
        <p:txBody>
          <a:bodyPr/>
          <a:lstStyle/>
          <a:p>
            <a:r>
              <a:rPr lang="en-US" sz="5400" dirty="0">
                <a:solidFill>
                  <a:schemeClr val="bg1"/>
                </a:solidFill>
                <a:latin typeface="Times New Roman" panose="02020603050405020304" pitchFamily="18" charset="0"/>
                <a:cs typeface="Times New Roman" panose="02020603050405020304" pitchFamily="18" charset="0"/>
              </a:rPr>
              <a:t>Price Range &amp; Primary camera</a:t>
            </a:r>
          </a:p>
        </p:txBody>
      </p:sp>
      <p:pic>
        <p:nvPicPr>
          <p:cNvPr id="3" name="Picture 2">
            <a:extLst>
              <a:ext uri="{FF2B5EF4-FFF2-40B4-BE49-F238E27FC236}">
                <a16:creationId xmlns:a16="http://schemas.microsoft.com/office/drawing/2014/main" id="{A94E26C1-6C7E-7458-3121-19CD77D692C4}"/>
              </a:ext>
            </a:extLst>
          </p:cNvPr>
          <p:cNvPicPr>
            <a:picLocks noChangeAspect="1"/>
          </p:cNvPicPr>
          <p:nvPr/>
        </p:nvPicPr>
        <p:blipFill>
          <a:blip r:embed="rId2"/>
          <a:stretch>
            <a:fillRect/>
          </a:stretch>
        </p:blipFill>
        <p:spPr>
          <a:xfrm>
            <a:off x="437345" y="2288368"/>
            <a:ext cx="6564425" cy="3467998"/>
          </a:xfrm>
          <a:prstGeom prst="rect">
            <a:avLst/>
          </a:prstGeom>
        </p:spPr>
      </p:pic>
      <p:sp>
        <p:nvSpPr>
          <p:cNvPr id="4" name="TextBox 3">
            <a:extLst>
              <a:ext uri="{FF2B5EF4-FFF2-40B4-BE49-F238E27FC236}">
                <a16:creationId xmlns:a16="http://schemas.microsoft.com/office/drawing/2014/main" id="{B5378015-CCFA-5AF0-C050-3FC372948809}"/>
              </a:ext>
            </a:extLst>
          </p:cNvPr>
          <p:cNvSpPr txBox="1"/>
          <p:nvPr/>
        </p:nvSpPr>
        <p:spPr>
          <a:xfrm>
            <a:off x="7524205" y="2288368"/>
            <a:ext cx="3857898" cy="3331938"/>
          </a:xfrm>
          <a:prstGeom prst="rect">
            <a:avLst/>
          </a:prstGeom>
          <a:noFill/>
        </p:spPr>
        <p:txBody>
          <a:bodyPr wrap="square">
            <a:spAutoFit/>
          </a:bodyPr>
          <a:lstStyle/>
          <a:p>
            <a:pPr>
              <a:lnSpc>
                <a:spcPct val="200000"/>
              </a:lnSpc>
            </a:pPr>
            <a:r>
              <a:rPr lang="en-US" i="0" dirty="0">
                <a:solidFill>
                  <a:srgbClr val="000000"/>
                </a:solidFill>
                <a:effectLst/>
                <a:latin typeface="Times New Roman" panose="02020603050405020304" pitchFamily="18" charset="0"/>
                <a:cs typeface="Times New Roman" panose="02020603050405020304" pitchFamily="18" charset="0"/>
              </a:rPr>
              <a:t>It is clear that the higher pixels a primary camera of mobile gives, the higher its price. Nowadays, Most people search for high-quality images, especially after the social media work </a:t>
            </a:r>
            <a:r>
              <a:rPr lang="en-US" dirty="0">
                <a:solidFill>
                  <a:srgbClr val="000000"/>
                </a:solidFill>
                <a:latin typeface="Times New Roman" panose="02020603050405020304" pitchFamily="18" charset="0"/>
                <a:cs typeface="Times New Roman" panose="02020603050405020304" pitchFamily="18" charset="0"/>
              </a:rPr>
              <a:t>market increase.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68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87481" y="376052"/>
            <a:ext cx="11573197" cy="724247"/>
          </a:xfrm>
        </p:spPr>
        <p:txBody>
          <a:bodyPr/>
          <a:lstStyle/>
          <a:p>
            <a:r>
              <a:rPr lang="en-US" sz="4800" dirty="0">
                <a:latin typeface="Times New Roman" panose="02020603050405020304" pitchFamily="18" charset="0"/>
                <a:cs typeface="Times New Roman" panose="02020603050405020304" pitchFamily="18" charset="0"/>
              </a:rPr>
              <a:t>Price range &amp; Pixels Resolution</a:t>
            </a:r>
          </a:p>
        </p:txBody>
      </p:sp>
      <p:pic>
        <p:nvPicPr>
          <p:cNvPr id="15" name="Picture 14">
            <a:extLst>
              <a:ext uri="{FF2B5EF4-FFF2-40B4-BE49-F238E27FC236}">
                <a16:creationId xmlns:a16="http://schemas.microsoft.com/office/drawing/2014/main" id="{E82BDDF3-C94E-F32F-1401-5600B86FCA4E}"/>
              </a:ext>
            </a:extLst>
          </p:cNvPr>
          <p:cNvPicPr>
            <a:picLocks noChangeAspect="1"/>
          </p:cNvPicPr>
          <p:nvPr/>
        </p:nvPicPr>
        <p:blipFill>
          <a:blip r:embed="rId3"/>
          <a:stretch>
            <a:fillRect/>
          </a:stretch>
        </p:blipFill>
        <p:spPr>
          <a:xfrm>
            <a:off x="5869577" y="1370265"/>
            <a:ext cx="5521234" cy="4725735"/>
          </a:xfrm>
          <a:prstGeom prst="rect">
            <a:avLst/>
          </a:prstGeom>
        </p:spPr>
      </p:pic>
      <p:pic>
        <p:nvPicPr>
          <p:cNvPr id="16" name="Picture 15">
            <a:extLst>
              <a:ext uri="{FF2B5EF4-FFF2-40B4-BE49-F238E27FC236}">
                <a16:creationId xmlns:a16="http://schemas.microsoft.com/office/drawing/2014/main" id="{8CE89049-465A-AD45-ADFB-83778B624EB3}"/>
              </a:ext>
            </a:extLst>
          </p:cNvPr>
          <p:cNvPicPr>
            <a:picLocks noChangeAspect="1"/>
          </p:cNvPicPr>
          <p:nvPr/>
        </p:nvPicPr>
        <p:blipFill>
          <a:blip r:embed="rId4"/>
          <a:stretch>
            <a:fillRect/>
          </a:stretch>
        </p:blipFill>
        <p:spPr>
          <a:xfrm>
            <a:off x="7045833" y="1473459"/>
            <a:ext cx="1453731" cy="1072992"/>
          </a:xfrm>
          <a:prstGeom prst="rect">
            <a:avLst/>
          </a:prstGeom>
        </p:spPr>
      </p:pic>
      <p:sp>
        <p:nvSpPr>
          <p:cNvPr id="17" name="TextBox 16">
            <a:extLst>
              <a:ext uri="{FF2B5EF4-FFF2-40B4-BE49-F238E27FC236}">
                <a16:creationId xmlns:a16="http://schemas.microsoft.com/office/drawing/2014/main" id="{2D54E13F-D08E-A685-38AE-7BABB82F015A}"/>
              </a:ext>
            </a:extLst>
          </p:cNvPr>
          <p:cNvSpPr txBox="1"/>
          <p:nvPr/>
        </p:nvSpPr>
        <p:spPr>
          <a:xfrm>
            <a:off x="1303293" y="1907726"/>
            <a:ext cx="3306461" cy="2777940"/>
          </a:xfrm>
          <a:prstGeom prst="rect">
            <a:avLst/>
          </a:prstGeom>
          <a:noFill/>
        </p:spPr>
        <p:txBody>
          <a:bodyPr wrap="square">
            <a:spAutoFit/>
          </a:bodyPr>
          <a:lstStyle/>
          <a:p>
            <a:pPr>
              <a:lnSpc>
                <a:spcPct val="200000"/>
              </a:lnSpc>
            </a:pPr>
            <a:r>
              <a:rPr lang="en-US" i="0" dirty="0">
                <a:solidFill>
                  <a:srgbClr val="000000"/>
                </a:solidFill>
                <a:effectLst/>
                <a:latin typeface="Times New Roman" panose="02020603050405020304" pitchFamily="18" charset="0"/>
                <a:cs typeface="Times New Roman" panose="02020603050405020304" pitchFamily="18" charset="0"/>
              </a:rPr>
              <a:t>As the pixels dimension a mobile provides increases, the price range increases due to the high-quality vision and high memory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52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Battery Power</a:t>
            </a:r>
          </a:p>
        </p:txBody>
      </p:sp>
      <p:pic>
        <p:nvPicPr>
          <p:cNvPr id="44" name="Picture 43">
            <a:extLst>
              <a:ext uri="{FF2B5EF4-FFF2-40B4-BE49-F238E27FC236}">
                <a16:creationId xmlns:a16="http://schemas.microsoft.com/office/drawing/2014/main" id="{92D32510-9C76-985F-F0AC-BD22666E8796}"/>
              </a:ext>
            </a:extLst>
          </p:cNvPr>
          <p:cNvPicPr>
            <a:picLocks noChangeAspect="1"/>
          </p:cNvPicPr>
          <p:nvPr/>
        </p:nvPicPr>
        <p:blipFill rotWithShape="1">
          <a:blip r:embed="rId2"/>
          <a:srcRect t="11980"/>
          <a:stretch/>
        </p:blipFill>
        <p:spPr>
          <a:xfrm>
            <a:off x="1187182" y="1541417"/>
            <a:ext cx="9779469" cy="4269020"/>
          </a:xfrm>
          <a:prstGeom prst="rect">
            <a:avLst/>
          </a:prstGeom>
        </p:spPr>
      </p:pic>
      <p:sp>
        <p:nvSpPr>
          <p:cNvPr id="47" name="TextBox 46">
            <a:extLst>
              <a:ext uri="{FF2B5EF4-FFF2-40B4-BE49-F238E27FC236}">
                <a16:creationId xmlns:a16="http://schemas.microsoft.com/office/drawing/2014/main" id="{186704FC-8335-93EA-8858-0D656D623ABA}"/>
              </a:ext>
            </a:extLst>
          </p:cNvPr>
          <p:cNvSpPr txBox="1"/>
          <p:nvPr/>
        </p:nvSpPr>
        <p:spPr>
          <a:xfrm>
            <a:off x="1284297" y="5810437"/>
            <a:ext cx="9808411" cy="584775"/>
          </a:xfrm>
          <a:prstGeom prst="rect">
            <a:avLst/>
          </a:prstGeom>
          <a:noFill/>
        </p:spPr>
        <p:txBody>
          <a:bodyPr wrap="square" rtlCol="0">
            <a:spAutoFit/>
          </a:bodyPr>
          <a:lstStyle/>
          <a:p>
            <a:pPr algn="ctr"/>
            <a:r>
              <a:rPr lang="en-US" sz="1600" b="0" i="0" dirty="0">
                <a:solidFill>
                  <a:srgbClr val="1D2B39"/>
                </a:solidFill>
                <a:effectLst/>
                <a:latin typeface="Times New Roman" panose="02020603050405020304" pitchFamily="18" charset="0"/>
                <a:cs typeface="Times New Roman" panose="02020603050405020304" pitchFamily="18" charset="0"/>
              </a:rPr>
              <a:t>To ensure a reliable long-term operation of smart devices, we should consider battery type, peak power consumption, wireless connectivity protocol, latency, throughput, and data transfer requirements.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92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Bluetooth</a:t>
            </a:r>
          </a:p>
        </p:txBody>
      </p:sp>
      <p:pic>
        <p:nvPicPr>
          <p:cNvPr id="3" name="Picture 2">
            <a:extLst>
              <a:ext uri="{FF2B5EF4-FFF2-40B4-BE49-F238E27FC236}">
                <a16:creationId xmlns:a16="http://schemas.microsoft.com/office/drawing/2014/main" id="{3239A2AE-1268-8003-1AE7-A31C708C1D9B}"/>
              </a:ext>
            </a:extLst>
          </p:cNvPr>
          <p:cNvPicPr>
            <a:picLocks noChangeAspect="1"/>
          </p:cNvPicPr>
          <p:nvPr/>
        </p:nvPicPr>
        <p:blipFill>
          <a:blip r:embed="rId3"/>
          <a:stretch>
            <a:fillRect/>
          </a:stretch>
        </p:blipFill>
        <p:spPr>
          <a:xfrm>
            <a:off x="401905" y="1666328"/>
            <a:ext cx="5258701" cy="3846470"/>
          </a:xfrm>
          <a:prstGeom prst="rect">
            <a:avLst/>
          </a:prstGeom>
        </p:spPr>
      </p:pic>
      <p:pic>
        <p:nvPicPr>
          <p:cNvPr id="4" name="Picture 3">
            <a:extLst>
              <a:ext uri="{FF2B5EF4-FFF2-40B4-BE49-F238E27FC236}">
                <a16:creationId xmlns:a16="http://schemas.microsoft.com/office/drawing/2014/main" id="{F918B51D-4D49-F7B0-5823-019CC73D9E46}"/>
              </a:ext>
            </a:extLst>
          </p:cNvPr>
          <p:cNvPicPr>
            <a:picLocks noChangeAspect="1"/>
          </p:cNvPicPr>
          <p:nvPr/>
        </p:nvPicPr>
        <p:blipFill>
          <a:blip r:embed="rId4"/>
          <a:stretch>
            <a:fillRect/>
          </a:stretch>
        </p:blipFill>
        <p:spPr>
          <a:xfrm>
            <a:off x="5730239" y="1810623"/>
            <a:ext cx="5927716" cy="3846470"/>
          </a:xfrm>
          <a:prstGeom prst="rect">
            <a:avLst/>
          </a:prstGeom>
        </p:spPr>
      </p:pic>
      <p:sp>
        <p:nvSpPr>
          <p:cNvPr id="6" name="TextBox 5">
            <a:extLst>
              <a:ext uri="{FF2B5EF4-FFF2-40B4-BE49-F238E27FC236}">
                <a16:creationId xmlns:a16="http://schemas.microsoft.com/office/drawing/2014/main" id="{A297CBDE-087D-8FDC-7BE1-7AAA32C3A33C}"/>
              </a:ext>
            </a:extLst>
          </p:cNvPr>
          <p:cNvSpPr txBox="1"/>
          <p:nvPr/>
        </p:nvSpPr>
        <p:spPr>
          <a:xfrm>
            <a:off x="401905" y="5801387"/>
            <a:ext cx="11443880" cy="584775"/>
          </a:xfrm>
          <a:prstGeom prst="rect">
            <a:avLst/>
          </a:prstGeom>
          <a:noFill/>
        </p:spPr>
        <p:txBody>
          <a:bodyPr wrap="square" rtlCol="0">
            <a:spAutoFit/>
          </a:bodyPr>
          <a:lstStyle/>
          <a:p>
            <a:pPr algn="ct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Bluetooth is mainly used as an alternative to wired connections, to transfer files between adjacent portable devices, and to pair wireless headphones and smartwatches with cell phones. (</a:t>
            </a:r>
            <a:r>
              <a:rPr lang="en-US" sz="900" dirty="0">
                <a:solidFill>
                  <a:schemeClr val="tx1">
                    <a:lumMod val="95000"/>
                    <a:lumOff val="5000"/>
                  </a:schemeClr>
                </a:solidFill>
                <a:latin typeface="Times New Roman" panose="02020603050405020304" pitchFamily="18" charset="0"/>
                <a:cs typeface="Times New Roman" panose="02020603050405020304" pitchFamily="18" charset="0"/>
              </a:rPr>
              <a:t>https://www.esrgear.com/blog/why-choose-a-dual-sim-smartphone-know-the-advantages-disadvantages/ )</a:t>
            </a:r>
          </a:p>
        </p:txBody>
      </p:sp>
    </p:spTree>
    <p:extLst>
      <p:ext uri="{BB962C8B-B14F-4D97-AF65-F5344CB8AC3E}">
        <p14:creationId xmlns:p14="http://schemas.microsoft.com/office/powerpoint/2010/main" val="2946862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SIM Card</a:t>
            </a:r>
          </a:p>
        </p:txBody>
      </p:sp>
      <p:pic>
        <p:nvPicPr>
          <p:cNvPr id="6" name="Picture 5">
            <a:extLst>
              <a:ext uri="{FF2B5EF4-FFF2-40B4-BE49-F238E27FC236}">
                <a16:creationId xmlns:a16="http://schemas.microsoft.com/office/drawing/2014/main" id="{B3E420B6-EFA9-F066-6085-3B8C6B3EEBF6}"/>
              </a:ext>
            </a:extLst>
          </p:cNvPr>
          <p:cNvPicPr>
            <a:picLocks noChangeAspect="1"/>
          </p:cNvPicPr>
          <p:nvPr/>
        </p:nvPicPr>
        <p:blipFill>
          <a:blip r:embed="rId2"/>
          <a:stretch>
            <a:fillRect/>
          </a:stretch>
        </p:blipFill>
        <p:spPr>
          <a:xfrm>
            <a:off x="776374" y="1423137"/>
            <a:ext cx="3987215" cy="4011726"/>
          </a:xfrm>
          <a:prstGeom prst="rect">
            <a:avLst/>
          </a:prstGeom>
        </p:spPr>
      </p:pic>
      <p:pic>
        <p:nvPicPr>
          <p:cNvPr id="7" name="Picture 6">
            <a:extLst>
              <a:ext uri="{FF2B5EF4-FFF2-40B4-BE49-F238E27FC236}">
                <a16:creationId xmlns:a16="http://schemas.microsoft.com/office/drawing/2014/main" id="{730B80C5-5BB0-51E6-7E5A-DD50E09B7378}"/>
              </a:ext>
            </a:extLst>
          </p:cNvPr>
          <p:cNvPicPr>
            <a:picLocks noChangeAspect="1"/>
          </p:cNvPicPr>
          <p:nvPr/>
        </p:nvPicPr>
        <p:blipFill>
          <a:blip r:embed="rId3"/>
          <a:stretch>
            <a:fillRect/>
          </a:stretch>
        </p:blipFill>
        <p:spPr>
          <a:xfrm>
            <a:off x="5414719" y="1729041"/>
            <a:ext cx="5677989" cy="3901745"/>
          </a:xfrm>
          <a:prstGeom prst="rect">
            <a:avLst/>
          </a:prstGeom>
        </p:spPr>
      </p:pic>
      <p:sp>
        <p:nvSpPr>
          <p:cNvPr id="8" name="TextBox 7">
            <a:extLst>
              <a:ext uri="{FF2B5EF4-FFF2-40B4-BE49-F238E27FC236}">
                <a16:creationId xmlns:a16="http://schemas.microsoft.com/office/drawing/2014/main" id="{37A8C495-5F5E-88A2-D6C8-C98C9B7BF3A8}"/>
              </a:ext>
            </a:extLst>
          </p:cNvPr>
          <p:cNvSpPr txBox="1"/>
          <p:nvPr/>
        </p:nvSpPr>
        <p:spPr>
          <a:xfrm>
            <a:off x="1191396" y="5898667"/>
            <a:ext cx="9808411" cy="584775"/>
          </a:xfrm>
          <a:prstGeom prst="rect">
            <a:avLst/>
          </a:prstGeom>
          <a:noFill/>
        </p:spPr>
        <p:txBody>
          <a:bodyPr wrap="square" rtlCol="0">
            <a:spAutoFit/>
          </a:bodyPr>
          <a:lstStyle/>
          <a:p>
            <a:pPr algn="ctr"/>
            <a:r>
              <a:rPr lang="en-US" sz="1600" b="0" i="0" dirty="0">
                <a:solidFill>
                  <a:srgbClr val="1D2B39"/>
                </a:solidFill>
                <a:effectLst/>
                <a:latin typeface="Times New Roman" panose="02020603050405020304" pitchFamily="18" charset="0"/>
                <a:cs typeface="Times New Roman" panose="02020603050405020304" pitchFamily="18" charset="0"/>
              </a:rPr>
              <a:t>The main advantage of dual SIM mobile is allowing you to carry two mobile in one. However, it is not essential to most the people which express the equilibrium in this feature.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398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4G Property</a:t>
            </a:r>
          </a:p>
        </p:txBody>
      </p:sp>
      <p:pic>
        <p:nvPicPr>
          <p:cNvPr id="3" name="Picture 2">
            <a:extLst>
              <a:ext uri="{FF2B5EF4-FFF2-40B4-BE49-F238E27FC236}">
                <a16:creationId xmlns:a16="http://schemas.microsoft.com/office/drawing/2014/main" id="{864216D4-99CB-2940-86BB-92347EA0B4F7}"/>
              </a:ext>
            </a:extLst>
          </p:cNvPr>
          <p:cNvPicPr>
            <a:picLocks noChangeAspect="1"/>
          </p:cNvPicPr>
          <p:nvPr/>
        </p:nvPicPr>
        <p:blipFill>
          <a:blip r:embed="rId2"/>
          <a:stretch>
            <a:fillRect/>
          </a:stretch>
        </p:blipFill>
        <p:spPr>
          <a:xfrm>
            <a:off x="603164" y="1830307"/>
            <a:ext cx="4385270" cy="3539822"/>
          </a:xfrm>
          <a:prstGeom prst="rect">
            <a:avLst/>
          </a:prstGeom>
        </p:spPr>
      </p:pic>
      <p:pic>
        <p:nvPicPr>
          <p:cNvPr id="4" name="Picture 3">
            <a:extLst>
              <a:ext uri="{FF2B5EF4-FFF2-40B4-BE49-F238E27FC236}">
                <a16:creationId xmlns:a16="http://schemas.microsoft.com/office/drawing/2014/main" id="{2E36F840-3C1F-3AC5-2115-A9BF9ADE329A}"/>
              </a:ext>
            </a:extLst>
          </p:cNvPr>
          <p:cNvPicPr>
            <a:picLocks noChangeAspect="1"/>
          </p:cNvPicPr>
          <p:nvPr/>
        </p:nvPicPr>
        <p:blipFill>
          <a:blip r:embed="rId3"/>
          <a:stretch>
            <a:fillRect/>
          </a:stretch>
        </p:blipFill>
        <p:spPr>
          <a:xfrm>
            <a:off x="5419004" y="1893019"/>
            <a:ext cx="5963100" cy="3599030"/>
          </a:xfrm>
          <a:prstGeom prst="rect">
            <a:avLst/>
          </a:prstGeom>
        </p:spPr>
      </p:pic>
      <p:sp>
        <p:nvSpPr>
          <p:cNvPr id="9" name="TextBox 8">
            <a:extLst>
              <a:ext uri="{FF2B5EF4-FFF2-40B4-BE49-F238E27FC236}">
                <a16:creationId xmlns:a16="http://schemas.microsoft.com/office/drawing/2014/main" id="{AEB5B1A5-15CA-15A9-EF02-DA7C5EEB7FE3}"/>
              </a:ext>
            </a:extLst>
          </p:cNvPr>
          <p:cNvSpPr txBox="1"/>
          <p:nvPr/>
        </p:nvSpPr>
        <p:spPr>
          <a:xfrm>
            <a:off x="1863236" y="5333993"/>
            <a:ext cx="8464731" cy="1524007"/>
          </a:xfrm>
          <a:prstGeom prst="rect">
            <a:avLst/>
          </a:prstGeom>
          <a:noFill/>
        </p:spPr>
        <p:txBody>
          <a:bodyPr wrap="square">
            <a:spAutoFit/>
          </a:bodyPr>
          <a:lstStyle/>
          <a:p>
            <a:pPr algn="ctr">
              <a:lnSpc>
                <a:spcPct val="150000"/>
              </a:lnSpc>
            </a:pP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T</a:t>
            </a:r>
            <a:r>
              <a:rPr lang="en-US" sz="1600" b="0" i="0" dirty="0">
                <a:solidFill>
                  <a:srgbClr val="000000"/>
                </a:solidFill>
                <a:effectLst/>
                <a:latin typeface="Times New Roman" panose="02020603050405020304" pitchFamily="18" charset="0"/>
                <a:cs typeface="Times New Roman" panose="02020603050405020304" pitchFamily="18" charset="0"/>
              </a:rPr>
              <a:t>his property supports interactive multimedia, voice, video, wireless internet and </a:t>
            </a:r>
            <a:r>
              <a:rPr lang="en-US" sz="1600" dirty="0">
                <a:solidFill>
                  <a:srgbClr val="000000"/>
                </a:solidFill>
                <a:latin typeface="Times New Roman" panose="02020603050405020304" pitchFamily="18" charset="0"/>
                <a:cs typeface="Times New Roman" panose="02020603050405020304" pitchFamily="18" charset="0"/>
              </a:rPr>
              <a:t>h</a:t>
            </a:r>
            <a:r>
              <a:rPr lang="en-US" sz="1600" b="0" i="0" dirty="0">
                <a:solidFill>
                  <a:srgbClr val="000000"/>
                </a:solidFill>
                <a:effectLst/>
                <a:latin typeface="Times New Roman" panose="02020603050405020304" pitchFamily="18" charset="0"/>
                <a:cs typeface="Times New Roman" panose="02020603050405020304" pitchFamily="18" charset="0"/>
              </a:rPr>
              <a:t>igh speed, high capacity and low cost per bit.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383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3G Property</a:t>
            </a:r>
          </a:p>
        </p:txBody>
      </p:sp>
      <p:sp>
        <p:nvSpPr>
          <p:cNvPr id="9" name="TextBox 8">
            <a:extLst>
              <a:ext uri="{FF2B5EF4-FFF2-40B4-BE49-F238E27FC236}">
                <a16:creationId xmlns:a16="http://schemas.microsoft.com/office/drawing/2014/main" id="{AEB5B1A5-15CA-15A9-EF02-DA7C5EEB7FE3}"/>
              </a:ext>
            </a:extLst>
          </p:cNvPr>
          <p:cNvSpPr txBox="1"/>
          <p:nvPr/>
        </p:nvSpPr>
        <p:spPr>
          <a:xfrm>
            <a:off x="516838" y="5700999"/>
            <a:ext cx="11157527" cy="786754"/>
          </a:xfrm>
          <a:prstGeom prst="rect">
            <a:avLst/>
          </a:prstGeom>
          <a:noFill/>
        </p:spPr>
        <p:txBody>
          <a:bodyPr wrap="square">
            <a:spAutoFit/>
          </a:bodyPr>
          <a:lstStyle/>
          <a:p>
            <a:pPr algn="ctr">
              <a:lnSpc>
                <a:spcPct val="150000"/>
              </a:lnSpc>
            </a:pPr>
            <a:r>
              <a:rPr lang="en-US" sz="1600" b="0" i="0" dirty="0">
                <a:solidFill>
                  <a:srgbClr val="333333"/>
                </a:solidFill>
                <a:effectLst/>
                <a:latin typeface="Times New Roman" panose="02020603050405020304" pitchFamily="18" charset="0"/>
                <a:cs typeface="Times New Roman" panose="02020603050405020304" pitchFamily="18" charset="0"/>
              </a:rPr>
              <a:t>3G and 4G are both mobile data connections, but 3G is an older technology associated with the first wave of touch-screen smartphones. 4G is a newer technology that delivers much faster speeds and supports more intensive mobile </a:t>
            </a:r>
            <a:r>
              <a:rPr lang="en-US" sz="1600" b="0" i="0" dirty="0" err="1">
                <a:solidFill>
                  <a:srgbClr val="333333"/>
                </a:solidFill>
                <a:effectLst/>
                <a:latin typeface="Times New Roman" panose="02020603050405020304" pitchFamily="18" charset="0"/>
                <a:cs typeface="Times New Roman" panose="02020603050405020304" pitchFamily="18" charset="0"/>
              </a:rPr>
              <a:t>activit</a:t>
            </a:r>
            <a:r>
              <a:rPr lang="en-US" sz="1600" b="0" i="0" dirty="0">
                <a:solidFill>
                  <a:srgbClr val="333333"/>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6723E6-A0D3-DFBA-DC5F-858FA4225B70}"/>
              </a:ext>
            </a:extLst>
          </p:cNvPr>
          <p:cNvPicPr>
            <a:picLocks noChangeAspect="1"/>
          </p:cNvPicPr>
          <p:nvPr/>
        </p:nvPicPr>
        <p:blipFill>
          <a:blip r:embed="rId2"/>
          <a:stretch>
            <a:fillRect/>
          </a:stretch>
        </p:blipFill>
        <p:spPr>
          <a:xfrm>
            <a:off x="7031754" y="2022495"/>
            <a:ext cx="4169580" cy="3182464"/>
          </a:xfrm>
          <a:prstGeom prst="rect">
            <a:avLst/>
          </a:prstGeom>
        </p:spPr>
      </p:pic>
      <p:pic>
        <p:nvPicPr>
          <p:cNvPr id="7" name="Picture 6">
            <a:extLst>
              <a:ext uri="{FF2B5EF4-FFF2-40B4-BE49-F238E27FC236}">
                <a16:creationId xmlns:a16="http://schemas.microsoft.com/office/drawing/2014/main" id="{B492B4C8-9AA3-1235-D0BA-9FB7D86808E8}"/>
              </a:ext>
            </a:extLst>
          </p:cNvPr>
          <p:cNvPicPr>
            <a:picLocks noChangeAspect="1"/>
          </p:cNvPicPr>
          <p:nvPr/>
        </p:nvPicPr>
        <p:blipFill>
          <a:blip r:embed="rId3"/>
          <a:stretch>
            <a:fillRect/>
          </a:stretch>
        </p:blipFill>
        <p:spPr>
          <a:xfrm>
            <a:off x="841631" y="1920896"/>
            <a:ext cx="5725423" cy="3463722"/>
          </a:xfrm>
          <a:prstGeom prst="rect">
            <a:avLst/>
          </a:prstGeom>
        </p:spPr>
      </p:pic>
    </p:spTree>
    <p:extLst>
      <p:ext uri="{BB962C8B-B14F-4D97-AF65-F5344CB8AC3E}">
        <p14:creationId xmlns:p14="http://schemas.microsoft.com/office/powerpoint/2010/main" val="72878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a:xfrm>
            <a:off x="309401" y="539806"/>
            <a:ext cx="11573197" cy="724247"/>
          </a:xfrm>
        </p:spPr>
        <p:txBody>
          <a:bodyPr/>
          <a:lstStyle/>
          <a:p>
            <a:r>
              <a:rPr lang="en-US" sz="5400" dirty="0">
                <a:solidFill>
                  <a:schemeClr val="bg1"/>
                </a:solidFill>
                <a:latin typeface="Times New Roman" panose="02020603050405020304" pitchFamily="18" charset="0"/>
                <a:cs typeface="Times New Roman" panose="02020603050405020304" pitchFamily="18" charset="0"/>
              </a:rPr>
              <a:t>Price Range &amp; Internal memory</a:t>
            </a:r>
          </a:p>
        </p:txBody>
      </p:sp>
      <p:pic>
        <p:nvPicPr>
          <p:cNvPr id="32" name="Picture 31">
            <a:extLst>
              <a:ext uri="{FF2B5EF4-FFF2-40B4-BE49-F238E27FC236}">
                <a16:creationId xmlns:a16="http://schemas.microsoft.com/office/drawing/2014/main" id="{58C83CFC-F516-EBB1-38B5-084A8930D42B}"/>
              </a:ext>
            </a:extLst>
          </p:cNvPr>
          <p:cNvPicPr>
            <a:picLocks noChangeAspect="1"/>
          </p:cNvPicPr>
          <p:nvPr/>
        </p:nvPicPr>
        <p:blipFill rotWithShape="1">
          <a:blip r:embed="rId2"/>
          <a:srcRect r="5528" b="3658"/>
          <a:stretch/>
        </p:blipFill>
        <p:spPr>
          <a:xfrm>
            <a:off x="448738" y="2215236"/>
            <a:ext cx="5856268" cy="3698792"/>
          </a:xfrm>
          <a:prstGeom prst="rect">
            <a:avLst/>
          </a:prstGeom>
        </p:spPr>
      </p:pic>
      <p:sp>
        <p:nvSpPr>
          <p:cNvPr id="36" name="TextBox 35">
            <a:extLst>
              <a:ext uri="{FF2B5EF4-FFF2-40B4-BE49-F238E27FC236}">
                <a16:creationId xmlns:a16="http://schemas.microsoft.com/office/drawing/2014/main" id="{34C3D495-905E-E4AB-CE2A-F9689C6F47A4}"/>
              </a:ext>
            </a:extLst>
          </p:cNvPr>
          <p:cNvSpPr txBox="1"/>
          <p:nvPr/>
        </p:nvSpPr>
        <p:spPr>
          <a:xfrm>
            <a:off x="6574971" y="2426946"/>
            <a:ext cx="4433729" cy="3331938"/>
          </a:xfrm>
          <a:prstGeom prst="rect">
            <a:avLst/>
          </a:prstGeom>
          <a:noFill/>
        </p:spPr>
        <p:txBody>
          <a:bodyPr wrap="square">
            <a:spAutoFit/>
          </a:bodyPr>
          <a:lstStyle/>
          <a:p>
            <a:pPr>
              <a:lnSpc>
                <a:spcPct val="200000"/>
              </a:lnSpc>
            </a:pPr>
            <a:r>
              <a:rPr lang="en-US" b="1" i="0" dirty="0">
                <a:solidFill>
                  <a:srgbClr val="000000"/>
                </a:solidFill>
                <a:effectLst/>
                <a:latin typeface="Times New Roman" panose="02020603050405020304" pitchFamily="18" charset="0"/>
                <a:cs typeface="Times New Roman" panose="02020603050405020304" pitchFamily="18" charset="0"/>
              </a:rPr>
              <a:t>Flash memory is </a:t>
            </a:r>
            <a:r>
              <a:rPr lang="en-US" b="0" i="0" dirty="0">
                <a:solidFill>
                  <a:srgbClr val="000000"/>
                </a:solidFill>
                <a:effectLst/>
                <a:latin typeface="Times New Roman" panose="02020603050405020304" pitchFamily="18" charset="0"/>
                <a:cs typeface="Times New Roman" panose="02020603050405020304" pitchFamily="18" charset="0"/>
              </a:rPr>
              <a:t>the one that store your programs, messages, contacts, appointments.</a:t>
            </a:r>
          </a:p>
          <a:p>
            <a:pPr>
              <a:lnSpc>
                <a:spcPct val="200000"/>
              </a:lnSpc>
            </a:pPr>
            <a:r>
              <a:rPr lang="en-US" b="0" i="0" dirty="0">
                <a:solidFill>
                  <a:srgbClr val="000000"/>
                </a:solidFill>
                <a:effectLst/>
                <a:latin typeface="Times New Roman" panose="02020603050405020304" pitchFamily="18" charset="0"/>
                <a:cs typeface="Times New Roman" panose="02020603050405020304" pitchFamily="18" charset="0"/>
              </a:rPr>
              <a:t>If you want to download some games or applications then you'd need to take care about the memory issues, which can be not enough.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78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1080120"/>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Ram</a:t>
            </a:r>
          </a:p>
        </p:txBody>
      </p:sp>
      <p:pic>
        <p:nvPicPr>
          <p:cNvPr id="6" name="Picture 5">
            <a:extLst>
              <a:ext uri="{FF2B5EF4-FFF2-40B4-BE49-F238E27FC236}">
                <a16:creationId xmlns:a16="http://schemas.microsoft.com/office/drawing/2014/main" id="{AB101C75-BC76-C84E-CE4D-A6F8E85200E6}"/>
              </a:ext>
            </a:extLst>
          </p:cNvPr>
          <p:cNvPicPr>
            <a:picLocks noChangeAspect="1"/>
          </p:cNvPicPr>
          <p:nvPr/>
        </p:nvPicPr>
        <p:blipFill>
          <a:blip r:embed="rId2"/>
          <a:stretch>
            <a:fillRect/>
          </a:stretch>
        </p:blipFill>
        <p:spPr>
          <a:xfrm>
            <a:off x="1010778" y="1429482"/>
            <a:ext cx="10169648" cy="3772614"/>
          </a:xfrm>
          <a:prstGeom prst="rect">
            <a:avLst/>
          </a:prstGeom>
        </p:spPr>
      </p:pic>
      <p:sp>
        <p:nvSpPr>
          <p:cNvPr id="8" name="TextBox 7">
            <a:extLst>
              <a:ext uri="{FF2B5EF4-FFF2-40B4-BE49-F238E27FC236}">
                <a16:creationId xmlns:a16="http://schemas.microsoft.com/office/drawing/2014/main" id="{46089352-29D0-BAF1-7EA7-32AEF1B434F9}"/>
              </a:ext>
            </a:extLst>
          </p:cNvPr>
          <p:cNvSpPr txBox="1"/>
          <p:nvPr/>
        </p:nvSpPr>
        <p:spPr>
          <a:xfrm>
            <a:off x="886077" y="5554536"/>
            <a:ext cx="10294349" cy="923330"/>
          </a:xfrm>
          <a:prstGeom prst="rect">
            <a:avLst/>
          </a:prstGeom>
          <a:noFill/>
        </p:spPr>
        <p:txBody>
          <a:bodyPr wrap="square">
            <a:spAutoFit/>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RAM is a temporary memory used to run applications and programs. The stored data can be accessed in any order. Its random character refers to the idea that any piece of data can be quickly restored, no matter where it is located. </a:t>
            </a:r>
            <a:r>
              <a:rPr lang="en-US" sz="1200" b="0" i="0" dirty="0">
                <a:solidFill>
                  <a:srgbClr val="000000"/>
                </a:solidFill>
                <a:effectLst/>
                <a:latin typeface="Times New Roman" panose="02020603050405020304" pitchFamily="18" charset="0"/>
                <a:cs typeface="Times New Roman" panose="02020603050405020304" pitchFamily="18" charset="0"/>
              </a:rPr>
              <a:t>(https://www.businessinsider.com/what-is-ram-and-why-it-matters-on-smartphones-2018-12)</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05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BBB72-40A7-CE97-DA98-9A16CFF999E6}"/>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D3A35C11-B2F0-DD0F-CD70-CB9504AB13CB}"/>
              </a:ext>
            </a:extLst>
          </p:cNvPr>
          <p:cNvPicPr>
            <a:picLocks noChangeAspect="1"/>
          </p:cNvPicPr>
          <p:nvPr/>
        </p:nvPicPr>
        <p:blipFill>
          <a:blip r:embed="rId3"/>
          <a:stretch>
            <a:fillRect/>
          </a:stretch>
        </p:blipFill>
        <p:spPr>
          <a:xfrm>
            <a:off x="3025727" y="1570108"/>
            <a:ext cx="1265366" cy="1377105"/>
          </a:xfrm>
          <a:prstGeom prst="rect">
            <a:avLst/>
          </a:prstGeom>
          <a:noFill/>
          <a:ln cap="flat">
            <a:noFill/>
          </a:ln>
        </p:spPr>
      </p:pic>
      <p:grpSp>
        <p:nvGrpSpPr>
          <p:cNvPr id="10" name="Google Shape;1374;p65">
            <a:extLst>
              <a:ext uri="{FF2B5EF4-FFF2-40B4-BE49-F238E27FC236}">
                <a16:creationId xmlns:a16="http://schemas.microsoft.com/office/drawing/2014/main" id="{0E8F076C-024A-510A-4D4D-55D92A1CED1D}"/>
              </a:ext>
            </a:extLst>
          </p:cNvPr>
          <p:cNvGrpSpPr/>
          <p:nvPr/>
        </p:nvGrpSpPr>
        <p:grpSpPr>
          <a:xfrm>
            <a:off x="3913994" y="1570108"/>
            <a:ext cx="5690665" cy="1377105"/>
            <a:chOff x="2965737" y="2679274"/>
            <a:chExt cx="4023304" cy="848691"/>
          </a:xfrm>
        </p:grpSpPr>
        <p:sp>
          <p:nvSpPr>
            <p:cNvPr id="19" name="Google Shape;1375;p65">
              <a:extLst>
                <a:ext uri="{FF2B5EF4-FFF2-40B4-BE49-F238E27FC236}">
                  <a16:creationId xmlns:a16="http://schemas.microsoft.com/office/drawing/2014/main" id="{F1EDF675-A01F-A92C-B058-CB48FEC05B8E}"/>
                </a:ext>
              </a:extLst>
            </p:cNvPr>
            <p:cNvSpPr/>
            <p:nvPr/>
          </p:nvSpPr>
          <p:spPr>
            <a:xfrm>
              <a:off x="2965737" y="2679274"/>
              <a:ext cx="3952475" cy="848691"/>
            </a:xfrm>
            <a:custGeom>
              <a:avLst/>
              <a:gdLst>
                <a:gd name="f0" fmla="val 10800000"/>
                <a:gd name="f1" fmla="val 5400000"/>
                <a:gd name="f2" fmla="val 180"/>
                <a:gd name="f3" fmla="val w"/>
                <a:gd name="f4" fmla="val h"/>
                <a:gd name="f5" fmla="val ss"/>
                <a:gd name="f6" fmla="val 0"/>
                <a:gd name="f7" fmla="val 23371"/>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FFFFFF"/>
            </a:solidFill>
            <a:ln cap="flat">
              <a:noFill/>
              <a:prstDash val="solid"/>
            </a:ln>
          </p:spPr>
          <p:txBody>
            <a:bodyPr vert="horz" wrap="square" lIns="91421" tIns="91421" rIns="91421" bIns="91421" anchor="ctr"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20" name="Google Shape;1376;p65">
              <a:extLst>
                <a:ext uri="{FF2B5EF4-FFF2-40B4-BE49-F238E27FC236}">
                  <a16:creationId xmlns:a16="http://schemas.microsoft.com/office/drawing/2014/main" id="{9FCB04F1-F519-BE56-FA05-3E4E25D71E4C}"/>
                </a:ext>
              </a:extLst>
            </p:cNvPr>
            <p:cNvSpPr/>
            <p:nvPr/>
          </p:nvSpPr>
          <p:spPr>
            <a:xfrm>
              <a:off x="3036566" y="2679274"/>
              <a:ext cx="3952475" cy="848691"/>
            </a:xfrm>
            <a:custGeom>
              <a:avLst/>
              <a:gdLst>
                <a:gd name="f0" fmla="val 10800000"/>
                <a:gd name="f1" fmla="val 5400000"/>
                <a:gd name="f2" fmla="val 180"/>
                <a:gd name="f3" fmla="val w"/>
                <a:gd name="f4" fmla="val h"/>
                <a:gd name="f5" fmla="val ss"/>
                <a:gd name="f6" fmla="val 0"/>
                <a:gd name="f7" fmla="val 23371"/>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chemeClr val="accent5">
                <a:lumMod val="75000"/>
              </a:schemeClr>
            </a:solidFill>
            <a:ln cap="flat">
              <a:noFill/>
              <a:prstDash val="solid"/>
            </a:ln>
          </p:spPr>
          <p:txBody>
            <a:bodyPr vert="horz" wrap="square" lIns="91421" tIns="91421" rIns="91421" bIns="91421" anchor="ctr"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14" name="Google Shape;1382;p65">
            <a:extLst>
              <a:ext uri="{FF2B5EF4-FFF2-40B4-BE49-F238E27FC236}">
                <a16:creationId xmlns:a16="http://schemas.microsoft.com/office/drawing/2014/main" id="{C10329BC-3897-CD90-115B-C3A350AFAC2A}"/>
              </a:ext>
            </a:extLst>
          </p:cNvPr>
          <p:cNvSpPr txBox="1"/>
          <p:nvPr/>
        </p:nvSpPr>
        <p:spPr>
          <a:xfrm>
            <a:off x="4914366" y="1907635"/>
            <a:ext cx="3088482" cy="361380"/>
          </a:xfrm>
          <a:prstGeom prst="rect">
            <a:avLst/>
          </a:prstGeom>
          <a:noFill/>
          <a:ln cap="flat">
            <a:noFill/>
          </a:ln>
        </p:spPr>
        <p:txBody>
          <a:bodyPr vert="horz" wrap="square" lIns="0" tIns="0" rIns="0" bIns="0" anchor="t"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auto" hangingPunct="1">
              <a:lnSpc>
                <a:spcPct val="100000"/>
              </a:lnSpc>
              <a:spcBef>
                <a:spcPts val="0"/>
              </a:spcBef>
              <a:spcAft>
                <a:spcPts val="1600"/>
              </a:spcAft>
              <a:buNone/>
              <a:tabLst/>
              <a:defRPr sz="1800" b="0" i="0" u="none" strike="noStrike" kern="0" cap="none" spc="0" baseline="0">
                <a:solidFill>
                  <a:srgbClr val="000000"/>
                </a:solidFill>
                <a:uFillTx/>
              </a:defRPr>
            </a:pPr>
            <a:r>
              <a:rPr lang="en-US" sz="2400" b="1" i="0" u="none" strike="noStrike" kern="0" cap="none" spc="0" baseline="0" dirty="0">
                <a:solidFill>
                  <a:schemeClr val="bg1"/>
                </a:solidFill>
                <a:uFillTx/>
                <a:latin typeface="Fjalla One"/>
                <a:ea typeface="Arial"/>
                <a:cs typeface="Arial"/>
              </a:rPr>
              <a:t>Yousr Ashraf  Hejy</a:t>
            </a:r>
          </a:p>
        </p:txBody>
      </p:sp>
      <p:sp>
        <p:nvSpPr>
          <p:cNvPr id="15" name="Google Shape;1383;p65">
            <a:extLst>
              <a:ext uri="{FF2B5EF4-FFF2-40B4-BE49-F238E27FC236}">
                <a16:creationId xmlns:a16="http://schemas.microsoft.com/office/drawing/2014/main" id="{623E2C13-F2AE-4B67-616F-854F37194F30}"/>
              </a:ext>
            </a:extLst>
          </p:cNvPr>
          <p:cNvSpPr txBox="1"/>
          <p:nvPr/>
        </p:nvSpPr>
        <p:spPr>
          <a:xfrm>
            <a:off x="4831323" y="2419240"/>
            <a:ext cx="5690665" cy="374604"/>
          </a:xfrm>
          <a:prstGeom prst="rect">
            <a:avLst/>
          </a:prstGeom>
          <a:noFill/>
          <a:ln cap="flat">
            <a:noFill/>
          </a:ln>
        </p:spPr>
        <p:txBody>
          <a:bodyPr vert="horz" wrap="square" lIns="0" tIns="0" rIns="0" bIns="0" anchor="t"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dirty="0">
                <a:solidFill>
                  <a:srgbClr val="000000"/>
                </a:solidFill>
                <a:uFillTx/>
                <a:latin typeface="Fjalla One"/>
                <a:ea typeface="Arial"/>
                <a:cs typeface="Arial"/>
                <a:hlinkClick r:id="rId4"/>
              </a:rPr>
              <a:t>https://www.linkedin.com/in/yousrhejy</a:t>
            </a:r>
            <a:endParaRPr lang="en-US" sz="1600" b="0" i="0" u="none" strike="noStrike" kern="0" cap="none" spc="0" baseline="0" dirty="0">
              <a:solidFill>
                <a:srgbClr val="000000"/>
              </a:solidFill>
              <a:uFillTx/>
              <a:latin typeface="Fjalla One"/>
              <a:ea typeface="Arial"/>
              <a:cs typeface="Arial"/>
            </a:endParaRPr>
          </a:p>
          <a:p>
            <a:pPr marL="0" marR="0" lvl="0" indent="0" algn="l" defTabSz="914400" rtl="0" fontAlgn="auto" hangingPunct="1">
              <a:lnSpc>
                <a:spcPct val="100000"/>
              </a:lnSpc>
              <a:spcBef>
                <a:spcPts val="1600"/>
              </a:spcBef>
              <a:spcAft>
                <a:spcPts val="1600"/>
              </a:spcAft>
              <a:buNone/>
              <a:tabLst/>
              <a:defRPr sz="1800" b="0" i="0" u="none" strike="noStrike" kern="0" cap="none" spc="0" baseline="0">
                <a:solidFill>
                  <a:srgbClr val="000000"/>
                </a:solidFill>
                <a:uFillTx/>
              </a:defRPr>
            </a:pPr>
            <a:endParaRPr lang="en-US" sz="1600" b="0" i="0" u="none" strike="noStrike" kern="0" cap="none" spc="0" baseline="0" dirty="0">
              <a:solidFill>
                <a:srgbClr val="000000"/>
              </a:solidFill>
              <a:uFillTx/>
              <a:latin typeface="Arial"/>
              <a:ea typeface="Arial"/>
              <a:cs typeface="Arial"/>
            </a:endParaRPr>
          </a:p>
        </p:txBody>
      </p:sp>
      <p:sp>
        <p:nvSpPr>
          <p:cNvPr id="16" name="TextBox 19">
            <a:extLst>
              <a:ext uri="{FF2B5EF4-FFF2-40B4-BE49-F238E27FC236}">
                <a16:creationId xmlns:a16="http://schemas.microsoft.com/office/drawing/2014/main" id="{6B580204-7334-45B6-6B47-F7DF4BFE88C8}"/>
              </a:ext>
            </a:extLst>
          </p:cNvPr>
          <p:cNvSpPr txBox="1"/>
          <p:nvPr/>
        </p:nvSpPr>
        <p:spPr>
          <a:xfrm>
            <a:off x="4593773" y="725135"/>
            <a:ext cx="3004453" cy="584775"/>
          </a:xfrm>
          <a:prstGeom prst="rect">
            <a:avLst/>
          </a:prstGeom>
          <a:noFill/>
          <a:ln cap="flat">
            <a:noFill/>
          </a:ln>
        </p:spPr>
        <p:txBody>
          <a:bodyPr vert="horz" wrap="square" lIns="91440" tIns="45720" rIns="91440" bIns="45720" anchor="t" anchorCtr="1"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dirty="0">
                <a:solidFill>
                  <a:srgbClr val="1B4EA0"/>
                </a:solidFill>
                <a:uFillTx/>
                <a:latin typeface="Fjalla One"/>
                <a:ea typeface="Arial"/>
                <a:cs typeface="Arial"/>
              </a:rPr>
              <a:t>Presented By:</a:t>
            </a:r>
            <a:endParaRPr lang="en-US" sz="3200" b="0" i="0" u="none" strike="noStrike" kern="0" cap="none" spc="0" baseline="0" dirty="0">
              <a:solidFill>
                <a:srgbClr val="1B4EA0"/>
              </a:solidFill>
              <a:uFillTx/>
              <a:latin typeface="Arial"/>
              <a:ea typeface="Arial"/>
              <a:cs typeface="Arial"/>
            </a:endParaRPr>
          </a:p>
        </p:txBody>
      </p:sp>
      <p:sp>
        <p:nvSpPr>
          <p:cNvPr id="32" name="TextBox 19">
            <a:extLst>
              <a:ext uri="{FF2B5EF4-FFF2-40B4-BE49-F238E27FC236}">
                <a16:creationId xmlns:a16="http://schemas.microsoft.com/office/drawing/2014/main" id="{F0C1983D-3454-2602-B6E8-BF1A7E6BB6D2}"/>
              </a:ext>
            </a:extLst>
          </p:cNvPr>
          <p:cNvSpPr txBox="1"/>
          <p:nvPr/>
        </p:nvSpPr>
        <p:spPr>
          <a:xfrm>
            <a:off x="4685213" y="3295615"/>
            <a:ext cx="3004453" cy="584775"/>
          </a:xfrm>
          <a:prstGeom prst="rect">
            <a:avLst/>
          </a:prstGeom>
          <a:noFill/>
          <a:ln cap="flat">
            <a:noFill/>
          </a:ln>
        </p:spPr>
        <p:txBody>
          <a:bodyPr vert="horz" wrap="square" lIns="91440" tIns="45720" rIns="91440" bIns="45720" anchor="t" anchorCtr="1"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0" cap="none" spc="0" baseline="0" dirty="0">
                <a:solidFill>
                  <a:srgbClr val="1B4EA0"/>
                </a:solidFill>
                <a:uFillTx/>
                <a:latin typeface="Fjalla One"/>
                <a:ea typeface="Arial"/>
                <a:cs typeface="Arial"/>
              </a:rPr>
              <a:t>Supervised By:</a:t>
            </a:r>
            <a:endParaRPr lang="en-US" sz="3200" b="0" i="0" u="none" strike="noStrike" kern="0" cap="none" spc="0" baseline="0" dirty="0">
              <a:solidFill>
                <a:srgbClr val="1B4EA0"/>
              </a:solidFill>
              <a:uFillTx/>
              <a:latin typeface="Arial"/>
              <a:ea typeface="Arial"/>
              <a:cs typeface="Arial"/>
            </a:endParaRPr>
          </a:p>
        </p:txBody>
      </p:sp>
      <p:grpSp>
        <p:nvGrpSpPr>
          <p:cNvPr id="33" name="Google Shape;1374;p65">
            <a:extLst>
              <a:ext uri="{FF2B5EF4-FFF2-40B4-BE49-F238E27FC236}">
                <a16:creationId xmlns:a16="http://schemas.microsoft.com/office/drawing/2014/main" id="{47F6B3D3-37B8-7C8D-515F-2A9D3CD45522}"/>
              </a:ext>
            </a:extLst>
          </p:cNvPr>
          <p:cNvGrpSpPr/>
          <p:nvPr/>
        </p:nvGrpSpPr>
        <p:grpSpPr>
          <a:xfrm>
            <a:off x="3250666" y="3989348"/>
            <a:ext cx="5690665" cy="1377105"/>
            <a:chOff x="2965737" y="2679274"/>
            <a:chExt cx="4023304" cy="848691"/>
          </a:xfrm>
        </p:grpSpPr>
        <p:sp>
          <p:nvSpPr>
            <p:cNvPr id="34" name="Google Shape;1375;p65">
              <a:extLst>
                <a:ext uri="{FF2B5EF4-FFF2-40B4-BE49-F238E27FC236}">
                  <a16:creationId xmlns:a16="http://schemas.microsoft.com/office/drawing/2014/main" id="{FFABECFC-D1D6-7C0D-2686-78F430516E32}"/>
                </a:ext>
              </a:extLst>
            </p:cNvPr>
            <p:cNvSpPr/>
            <p:nvPr/>
          </p:nvSpPr>
          <p:spPr>
            <a:xfrm>
              <a:off x="2965737" y="2679274"/>
              <a:ext cx="3952475" cy="848691"/>
            </a:xfrm>
            <a:custGeom>
              <a:avLst/>
              <a:gdLst>
                <a:gd name="f0" fmla="val 10800000"/>
                <a:gd name="f1" fmla="val 5400000"/>
                <a:gd name="f2" fmla="val 180"/>
                <a:gd name="f3" fmla="val w"/>
                <a:gd name="f4" fmla="val h"/>
                <a:gd name="f5" fmla="val ss"/>
                <a:gd name="f6" fmla="val 0"/>
                <a:gd name="f7" fmla="val 23371"/>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FFFFFF"/>
            </a:solidFill>
            <a:ln cap="flat">
              <a:noFill/>
              <a:prstDash val="solid"/>
            </a:ln>
          </p:spPr>
          <p:txBody>
            <a:bodyPr vert="horz" wrap="square" lIns="91421" tIns="91421" rIns="91421" bIns="91421" anchor="ctr"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35" name="Google Shape;1376;p65">
              <a:extLst>
                <a:ext uri="{FF2B5EF4-FFF2-40B4-BE49-F238E27FC236}">
                  <a16:creationId xmlns:a16="http://schemas.microsoft.com/office/drawing/2014/main" id="{78400302-5D07-3490-5B1C-4FBE62EE17AE}"/>
                </a:ext>
              </a:extLst>
            </p:cNvPr>
            <p:cNvSpPr/>
            <p:nvPr/>
          </p:nvSpPr>
          <p:spPr>
            <a:xfrm>
              <a:off x="3036566" y="2679274"/>
              <a:ext cx="3952475" cy="848691"/>
            </a:xfrm>
            <a:custGeom>
              <a:avLst/>
              <a:gdLst>
                <a:gd name="f0" fmla="val 10800000"/>
                <a:gd name="f1" fmla="val 5400000"/>
                <a:gd name="f2" fmla="val 180"/>
                <a:gd name="f3" fmla="val w"/>
                <a:gd name="f4" fmla="val h"/>
                <a:gd name="f5" fmla="val ss"/>
                <a:gd name="f6" fmla="val 0"/>
                <a:gd name="f7" fmla="val 23371"/>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chemeClr val="accent5">
                <a:lumMod val="75000"/>
              </a:schemeClr>
            </a:solidFill>
            <a:ln cap="flat">
              <a:noFill/>
              <a:prstDash val="solid"/>
            </a:ln>
          </p:spPr>
          <p:txBody>
            <a:bodyPr vert="horz" wrap="square" lIns="91421" tIns="91421" rIns="91421" bIns="91421" anchor="ctr"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36" name="Google Shape;1382;p65">
            <a:extLst>
              <a:ext uri="{FF2B5EF4-FFF2-40B4-BE49-F238E27FC236}">
                <a16:creationId xmlns:a16="http://schemas.microsoft.com/office/drawing/2014/main" id="{47011434-8047-0A93-9C6C-CEDF81190A7D}"/>
              </a:ext>
            </a:extLst>
          </p:cNvPr>
          <p:cNvSpPr txBox="1"/>
          <p:nvPr/>
        </p:nvSpPr>
        <p:spPr>
          <a:xfrm>
            <a:off x="4831323" y="4267101"/>
            <a:ext cx="3088482" cy="361380"/>
          </a:xfrm>
          <a:prstGeom prst="rect">
            <a:avLst/>
          </a:prstGeom>
          <a:noFill/>
          <a:ln cap="flat">
            <a:noFill/>
          </a:ln>
        </p:spPr>
        <p:txBody>
          <a:bodyPr vert="horz" wrap="square" lIns="0" tIns="0" rIns="0" bIns="0" anchor="t"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auto" hangingPunct="1">
              <a:lnSpc>
                <a:spcPct val="100000"/>
              </a:lnSpc>
              <a:spcBef>
                <a:spcPts val="0"/>
              </a:spcBef>
              <a:spcAft>
                <a:spcPts val="1600"/>
              </a:spcAft>
              <a:buNone/>
              <a:tabLst/>
              <a:defRPr sz="1800" b="0" i="0" u="none" strike="noStrike" kern="0" cap="none" spc="0" baseline="0">
                <a:solidFill>
                  <a:srgbClr val="000000"/>
                </a:solidFill>
                <a:uFillTx/>
              </a:defRPr>
            </a:pPr>
            <a:r>
              <a:rPr lang="en-US" sz="2400" b="1" i="0" u="none" strike="noStrike" kern="0" cap="none" spc="0" baseline="0" dirty="0">
                <a:solidFill>
                  <a:schemeClr val="bg1"/>
                </a:solidFill>
                <a:uFillTx/>
                <a:latin typeface="Fjalla One"/>
                <a:ea typeface="Arial"/>
                <a:cs typeface="Arial"/>
              </a:rPr>
              <a:t>DR. </a:t>
            </a:r>
            <a:r>
              <a:rPr lang="en-US" sz="2400" b="1" i="0" u="none" strike="noStrike" kern="0" cap="none" spc="0" baseline="0" dirty="0" err="1">
                <a:solidFill>
                  <a:schemeClr val="bg1"/>
                </a:solidFill>
                <a:uFillTx/>
                <a:latin typeface="Fjalla One"/>
                <a:ea typeface="Arial"/>
                <a:cs typeface="Arial"/>
              </a:rPr>
              <a:t>Doaa</a:t>
            </a:r>
            <a:r>
              <a:rPr lang="en-US" sz="2400" b="1" i="0" u="none" strike="noStrike" kern="0" cap="none" spc="0" baseline="0" dirty="0">
                <a:solidFill>
                  <a:schemeClr val="bg1"/>
                </a:solidFill>
                <a:uFillTx/>
                <a:latin typeface="Fjalla One"/>
                <a:ea typeface="Arial"/>
                <a:cs typeface="Arial"/>
              </a:rPr>
              <a:t> </a:t>
            </a:r>
            <a:r>
              <a:rPr lang="en-US" sz="2400" b="1" i="0" u="none" strike="noStrike" kern="0" cap="none" spc="0" baseline="0" dirty="0" err="1">
                <a:solidFill>
                  <a:schemeClr val="bg1"/>
                </a:solidFill>
                <a:uFillTx/>
                <a:latin typeface="Fjalla One"/>
                <a:ea typeface="Arial"/>
                <a:cs typeface="Arial"/>
              </a:rPr>
              <a:t>Mahmoad</a:t>
            </a:r>
            <a:endParaRPr lang="en-US" sz="2400" b="1" i="0" u="none" strike="noStrike" kern="0" cap="none" spc="0" baseline="0" dirty="0">
              <a:solidFill>
                <a:schemeClr val="bg1"/>
              </a:solidFill>
              <a:uFillTx/>
              <a:latin typeface="Fjalla One"/>
              <a:ea typeface="Arial"/>
              <a:cs typeface="Arial"/>
            </a:endParaRPr>
          </a:p>
        </p:txBody>
      </p:sp>
      <p:sp>
        <p:nvSpPr>
          <p:cNvPr id="37" name="Google Shape;1382;p65">
            <a:extLst>
              <a:ext uri="{FF2B5EF4-FFF2-40B4-BE49-F238E27FC236}">
                <a16:creationId xmlns:a16="http://schemas.microsoft.com/office/drawing/2014/main" id="{1C4C1E32-0FB4-CDCE-6945-7F0349FD3F0F}"/>
              </a:ext>
            </a:extLst>
          </p:cNvPr>
          <p:cNvSpPr txBox="1"/>
          <p:nvPr/>
        </p:nvSpPr>
        <p:spPr>
          <a:xfrm>
            <a:off x="4831323" y="4798601"/>
            <a:ext cx="3088482" cy="361380"/>
          </a:xfrm>
          <a:prstGeom prst="rect">
            <a:avLst/>
          </a:prstGeom>
          <a:noFill/>
          <a:ln cap="flat">
            <a:noFill/>
          </a:ln>
        </p:spPr>
        <p:txBody>
          <a:bodyPr vert="horz" wrap="square" lIns="0" tIns="0" rIns="0" bIns="0" anchor="t"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fontAlgn="auto" hangingPunct="1">
              <a:lnSpc>
                <a:spcPct val="100000"/>
              </a:lnSpc>
              <a:spcBef>
                <a:spcPts val="0"/>
              </a:spcBef>
              <a:spcAft>
                <a:spcPts val="1600"/>
              </a:spcAft>
              <a:buNone/>
              <a:tabLst/>
              <a:defRPr sz="1800" b="0" i="0" u="none" strike="noStrike" kern="0" cap="none" spc="0" baseline="0">
                <a:solidFill>
                  <a:srgbClr val="000000"/>
                </a:solidFill>
                <a:uFillTx/>
              </a:defRPr>
            </a:pPr>
            <a:r>
              <a:rPr lang="en-US" sz="2400" b="1" i="0" u="none" strike="noStrike" kern="0" cap="none" spc="0" baseline="0" dirty="0">
                <a:solidFill>
                  <a:schemeClr val="bg1"/>
                </a:solidFill>
                <a:uFillTx/>
                <a:latin typeface="Fjalla One"/>
                <a:ea typeface="Arial"/>
                <a:cs typeface="Arial"/>
              </a:rPr>
              <a:t>ENG. </a:t>
            </a:r>
            <a:r>
              <a:rPr lang="en-US" sz="2400" b="1" i="0" u="none" strike="noStrike" kern="0" cap="none" spc="0" baseline="0" dirty="0" err="1">
                <a:solidFill>
                  <a:schemeClr val="bg1"/>
                </a:solidFill>
                <a:uFillTx/>
                <a:latin typeface="Fjalla One"/>
                <a:ea typeface="Arial"/>
                <a:cs typeface="Arial"/>
              </a:rPr>
              <a:t>Shimaa</a:t>
            </a:r>
            <a:endParaRPr lang="en-US" sz="2400" b="1" i="0" u="none" strike="noStrike" kern="0" cap="none" spc="0" baseline="0" dirty="0">
              <a:solidFill>
                <a:schemeClr val="bg1"/>
              </a:solidFill>
              <a:uFillTx/>
              <a:latin typeface="Fjalla One"/>
              <a:ea typeface="Arial"/>
              <a:cs typeface="Arial"/>
            </a:endParaRPr>
          </a:p>
        </p:txBody>
      </p:sp>
    </p:spTree>
    <p:extLst>
      <p:ext uri="{BB962C8B-B14F-4D97-AF65-F5344CB8AC3E}">
        <p14:creationId xmlns:p14="http://schemas.microsoft.com/office/powerpoint/2010/main" val="178032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Mobile Dimension</a:t>
            </a:r>
          </a:p>
        </p:txBody>
      </p:sp>
      <p:pic>
        <p:nvPicPr>
          <p:cNvPr id="3" name="Picture 2">
            <a:extLst>
              <a:ext uri="{FF2B5EF4-FFF2-40B4-BE49-F238E27FC236}">
                <a16:creationId xmlns:a16="http://schemas.microsoft.com/office/drawing/2014/main" id="{639CBE64-6014-ED25-BBD0-87470BA2C4AE}"/>
              </a:ext>
            </a:extLst>
          </p:cNvPr>
          <p:cNvPicPr>
            <a:picLocks noChangeAspect="1"/>
          </p:cNvPicPr>
          <p:nvPr/>
        </p:nvPicPr>
        <p:blipFill>
          <a:blip r:embed="rId2"/>
          <a:stretch>
            <a:fillRect/>
          </a:stretch>
        </p:blipFill>
        <p:spPr>
          <a:xfrm>
            <a:off x="844731" y="1374994"/>
            <a:ext cx="6382850" cy="2812001"/>
          </a:xfrm>
          <a:prstGeom prst="rect">
            <a:avLst/>
          </a:prstGeom>
        </p:spPr>
      </p:pic>
      <p:pic>
        <p:nvPicPr>
          <p:cNvPr id="4" name="Picture 3">
            <a:extLst>
              <a:ext uri="{FF2B5EF4-FFF2-40B4-BE49-F238E27FC236}">
                <a16:creationId xmlns:a16="http://schemas.microsoft.com/office/drawing/2014/main" id="{2EF87357-A918-8E6D-22F1-FE0065A3B424}"/>
              </a:ext>
            </a:extLst>
          </p:cNvPr>
          <p:cNvPicPr>
            <a:picLocks noChangeAspect="1"/>
          </p:cNvPicPr>
          <p:nvPr/>
        </p:nvPicPr>
        <p:blipFill>
          <a:blip r:embed="rId3"/>
          <a:stretch>
            <a:fillRect/>
          </a:stretch>
        </p:blipFill>
        <p:spPr>
          <a:xfrm>
            <a:off x="844731" y="4186995"/>
            <a:ext cx="6305005" cy="2572684"/>
          </a:xfrm>
          <a:prstGeom prst="rect">
            <a:avLst/>
          </a:prstGeom>
        </p:spPr>
      </p:pic>
      <p:sp>
        <p:nvSpPr>
          <p:cNvPr id="6" name="TextBox 5">
            <a:extLst>
              <a:ext uri="{FF2B5EF4-FFF2-40B4-BE49-F238E27FC236}">
                <a16:creationId xmlns:a16="http://schemas.microsoft.com/office/drawing/2014/main" id="{ADEF3840-A635-4856-C231-5D2A007EA7CE}"/>
              </a:ext>
            </a:extLst>
          </p:cNvPr>
          <p:cNvSpPr txBox="1"/>
          <p:nvPr/>
        </p:nvSpPr>
        <p:spPr>
          <a:xfrm>
            <a:off x="7489371" y="2070775"/>
            <a:ext cx="3857898" cy="3885936"/>
          </a:xfrm>
          <a:prstGeom prst="rect">
            <a:avLst/>
          </a:prstGeom>
          <a:noFill/>
        </p:spPr>
        <p:txBody>
          <a:bodyPr wrap="square">
            <a:spAutoFit/>
          </a:bodyPr>
          <a:lstStyle/>
          <a:p>
            <a:pPr>
              <a:lnSpc>
                <a:spcPct val="200000"/>
              </a:lnSpc>
            </a:pPr>
            <a:r>
              <a:rPr lang="en-US" i="0" dirty="0">
                <a:solidFill>
                  <a:srgbClr val="000000"/>
                </a:solidFill>
                <a:effectLst/>
                <a:latin typeface="Times New Roman" panose="02020603050405020304" pitchFamily="18" charset="0"/>
                <a:cs typeface="Times New Roman" panose="02020603050405020304" pitchFamily="18" charset="0"/>
              </a:rPr>
              <a:t>Most people prefer low-thickness mobile as it is easier to carry and hold, especially for the youth.</a:t>
            </a:r>
          </a:p>
          <a:p>
            <a:pPr>
              <a:lnSpc>
                <a:spcPct val="200000"/>
              </a:lnSpc>
            </a:pPr>
            <a:r>
              <a:rPr lang="en-US" dirty="0">
                <a:solidFill>
                  <a:srgbClr val="000000"/>
                </a:solidFill>
                <a:latin typeface="Times New Roman" panose="02020603050405020304" pitchFamily="18" charset="0"/>
                <a:cs typeface="Times New Roman" panose="02020603050405020304" pitchFamily="18" charset="0"/>
              </a:rPr>
              <a:t>Also high width mobiles are highly preferred due to clear sight, Easier in reading articles and fantasy of watching movies.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052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Touch Screen</a:t>
            </a:r>
          </a:p>
        </p:txBody>
      </p:sp>
      <p:pic>
        <p:nvPicPr>
          <p:cNvPr id="3" name="Picture 2">
            <a:extLst>
              <a:ext uri="{FF2B5EF4-FFF2-40B4-BE49-F238E27FC236}">
                <a16:creationId xmlns:a16="http://schemas.microsoft.com/office/drawing/2014/main" id="{44E6CFCB-8129-8F5A-CAAB-FB390944CEE6}"/>
              </a:ext>
            </a:extLst>
          </p:cNvPr>
          <p:cNvPicPr>
            <a:picLocks noChangeAspect="1"/>
          </p:cNvPicPr>
          <p:nvPr/>
        </p:nvPicPr>
        <p:blipFill>
          <a:blip r:embed="rId2"/>
          <a:stretch>
            <a:fillRect/>
          </a:stretch>
        </p:blipFill>
        <p:spPr>
          <a:xfrm>
            <a:off x="613305" y="2248892"/>
            <a:ext cx="3937336" cy="2977350"/>
          </a:xfrm>
          <a:prstGeom prst="rect">
            <a:avLst/>
          </a:prstGeom>
        </p:spPr>
      </p:pic>
      <p:pic>
        <p:nvPicPr>
          <p:cNvPr id="4" name="Picture 3">
            <a:extLst>
              <a:ext uri="{FF2B5EF4-FFF2-40B4-BE49-F238E27FC236}">
                <a16:creationId xmlns:a16="http://schemas.microsoft.com/office/drawing/2014/main" id="{F759FF60-CF68-F98F-558D-1984636EC1A7}"/>
              </a:ext>
            </a:extLst>
          </p:cNvPr>
          <p:cNvPicPr>
            <a:picLocks noChangeAspect="1"/>
          </p:cNvPicPr>
          <p:nvPr/>
        </p:nvPicPr>
        <p:blipFill>
          <a:blip r:embed="rId3"/>
          <a:stretch>
            <a:fillRect/>
          </a:stretch>
        </p:blipFill>
        <p:spPr>
          <a:xfrm>
            <a:off x="4550641" y="2248892"/>
            <a:ext cx="7293832" cy="3246744"/>
          </a:xfrm>
          <a:prstGeom prst="rect">
            <a:avLst/>
          </a:prstGeom>
        </p:spPr>
      </p:pic>
    </p:spTree>
    <p:extLst>
      <p:ext uri="{BB962C8B-B14F-4D97-AF65-F5344CB8AC3E}">
        <p14:creationId xmlns:p14="http://schemas.microsoft.com/office/powerpoint/2010/main" val="2030938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a:xfrm>
            <a:off x="309401" y="539806"/>
            <a:ext cx="11573197" cy="724247"/>
          </a:xfrm>
        </p:spPr>
        <p:txBody>
          <a:bodyPr/>
          <a:lstStyle/>
          <a:p>
            <a:r>
              <a:rPr lang="en-US" sz="5400" dirty="0">
                <a:solidFill>
                  <a:schemeClr val="bg1"/>
                </a:solidFill>
                <a:latin typeface="Times New Roman" panose="02020603050405020304" pitchFamily="18" charset="0"/>
                <a:cs typeface="Times New Roman" panose="02020603050405020304" pitchFamily="18" charset="0"/>
              </a:rPr>
              <a:t>Price Range &amp; WIFI property</a:t>
            </a:r>
          </a:p>
        </p:txBody>
      </p:sp>
      <p:pic>
        <p:nvPicPr>
          <p:cNvPr id="3" name="Picture 2">
            <a:extLst>
              <a:ext uri="{FF2B5EF4-FFF2-40B4-BE49-F238E27FC236}">
                <a16:creationId xmlns:a16="http://schemas.microsoft.com/office/drawing/2014/main" id="{7A5A5FCE-CC32-E484-8C8E-322A62CE2FA4}"/>
              </a:ext>
            </a:extLst>
          </p:cNvPr>
          <p:cNvPicPr>
            <a:picLocks noChangeAspect="1"/>
          </p:cNvPicPr>
          <p:nvPr/>
        </p:nvPicPr>
        <p:blipFill>
          <a:blip r:embed="rId2"/>
          <a:stretch>
            <a:fillRect/>
          </a:stretch>
        </p:blipFill>
        <p:spPr>
          <a:xfrm>
            <a:off x="601533" y="2136892"/>
            <a:ext cx="4875629" cy="3854664"/>
          </a:xfrm>
          <a:prstGeom prst="rect">
            <a:avLst/>
          </a:prstGeom>
        </p:spPr>
      </p:pic>
      <p:sp>
        <p:nvSpPr>
          <p:cNvPr id="5" name="TextBox 4">
            <a:extLst>
              <a:ext uri="{FF2B5EF4-FFF2-40B4-BE49-F238E27FC236}">
                <a16:creationId xmlns:a16="http://schemas.microsoft.com/office/drawing/2014/main" id="{D5A14852-4363-611A-6839-F03441B43602}"/>
              </a:ext>
            </a:extLst>
          </p:cNvPr>
          <p:cNvSpPr txBox="1"/>
          <p:nvPr/>
        </p:nvSpPr>
        <p:spPr>
          <a:xfrm>
            <a:off x="5966691" y="2070775"/>
            <a:ext cx="5380578" cy="3703321"/>
          </a:xfrm>
          <a:prstGeom prst="rect">
            <a:avLst/>
          </a:prstGeom>
          <a:noFill/>
        </p:spPr>
        <p:txBody>
          <a:bodyPr wrap="square">
            <a:spAutoFit/>
          </a:bodyPr>
          <a:lstStyle/>
          <a:p>
            <a:pPr>
              <a:lnSpc>
                <a:spcPct val="200000"/>
              </a:lnSpc>
            </a:pPr>
            <a:r>
              <a:rPr lang="en-US" i="0" dirty="0">
                <a:solidFill>
                  <a:srgbClr val="000000"/>
                </a:solidFill>
                <a:effectLst/>
                <a:latin typeface="Times New Roman" panose="02020603050405020304" pitchFamily="18" charset="0"/>
                <a:cs typeface="Times New Roman" panose="02020603050405020304" pitchFamily="18" charset="0"/>
              </a:rPr>
              <a:t>WIFI has become an important feature nowadays due to:</a:t>
            </a:r>
          </a:p>
          <a:p>
            <a:pPr marL="342900" indent="-342900">
              <a:lnSpc>
                <a:spcPct val="200000"/>
              </a:lnSpc>
              <a:buAutoNum type="arabicPeriod"/>
            </a:pPr>
            <a:r>
              <a:rPr lang="en-US" dirty="0">
                <a:solidFill>
                  <a:srgbClr val="000000"/>
                </a:solidFill>
                <a:latin typeface="Times New Roman" panose="02020603050405020304" pitchFamily="18" charset="0"/>
                <a:cs typeface="Times New Roman" panose="02020603050405020304" pitchFamily="18" charset="0"/>
              </a:rPr>
              <a:t>Online learning</a:t>
            </a:r>
          </a:p>
          <a:p>
            <a:pPr marL="342900" indent="-342900">
              <a:lnSpc>
                <a:spcPct val="200000"/>
              </a:lnSpc>
              <a:buAutoNum type="arabicPeriod"/>
            </a:pPr>
            <a:r>
              <a:rPr lang="en-US" dirty="0">
                <a:solidFill>
                  <a:srgbClr val="000000"/>
                </a:solidFill>
                <a:latin typeface="Times New Roman" panose="02020603050405020304" pitchFamily="18" charset="0"/>
                <a:cs typeface="Times New Roman" panose="02020603050405020304" pitchFamily="18" charset="0"/>
              </a:rPr>
              <a:t>Online Marketing and jobs</a:t>
            </a:r>
          </a:p>
          <a:p>
            <a:pPr marL="342900" indent="-342900">
              <a:lnSpc>
                <a:spcPct val="200000"/>
              </a:lnSpc>
              <a:buAutoNum type="arabicPeriod"/>
            </a:pPr>
            <a:r>
              <a:rPr lang="en-US" dirty="0">
                <a:solidFill>
                  <a:srgbClr val="000000"/>
                </a:solidFill>
                <a:latin typeface="Times New Roman" panose="02020603050405020304" pitchFamily="18" charset="0"/>
                <a:cs typeface="Times New Roman" panose="02020603050405020304" pitchFamily="18" charset="0"/>
              </a:rPr>
              <a:t>Distance Shortening</a:t>
            </a:r>
          </a:p>
          <a:p>
            <a:pPr>
              <a:lnSpc>
                <a:spcPct val="200000"/>
              </a:lnSpc>
            </a:pPr>
            <a:r>
              <a:rPr lang="en-US" dirty="0">
                <a:solidFill>
                  <a:srgbClr val="000000"/>
                </a:solidFill>
                <a:latin typeface="Times New Roman" panose="02020603050405020304" pitchFamily="18" charset="0"/>
                <a:cs typeface="Times New Roman" panose="02020603050405020304" pitchFamily="18" charset="0"/>
              </a:rPr>
              <a:t>And other main parts that makes a mobile with this feature a valuable one. </a:t>
            </a:r>
          </a:p>
          <a:p>
            <a:pPr>
              <a:lnSpc>
                <a:spcPct val="200000"/>
              </a:lnSpc>
            </a:pPr>
            <a:r>
              <a:rPr lang="en-US" sz="1100" dirty="0">
                <a:latin typeface="Times New Roman" panose="02020603050405020304" pitchFamily="18" charset="0"/>
                <a:cs typeface="Times New Roman" panose="02020603050405020304" pitchFamily="18" charset="0"/>
              </a:rPr>
              <a:t>(https://www.nibusinessinfo.co.uk/content/pros-and-cons-wireless-networking)</a:t>
            </a:r>
          </a:p>
        </p:txBody>
      </p:sp>
    </p:spTree>
    <p:extLst>
      <p:ext uri="{BB962C8B-B14F-4D97-AF65-F5344CB8AC3E}">
        <p14:creationId xmlns:p14="http://schemas.microsoft.com/office/powerpoint/2010/main" val="2854689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D82379A-4806-4E55-B404-F9EBA141895F}"/>
              </a:ext>
            </a:extLst>
          </p:cNvPr>
          <p:cNvGrpSpPr/>
          <p:nvPr/>
        </p:nvGrpSpPr>
        <p:grpSpPr>
          <a:xfrm>
            <a:off x="3554852" y="2087587"/>
            <a:ext cx="5597855" cy="1323439"/>
            <a:chOff x="2898066" y="559041"/>
            <a:chExt cx="5597855" cy="1323439"/>
          </a:xfrm>
        </p:grpSpPr>
        <p:sp>
          <p:nvSpPr>
            <p:cNvPr id="6" name="TextBox 5">
              <a:extLst>
                <a:ext uri="{FF2B5EF4-FFF2-40B4-BE49-F238E27FC236}">
                  <a16:creationId xmlns:a16="http://schemas.microsoft.com/office/drawing/2014/main" id="{B4C43BF4-0643-4C68-A841-BECA7B930C64}"/>
                </a:ext>
              </a:extLst>
            </p:cNvPr>
            <p:cNvSpPr txBox="1"/>
            <p:nvPr/>
          </p:nvSpPr>
          <p:spPr>
            <a:xfrm>
              <a:off x="4393194" y="559041"/>
              <a:ext cx="4102727" cy="1323439"/>
            </a:xfrm>
            <a:prstGeom prst="rect">
              <a:avLst/>
            </a:prstGeom>
            <a:noFill/>
          </p:spPr>
          <p:txBody>
            <a:bodyPr wrap="square" lIns="108000" rIns="108000" rtlCol="0">
              <a:spAutoFit/>
            </a:bodyPr>
            <a:lstStyle/>
            <a:p>
              <a:r>
                <a:rPr lang="en-US" altLang="ko-KR" sz="4000" b="1" dirty="0">
                  <a:solidFill>
                    <a:schemeClr val="bg1"/>
                  </a:solidFill>
                  <a:cs typeface="Arial" pitchFamily="34" charset="0"/>
                </a:rPr>
                <a:t>Data Preprocessing</a:t>
              </a:r>
              <a:endParaRPr lang="ko-KR" altLang="en-US" sz="4000" b="1" dirty="0">
                <a:solidFill>
                  <a:schemeClr val="bg1"/>
                </a:solidFill>
                <a:cs typeface="Arial" pitchFamily="34" charset="0"/>
              </a:endParaRPr>
            </a:p>
          </p:txBody>
        </p:sp>
        <p:sp>
          <p:nvSpPr>
            <p:cNvPr id="7" name="TextBox 6">
              <a:extLst>
                <a:ext uri="{FF2B5EF4-FFF2-40B4-BE49-F238E27FC236}">
                  <a16:creationId xmlns:a16="http://schemas.microsoft.com/office/drawing/2014/main" id="{723D0F0A-7EE6-4994-83A7-8EB91952FC61}"/>
                </a:ext>
              </a:extLst>
            </p:cNvPr>
            <p:cNvSpPr txBox="1"/>
            <p:nvPr/>
          </p:nvSpPr>
          <p:spPr>
            <a:xfrm>
              <a:off x="2898066" y="712928"/>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01</a:t>
              </a:r>
              <a:endParaRPr lang="ko-KR" altLang="en-US" sz="6000" b="1" dirty="0">
                <a:solidFill>
                  <a:schemeClr val="accent1"/>
                </a:solidFill>
                <a:cs typeface="Arial" pitchFamily="34" charset="0"/>
              </a:endParaRPr>
            </a:p>
          </p:txBody>
        </p:sp>
      </p:grpSp>
      <p:pic>
        <p:nvPicPr>
          <p:cNvPr id="2" name="Picture 1">
            <a:extLst>
              <a:ext uri="{FF2B5EF4-FFF2-40B4-BE49-F238E27FC236}">
                <a16:creationId xmlns:a16="http://schemas.microsoft.com/office/drawing/2014/main" id="{3D2A7DCE-74A5-2143-C257-247B50BB5D3D}"/>
              </a:ext>
            </a:extLst>
          </p:cNvPr>
          <p:cNvPicPr>
            <a:picLocks noChangeAspect="1"/>
          </p:cNvPicPr>
          <p:nvPr/>
        </p:nvPicPr>
        <p:blipFill>
          <a:blip r:embed="rId2"/>
          <a:stretch>
            <a:fillRect/>
          </a:stretch>
        </p:blipFill>
        <p:spPr>
          <a:xfrm>
            <a:off x="385646" y="280012"/>
            <a:ext cx="1667108" cy="323895"/>
          </a:xfrm>
          <a:prstGeom prst="rect">
            <a:avLst/>
          </a:prstGeom>
        </p:spPr>
      </p:pic>
    </p:spTree>
    <p:extLst>
      <p:ext uri="{BB962C8B-B14F-4D97-AF65-F5344CB8AC3E}">
        <p14:creationId xmlns:p14="http://schemas.microsoft.com/office/powerpoint/2010/main" val="776053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MAIN STEPS</a:t>
            </a:r>
          </a:p>
        </p:txBody>
      </p:sp>
      <p:pic>
        <p:nvPicPr>
          <p:cNvPr id="7" name="Picture 6">
            <a:extLst>
              <a:ext uri="{FF2B5EF4-FFF2-40B4-BE49-F238E27FC236}">
                <a16:creationId xmlns:a16="http://schemas.microsoft.com/office/drawing/2014/main" id="{A5ADCAD9-5058-E3FE-0AFE-F381E25C4581}"/>
              </a:ext>
            </a:extLst>
          </p:cNvPr>
          <p:cNvPicPr>
            <a:picLocks noChangeAspect="1"/>
          </p:cNvPicPr>
          <p:nvPr/>
        </p:nvPicPr>
        <p:blipFill>
          <a:blip r:embed="rId2"/>
          <a:stretch>
            <a:fillRect/>
          </a:stretch>
        </p:blipFill>
        <p:spPr>
          <a:xfrm>
            <a:off x="5403273" y="1533236"/>
            <a:ext cx="5986039" cy="4965977"/>
          </a:xfrm>
          <a:prstGeom prst="rect">
            <a:avLst/>
          </a:prstGeom>
        </p:spPr>
      </p:pic>
      <p:sp>
        <p:nvSpPr>
          <p:cNvPr id="8" name="TextBox 7">
            <a:extLst>
              <a:ext uri="{FF2B5EF4-FFF2-40B4-BE49-F238E27FC236}">
                <a16:creationId xmlns:a16="http://schemas.microsoft.com/office/drawing/2014/main" id="{583C7932-FD9D-8AAB-0078-64C080DC2700}"/>
              </a:ext>
            </a:extLst>
          </p:cNvPr>
          <p:cNvSpPr txBox="1"/>
          <p:nvPr/>
        </p:nvSpPr>
        <p:spPr>
          <a:xfrm>
            <a:off x="1116281" y="1653309"/>
            <a:ext cx="3857898" cy="4439933"/>
          </a:xfrm>
          <a:prstGeom prst="rect">
            <a:avLst/>
          </a:prstGeom>
          <a:noFill/>
        </p:spPr>
        <p:txBody>
          <a:bodyPr wrap="square">
            <a:spAutoFit/>
          </a:bodyPr>
          <a:lstStyle/>
          <a:p>
            <a:pPr marL="342900" indent="-342900">
              <a:lnSpc>
                <a:spcPct val="200000"/>
              </a:lnSpc>
              <a:buAutoNum type="arabicPeriod"/>
            </a:pPr>
            <a:r>
              <a:rPr lang="en-US" dirty="0">
                <a:solidFill>
                  <a:srgbClr val="000000"/>
                </a:solidFill>
                <a:latin typeface="Times New Roman" panose="02020603050405020304" pitchFamily="18" charset="0"/>
                <a:cs typeface="Times New Roman" panose="02020603050405020304" pitchFamily="18" charset="0"/>
              </a:rPr>
              <a:t>Missing Data Handling</a:t>
            </a:r>
          </a:p>
          <a:p>
            <a:pPr>
              <a:lnSpc>
                <a:spcPct val="200000"/>
              </a:lnSpc>
            </a:pPr>
            <a:r>
              <a:rPr lang="en-US" dirty="0">
                <a:solidFill>
                  <a:srgbClr val="000000"/>
                </a:solidFill>
                <a:latin typeface="Times New Roman" panose="02020603050405020304" pitchFamily="18" charset="0"/>
                <a:cs typeface="Times New Roman" panose="02020603050405020304" pitchFamily="18" charset="0"/>
              </a:rPr>
              <a:t>No missing data</a:t>
            </a:r>
          </a:p>
          <a:p>
            <a:pPr>
              <a:lnSpc>
                <a:spcPct val="200000"/>
              </a:lnSpc>
            </a:pPr>
            <a:r>
              <a:rPr lang="en-US" dirty="0">
                <a:latin typeface="Times New Roman" panose="02020603050405020304" pitchFamily="18" charset="0"/>
                <a:cs typeface="Times New Roman" panose="02020603050405020304" pitchFamily="18" charset="0"/>
              </a:rPr>
              <a:t>2. Handling Outliers</a:t>
            </a:r>
          </a:p>
          <a:p>
            <a:pPr>
              <a:lnSpc>
                <a:spcPct val="200000"/>
              </a:lnSpc>
            </a:pPr>
            <a:r>
              <a:rPr lang="en-US" dirty="0">
                <a:latin typeface="Times New Roman" panose="02020603050405020304" pitchFamily="18" charset="0"/>
                <a:cs typeface="Times New Roman" panose="02020603050405020304" pitchFamily="18" charset="0"/>
              </a:rPr>
              <a:t>Bare outliers</a:t>
            </a:r>
          </a:p>
          <a:p>
            <a:pPr>
              <a:lnSpc>
                <a:spcPct val="200000"/>
              </a:lnSpc>
            </a:pPr>
            <a:r>
              <a:rPr lang="en-US" dirty="0">
                <a:latin typeface="Times New Roman" panose="02020603050405020304" pitchFamily="18" charset="0"/>
                <a:cs typeface="Times New Roman" panose="02020603050405020304" pitchFamily="18" charset="0"/>
              </a:rPr>
              <a:t>3. Correlation Check</a:t>
            </a:r>
          </a:p>
          <a:p>
            <a:pPr>
              <a:lnSpc>
                <a:spcPct val="200000"/>
              </a:lnSpc>
            </a:pPr>
            <a:r>
              <a:rPr lang="en-US" dirty="0">
                <a:latin typeface="Times New Roman" panose="02020603050405020304" pitchFamily="18" charset="0"/>
                <a:cs typeface="Times New Roman" panose="02020603050405020304" pitchFamily="18" charset="0"/>
              </a:rPr>
              <a:t>Remove 3 features</a:t>
            </a:r>
          </a:p>
          <a:p>
            <a:pPr>
              <a:lnSpc>
                <a:spcPct val="200000"/>
              </a:lnSpc>
            </a:pPr>
            <a:r>
              <a:rPr lang="en-US" dirty="0">
                <a:latin typeface="Times New Roman" panose="02020603050405020304" pitchFamily="18" charset="0"/>
                <a:cs typeface="Times New Roman" panose="02020603050405020304" pitchFamily="18" charset="0"/>
              </a:rPr>
              <a:t>4. Data Splitting and Scaling</a:t>
            </a:r>
          </a:p>
          <a:p>
            <a:pPr>
              <a:lnSpc>
                <a:spcPct val="200000"/>
              </a:lnSpc>
            </a:pPr>
            <a:r>
              <a:rPr lang="en-US" dirty="0">
                <a:latin typeface="Times New Roman" panose="02020603050405020304" pitchFamily="18" charset="0"/>
                <a:cs typeface="Times New Roman" panose="02020603050405020304" pitchFamily="18" charset="0"/>
              </a:rPr>
              <a:t>Using Robust Scaler</a:t>
            </a:r>
          </a:p>
        </p:txBody>
      </p:sp>
    </p:spTree>
    <p:extLst>
      <p:ext uri="{BB962C8B-B14F-4D97-AF65-F5344CB8AC3E}">
        <p14:creationId xmlns:p14="http://schemas.microsoft.com/office/powerpoint/2010/main" val="632095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D82379A-4806-4E55-B404-F9EBA141895F}"/>
              </a:ext>
            </a:extLst>
          </p:cNvPr>
          <p:cNvGrpSpPr/>
          <p:nvPr/>
        </p:nvGrpSpPr>
        <p:grpSpPr>
          <a:xfrm>
            <a:off x="3591798" y="1647216"/>
            <a:ext cx="5745636" cy="1938992"/>
            <a:chOff x="2935012" y="118670"/>
            <a:chExt cx="5745636" cy="1938992"/>
          </a:xfrm>
        </p:grpSpPr>
        <p:sp>
          <p:nvSpPr>
            <p:cNvPr id="6" name="TextBox 5">
              <a:extLst>
                <a:ext uri="{FF2B5EF4-FFF2-40B4-BE49-F238E27FC236}">
                  <a16:creationId xmlns:a16="http://schemas.microsoft.com/office/drawing/2014/main" id="{B4C43BF4-0643-4C68-A841-BECA7B930C64}"/>
                </a:ext>
              </a:extLst>
            </p:cNvPr>
            <p:cNvSpPr txBox="1"/>
            <p:nvPr/>
          </p:nvSpPr>
          <p:spPr>
            <a:xfrm>
              <a:off x="4577921" y="118670"/>
              <a:ext cx="4102727" cy="1938992"/>
            </a:xfrm>
            <a:prstGeom prst="rect">
              <a:avLst/>
            </a:prstGeom>
            <a:noFill/>
          </p:spPr>
          <p:txBody>
            <a:bodyPr wrap="square" lIns="108000" rIns="108000" rtlCol="0">
              <a:spAutoFit/>
            </a:bodyPr>
            <a:lstStyle/>
            <a:p>
              <a:r>
                <a:rPr lang="en-US" altLang="ko-KR" sz="4000" b="1" dirty="0">
                  <a:solidFill>
                    <a:schemeClr val="bg1"/>
                  </a:solidFill>
                  <a:latin typeface="Times New Roman" panose="02020603050405020304" pitchFamily="18" charset="0"/>
                  <a:cs typeface="Times New Roman" panose="02020603050405020304" pitchFamily="18" charset="0"/>
                </a:rPr>
                <a:t>MODELLING AND</a:t>
              </a:r>
            </a:p>
            <a:p>
              <a:r>
                <a:rPr lang="en-US" altLang="ko-KR" sz="4000" b="1" dirty="0">
                  <a:solidFill>
                    <a:schemeClr val="bg1"/>
                  </a:solidFill>
                  <a:latin typeface="Times New Roman" panose="02020603050405020304" pitchFamily="18" charset="0"/>
                  <a:cs typeface="Times New Roman" panose="02020603050405020304" pitchFamily="18" charset="0"/>
                </a:rPr>
                <a:t>PREDICTION</a:t>
              </a:r>
            </a:p>
          </p:txBody>
        </p:sp>
        <p:sp>
          <p:nvSpPr>
            <p:cNvPr id="7" name="TextBox 6">
              <a:extLst>
                <a:ext uri="{FF2B5EF4-FFF2-40B4-BE49-F238E27FC236}">
                  <a16:creationId xmlns:a16="http://schemas.microsoft.com/office/drawing/2014/main" id="{723D0F0A-7EE6-4994-83A7-8EB91952FC61}"/>
                </a:ext>
              </a:extLst>
            </p:cNvPr>
            <p:cNvSpPr txBox="1"/>
            <p:nvPr/>
          </p:nvSpPr>
          <p:spPr>
            <a:xfrm>
              <a:off x="2935012" y="580334"/>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01</a:t>
              </a:r>
              <a:endParaRPr lang="ko-KR" altLang="en-US" sz="6000" b="1" dirty="0">
                <a:solidFill>
                  <a:schemeClr val="accent1"/>
                </a:solidFill>
                <a:cs typeface="Arial" pitchFamily="34" charset="0"/>
              </a:endParaRPr>
            </a:p>
          </p:txBody>
        </p:sp>
      </p:grpSp>
      <p:pic>
        <p:nvPicPr>
          <p:cNvPr id="2" name="Picture 1">
            <a:extLst>
              <a:ext uri="{FF2B5EF4-FFF2-40B4-BE49-F238E27FC236}">
                <a16:creationId xmlns:a16="http://schemas.microsoft.com/office/drawing/2014/main" id="{2B80573D-5623-1FED-AD9A-AD47AE7496FD}"/>
              </a:ext>
            </a:extLst>
          </p:cNvPr>
          <p:cNvPicPr>
            <a:picLocks noChangeAspect="1"/>
          </p:cNvPicPr>
          <p:nvPr/>
        </p:nvPicPr>
        <p:blipFill>
          <a:blip r:embed="rId2"/>
          <a:stretch>
            <a:fillRect/>
          </a:stretch>
        </p:blipFill>
        <p:spPr>
          <a:xfrm>
            <a:off x="334846" y="371452"/>
            <a:ext cx="1667108" cy="323895"/>
          </a:xfrm>
          <a:prstGeom prst="rect">
            <a:avLst/>
          </a:prstGeom>
        </p:spPr>
      </p:pic>
    </p:spTree>
    <p:extLst>
      <p:ext uri="{BB962C8B-B14F-4D97-AF65-F5344CB8AC3E}">
        <p14:creationId xmlns:p14="http://schemas.microsoft.com/office/powerpoint/2010/main" val="104672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B6991-A8BD-497E-9486-7E3BABBA550A}"/>
              </a:ext>
            </a:extLst>
          </p:cNvPr>
          <p:cNvSpPr txBox="1"/>
          <p:nvPr/>
        </p:nvSpPr>
        <p:spPr>
          <a:xfrm>
            <a:off x="695617" y="499253"/>
            <a:ext cx="3700891" cy="523220"/>
          </a:xfrm>
          <a:prstGeom prst="rect">
            <a:avLst/>
          </a:prstGeom>
          <a:solidFill>
            <a:schemeClr val="accent2"/>
          </a:solidFill>
        </p:spPr>
        <p:txBody>
          <a:bodyPr wrap="square" rtlCol="0">
            <a:spAutoFit/>
          </a:bodyPr>
          <a:lstStyle/>
          <a:p>
            <a:pPr algn="ctr"/>
            <a:r>
              <a:rPr lang="en-US" altLang="ko-KR" sz="2800" b="1" i="1" dirty="0">
                <a:solidFill>
                  <a:schemeClr val="bg1"/>
                </a:solidFill>
                <a:latin typeface="Times New Roman" panose="02020603050405020304" pitchFamily="18" charset="0"/>
                <a:cs typeface="Times New Roman" panose="02020603050405020304" pitchFamily="18" charset="0"/>
              </a:rPr>
              <a:t>Logistic Regression:</a:t>
            </a:r>
            <a:endParaRPr lang="ko-KR" altLang="en-US" sz="2800" b="1" i="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99E2E3-41C3-4C47-87EA-02219D3E7EF4}"/>
              </a:ext>
            </a:extLst>
          </p:cNvPr>
          <p:cNvSpPr txBox="1"/>
          <p:nvPr/>
        </p:nvSpPr>
        <p:spPr>
          <a:xfrm>
            <a:off x="830782" y="1465822"/>
            <a:ext cx="5486889" cy="1133965"/>
          </a:xfrm>
          <a:prstGeom prst="rect">
            <a:avLst/>
          </a:prstGeom>
          <a:noFill/>
        </p:spPr>
        <p:txBody>
          <a:bodyPr wrap="square" rtlCol="0">
            <a:spAutoFit/>
          </a:bodyPr>
          <a:lstStyle/>
          <a:p>
            <a:pPr>
              <a:lnSpc>
                <a:spcPct val="150000"/>
              </a:lnSpc>
            </a:pPr>
            <a:r>
              <a:rPr lang="en-US" altLang="ko-KR" sz="2400" dirty="0">
                <a:solidFill>
                  <a:schemeClr val="bg1"/>
                </a:solidFill>
                <a:latin typeface="Times New Roman" panose="02020603050405020304" pitchFamily="18" charset="0"/>
                <a:cs typeface="Times New Roman" panose="02020603050405020304" pitchFamily="18" charset="0"/>
              </a:rPr>
              <a:t>It is the best model for prediction with:</a:t>
            </a:r>
          </a:p>
          <a:p>
            <a:pPr>
              <a:lnSpc>
                <a:spcPct val="150000"/>
              </a:lnSpc>
            </a:pPr>
            <a:r>
              <a:rPr lang="en-US" altLang="ko-KR" sz="2400" dirty="0">
                <a:solidFill>
                  <a:schemeClr val="bg1"/>
                </a:solidFill>
                <a:latin typeface="Times New Roman" panose="02020603050405020304" pitchFamily="18" charset="0"/>
                <a:cs typeface="Times New Roman" panose="02020603050405020304" pitchFamily="18" charset="0"/>
              </a:rPr>
              <a:t>Accuracy: 96.67%</a:t>
            </a:r>
          </a:p>
        </p:txBody>
      </p:sp>
      <p:pic>
        <p:nvPicPr>
          <p:cNvPr id="2" name="Picture 1">
            <a:extLst>
              <a:ext uri="{FF2B5EF4-FFF2-40B4-BE49-F238E27FC236}">
                <a16:creationId xmlns:a16="http://schemas.microsoft.com/office/drawing/2014/main" id="{C4B4856D-38BC-2C48-8BEC-F42CD797030C}"/>
              </a:ext>
            </a:extLst>
          </p:cNvPr>
          <p:cNvPicPr>
            <a:picLocks noChangeAspect="1"/>
          </p:cNvPicPr>
          <p:nvPr/>
        </p:nvPicPr>
        <p:blipFill>
          <a:blip r:embed="rId2"/>
          <a:stretch>
            <a:fillRect/>
          </a:stretch>
        </p:blipFill>
        <p:spPr>
          <a:xfrm>
            <a:off x="5853484" y="653141"/>
            <a:ext cx="5756625" cy="4255184"/>
          </a:xfrm>
          <a:prstGeom prst="rect">
            <a:avLst/>
          </a:prstGeom>
        </p:spPr>
      </p:pic>
      <p:pic>
        <p:nvPicPr>
          <p:cNvPr id="6" name="Picture 5">
            <a:extLst>
              <a:ext uri="{FF2B5EF4-FFF2-40B4-BE49-F238E27FC236}">
                <a16:creationId xmlns:a16="http://schemas.microsoft.com/office/drawing/2014/main" id="{B5A805AB-3CE5-F10D-A945-84A2D9907793}"/>
              </a:ext>
            </a:extLst>
          </p:cNvPr>
          <p:cNvPicPr>
            <a:picLocks noChangeAspect="1"/>
          </p:cNvPicPr>
          <p:nvPr/>
        </p:nvPicPr>
        <p:blipFill>
          <a:blip r:embed="rId3"/>
          <a:stretch>
            <a:fillRect/>
          </a:stretch>
        </p:blipFill>
        <p:spPr>
          <a:xfrm>
            <a:off x="1216854" y="3043136"/>
            <a:ext cx="4171990" cy="2622394"/>
          </a:xfrm>
          <a:prstGeom prst="rect">
            <a:avLst/>
          </a:prstGeom>
        </p:spPr>
      </p:pic>
    </p:spTree>
    <p:extLst>
      <p:ext uri="{BB962C8B-B14F-4D97-AF65-F5344CB8AC3E}">
        <p14:creationId xmlns:p14="http://schemas.microsoft.com/office/powerpoint/2010/main" val="66701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B6991-A8BD-497E-9486-7E3BABBA550A}"/>
              </a:ext>
            </a:extLst>
          </p:cNvPr>
          <p:cNvSpPr txBox="1"/>
          <p:nvPr/>
        </p:nvSpPr>
        <p:spPr>
          <a:xfrm>
            <a:off x="695617" y="499253"/>
            <a:ext cx="3700891" cy="523220"/>
          </a:xfrm>
          <a:prstGeom prst="rect">
            <a:avLst/>
          </a:prstGeom>
          <a:solidFill>
            <a:schemeClr val="accent2"/>
          </a:solidFill>
        </p:spPr>
        <p:txBody>
          <a:bodyPr wrap="square" rtlCol="0">
            <a:spAutoFit/>
          </a:bodyPr>
          <a:lstStyle/>
          <a:p>
            <a:pPr algn="ctr"/>
            <a:r>
              <a:rPr lang="en-US" altLang="ko-KR" sz="2800" b="1" i="1" dirty="0">
                <a:solidFill>
                  <a:schemeClr val="bg1"/>
                </a:solidFill>
                <a:latin typeface="Times New Roman" panose="02020603050405020304" pitchFamily="18" charset="0"/>
                <a:cs typeface="Times New Roman" panose="02020603050405020304" pitchFamily="18" charset="0"/>
              </a:rPr>
              <a:t>XGBOOST:</a:t>
            </a:r>
            <a:endParaRPr lang="ko-KR" altLang="en-US" sz="2800" b="1" i="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99E2E3-41C3-4C47-87EA-02219D3E7EF4}"/>
              </a:ext>
            </a:extLst>
          </p:cNvPr>
          <p:cNvSpPr txBox="1"/>
          <p:nvPr/>
        </p:nvSpPr>
        <p:spPr>
          <a:xfrm>
            <a:off x="830782" y="1465822"/>
            <a:ext cx="5486889" cy="1133965"/>
          </a:xfrm>
          <a:prstGeom prst="rect">
            <a:avLst/>
          </a:prstGeom>
          <a:noFill/>
        </p:spPr>
        <p:txBody>
          <a:bodyPr wrap="square" rtlCol="0">
            <a:spAutoFit/>
          </a:bodyPr>
          <a:lstStyle/>
          <a:p>
            <a:pPr>
              <a:lnSpc>
                <a:spcPct val="150000"/>
              </a:lnSpc>
            </a:pPr>
            <a:r>
              <a:rPr lang="en-US" altLang="ko-KR" sz="2400" dirty="0">
                <a:solidFill>
                  <a:schemeClr val="bg1"/>
                </a:solidFill>
                <a:latin typeface="Times New Roman" panose="02020603050405020304" pitchFamily="18" charset="0"/>
                <a:cs typeface="Times New Roman" panose="02020603050405020304" pitchFamily="18" charset="0"/>
              </a:rPr>
              <a:t>It is the best model for prediction with:</a:t>
            </a:r>
          </a:p>
          <a:p>
            <a:pPr>
              <a:lnSpc>
                <a:spcPct val="150000"/>
              </a:lnSpc>
            </a:pPr>
            <a:r>
              <a:rPr lang="en-US" altLang="ko-KR" sz="2400" dirty="0">
                <a:solidFill>
                  <a:schemeClr val="bg1"/>
                </a:solidFill>
                <a:latin typeface="Times New Roman" panose="02020603050405020304" pitchFamily="18" charset="0"/>
                <a:cs typeface="Times New Roman" panose="02020603050405020304" pitchFamily="18" charset="0"/>
              </a:rPr>
              <a:t>Accuracy: 91.83%</a:t>
            </a:r>
          </a:p>
        </p:txBody>
      </p:sp>
      <p:pic>
        <p:nvPicPr>
          <p:cNvPr id="6" name="Picture 5">
            <a:extLst>
              <a:ext uri="{FF2B5EF4-FFF2-40B4-BE49-F238E27FC236}">
                <a16:creationId xmlns:a16="http://schemas.microsoft.com/office/drawing/2014/main" id="{1FA0023A-3B96-9593-CCF2-A0488E1E829E}"/>
              </a:ext>
            </a:extLst>
          </p:cNvPr>
          <p:cNvPicPr>
            <a:picLocks noChangeAspect="1"/>
          </p:cNvPicPr>
          <p:nvPr/>
        </p:nvPicPr>
        <p:blipFill>
          <a:blip r:embed="rId2"/>
          <a:stretch>
            <a:fillRect/>
          </a:stretch>
        </p:blipFill>
        <p:spPr>
          <a:xfrm>
            <a:off x="6317671" y="712510"/>
            <a:ext cx="5326989" cy="3774553"/>
          </a:xfrm>
          <a:prstGeom prst="rect">
            <a:avLst/>
          </a:prstGeom>
        </p:spPr>
      </p:pic>
      <p:pic>
        <p:nvPicPr>
          <p:cNvPr id="8" name="Picture 7">
            <a:extLst>
              <a:ext uri="{FF2B5EF4-FFF2-40B4-BE49-F238E27FC236}">
                <a16:creationId xmlns:a16="http://schemas.microsoft.com/office/drawing/2014/main" id="{8A7762EE-06BF-EE4F-8CE1-7F5CE01F2FB2}"/>
              </a:ext>
            </a:extLst>
          </p:cNvPr>
          <p:cNvPicPr>
            <a:picLocks noChangeAspect="1"/>
          </p:cNvPicPr>
          <p:nvPr/>
        </p:nvPicPr>
        <p:blipFill>
          <a:blip r:embed="rId3"/>
          <a:stretch>
            <a:fillRect/>
          </a:stretch>
        </p:blipFill>
        <p:spPr>
          <a:xfrm>
            <a:off x="1344610" y="2900990"/>
            <a:ext cx="4243856" cy="2714447"/>
          </a:xfrm>
          <a:prstGeom prst="rect">
            <a:avLst/>
          </a:prstGeom>
        </p:spPr>
      </p:pic>
    </p:spTree>
    <p:extLst>
      <p:ext uri="{BB962C8B-B14F-4D97-AF65-F5344CB8AC3E}">
        <p14:creationId xmlns:p14="http://schemas.microsoft.com/office/powerpoint/2010/main" val="1053171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B6991-A8BD-497E-9486-7E3BABBA550A}"/>
              </a:ext>
            </a:extLst>
          </p:cNvPr>
          <p:cNvSpPr txBox="1"/>
          <p:nvPr/>
        </p:nvSpPr>
        <p:spPr>
          <a:xfrm>
            <a:off x="695617" y="499253"/>
            <a:ext cx="3700891" cy="523220"/>
          </a:xfrm>
          <a:prstGeom prst="rect">
            <a:avLst/>
          </a:prstGeom>
          <a:solidFill>
            <a:schemeClr val="accent2"/>
          </a:solidFill>
        </p:spPr>
        <p:txBody>
          <a:bodyPr wrap="square" rtlCol="0">
            <a:spAutoFit/>
          </a:bodyPr>
          <a:lstStyle/>
          <a:p>
            <a:pPr algn="ctr"/>
            <a:r>
              <a:rPr lang="en-US" altLang="ko-KR" sz="2800" b="1" i="1" dirty="0">
                <a:solidFill>
                  <a:schemeClr val="bg1"/>
                </a:solidFill>
                <a:latin typeface="Times New Roman" panose="02020603050405020304" pitchFamily="18" charset="0"/>
                <a:cs typeface="Times New Roman" panose="02020603050405020304" pitchFamily="18" charset="0"/>
              </a:rPr>
              <a:t>DECISION TREE:</a:t>
            </a:r>
            <a:endParaRPr lang="ko-KR" altLang="en-US" sz="2800" b="1" i="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99E2E3-41C3-4C47-87EA-02219D3E7EF4}"/>
              </a:ext>
            </a:extLst>
          </p:cNvPr>
          <p:cNvSpPr txBox="1"/>
          <p:nvPr/>
        </p:nvSpPr>
        <p:spPr>
          <a:xfrm>
            <a:off x="830782" y="1465822"/>
            <a:ext cx="5486889" cy="1133965"/>
          </a:xfrm>
          <a:prstGeom prst="rect">
            <a:avLst/>
          </a:prstGeom>
          <a:noFill/>
        </p:spPr>
        <p:txBody>
          <a:bodyPr wrap="square" rtlCol="0">
            <a:spAutoFit/>
          </a:bodyPr>
          <a:lstStyle/>
          <a:p>
            <a:pPr>
              <a:lnSpc>
                <a:spcPct val="150000"/>
              </a:lnSpc>
            </a:pPr>
            <a:r>
              <a:rPr lang="en-US" altLang="ko-KR" sz="2400" dirty="0">
                <a:solidFill>
                  <a:schemeClr val="bg1"/>
                </a:solidFill>
                <a:latin typeface="Times New Roman" panose="02020603050405020304" pitchFamily="18" charset="0"/>
                <a:cs typeface="Times New Roman" panose="02020603050405020304" pitchFamily="18" charset="0"/>
              </a:rPr>
              <a:t>It is the best model for prediction with:</a:t>
            </a:r>
          </a:p>
          <a:p>
            <a:pPr>
              <a:lnSpc>
                <a:spcPct val="150000"/>
              </a:lnSpc>
            </a:pPr>
            <a:r>
              <a:rPr lang="en-US" altLang="ko-KR" sz="2400" dirty="0">
                <a:solidFill>
                  <a:schemeClr val="bg1"/>
                </a:solidFill>
                <a:latin typeface="Times New Roman" panose="02020603050405020304" pitchFamily="18" charset="0"/>
                <a:cs typeface="Times New Roman" panose="02020603050405020304" pitchFamily="18" charset="0"/>
              </a:rPr>
              <a:t>Accuracy: 74.83%</a:t>
            </a:r>
          </a:p>
        </p:txBody>
      </p:sp>
      <p:pic>
        <p:nvPicPr>
          <p:cNvPr id="2" name="Picture 1">
            <a:extLst>
              <a:ext uri="{FF2B5EF4-FFF2-40B4-BE49-F238E27FC236}">
                <a16:creationId xmlns:a16="http://schemas.microsoft.com/office/drawing/2014/main" id="{CAC30066-6AB0-C345-D22D-91A00F820CE1}"/>
              </a:ext>
            </a:extLst>
          </p:cNvPr>
          <p:cNvPicPr>
            <a:picLocks noChangeAspect="1"/>
          </p:cNvPicPr>
          <p:nvPr/>
        </p:nvPicPr>
        <p:blipFill>
          <a:blip r:embed="rId2"/>
          <a:stretch>
            <a:fillRect/>
          </a:stretch>
        </p:blipFill>
        <p:spPr>
          <a:xfrm>
            <a:off x="6096000" y="246623"/>
            <a:ext cx="5768994" cy="3773180"/>
          </a:xfrm>
          <a:prstGeom prst="rect">
            <a:avLst/>
          </a:prstGeom>
        </p:spPr>
      </p:pic>
      <p:pic>
        <p:nvPicPr>
          <p:cNvPr id="4" name="Picture 3">
            <a:extLst>
              <a:ext uri="{FF2B5EF4-FFF2-40B4-BE49-F238E27FC236}">
                <a16:creationId xmlns:a16="http://schemas.microsoft.com/office/drawing/2014/main" id="{79A038F6-24FE-ADEF-8819-DF71AE0BB4D2}"/>
              </a:ext>
            </a:extLst>
          </p:cNvPr>
          <p:cNvPicPr>
            <a:picLocks noChangeAspect="1"/>
          </p:cNvPicPr>
          <p:nvPr/>
        </p:nvPicPr>
        <p:blipFill>
          <a:blip r:embed="rId3"/>
          <a:stretch>
            <a:fillRect/>
          </a:stretch>
        </p:blipFill>
        <p:spPr>
          <a:xfrm>
            <a:off x="1283689" y="2980045"/>
            <a:ext cx="4359405" cy="2818308"/>
          </a:xfrm>
          <a:prstGeom prst="rect">
            <a:avLst/>
          </a:prstGeom>
        </p:spPr>
      </p:pic>
    </p:spTree>
    <p:extLst>
      <p:ext uri="{BB962C8B-B14F-4D97-AF65-F5344CB8AC3E}">
        <p14:creationId xmlns:p14="http://schemas.microsoft.com/office/powerpoint/2010/main" val="3969383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61F608-A80E-21A9-0F66-304E43AE8569}"/>
              </a:ext>
            </a:extLst>
          </p:cNvPr>
          <p:cNvPicPr>
            <a:picLocks noChangeAspect="1"/>
          </p:cNvPicPr>
          <p:nvPr/>
        </p:nvPicPr>
        <p:blipFill>
          <a:blip r:embed="rId2"/>
          <a:stretch>
            <a:fillRect/>
          </a:stretch>
        </p:blipFill>
        <p:spPr>
          <a:xfrm>
            <a:off x="0" y="0"/>
            <a:ext cx="12192000" cy="6890740"/>
          </a:xfrm>
          <a:prstGeom prst="rect">
            <a:avLst/>
          </a:prstGeom>
        </p:spPr>
      </p:pic>
      <p:sp>
        <p:nvSpPr>
          <p:cNvPr id="6" name="TextBox 5">
            <a:extLst>
              <a:ext uri="{FF2B5EF4-FFF2-40B4-BE49-F238E27FC236}">
                <a16:creationId xmlns:a16="http://schemas.microsoft.com/office/drawing/2014/main" id="{9ADA6B25-C09B-229F-6FEB-26181919F923}"/>
              </a:ext>
            </a:extLst>
          </p:cNvPr>
          <p:cNvSpPr txBox="1"/>
          <p:nvPr/>
        </p:nvSpPr>
        <p:spPr>
          <a:xfrm>
            <a:off x="4338320" y="2722880"/>
            <a:ext cx="4826000" cy="1015663"/>
          </a:xfrm>
          <a:prstGeom prst="rect">
            <a:avLst/>
          </a:prstGeom>
          <a:noFill/>
        </p:spPr>
        <p:txBody>
          <a:bodyPr wrap="square" rtlCol="0">
            <a:spAutoFit/>
          </a:bodyPr>
          <a:lstStyle/>
          <a:p>
            <a:r>
              <a:rPr lang="en-US" sz="6000" dirty="0">
                <a:solidFill>
                  <a:schemeClr val="bg1"/>
                </a:solidFill>
                <a:highlight>
                  <a:srgbClr val="0000FF"/>
                </a:highlight>
                <a:latin typeface="Amasis MT Pro Black" panose="02040A04050005020304" pitchFamily="18" charset="0"/>
              </a:rPr>
              <a:t>THANKS</a:t>
            </a:r>
          </a:p>
        </p:txBody>
      </p:sp>
    </p:spTree>
    <p:extLst>
      <p:ext uri="{BB962C8B-B14F-4D97-AF65-F5344CB8AC3E}">
        <p14:creationId xmlns:p14="http://schemas.microsoft.com/office/powerpoint/2010/main" val="153624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BBB72-40A7-CE97-DA98-9A16CFF999E6}"/>
              </a:ext>
            </a:extLst>
          </p:cNvPr>
          <p:cNvPicPr>
            <a:picLocks noChangeAspect="1"/>
          </p:cNvPicPr>
          <p:nvPr/>
        </p:nvPicPr>
        <p:blipFill>
          <a:blip r:embed="rId2"/>
          <a:stretch>
            <a:fillRect/>
          </a:stretch>
        </p:blipFill>
        <p:spPr>
          <a:xfrm>
            <a:off x="0" y="0"/>
            <a:ext cx="12192000" cy="6858000"/>
          </a:xfrm>
          <a:prstGeom prst="rect">
            <a:avLst/>
          </a:prstGeom>
        </p:spPr>
      </p:pic>
      <p:sp>
        <p:nvSpPr>
          <p:cNvPr id="2" name="Text Placeholder 1">
            <a:extLst>
              <a:ext uri="{FF2B5EF4-FFF2-40B4-BE49-F238E27FC236}">
                <a16:creationId xmlns:a16="http://schemas.microsoft.com/office/drawing/2014/main" id="{C48A1F72-C817-3517-D98C-EE7DE1A8D195}"/>
              </a:ext>
            </a:extLst>
          </p:cNvPr>
          <p:cNvSpPr>
            <a:spLocks noGrp="1"/>
          </p:cNvSpPr>
          <p:nvPr>
            <p:ph type="body" sz="quarter" idx="10"/>
          </p:nvPr>
        </p:nvSpPr>
        <p:spPr>
          <a:xfrm>
            <a:off x="293459" y="558403"/>
            <a:ext cx="11573197" cy="724247"/>
          </a:xfrm>
        </p:spPr>
        <p:txBody>
          <a:bodyPr/>
          <a:lstStyle/>
          <a:p>
            <a:r>
              <a:rPr lang="en-US" dirty="0"/>
              <a:t>AGENDA</a:t>
            </a:r>
          </a:p>
        </p:txBody>
      </p:sp>
      <p:grpSp>
        <p:nvGrpSpPr>
          <p:cNvPr id="3" name="Group 2">
            <a:extLst>
              <a:ext uri="{FF2B5EF4-FFF2-40B4-BE49-F238E27FC236}">
                <a16:creationId xmlns:a16="http://schemas.microsoft.com/office/drawing/2014/main" id="{BB223927-DC7F-7187-ACE4-E70CC1AB3759}"/>
              </a:ext>
            </a:extLst>
          </p:cNvPr>
          <p:cNvGrpSpPr/>
          <p:nvPr/>
        </p:nvGrpSpPr>
        <p:grpSpPr>
          <a:xfrm>
            <a:off x="6937839" y="1731179"/>
            <a:ext cx="4545907" cy="1146865"/>
            <a:chOff x="3017859" y="4283314"/>
            <a:chExt cx="3600521" cy="1146865"/>
          </a:xfrm>
        </p:grpSpPr>
        <p:sp>
          <p:nvSpPr>
            <p:cNvPr id="9" name="TextBox 8">
              <a:extLst>
                <a:ext uri="{FF2B5EF4-FFF2-40B4-BE49-F238E27FC236}">
                  <a16:creationId xmlns:a16="http://schemas.microsoft.com/office/drawing/2014/main" id="{45C20ED1-B508-E7C3-BD8D-3F92933AFDC3}"/>
                </a:ext>
              </a:extLst>
            </p:cNvPr>
            <p:cNvSpPr txBox="1"/>
            <p:nvPr/>
          </p:nvSpPr>
          <p:spPr>
            <a:xfrm>
              <a:off x="3252851" y="4722293"/>
              <a:ext cx="3130536" cy="707886"/>
            </a:xfrm>
            <a:prstGeom prst="rect">
              <a:avLst/>
            </a:prstGeom>
            <a:noFill/>
          </p:spPr>
          <p:txBody>
            <a:bodyPr wrap="square" rtlCol="0">
              <a:spAutoFit/>
            </a:bodyPr>
            <a:lstStyle/>
            <a:p>
              <a:pPr algn="ctr"/>
              <a:r>
                <a:rPr lang="en-US" altLang="ko-KR" sz="2000" dirty="0">
                  <a:solidFill>
                    <a:schemeClr val="tx1">
                      <a:lumMod val="65000"/>
                      <a:lumOff val="35000"/>
                    </a:schemeClr>
                  </a:solidFill>
                  <a:cs typeface="Arial" pitchFamily="34" charset="0"/>
                </a:rPr>
                <a:t>Some visualization to discover the data</a:t>
              </a:r>
              <a:endParaRPr lang="ko-KR" altLang="en-US" sz="2000" dirty="0">
                <a:solidFill>
                  <a:schemeClr val="tx1">
                    <a:lumMod val="65000"/>
                    <a:lumOff val="35000"/>
                  </a:schemeClr>
                </a:solidFill>
                <a:cs typeface="Arial" pitchFamily="34" charset="0"/>
              </a:endParaRPr>
            </a:p>
          </p:txBody>
        </p:sp>
        <p:sp>
          <p:nvSpPr>
            <p:cNvPr id="10" name="TextBox 9">
              <a:extLst>
                <a:ext uri="{FF2B5EF4-FFF2-40B4-BE49-F238E27FC236}">
                  <a16:creationId xmlns:a16="http://schemas.microsoft.com/office/drawing/2014/main" id="{DE421840-B61F-C8C9-A4CF-8500BA15CEB4}"/>
                </a:ext>
              </a:extLst>
            </p:cNvPr>
            <p:cNvSpPr txBox="1"/>
            <p:nvPr/>
          </p:nvSpPr>
          <p:spPr>
            <a:xfrm>
              <a:off x="3017859" y="4283314"/>
              <a:ext cx="3600521" cy="523220"/>
            </a:xfrm>
            <a:prstGeom prst="rect">
              <a:avLst/>
            </a:prstGeom>
            <a:noFill/>
          </p:spPr>
          <p:txBody>
            <a:bodyPr wrap="square" rtlCol="0">
              <a:spAutoFit/>
            </a:bodyPr>
            <a:lstStyle/>
            <a:p>
              <a:pPr algn="ctr"/>
              <a:r>
                <a:rPr lang="en-US" altLang="ko-KR" sz="2800" b="1" dirty="0">
                  <a:solidFill>
                    <a:schemeClr val="accent4"/>
                  </a:solidFill>
                  <a:cs typeface="Arial" pitchFamily="34" charset="0"/>
                </a:rPr>
                <a:t>Data Analysis</a:t>
              </a:r>
              <a:endParaRPr lang="ko-KR" altLang="en-US" sz="2800" b="1" dirty="0">
                <a:solidFill>
                  <a:schemeClr val="accent4"/>
                </a:solidFill>
                <a:cs typeface="Arial" pitchFamily="34" charset="0"/>
              </a:endParaRPr>
            </a:p>
          </p:txBody>
        </p:sp>
      </p:grpSp>
      <p:grpSp>
        <p:nvGrpSpPr>
          <p:cNvPr id="11" name="Group 10">
            <a:extLst>
              <a:ext uri="{FF2B5EF4-FFF2-40B4-BE49-F238E27FC236}">
                <a16:creationId xmlns:a16="http://schemas.microsoft.com/office/drawing/2014/main" id="{76665F75-9AFB-6C0D-BDB5-AA55224FCA7A}"/>
              </a:ext>
            </a:extLst>
          </p:cNvPr>
          <p:cNvGrpSpPr/>
          <p:nvPr/>
        </p:nvGrpSpPr>
        <p:grpSpPr>
          <a:xfrm>
            <a:off x="1448996" y="4243675"/>
            <a:ext cx="3658999" cy="1248693"/>
            <a:chOff x="2002122" y="4141321"/>
            <a:chExt cx="2898058" cy="1248693"/>
          </a:xfrm>
        </p:grpSpPr>
        <p:sp>
          <p:nvSpPr>
            <p:cNvPr id="12" name="TextBox 11">
              <a:extLst>
                <a:ext uri="{FF2B5EF4-FFF2-40B4-BE49-F238E27FC236}">
                  <a16:creationId xmlns:a16="http://schemas.microsoft.com/office/drawing/2014/main" id="{C661D45F-91C9-2215-017E-287E0A366E7D}"/>
                </a:ext>
              </a:extLst>
            </p:cNvPr>
            <p:cNvSpPr txBox="1"/>
            <p:nvPr/>
          </p:nvSpPr>
          <p:spPr>
            <a:xfrm>
              <a:off x="2288481" y="4682128"/>
              <a:ext cx="2325339" cy="707886"/>
            </a:xfrm>
            <a:prstGeom prst="rect">
              <a:avLst/>
            </a:prstGeom>
            <a:noFill/>
          </p:spPr>
          <p:txBody>
            <a:bodyPr wrap="square" rtlCol="0">
              <a:spAutoFit/>
            </a:bodyPr>
            <a:lstStyle/>
            <a:p>
              <a:pPr algn="ctr"/>
              <a:r>
                <a:rPr lang="en-US" altLang="ko-KR" sz="2000" dirty="0">
                  <a:solidFill>
                    <a:schemeClr val="tx1">
                      <a:lumMod val="65000"/>
                      <a:lumOff val="35000"/>
                    </a:schemeClr>
                  </a:solidFill>
                  <a:cs typeface="Arial" pitchFamily="34" charset="0"/>
                </a:rPr>
                <a:t>How to make data available for modelling</a:t>
              </a:r>
              <a:endParaRPr lang="ko-KR" altLang="en-US" sz="2000" dirty="0">
                <a:solidFill>
                  <a:schemeClr val="tx1">
                    <a:lumMod val="65000"/>
                    <a:lumOff val="35000"/>
                  </a:schemeClr>
                </a:solidFill>
                <a:cs typeface="Arial" pitchFamily="34" charset="0"/>
              </a:endParaRPr>
            </a:p>
          </p:txBody>
        </p:sp>
        <p:sp>
          <p:nvSpPr>
            <p:cNvPr id="13" name="TextBox 12">
              <a:extLst>
                <a:ext uri="{FF2B5EF4-FFF2-40B4-BE49-F238E27FC236}">
                  <a16:creationId xmlns:a16="http://schemas.microsoft.com/office/drawing/2014/main" id="{D0F9E5EE-880E-3805-30E8-9D2591E043C9}"/>
                </a:ext>
              </a:extLst>
            </p:cNvPr>
            <p:cNvSpPr txBox="1"/>
            <p:nvPr/>
          </p:nvSpPr>
          <p:spPr>
            <a:xfrm>
              <a:off x="2002122" y="4141321"/>
              <a:ext cx="2898058" cy="523220"/>
            </a:xfrm>
            <a:prstGeom prst="rect">
              <a:avLst/>
            </a:prstGeom>
            <a:noFill/>
          </p:spPr>
          <p:txBody>
            <a:bodyPr wrap="square" rtlCol="0">
              <a:spAutoFit/>
            </a:bodyPr>
            <a:lstStyle/>
            <a:p>
              <a:pPr algn="ctr"/>
              <a:r>
                <a:rPr lang="en-US" altLang="ko-KR" sz="2800" b="1" dirty="0">
                  <a:solidFill>
                    <a:schemeClr val="accent2"/>
                  </a:solidFill>
                  <a:cs typeface="Arial" pitchFamily="34" charset="0"/>
                </a:rPr>
                <a:t>Data Preprocessing</a:t>
              </a:r>
              <a:endParaRPr lang="ko-KR" altLang="en-US" sz="2800" b="1" dirty="0">
                <a:solidFill>
                  <a:schemeClr val="accent2"/>
                </a:solidFill>
                <a:cs typeface="Arial" pitchFamily="34" charset="0"/>
              </a:endParaRPr>
            </a:p>
          </p:txBody>
        </p:sp>
      </p:grpSp>
      <p:grpSp>
        <p:nvGrpSpPr>
          <p:cNvPr id="14" name="Group 13">
            <a:extLst>
              <a:ext uri="{FF2B5EF4-FFF2-40B4-BE49-F238E27FC236}">
                <a16:creationId xmlns:a16="http://schemas.microsoft.com/office/drawing/2014/main" id="{7E9D0A8E-B4F3-72CE-3C3F-3523BCEF7D74}"/>
              </a:ext>
            </a:extLst>
          </p:cNvPr>
          <p:cNvGrpSpPr/>
          <p:nvPr/>
        </p:nvGrpSpPr>
        <p:grpSpPr>
          <a:xfrm>
            <a:off x="1448996" y="1597288"/>
            <a:ext cx="2993157" cy="1280756"/>
            <a:chOff x="3051901" y="4124791"/>
            <a:chExt cx="1904854" cy="1280756"/>
          </a:xfrm>
        </p:grpSpPr>
        <p:sp>
          <p:nvSpPr>
            <p:cNvPr id="15" name="TextBox 14">
              <a:extLst>
                <a:ext uri="{FF2B5EF4-FFF2-40B4-BE49-F238E27FC236}">
                  <a16:creationId xmlns:a16="http://schemas.microsoft.com/office/drawing/2014/main" id="{9A9BFDFB-CBC9-9665-1F3D-7CF1C54D759F}"/>
                </a:ext>
              </a:extLst>
            </p:cNvPr>
            <p:cNvSpPr txBox="1"/>
            <p:nvPr/>
          </p:nvSpPr>
          <p:spPr>
            <a:xfrm>
              <a:off x="3069903" y="4697661"/>
              <a:ext cx="1886852" cy="707886"/>
            </a:xfrm>
            <a:prstGeom prst="rect">
              <a:avLst/>
            </a:prstGeom>
            <a:noFill/>
          </p:spPr>
          <p:txBody>
            <a:bodyPr wrap="square" rtlCol="0">
              <a:spAutoFit/>
            </a:bodyPr>
            <a:lstStyle/>
            <a:p>
              <a:pPr algn="ctr"/>
              <a:r>
                <a:rPr lang="en-US" altLang="ko-KR" sz="2000" dirty="0">
                  <a:solidFill>
                    <a:schemeClr val="tx1">
                      <a:lumMod val="65000"/>
                      <a:lumOff val="35000"/>
                    </a:schemeClr>
                  </a:solidFill>
                  <a:cs typeface="Arial" pitchFamily="34" charset="0"/>
                </a:rPr>
                <a:t>Some Information about the data</a:t>
              </a:r>
              <a:endParaRPr lang="ko-KR" altLang="en-US" sz="2000" dirty="0">
                <a:solidFill>
                  <a:schemeClr val="tx1">
                    <a:lumMod val="65000"/>
                    <a:lumOff val="35000"/>
                  </a:schemeClr>
                </a:solidFill>
                <a:cs typeface="Arial" pitchFamily="34" charset="0"/>
              </a:endParaRPr>
            </a:p>
          </p:txBody>
        </p:sp>
        <p:sp>
          <p:nvSpPr>
            <p:cNvPr id="16" name="TextBox 15">
              <a:extLst>
                <a:ext uri="{FF2B5EF4-FFF2-40B4-BE49-F238E27FC236}">
                  <a16:creationId xmlns:a16="http://schemas.microsoft.com/office/drawing/2014/main" id="{3309B6BA-881B-0237-BFB9-D30515AD2DD8}"/>
                </a:ext>
              </a:extLst>
            </p:cNvPr>
            <p:cNvSpPr txBox="1"/>
            <p:nvPr/>
          </p:nvSpPr>
          <p:spPr>
            <a:xfrm>
              <a:off x="3051901" y="4124791"/>
              <a:ext cx="1870812"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Introduction </a:t>
              </a:r>
              <a:endParaRPr lang="ko-KR" altLang="en-US" sz="3200" b="1" dirty="0">
                <a:solidFill>
                  <a:schemeClr val="accent1"/>
                </a:solidFill>
                <a:cs typeface="Arial" pitchFamily="34" charset="0"/>
              </a:endParaRPr>
            </a:p>
          </p:txBody>
        </p:sp>
      </p:grpSp>
      <p:grpSp>
        <p:nvGrpSpPr>
          <p:cNvPr id="17" name="Group 16">
            <a:extLst>
              <a:ext uri="{FF2B5EF4-FFF2-40B4-BE49-F238E27FC236}">
                <a16:creationId xmlns:a16="http://schemas.microsoft.com/office/drawing/2014/main" id="{EE8B7616-AE7B-946B-F6C3-066BF9FFF1A7}"/>
              </a:ext>
            </a:extLst>
          </p:cNvPr>
          <p:cNvGrpSpPr/>
          <p:nvPr/>
        </p:nvGrpSpPr>
        <p:grpSpPr>
          <a:xfrm>
            <a:off x="7445556" y="4114411"/>
            <a:ext cx="2390383" cy="1231106"/>
            <a:chOff x="3017859" y="4283314"/>
            <a:chExt cx="1893269" cy="1231106"/>
          </a:xfrm>
        </p:grpSpPr>
        <p:sp>
          <p:nvSpPr>
            <p:cNvPr id="18" name="TextBox 17">
              <a:extLst>
                <a:ext uri="{FF2B5EF4-FFF2-40B4-BE49-F238E27FC236}">
                  <a16:creationId xmlns:a16="http://schemas.microsoft.com/office/drawing/2014/main" id="{DD2C0DE9-D0B7-CC3F-D96D-58EEAEB4E836}"/>
                </a:ext>
              </a:extLst>
            </p:cNvPr>
            <p:cNvSpPr txBox="1"/>
            <p:nvPr/>
          </p:nvSpPr>
          <p:spPr>
            <a:xfrm>
              <a:off x="3024276" y="4806534"/>
              <a:ext cx="1886852" cy="707886"/>
            </a:xfrm>
            <a:prstGeom prst="rect">
              <a:avLst/>
            </a:prstGeom>
            <a:noFill/>
          </p:spPr>
          <p:txBody>
            <a:bodyPr wrap="square" rtlCol="0">
              <a:spAutoFit/>
            </a:bodyPr>
            <a:lstStyle/>
            <a:p>
              <a:pPr algn="ctr"/>
              <a:r>
                <a:rPr lang="en-US" altLang="ko-KR" sz="2000" dirty="0">
                  <a:solidFill>
                    <a:schemeClr val="tx1">
                      <a:lumMod val="65000"/>
                      <a:lumOff val="35000"/>
                    </a:schemeClr>
                  </a:solidFill>
                  <a:cs typeface="Arial" pitchFamily="34" charset="0"/>
                </a:rPr>
                <a:t>Predictions based on given data</a:t>
              </a:r>
              <a:endParaRPr lang="ko-KR" altLang="en-US" sz="2000" dirty="0">
                <a:solidFill>
                  <a:schemeClr val="tx1">
                    <a:lumMod val="65000"/>
                    <a:lumOff val="35000"/>
                  </a:schemeClr>
                </a:solidFill>
                <a:cs typeface="Arial" pitchFamily="34" charset="0"/>
              </a:endParaRPr>
            </a:p>
          </p:txBody>
        </p:sp>
        <p:sp>
          <p:nvSpPr>
            <p:cNvPr id="19" name="TextBox 18">
              <a:extLst>
                <a:ext uri="{FF2B5EF4-FFF2-40B4-BE49-F238E27FC236}">
                  <a16:creationId xmlns:a16="http://schemas.microsoft.com/office/drawing/2014/main" id="{69E25975-09C8-1C2A-C1A8-C92394F14188}"/>
                </a:ext>
              </a:extLst>
            </p:cNvPr>
            <p:cNvSpPr txBox="1"/>
            <p:nvPr/>
          </p:nvSpPr>
          <p:spPr>
            <a:xfrm>
              <a:off x="3017859" y="4283314"/>
              <a:ext cx="1870811" cy="523220"/>
            </a:xfrm>
            <a:prstGeom prst="rect">
              <a:avLst/>
            </a:prstGeom>
            <a:noFill/>
          </p:spPr>
          <p:txBody>
            <a:bodyPr wrap="square" rtlCol="0">
              <a:spAutoFit/>
            </a:bodyPr>
            <a:lstStyle/>
            <a:p>
              <a:pPr algn="ctr"/>
              <a:r>
                <a:rPr lang="en-US" altLang="ko-KR" sz="2800" b="1" dirty="0">
                  <a:solidFill>
                    <a:schemeClr val="accent3"/>
                  </a:solidFill>
                  <a:cs typeface="Arial" pitchFamily="34" charset="0"/>
                </a:rPr>
                <a:t>Modelling</a:t>
              </a:r>
              <a:endParaRPr lang="ko-KR" altLang="en-US" sz="2800" b="1" dirty="0">
                <a:solidFill>
                  <a:schemeClr val="accent3"/>
                </a:solidFill>
                <a:cs typeface="Arial" pitchFamily="34" charset="0"/>
              </a:endParaRPr>
            </a:p>
          </p:txBody>
        </p:sp>
      </p:grpSp>
      <p:grpSp>
        <p:nvGrpSpPr>
          <p:cNvPr id="20" name="Group 19">
            <a:extLst>
              <a:ext uri="{FF2B5EF4-FFF2-40B4-BE49-F238E27FC236}">
                <a16:creationId xmlns:a16="http://schemas.microsoft.com/office/drawing/2014/main" id="{7113DB94-D847-1C91-8576-2D84711EB579}"/>
              </a:ext>
            </a:extLst>
          </p:cNvPr>
          <p:cNvGrpSpPr/>
          <p:nvPr/>
        </p:nvGrpSpPr>
        <p:grpSpPr>
          <a:xfrm>
            <a:off x="5250417" y="2502798"/>
            <a:ext cx="1691164" cy="1669524"/>
            <a:chOff x="5132554" y="2894764"/>
            <a:chExt cx="2216558" cy="2188194"/>
          </a:xfrm>
        </p:grpSpPr>
        <p:grpSp>
          <p:nvGrpSpPr>
            <p:cNvPr id="21" name="Group 20">
              <a:extLst>
                <a:ext uri="{FF2B5EF4-FFF2-40B4-BE49-F238E27FC236}">
                  <a16:creationId xmlns:a16="http://schemas.microsoft.com/office/drawing/2014/main" id="{BA8330A4-F6C1-74BE-2A5A-AE5B13B6DF79}"/>
                </a:ext>
              </a:extLst>
            </p:cNvPr>
            <p:cNvGrpSpPr/>
            <p:nvPr/>
          </p:nvGrpSpPr>
          <p:grpSpPr>
            <a:xfrm>
              <a:off x="5132554" y="2894764"/>
              <a:ext cx="2216558" cy="2188194"/>
              <a:chOff x="5056354" y="2951914"/>
              <a:chExt cx="2216558" cy="2188194"/>
            </a:xfrm>
          </p:grpSpPr>
          <p:sp>
            <p:nvSpPr>
              <p:cNvPr id="23" name="Right Triangle 22">
                <a:extLst>
                  <a:ext uri="{FF2B5EF4-FFF2-40B4-BE49-F238E27FC236}">
                    <a16:creationId xmlns:a16="http://schemas.microsoft.com/office/drawing/2014/main" id="{52997A12-8FC2-56A4-C431-3202A5C26962}"/>
                  </a:ext>
                </a:extLst>
              </p:cNvPr>
              <p:cNvSpPr/>
              <p:nvPr/>
            </p:nvSpPr>
            <p:spPr>
              <a:xfrm rot="10800000" flipV="1">
                <a:off x="6160017" y="4027212"/>
                <a:ext cx="1112895" cy="1112896"/>
              </a:xfrm>
              <a:prstGeom prst="rtTriangle">
                <a:avLst/>
              </a:prstGeom>
              <a:solidFill>
                <a:schemeClr val="accent3"/>
              </a:solidFill>
              <a:ln>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4" name="Right Triangle 23">
                <a:extLst>
                  <a:ext uri="{FF2B5EF4-FFF2-40B4-BE49-F238E27FC236}">
                    <a16:creationId xmlns:a16="http://schemas.microsoft.com/office/drawing/2014/main" id="{E6C0E988-94BF-E809-0A12-5DAF466847BB}"/>
                  </a:ext>
                </a:extLst>
              </p:cNvPr>
              <p:cNvSpPr/>
              <p:nvPr/>
            </p:nvSpPr>
            <p:spPr>
              <a:xfrm rot="5400000" flipV="1">
                <a:off x="6155113" y="2951914"/>
                <a:ext cx="1112896" cy="1112895"/>
              </a:xfrm>
              <a:prstGeom prst="rtTriangle">
                <a:avLst/>
              </a:prstGeom>
              <a:solidFill>
                <a:schemeClr val="accent4"/>
              </a:solidFill>
              <a:ln>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5" name="Right Triangle 24">
                <a:extLst>
                  <a:ext uri="{FF2B5EF4-FFF2-40B4-BE49-F238E27FC236}">
                    <a16:creationId xmlns:a16="http://schemas.microsoft.com/office/drawing/2014/main" id="{4F4A50A8-1E1F-FB60-5F3D-31F6340DE520}"/>
                  </a:ext>
                </a:extLst>
              </p:cNvPr>
              <p:cNvSpPr/>
              <p:nvPr/>
            </p:nvSpPr>
            <p:spPr>
              <a:xfrm flipV="1">
                <a:off x="5056354" y="2955553"/>
                <a:ext cx="1112895" cy="1112896"/>
              </a:xfrm>
              <a:prstGeom prst="rtTriangle">
                <a:avLst/>
              </a:prstGeom>
              <a:solidFill>
                <a:schemeClr val="accent1"/>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dirty="0"/>
              </a:p>
            </p:txBody>
          </p:sp>
          <p:sp>
            <p:nvSpPr>
              <p:cNvPr id="26" name="Right Triangle 25">
                <a:extLst>
                  <a:ext uri="{FF2B5EF4-FFF2-40B4-BE49-F238E27FC236}">
                    <a16:creationId xmlns:a16="http://schemas.microsoft.com/office/drawing/2014/main" id="{5B5A6140-FE1D-EB3C-7C33-DD0AB31CDA23}"/>
                  </a:ext>
                </a:extLst>
              </p:cNvPr>
              <p:cNvSpPr/>
              <p:nvPr/>
            </p:nvSpPr>
            <p:spPr>
              <a:xfrm rot="16200000" flipV="1">
                <a:off x="5065254" y="4024084"/>
                <a:ext cx="1112896" cy="1112895"/>
              </a:xfrm>
              <a:prstGeom prst="rtTriangle">
                <a:avLst/>
              </a:prstGeom>
              <a:solidFill>
                <a:schemeClr val="accent2"/>
              </a:solidFill>
              <a:ln>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22" name="Rounded Rectangle 30">
              <a:extLst>
                <a:ext uri="{FF2B5EF4-FFF2-40B4-BE49-F238E27FC236}">
                  <a16:creationId xmlns:a16="http://schemas.microsoft.com/office/drawing/2014/main" id="{41924FFC-8F0D-A19C-85ED-55F991513464}"/>
                </a:ext>
              </a:extLst>
            </p:cNvPr>
            <p:cNvSpPr/>
            <p:nvPr/>
          </p:nvSpPr>
          <p:spPr>
            <a:xfrm rot="2700000">
              <a:off x="5807039" y="3586130"/>
              <a:ext cx="825800" cy="825800"/>
            </a:xfrm>
            <a:prstGeom prst="roundRect">
              <a:avLst/>
            </a:prstGeom>
            <a:gradFill flip="none" rotWithShape="1">
              <a:gsLst>
                <a:gs pos="0">
                  <a:schemeClr val="bg1">
                    <a:lumMod val="87000"/>
                  </a:schemeClr>
                </a:gs>
                <a:gs pos="100000">
                  <a:schemeClr val="bg1"/>
                </a:gs>
              </a:gsLst>
              <a:lin ang="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Tree>
    <p:extLst>
      <p:ext uri="{BB962C8B-B14F-4D97-AF65-F5344CB8AC3E}">
        <p14:creationId xmlns:p14="http://schemas.microsoft.com/office/powerpoint/2010/main" val="421058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D82379A-4806-4E55-B404-F9EBA141895F}"/>
              </a:ext>
            </a:extLst>
          </p:cNvPr>
          <p:cNvGrpSpPr/>
          <p:nvPr/>
        </p:nvGrpSpPr>
        <p:grpSpPr>
          <a:xfrm>
            <a:off x="3554852" y="2087587"/>
            <a:ext cx="5597855" cy="1323439"/>
            <a:chOff x="2898066" y="559041"/>
            <a:chExt cx="5597855" cy="1323439"/>
          </a:xfrm>
        </p:grpSpPr>
        <p:sp>
          <p:nvSpPr>
            <p:cNvPr id="6" name="TextBox 5">
              <a:extLst>
                <a:ext uri="{FF2B5EF4-FFF2-40B4-BE49-F238E27FC236}">
                  <a16:creationId xmlns:a16="http://schemas.microsoft.com/office/drawing/2014/main" id="{B4C43BF4-0643-4C68-A841-BECA7B930C64}"/>
                </a:ext>
              </a:extLst>
            </p:cNvPr>
            <p:cNvSpPr txBox="1"/>
            <p:nvPr/>
          </p:nvSpPr>
          <p:spPr>
            <a:xfrm>
              <a:off x="4393194" y="559041"/>
              <a:ext cx="4102727" cy="1323439"/>
            </a:xfrm>
            <a:prstGeom prst="rect">
              <a:avLst/>
            </a:prstGeom>
            <a:noFill/>
          </p:spPr>
          <p:txBody>
            <a:bodyPr wrap="square" lIns="108000" rIns="108000" rtlCol="0">
              <a:spAutoFit/>
            </a:bodyPr>
            <a:lstStyle/>
            <a:p>
              <a:r>
                <a:rPr lang="en-US" altLang="ko-KR" sz="4000" b="1" dirty="0">
                  <a:solidFill>
                    <a:schemeClr val="bg1"/>
                  </a:solidFill>
                  <a:cs typeface="Arial" pitchFamily="34" charset="0"/>
                </a:rPr>
                <a:t>Introduction about Data</a:t>
              </a:r>
              <a:endParaRPr lang="ko-KR" altLang="en-US" sz="4000" b="1" dirty="0">
                <a:solidFill>
                  <a:schemeClr val="bg1"/>
                </a:solidFill>
                <a:cs typeface="Arial" pitchFamily="34" charset="0"/>
              </a:endParaRPr>
            </a:p>
          </p:txBody>
        </p:sp>
        <p:sp>
          <p:nvSpPr>
            <p:cNvPr id="7" name="TextBox 6">
              <a:extLst>
                <a:ext uri="{FF2B5EF4-FFF2-40B4-BE49-F238E27FC236}">
                  <a16:creationId xmlns:a16="http://schemas.microsoft.com/office/drawing/2014/main" id="{723D0F0A-7EE6-4994-83A7-8EB91952FC61}"/>
                </a:ext>
              </a:extLst>
            </p:cNvPr>
            <p:cNvSpPr txBox="1"/>
            <p:nvPr/>
          </p:nvSpPr>
          <p:spPr>
            <a:xfrm>
              <a:off x="2898066" y="712928"/>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01</a:t>
              </a:r>
              <a:endParaRPr lang="ko-KR" altLang="en-US" sz="6000" b="1" dirty="0">
                <a:solidFill>
                  <a:schemeClr val="accent1"/>
                </a:solidFill>
                <a:cs typeface="Arial" pitchFamily="34" charset="0"/>
              </a:endParaRPr>
            </a:p>
          </p:txBody>
        </p:sp>
      </p:grpSp>
      <p:pic>
        <p:nvPicPr>
          <p:cNvPr id="2" name="Picture 1">
            <a:extLst>
              <a:ext uri="{FF2B5EF4-FFF2-40B4-BE49-F238E27FC236}">
                <a16:creationId xmlns:a16="http://schemas.microsoft.com/office/drawing/2014/main" id="{372C1B77-5DA6-1F55-5663-125602CC9006}"/>
              </a:ext>
            </a:extLst>
          </p:cNvPr>
          <p:cNvPicPr>
            <a:picLocks noChangeAspect="1"/>
          </p:cNvPicPr>
          <p:nvPr/>
        </p:nvPicPr>
        <p:blipFill>
          <a:blip r:embed="rId2"/>
          <a:stretch>
            <a:fillRect/>
          </a:stretch>
        </p:blipFill>
        <p:spPr>
          <a:xfrm>
            <a:off x="426286" y="300332"/>
            <a:ext cx="1667108" cy="323895"/>
          </a:xfrm>
          <a:prstGeom prst="rect">
            <a:avLst/>
          </a:prstGeom>
        </p:spPr>
      </p:pic>
    </p:spTree>
    <p:extLst>
      <p:ext uri="{BB962C8B-B14F-4D97-AF65-F5344CB8AC3E}">
        <p14:creationId xmlns:p14="http://schemas.microsoft.com/office/powerpoint/2010/main" val="187481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690664" y="1689746"/>
            <a:ext cx="4678460" cy="3478507"/>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fontAlgn="base">
              <a:lnSpc>
                <a:spcPct val="150000"/>
              </a:lnSpc>
            </a:pPr>
            <a:r>
              <a:rPr lang="en-US" sz="1800" b="0" i="0" dirty="0">
                <a:effectLst/>
                <a:latin typeface="Times New Roman" panose="02020603050405020304" pitchFamily="18" charset="0"/>
                <a:cs typeface="Times New Roman" panose="02020603050405020304" pitchFamily="18" charset="0"/>
              </a:rPr>
              <a:t>Bob started his own mobile company and he </a:t>
            </a:r>
          </a:p>
          <a:p>
            <a:pPr algn="l" fontAlgn="base">
              <a:lnSpc>
                <a:spcPct val="150000"/>
              </a:lnSpc>
            </a:pPr>
            <a:r>
              <a:rPr lang="en-US" sz="1800" b="0" i="0" dirty="0">
                <a:effectLst/>
                <a:latin typeface="Times New Roman" panose="02020603050405020304" pitchFamily="18" charset="0"/>
                <a:cs typeface="Times New Roman" panose="02020603050405020304" pitchFamily="18" charset="0"/>
              </a:rPr>
              <a:t>wants to give a tough fight to big companies </a:t>
            </a:r>
          </a:p>
          <a:p>
            <a:pPr algn="l" fontAlgn="base">
              <a:lnSpc>
                <a:spcPct val="150000"/>
              </a:lnSpc>
            </a:pPr>
            <a:r>
              <a:rPr lang="en-US" sz="1800" b="0" i="0" dirty="0">
                <a:effectLst/>
                <a:latin typeface="Times New Roman" panose="02020603050405020304" pitchFamily="18" charset="0"/>
                <a:cs typeface="Times New Roman" panose="02020603050405020304" pitchFamily="18" charset="0"/>
              </a:rPr>
              <a:t>like Apple and Samsung.</a:t>
            </a:r>
          </a:p>
          <a:p>
            <a:pPr algn="l" fontAlgn="base">
              <a:lnSpc>
                <a:spcPct val="150000"/>
              </a:lnSpc>
            </a:pPr>
            <a:r>
              <a:rPr lang="en-US" sz="1800" dirty="0">
                <a:latin typeface="Times New Roman" panose="02020603050405020304" pitchFamily="18" charset="0"/>
                <a:cs typeface="Times New Roman" panose="02020603050405020304" pitchFamily="18" charset="0"/>
              </a:rPr>
              <a:t>He gathered data about different mobile Features to identify the price range of mobiles to his </a:t>
            </a:r>
          </a:p>
          <a:p>
            <a:pPr algn="l" fontAlgn="base">
              <a:lnSpc>
                <a:spcPct val="150000"/>
              </a:lnSpc>
            </a:pPr>
            <a:r>
              <a:rPr lang="en-US" sz="1800" dirty="0">
                <a:latin typeface="Times New Roman" panose="02020603050405020304" pitchFamily="18" charset="0"/>
                <a:cs typeface="Times New Roman" panose="02020603050405020304" pitchFamily="18" charset="0"/>
              </a:rPr>
              <a:t>company.</a:t>
            </a:r>
          </a:p>
          <a:p>
            <a:pPr algn="l" fontAlgn="base">
              <a:lnSpc>
                <a:spcPct val="150000"/>
              </a:lnSpc>
            </a:pPr>
            <a:r>
              <a:rPr lang="en-US" sz="1800" b="0" i="0" dirty="0">
                <a:effectLst/>
                <a:latin typeface="Times New Roman" panose="02020603050405020304" pitchFamily="18" charset="0"/>
                <a:cs typeface="Times New Roman" panose="02020603050405020304" pitchFamily="18" charset="0"/>
              </a:rPr>
              <a:t>The data is highly balanced and consists of 2000 rows and 21 columns.</a:t>
            </a:r>
          </a:p>
        </p:txBody>
      </p:sp>
      <p:sp>
        <p:nvSpPr>
          <p:cNvPr id="16" name="TextBox 15">
            <a:extLst>
              <a:ext uri="{FF2B5EF4-FFF2-40B4-BE49-F238E27FC236}">
                <a16:creationId xmlns:a16="http://schemas.microsoft.com/office/drawing/2014/main" id="{A16DD704-BB23-4095-8698-2FB5CAC91FF6}"/>
              </a:ext>
            </a:extLst>
          </p:cNvPr>
          <p:cNvSpPr txBox="1"/>
          <p:nvPr/>
        </p:nvSpPr>
        <p:spPr>
          <a:xfrm flipH="1">
            <a:off x="690664" y="493909"/>
            <a:ext cx="5165190" cy="769441"/>
          </a:xfrm>
          <a:prstGeom prst="rect">
            <a:avLst/>
          </a:prstGeom>
          <a:noFill/>
        </p:spPr>
        <p:txBody>
          <a:bodyPr wrap="square" rtlCol="0">
            <a:spAutoFit/>
          </a:bodyPr>
          <a:lstStyle/>
          <a:p>
            <a:r>
              <a:rPr lang="en-US" altLang="ko-KR" sz="4400" b="1" dirty="0">
                <a:solidFill>
                  <a:schemeClr val="bg1"/>
                </a:solidFill>
                <a:latin typeface="Times New Roman" panose="02020603050405020304" pitchFamily="18" charset="0"/>
                <a:cs typeface="Times New Roman" panose="02020603050405020304" pitchFamily="18" charset="0"/>
              </a:rPr>
              <a:t>Data </a:t>
            </a:r>
            <a:r>
              <a:rPr lang="en-US" altLang="ko-KR" sz="4400" b="1" dirty="0" err="1">
                <a:solidFill>
                  <a:schemeClr val="bg1"/>
                </a:solidFill>
                <a:latin typeface="Times New Roman" panose="02020603050405020304" pitchFamily="18" charset="0"/>
                <a:cs typeface="Times New Roman" panose="02020603050405020304" pitchFamily="18" charset="0"/>
              </a:rPr>
              <a:t>Informations</a:t>
            </a:r>
            <a:r>
              <a:rPr lang="en-US" altLang="ko-KR" sz="4400" b="1" dirty="0">
                <a:solidFill>
                  <a:schemeClr val="bg1"/>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1B15B338-059F-5A08-6012-1CBFC745EF0B}"/>
              </a:ext>
            </a:extLst>
          </p:cNvPr>
          <p:cNvPicPr>
            <a:picLocks noChangeAspect="1"/>
          </p:cNvPicPr>
          <p:nvPr/>
        </p:nvPicPr>
        <p:blipFill>
          <a:blip r:embed="rId2"/>
          <a:stretch>
            <a:fillRect/>
          </a:stretch>
        </p:blipFill>
        <p:spPr>
          <a:xfrm>
            <a:off x="5928868" y="1414338"/>
            <a:ext cx="5572468" cy="4432280"/>
          </a:xfrm>
          <a:prstGeom prst="rect">
            <a:avLst/>
          </a:prstGeom>
        </p:spPr>
      </p:pic>
    </p:spTree>
    <p:extLst>
      <p:ext uri="{BB962C8B-B14F-4D97-AF65-F5344CB8AC3E}">
        <p14:creationId xmlns:p14="http://schemas.microsoft.com/office/powerpoint/2010/main" val="264526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3180"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754E78F-C9E2-4B33-B462-AE3F63E0572E}"/>
              </a:ext>
            </a:extLst>
          </p:cNvPr>
          <p:cNvSpPr/>
          <p:nvPr/>
        </p:nvSpPr>
        <p:spPr>
          <a:xfrm>
            <a:off x="5465531" y="2787008"/>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544971"/>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250688"/>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Pentagon 11">
            <a:extLst>
              <a:ext uri="{FF2B5EF4-FFF2-40B4-BE49-F238E27FC236}">
                <a16:creationId xmlns:a16="http://schemas.microsoft.com/office/drawing/2014/main" id="{F4797709-D835-4CB3-8E9B-74BB5172BAB0}"/>
              </a:ext>
            </a:extLst>
          </p:cNvPr>
          <p:cNvSpPr/>
          <p:nvPr/>
        </p:nvSpPr>
        <p:spPr>
          <a:xfrm>
            <a:off x="3953363" y="2616700"/>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658961"/>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04</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374663"/>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416924"/>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05</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id="{61DB4F7C-4A3E-4CC7-A35B-F7405EF3E9B6}"/>
              </a:ext>
            </a:extLst>
          </p:cNvPr>
          <p:cNvSpPr/>
          <p:nvPr/>
        </p:nvSpPr>
        <p:spPr>
          <a:xfrm>
            <a:off x="3953363" y="4082568"/>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99D51500-C6D6-4AAF-9913-FECE0460B3F3}"/>
              </a:ext>
            </a:extLst>
          </p:cNvPr>
          <p:cNvSpPr txBox="1"/>
          <p:nvPr/>
        </p:nvSpPr>
        <p:spPr>
          <a:xfrm>
            <a:off x="4097379" y="4122641"/>
            <a:ext cx="853040" cy="400110"/>
          </a:xfrm>
          <a:prstGeom prst="rect">
            <a:avLst/>
          </a:prstGeom>
          <a:noFill/>
        </p:spPr>
        <p:txBody>
          <a:bodyPr wrap="square" rtlCol="0">
            <a:spAutoFit/>
          </a:bodyPr>
          <a:lstStyle/>
          <a:p>
            <a:pPr algn="ctr"/>
            <a:r>
              <a:rPr lang="en-US" altLang="ko-KR" sz="2000" b="1" dirty="0">
                <a:solidFill>
                  <a:schemeClr val="accent5"/>
                </a:solidFill>
                <a:cs typeface="Arial" pitchFamily="34" charset="0"/>
              </a:rPr>
              <a:t>06</a:t>
            </a:r>
            <a:endParaRPr lang="ko-KR" altLang="en-US" sz="2000" b="1" dirty="0">
              <a:solidFill>
                <a:schemeClr val="accent5"/>
              </a:solidFill>
              <a:cs typeface="Arial" pitchFamily="34" charset="0"/>
            </a:endParaRPr>
          </a:p>
        </p:txBody>
      </p:sp>
      <p:sp>
        <p:nvSpPr>
          <p:cNvPr id="33" name="TextBox 32">
            <a:extLst>
              <a:ext uri="{FF2B5EF4-FFF2-40B4-BE49-F238E27FC236}">
                <a16:creationId xmlns:a16="http://schemas.microsoft.com/office/drawing/2014/main" id="{3992A87F-5BC4-4746-B515-04224FA1238A}"/>
              </a:ext>
            </a:extLst>
          </p:cNvPr>
          <p:cNvSpPr txBox="1"/>
          <p:nvPr/>
        </p:nvSpPr>
        <p:spPr>
          <a:xfrm>
            <a:off x="4097379" y="5586003"/>
            <a:ext cx="853040" cy="400110"/>
          </a:xfrm>
          <a:prstGeom prst="rect">
            <a:avLst/>
          </a:prstGeom>
          <a:noFill/>
        </p:spPr>
        <p:txBody>
          <a:bodyPr wrap="square" rtlCol="0">
            <a:spAutoFit/>
          </a:bodyPr>
          <a:lstStyle/>
          <a:p>
            <a:pPr algn="ctr"/>
            <a:r>
              <a:rPr lang="en-US" altLang="ko-KR" sz="2000" b="1" dirty="0">
                <a:solidFill>
                  <a:schemeClr val="accent6"/>
                </a:solidFill>
                <a:cs typeface="Arial" pitchFamily="34" charset="0"/>
              </a:rPr>
              <a:t>06</a:t>
            </a:r>
            <a:endParaRPr lang="ko-KR" altLang="en-US" sz="2000" b="1" dirty="0">
              <a:solidFill>
                <a:schemeClr val="accent6"/>
              </a:solidFill>
              <a:cs typeface="Arial" pitchFamily="34" charset="0"/>
            </a:endParaRPr>
          </a:p>
        </p:txBody>
      </p:sp>
      <p:sp>
        <p:nvSpPr>
          <p:cNvPr id="35" name="TextBox 34">
            <a:extLst>
              <a:ext uri="{FF2B5EF4-FFF2-40B4-BE49-F238E27FC236}">
                <a16:creationId xmlns:a16="http://schemas.microsoft.com/office/drawing/2014/main" id="{5C4E8E05-3AD2-438B-8A53-9510F37BF822}"/>
              </a:ext>
            </a:extLst>
          </p:cNvPr>
          <p:cNvSpPr txBox="1"/>
          <p:nvPr/>
        </p:nvSpPr>
        <p:spPr>
          <a:xfrm>
            <a:off x="5851294" y="988966"/>
            <a:ext cx="5779742" cy="369332"/>
          </a:xfrm>
          <a:prstGeom prst="rect">
            <a:avLst/>
          </a:prstGeom>
          <a:noFill/>
        </p:spPr>
        <p:txBody>
          <a:bodyPr wrap="square" rtlCol="0" anchor="ctr">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blue: </a:t>
            </a:r>
            <a:r>
              <a:rPr lang="en-US" dirty="0">
                <a:solidFill>
                  <a:srgbClr val="000000"/>
                </a:solidFill>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f the mobile is supported with </a:t>
            </a:r>
            <a:r>
              <a:rPr lang="en-US" b="0" i="0" dirty="0" err="1">
                <a:solidFill>
                  <a:srgbClr val="000000"/>
                </a:solidFill>
                <a:effectLst/>
                <a:latin typeface="Times New Roman" panose="02020603050405020304" pitchFamily="18" charset="0"/>
                <a:cs typeface="Times New Roman" panose="02020603050405020304" pitchFamily="18" charset="0"/>
              </a:rPr>
              <a:t>bluetooth</a:t>
            </a:r>
            <a:r>
              <a:rPr lang="en-US" b="0" i="0" dirty="0">
                <a:solidFill>
                  <a:srgbClr val="000000"/>
                </a:solidFill>
                <a:effectLst/>
                <a:latin typeface="Times New Roman" panose="02020603050405020304" pitchFamily="18" charset="0"/>
                <a:cs typeface="Times New Roman" panose="02020603050405020304" pitchFamily="18" charset="0"/>
              </a:rPr>
              <a:t> or not</a:t>
            </a:r>
          </a:p>
        </p:txBody>
      </p:sp>
      <p:sp>
        <p:nvSpPr>
          <p:cNvPr id="38" name="TextBox 37">
            <a:extLst>
              <a:ext uri="{FF2B5EF4-FFF2-40B4-BE49-F238E27FC236}">
                <a16:creationId xmlns:a16="http://schemas.microsoft.com/office/drawing/2014/main" id="{4A319E98-0C63-4A81-9244-2616DC56DA03}"/>
              </a:ext>
            </a:extLst>
          </p:cNvPr>
          <p:cNvSpPr txBox="1"/>
          <p:nvPr/>
        </p:nvSpPr>
        <p:spPr>
          <a:xfrm>
            <a:off x="5842005" y="1653288"/>
            <a:ext cx="5779742" cy="923330"/>
          </a:xfrm>
          <a:prstGeom prst="rect">
            <a:avLst/>
          </a:prstGeom>
          <a:noFill/>
        </p:spPr>
        <p:txBody>
          <a:bodyPr wrap="square" rtlCol="0" anchor="ctr">
            <a:spAutoFit/>
          </a:bodyPr>
          <a:lstStyle/>
          <a:p>
            <a:r>
              <a:rPr lang="en-US" b="0" i="0" dirty="0" err="1">
                <a:solidFill>
                  <a:srgbClr val="000000"/>
                </a:solidFill>
                <a:effectLst/>
                <a:latin typeface="Times New Roman" panose="02020603050405020304" pitchFamily="18" charset="0"/>
                <a:cs typeface="Times New Roman" panose="02020603050405020304" pitchFamily="18" charset="0"/>
              </a:rPr>
              <a:t>clock_speed</a:t>
            </a:r>
            <a:r>
              <a:rPr lang="en-US" b="0" i="0" dirty="0">
                <a:solidFill>
                  <a:srgbClr val="000000"/>
                </a:solidFill>
                <a:effectLst/>
                <a:latin typeface="Times New Roman" panose="02020603050405020304" pitchFamily="18" charset="0"/>
                <a:cs typeface="Times New Roman" panose="02020603050405020304" pitchFamily="18" charset="0"/>
              </a:rPr>
              <a:t>: Speed of mobile processor in executing commands</a:t>
            </a:r>
            <a:endParaRPr lang="en-US" altLang="ko-KR"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BCCA9D86-98C5-4264-AF46-45A526FB4D96}"/>
              </a:ext>
            </a:extLst>
          </p:cNvPr>
          <p:cNvSpPr txBox="1"/>
          <p:nvPr/>
        </p:nvSpPr>
        <p:spPr>
          <a:xfrm>
            <a:off x="5850512" y="2661607"/>
            <a:ext cx="5779742" cy="369332"/>
          </a:xfrm>
          <a:prstGeom prst="rect">
            <a:avLst/>
          </a:prstGeom>
          <a:noFill/>
        </p:spPr>
        <p:txBody>
          <a:bodyPr wrap="square" rtlCol="0" anchor="ctr">
            <a:spAutoFit/>
          </a:bodyPr>
          <a:lstStyle/>
          <a:p>
            <a:r>
              <a:rPr lang="en-US" b="0" i="0" dirty="0" err="1">
                <a:solidFill>
                  <a:srgbClr val="000000"/>
                </a:solidFill>
                <a:effectLst/>
                <a:latin typeface="Times New Roman" panose="02020603050405020304" pitchFamily="18" charset="0"/>
                <a:cs typeface="Times New Roman" panose="02020603050405020304" pitchFamily="18" charset="0"/>
              </a:rPr>
              <a:t>dual_sim</a:t>
            </a:r>
            <a:r>
              <a:rPr lang="en-US" b="0" i="0" dirty="0">
                <a:solidFill>
                  <a:srgbClr val="000000"/>
                </a:solidFill>
                <a:effectLst/>
                <a:latin typeface="Times New Roman" panose="02020603050405020304" pitchFamily="18" charset="0"/>
                <a:cs typeface="Times New Roman" panose="02020603050405020304" pitchFamily="18" charset="0"/>
              </a:rPr>
              <a:t>: has two SIM cards (1) or not (0)</a:t>
            </a:r>
          </a:p>
        </p:txBody>
      </p:sp>
      <p:sp>
        <p:nvSpPr>
          <p:cNvPr id="44" name="TextBox 43">
            <a:extLst>
              <a:ext uri="{FF2B5EF4-FFF2-40B4-BE49-F238E27FC236}">
                <a16:creationId xmlns:a16="http://schemas.microsoft.com/office/drawing/2014/main" id="{308CE1E8-9B5E-4E6F-9A6D-23248B9E056A}"/>
              </a:ext>
            </a:extLst>
          </p:cNvPr>
          <p:cNvSpPr txBox="1"/>
          <p:nvPr/>
        </p:nvSpPr>
        <p:spPr>
          <a:xfrm>
            <a:off x="5944932" y="3416332"/>
            <a:ext cx="5779742" cy="369332"/>
          </a:xfrm>
          <a:prstGeom prst="rect">
            <a:avLst/>
          </a:prstGeom>
          <a:noFill/>
        </p:spPr>
        <p:txBody>
          <a:bodyPr wrap="square" rtlCol="0" anchor="ctr">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fc: </a:t>
            </a:r>
            <a:r>
              <a:rPr lang="en-US" altLang="ko-KR" dirty="0">
                <a:solidFill>
                  <a:schemeClr val="tx1">
                    <a:lumMod val="95000"/>
                    <a:lumOff val="5000"/>
                  </a:schemeClr>
                </a:solidFill>
                <a:latin typeface="Times New Roman" panose="02020603050405020304" pitchFamily="18" charset="0"/>
                <a:cs typeface="Times New Roman" panose="02020603050405020304" pitchFamily="18" charset="0"/>
              </a:rPr>
              <a:t>Front camera pixel</a:t>
            </a:r>
          </a:p>
        </p:txBody>
      </p:sp>
      <p:sp>
        <p:nvSpPr>
          <p:cNvPr id="47" name="TextBox 46">
            <a:extLst>
              <a:ext uri="{FF2B5EF4-FFF2-40B4-BE49-F238E27FC236}">
                <a16:creationId xmlns:a16="http://schemas.microsoft.com/office/drawing/2014/main" id="{7DA702EA-61BF-4C16-9B7A-00E5DF025759}"/>
              </a:ext>
            </a:extLst>
          </p:cNvPr>
          <p:cNvSpPr txBox="1"/>
          <p:nvPr/>
        </p:nvSpPr>
        <p:spPr>
          <a:xfrm>
            <a:off x="5830447" y="4122641"/>
            <a:ext cx="5779742" cy="369332"/>
          </a:xfrm>
          <a:prstGeom prst="rect">
            <a:avLst/>
          </a:prstGeom>
          <a:noFill/>
        </p:spPr>
        <p:txBody>
          <a:bodyPr wrap="square" rtlCol="0" anchor="ctr">
            <a:spAutoFit/>
          </a:bodyPr>
          <a:lstStyle/>
          <a:p>
            <a:r>
              <a:rPr lang="en-US" b="0" i="0" dirty="0" err="1">
                <a:solidFill>
                  <a:srgbClr val="000000"/>
                </a:solidFill>
                <a:effectLst/>
                <a:latin typeface="Times New Roman" panose="02020603050405020304" pitchFamily="18" charset="0"/>
                <a:cs typeface="Times New Roman" panose="02020603050405020304" pitchFamily="18" charset="0"/>
              </a:rPr>
              <a:t>four_g</a:t>
            </a:r>
            <a:r>
              <a:rPr lang="en-US" b="0" i="0" dirty="0">
                <a:solidFill>
                  <a:srgbClr val="000000"/>
                </a:solidFill>
                <a:effectLst/>
                <a:latin typeface="Times New Roman" panose="02020603050405020304" pitchFamily="18" charset="0"/>
                <a:cs typeface="Times New Roman" panose="02020603050405020304" pitchFamily="18" charset="0"/>
              </a:rPr>
              <a:t>: has 4G support (1) or not (0)</a:t>
            </a:r>
            <a:endParaRPr lang="en-US" altLang="ko-K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397753" y="274298"/>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rPr>
              <a:t>Features</a:t>
            </a:r>
            <a:endParaRPr lang="ko-KR" altLang="en-US"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1149158"/>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978850"/>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1021111"/>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02</a:t>
            </a:r>
            <a:endParaRPr lang="ko-KR" altLang="en-US" sz="2000" b="1" dirty="0">
              <a:solidFill>
                <a:schemeClr val="accent1"/>
              </a:solidFill>
              <a:cs typeface="Arial" pitchFamily="34" charset="0"/>
            </a:endParaRPr>
          </a:p>
        </p:txBody>
      </p:sp>
      <p:sp>
        <p:nvSpPr>
          <p:cNvPr id="54" name="TextBox 53">
            <a:extLst>
              <a:ext uri="{FF2B5EF4-FFF2-40B4-BE49-F238E27FC236}">
                <a16:creationId xmlns:a16="http://schemas.microsoft.com/office/drawing/2014/main" id="{CE352248-E3F2-482C-919F-CDF9ACA91BA3}"/>
              </a:ext>
            </a:extLst>
          </p:cNvPr>
          <p:cNvSpPr txBox="1"/>
          <p:nvPr/>
        </p:nvSpPr>
        <p:spPr>
          <a:xfrm>
            <a:off x="5809399" y="268494"/>
            <a:ext cx="5779742" cy="369332"/>
          </a:xfrm>
          <a:prstGeom prst="rect">
            <a:avLst/>
          </a:prstGeom>
          <a:noFill/>
        </p:spPr>
        <p:txBody>
          <a:bodyPr wrap="square" rtlCol="0" anchor="ctr">
            <a:spAutoFit/>
          </a:bodyPr>
          <a:lstStyle/>
          <a:p>
            <a:r>
              <a:rPr lang="en-US" b="0" i="0" dirty="0" err="1">
                <a:solidFill>
                  <a:srgbClr val="000000"/>
                </a:solidFill>
                <a:effectLst/>
                <a:latin typeface="Times New Roman" panose="02020603050405020304" pitchFamily="18" charset="0"/>
                <a:cs typeface="Times New Roman" panose="02020603050405020304" pitchFamily="18" charset="0"/>
              </a:rPr>
              <a:t>battery_power</a:t>
            </a:r>
            <a:r>
              <a:rPr lang="en-US" b="0" i="0" dirty="0">
                <a:solidFill>
                  <a:srgbClr val="000000"/>
                </a:solidFill>
                <a:effectLst/>
                <a:latin typeface="Times New Roman" panose="02020603050405020304" pitchFamily="18" charset="0"/>
                <a:cs typeface="Times New Roman" panose="02020603050405020304" pitchFamily="18" charset="0"/>
              </a:rPr>
              <a:t>: Total energy a battery can store at a time</a:t>
            </a:r>
            <a:endParaRPr lang="en-US" altLang="ko-K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Oval 4">
            <a:extLst>
              <a:ext uri="{FF2B5EF4-FFF2-40B4-BE49-F238E27FC236}">
                <a16:creationId xmlns:a16="http://schemas.microsoft.com/office/drawing/2014/main" id="{D55E032B-F661-167F-FFE5-961391F609FE}"/>
              </a:ext>
            </a:extLst>
          </p:cNvPr>
          <p:cNvSpPr/>
          <p:nvPr/>
        </p:nvSpPr>
        <p:spPr>
          <a:xfrm>
            <a:off x="5465531" y="400214"/>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Pentagon 9">
            <a:extLst>
              <a:ext uri="{FF2B5EF4-FFF2-40B4-BE49-F238E27FC236}">
                <a16:creationId xmlns:a16="http://schemas.microsoft.com/office/drawing/2014/main" id="{5E00C380-50EC-621A-B2FC-131F7F1B0029}"/>
              </a:ext>
            </a:extLst>
          </p:cNvPr>
          <p:cNvSpPr/>
          <p:nvPr/>
        </p:nvSpPr>
        <p:spPr>
          <a:xfrm>
            <a:off x="3953363" y="229906"/>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TextBox 3">
            <a:extLst>
              <a:ext uri="{FF2B5EF4-FFF2-40B4-BE49-F238E27FC236}">
                <a16:creationId xmlns:a16="http://schemas.microsoft.com/office/drawing/2014/main" id="{AAE6F101-14B1-BE00-8CF2-2502B736E4F5}"/>
              </a:ext>
            </a:extLst>
          </p:cNvPr>
          <p:cNvSpPr txBox="1"/>
          <p:nvPr/>
        </p:nvSpPr>
        <p:spPr>
          <a:xfrm>
            <a:off x="4097379" y="272167"/>
            <a:ext cx="853040"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01</a:t>
            </a:r>
            <a:endParaRPr lang="ko-KR" altLang="en-US" sz="2000" b="1" dirty="0">
              <a:solidFill>
                <a:schemeClr val="accent1"/>
              </a:solidFill>
              <a:cs typeface="Arial" pitchFamily="34" charset="0"/>
            </a:endParaRPr>
          </a:p>
        </p:txBody>
      </p:sp>
      <p:sp>
        <p:nvSpPr>
          <p:cNvPr id="5" name="Oval 4">
            <a:extLst>
              <a:ext uri="{FF2B5EF4-FFF2-40B4-BE49-F238E27FC236}">
                <a16:creationId xmlns:a16="http://schemas.microsoft.com/office/drawing/2014/main" id="{3BE0105C-01D4-13AB-8482-1787AC5D6BF6}"/>
              </a:ext>
            </a:extLst>
          </p:cNvPr>
          <p:cNvSpPr/>
          <p:nvPr/>
        </p:nvSpPr>
        <p:spPr>
          <a:xfrm>
            <a:off x="5465531" y="1958567"/>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Pentagon 9">
            <a:extLst>
              <a:ext uri="{FF2B5EF4-FFF2-40B4-BE49-F238E27FC236}">
                <a16:creationId xmlns:a16="http://schemas.microsoft.com/office/drawing/2014/main" id="{BA55CAFF-3D8E-9EAB-ACDA-ECB7C5E3D250}"/>
              </a:ext>
            </a:extLst>
          </p:cNvPr>
          <p:cNvSpPr/>
          <p:nvPr/>
        </p:nvSpPr>
        <p:spPr>
          <a:xfrm>
            <a:off x="3953363" y="1788259"/>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ED322EFF-485D-0EC5-6513-C3ACA293209A}"/>
              </a:ext>
            </a:extLst>
          </p:cNvPr>
          <p:cNvSpPr txBox="1"/>
          <p:nvPr/>
        </p:nvSpPr>
        <p:spPr>
          <a:xfrm>
            <a:off x="4097379" y="1830520"/>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03</a:t>
            </a:r>
            <a:endParaRPr lang="ko-KR" altLang="en-US" sz="2000" b="1" dirty="0">
              <a:solidFill>
                <a:schemeClr val="accent2"/>
              </a:solidFill>
              <a:cs typeface="Arial" pitchFamily="34" charset="0"/>
            </a:endParaRPr>
          </a:p>
        </p:txBody>
      </p:sp>
      <p:sp>
        <p:nvSpPr>
          <p:cNvPr id="11" name="Oval 10">
            <a:extLst>
              <a:ext uri="{FF2B5EF4-FFF2-40B4-BE49-F238E27FC236}">
                <a16:creationId xmlns:a16="http://schemas.microsoft.com/office/drawing/2014/main" id="{8EC1D52A-9EC5-B2FB-85F7-CE176FA87AEC}"/>
              </a:ext>
            </a:extLst>
          </p:cNvPr>
          <p:cNvSpPr/>
          <p:nvPr/>
        </p:nvSpPr>
        <p:spPr>
          <a:xfrm>
            <a:off x="5461172" y="4882062"/>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Pentagon 15">
            <a:extLst>
              <a:ext uri="{FF2B5EF4-FFF2-40B4-BE49-F238E27FC236}">
                <a16:creationId xmlns:a16="http://schemas.microsoft.com/office/drawing/2014/main" id="{0CB1C4FE-8C67-8D26-6581-B93F328AD679}"/>
              </a:ext>
            </a:extLst>
          </p:cNvPr>
          <p:cNvSpPr/>
          <p:nvPr/>
        </p:nvSpPr>
        <p:spPr>
          <a:xfrm>
            <a:off x="3949004" y="4713942"/>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TextBox 12">
            <a:extLst>
              <a:ext uri="{FF2B5EF4-FFF2-40B4-BE49-F238E27FC236}">
                <a16:creationId xmlns:a16="http://schemas.microsoft.com/office/drawing/2014/main" id="{727946F8-20BA-2F5D-2684-44C71AA68CBD}"/>
              </a:ext>
            </a:extLst>
          </p:cNvPr>
          <p:cNvSpPr txBox="1"/>
          <p:nvPr/>
        </p:nvSpPr>
        <p:spPr>
          <a:xfrm>
            <a:off x="4093020" y="4754015"/>
            <a:ext cx="853040" cy="400110"/>
          </a:xfrm>
          <a:prstGeom prst="rect">
            <a:avLst/>
          </a:prstGeom>
          <a:noFill/>
        </p:spPr>
        <p:txBody>
          <a:bodyPr wrap="square" rtlCol="0">
            <a:spAutoFit/>
          </a:bodyPr>
          <a:lstStyle/>
          <a:p>
            <a:pPr algn="ctr"/>
            <a:r>
              <a:rPr lang="en-US" altLang="ko-KR" sz="2000" b="1" dirty="0">
                <a:solidFill>
                  <a:schemeClr val="accent5"/>
                </a:solidFill>
                <a:cs typeface="Arial" pitchFamily="34" charset="0"/>
              </a:rPr>
              <a:t>07</a:t>
            </a:r>
            <a:endParaRPr lang="ko-KR" altLang="en-US" sz="2000" b="1" dirty="0">
              <a:solidFill>
                <a:schemeClr val="accent5"/>
              </a:solidFill>
              <a:cs typeface="Arial" pitchFamily="34" charset="0"/>
            </a:endParaRPr>
          </a:p>
        </p:txBody>
      </p:sp>
      <p:sp>
        <p:nvSpPr>
          <p:cNvPr id="14" name="Oval 13">
            <a:extLst>
              <a:ext uri="{FF2B5EF4-FFF2-40B4-BE49-F238E27FC236}">
                <a16:creationId xmlns:a16="http://schemas.microsoft.com/office/drawing/2014/main" id="{E207F964-2641-4358-D47E-D6504752E337}"/>
              </a:ext>
            </a:extLst>
          </p:cNvPr>
          <p:cNvSpPr/>
          <p:nvPr/>
        </p:nvSpPr>
        <p:spPr>
          <a:xfrm>
            <a:off x="5461172" y="5576485"/>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Pentagon 17">
            <a:extLst>
              <a:ext uri="{FF2B5EF4-FFF2-40B4-BE49-F238E27FC236}">
                <a16:creationId xmlns:a16="http://schemas.microsoft.com/office/drawing/2014/main" id="{385A4E54-755B-8139-3CBA-0CFA47B58F46}"/>
              </a:ext>
            </a:extLst>
          </p:cNvPr>
          <p:cNvSpPr/>
          <p:nvPr/>
        </p:nvSpPr>
        <p:spPr>
          <a:xfrm>
            <a:off x="3944645" y="5384010"/>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TextBox 15">
            <a:extLst>
              <a:ext uri="{FF2B5EF4-FFF2-40B4-BE49-F238E27FC236}">
                <a16:creationId xmlns:a16="http://schemas.microsoft.com/office/drawing/2014/main" id="{F4FFBC9F-17BE-FE9F-79FB-A5AD3D40AADB}"/>
              </a:ext>
            </a:extLst>
          </p:cNvPr>
          <p:cNvSpPr txBox="1"/>
          <p:nvPr/>
        </p:nvSpPr>
        <p:spPr>
          <a:xfrm>
            <a:off x="4093020" y="5448438"/>
            <a:ext cx="853040" cy="400110"/>
          </a:xfrm>
          <a:prstGeom prst="rect">
            <a:avLst/>
          </a:prstGeom>
          <a:noFill/>
        </p:spPr>
        <p:txBody>
          <a:bodyPr wrap="square" rtlCol="0">
            <a:spAutoFit/>
          </a:bodyPr>
          <a:lstStyle/>
          <a:p>
            <a:pPr algn="ctr"/>
            <a:r>
              <a:rPr lang="en-US" altLang="ko-KR" sz="2000" b="1" dirty="0">
                <a:solidFill>
                  <a:schemeClr val="accent6"/>
                </a:solidFill>
                <a:cs typeface="Arial" pitchFamily="34" charset="0"/>
              </a:rPr>
              <a:t>08</a:t>
            </a:r>
            <a:endParaRPr lang="ko-KR" altLang="en-US" sz="2000" b="1" dirty="0">
              <a:solidFill>
                <a:schemeClr val="accent6"/>
              </a:solidFill>
              <a:cs typeface="Arial" pitchFamily="34" charset="0"/>
            </a:endParaRPr>
          </a:p>
        </p:txBody>
      </p:sp>
      <p:sp>
        <p:nvSpPr>
          <p:cNvPr id="17" name="Oval 16">
            <a:extLst>
              <a:ext uri="{FF2B5EF4-FFF2-40B4-BE49-F238E27FC236}">
                <a16:creationId xmlns:a16="http://schemas.microsoft.com/office/drawing/2014/main" id="{6FE75D11-6CB9-5989-BCAE-6E3FB8C0765E}"/>
              </a:ext>
            </a:extLst>
          </p:cNvPr>
          <p:cNvSpPr/>
          <p:nvPr/>
        </p:nvSpPr>
        <p:spPr>
          <a:xfrm>
            <a:off x="5439399" y="626882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7" name="Pentagon 17">
            <a:extLst>
              <a:ext uri="{FF2B5EF4-FFF2-40B4-BE49-F238E27FC236}">
                <a16:creationId xmlns:a16="http://schemas.microsoft.com/office/drawing/2014/main" id="{97FCD5F9-1A88-AD1F-2349-1FD239E48A1D}"/>
              </a:ext>
            </a:extLst>
          </p:cNvPr>
          <p:cNvSpPr/>
          <p:nvPr/>
        </p:nvSpPr>
        <p:spPr>
          <a:xfrm>
            <a:off x="3922872" y="609851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TextBox 57">
            <a:extLst>
              <a:ext uri="{FF2B5EF4-FFF2-40B4-BE49-F238E27FC236}">
                <a16:creationId xmlns:a16="http://schemas.microsoft.com/office/drawing/2014/main" id="{71D65FDA-FD59-CFE7-B8C8-43C314A6C17E}"/>
              </a:ext>
            </a:extLst>
          </p:cNvPr>
          <p:cNvSpPr txBox="1"/>
          <p:nvPr/>
        </p:nvSpPr>
        <p:spPr>
          <a:xfrm>
            <a:off x="4071247" y="6140775"/>
            <a:ext cx="853040" cy="400110"/>
          </a:xfrm>
          <a:prstGeom prst="rect">
            <a:avLst/>
          </a:prstGeom>
          <a:noFill/>
        </p:spPr>
        <p:txBody>
          <a:bodyPr wrap="square" rtlCol="0">
            <a:spAutoFit/>
          </a:bodyPr>
          <a:lstStyle/>
          <a:p>
            <a:pPr algn="ctr"/>
            <a:r>
              <a:rPr lang="en-US" altLang="ko-KR" sz="2000" b="1" dirty="0">
                <a:solidFill>
                  <a:schemeClr val="accent6"/>
                </a:solidFill>
                <a:cs typeface="Arial" pitchFamily="34" charset="0"/>
              </a:rPr>
              <a:t>09</a:t>
            </a:r>
            <a:endParaRPr lang="ko-KR" altLang="en-US" sz="2000" b="1" dirty="0">
              <a:solidFill>
                <a:schemeClr val="accent6"/>
              </a:solidFill>
              <a:cs typeface="Arial" pitchFamily="34" charset="0"/>
            </a:endParaRPr>
          </a:p>
        </p:txBody>
      </p:sp>
      <p:sp>
        <p:nvSpPr>
          <p:cNvPr id="62" name="TextBox 61">
            <a:extLst>
              <a:ext uri="{FF2B5EF4-FFF2-40B4-BE49-F238E27FC236}">
                <a16:creationId xmlns:a16="http://schemas.microsoft.com/office/drawing/2014/main" id="{3F1543F3-F73E-3969-5D2E-6E42750ACC89}"/>
              </a:ext>
            </a:extLst>
          </p:cNvPr>
          <p:cNvSpPr txBox="1"/>
          <p:nvPr/>
        </p:nvSpPr>
        <p:spPr>
          <a:xfrm>
            <a:off x="5842005" y="5416726"/>
            <a:ext cx="5779742" cy="369332"/>
          </a:xfrm>
          <a:prstGeom prst="rect">
            <a:avLst/>
          </a:prstGeom>
          <a:noFill/>
        </p:spPr>
        <p:txBody>
          <a:bodyPr wrap="square" rtlCol="0" anchor="ctr">
            <a:spAutoFit/>
          </a:bodyPr>
          <a:lstStyle/>
          <a:p>
            <a:r>
              <a:rPr lang="en-US" b="0" i="0" dirty="0" err="1">
                <a:solidFill>
                  <a:srgbClr val="000000"/>
                </a:solidFill>
                <a:effectLst/>
                <a:latin typeface="Times New Roman" panose="02020603050405020304" pitchFamily="18" charset="0"/>
                <a:cs typeface="Times New Roman" panose="02020603050405020304" pitchFamily="18" charset="0"/>
              </a:rPr>
              <a:t>m_dep</a:t>
            </a:r>
            <a:r>
              <a:rPr lang="en-US" b="0" i="0" dirty="0">
                <a:solidFill>
                  <a:srgbClr val="000000"/>
                </a:solidFill>
                <a:effectLst/>
                <a:latin typeface="Times New Roman" panose="02020603050405020304" pitchFamily="18" charset="0"/>
                <a:cs typeface="Times New Roman" panose="02020603050405020304" pitchFamily="18" charset="0"/>
              </a:rPr>
              <a:t>: Mobile Depth (cm)</a:t>
            </a:r>
            <a:endParaRPr lang="en-US" altLang="ko-K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64" name="Group 63">
            <a:extLst>
              <a:ext uri="{FF2B5EF4-FFF2-40B4-BE49-F238E27FC236}">
                <a16:creationId xmlns:a16="http://schemas.microsoft.com/office/drawing/2014/main" id="{1C9E2CEF-42A2-2D03-0226-8A77BE16EBDB}"/>
              </a:ext>
            </a:extLst>
          </p:cNvPr>
          <p:cNvGrpSpPr/>
          <p:nvPr/>
        </p:nvGrpSpPr>
        <p:grpSpPr>
          <a:xfrm>
            <a:off x="5752776" y="6928614"/>
            <a:ext cx="5779742" cy="697666"/>
            <a:chOff x="-475010" y="1011392"/>
            <a:chExt cx="3859356" cy="697666"/>
          </a:xfrm>
        </p:grpSpPr>
        <p:sp>
          <p:nvSpPr>
            <p:cNvPr id="65" name="TextBox 64">
              <a:extLst>
                <a:ext uri="{FF2B5EF4-FFF2-40B4-BE49-F238E27FC236}">
                  <a16:creationId xmlns:a16="http://schemas.microsoft.com/office/drawing/2014/main" id="{7B954634-DEBA-B3F6-7F64-7BCC0E3A7319}"/>
                </a:ext>
              </a:extLst>
            </p:cNvPr>
            <p:cNvSpPr txBox="1"/>
            <p:nvPr/>
          </p:nvSpPr>
          <p:spPr>
            <a:xfrm>
              <a:off x="-475010" y="1011392"/>
              <a:ext cx="3859356" cy="369332"/>
            </a:xfrm>
            <a:prstGeom prst="rect">
              <a:avLst/>
            </a:prstGeom>
            <a:noFill/>
          </p:spPr>
          <p:txBody>
            <a:bodyPr wrap="square" rtlCol="0" anchor="ctr">
              <a:spAutoFit/>
            </a:bodyPr>
            <a:lstStyle/>
            <a:p>
              <a:pPr algn="l">
                <a:buFont typeface="Arial" panose="020B0604020202020204" pitchFamily="34" charset="0"/>
                <a:buChar char="•"/>
              </a:pPr>
              <a:r>
                <a:rPr lang="en-US" b="0" i="0" dirty="0" err="1">
                  <a:solidFill>
                    <a:srgbClr val="000000"/>
                  </a:solidFill>
                  <a:effectLst/>
                  <a:latin typeface="Helvetica Neue"/>
                </a:rPr>
                <a:t>mobile_wt</a:t>
              </a:r>
              <a:r>
                <a:rPr lang="en-US" b="0" i="0" dirty="0">
                  <a:solidFill>
                    <a:srgbClr val="000000"/>
                  </a:solidFill>
                  <a:effectLst/>
                  <a:latin typeface="Helvetica Neue"/>
                </a:rPr>
                <a:t>:</a:t>
              </a:r>
            </a:p>
          </p:txBody>
        </p:sp>
        <p:sp>
          <p:nvSpPr>
            <p:cNvPr id="66" name="TextBox 65">
              <a:extLst>
                <a:ext uri="{FF2B5EF4-FFF2-40B4-BE49-F238E27FC236}">
                  <a16:creationId xmlns:a16="http://schemas.microsoft.com/office/drawing/2014/main" id="{A2D317FB-4858-64A0-C120-0D8E03BA9F96}"/>
                </a:ext>
              </a:extLst>
            </p:cNvPr>
            <p:cNvSpPr txBox="1"/>
            <p:nvPr/>
          </p:nvSpPr>
          <p:spPr>
            <a:xfrm>
              <a:off x="-475010" y="1339726"/>
              <a:ext cx="3859356" cy="369332"/>
            </a:xfrm>
            <a:prstGeom prst="rect">
              <a:avLst/>
            </a:prstGeom>
            <a:noFill/>
          </p:spPr>
          <p:txBody>
            <a:bodyPr wrap="square" rtlCol="0">
              <a:spAutoFit/>
            </a:bodyPr>
            <a:lstStyle/>
            <a:p>
              <a:r>
                <a:rPr lang="en-US" dirty="0">
                  <a:solidFill>
                    <a:srgbClr val="000000"/>
                  </a:solidFill>
                  <a:latin typeface="Helvetica Neue"/>
                </a:rPr>
                <a:t>W</a:t>
              </a:r>
              <a:r>
                <a:rPr lang="en-US" b="0" i="0" dirty="0">
                  <a:solidFill>
                    <a:srgbClr val="000000"/>
                  </a:solidFill>
                  <a:effectLst/>
                  <a:latin typeface="Helvetica Neue"/>
                </a:rPr>
                <a:t>eight of mobile</a:t>
              </a:r>
              <a:endParaRPr lang="en-US" altLang="ko-KR" dirty="0">
                <a:solidFill>
                  <a:schemeClr val="tx1">
                    <a:lumMod val="75000"/>
                    <a:lumOff val="25000"/>
                  </a:schemeClr>
                </a:solidFill>
                <a:cs typeface="Arial" pitchFamily="34" charset="0"/>
              </a:endParaRPr>
            </a:p>
          </p:txBody>
        </p:sp>
      </p:grpSp>
      <p:sp>
        <p:nvSpPr>
          <p:cNvPr id="68" name="TextBox 67">
            <a:extLst>
              <a:ext uri="{FF2B5EF4-FFF2-40B4-BE49-F238E27FC236}">
                <a16:creationId xmlns:a16="http://schemas.microsoft.com/office/drawing/2014/main" id="{A7A9DA27-77C5-62A8-8090-7C10416C3CD7}"/>
              </a:ext>
            </a:extLst>
          </p:cNvPr>
          <p:cNvSpPr txBox="1"/>
          <p:nvPr/>
        </p:nvSpPr>
        <p:spPr>
          <a:xfrm>
            <a:off x="5850512" y="4769404"/>
            <a:ext cx="5779742" cy="369332"/>
          </a:xfrm>
          <a:prstGeom prst="rect">
            <a:avLst/>
          </a:prstGeom>
          <a:noFill/>
        </p:spPr>
        <p:txBody>
          <a:bodyPr wrap="square" rtlCol="0" anchor="ctr">
            <a:spAutoFit/>
          </a:bodyPr>
          <a:lstStyle/>
          <a:p>
            <a:r>
              <a:rPr lang="en-US" b="0" i="0" dirty="0" err="1">
                <a:solidFill>
                  <a:srgbClr val="000000"/>
                </a:solidFill>
                <a:effectLst/>
                <a:latin typeface="Times New Roman" panose="02020603050405020304" pitchFamily="18" charset="0"/>
                <a:cs typeface="Times New Roman" panose="02020603050405020304" pitchFamily="18" charset="0"/>
              </a:rPr>
              <a:t>int_memory</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nternal </a:t>
            </a:r>
            <a:r>
              <a:rPr lang="en-US" dirty="0">
                <a:solidFill>
                  <a:srgbClr val="000000"/>
                </a:solidFill>
                <a:latin typeface="Times New Roman" panose="02020603050405020304" pitchFamily="18" charset="0"/>
                <a:cs typeface="Times New Roman" panose="02020603050405020304" pitchFamily="18" charset="0"/>
              </a:rPr>
              <a:t>M</a:t>
            </a:r>
            <a:r>
              <a:rPr lang="en-US" b="0" i="0" dirty="0">
                <a:solidFill>
                  <a:srgbClr val="000000"/>
                </a:solidFill>
                <a:effectLst/>
                <a:latin typeface="Times New Roman" panose="02020603050405020304" pitchFamily="18" charset="0"/>
                <a:cs typeface="Times New Roman" panose="02020603050405020304" pitchFamily="18" charset="0"/>
              </a:rPr>
              <a:t>emory (Gigabyte)</a:t>
            </a:r>
            <a:endParaRPr lang="en-US" altLang="ko-K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FE9CAD99-12ED-FDCB-7F4B-E28410409504}"/>
              </a:ext>
            </a:extLst>
          </p:cNvPr>
          <p:cNvSpPr txBox="1"/>
          <p:nvPr/>
        </p:nvSpPr>
        <p:spPr>
          <a:xfrm>
            <a:off x="5854143" y="6122476"/>
            <a:ext cx="5779806" cy="369332"/>
          </a:xfrm>
          <a:prstGeom prst="rect">
            <a:avLst/>
          </a:prstGeom>
          <a:noFill/>
        </p:spPr>
        <p:txBody>
          <a:bodyPr wrap="square" rtlCol="0" anchor="ctr">
            <a:spAutoFit/>
          </a:bodyPr>
          <a:lstStyle/>
          <a:p>
            <a:r>
              <a:rPr lang="en-US" b="0" i="0" dirty="0" err="1">
                <a:solidFill>
                  <a:srgbClr val="000000"/>
                </a:solidFill>
                <a:effectLst/>
                <a:latin typeface="Times New Roman" panose="02020603050405020304" pitchFamily="18" charset="0"/>
                <a:cs typeface="Times New Roman" panose="02020603050405020304" pitchFamily="18" charset="0"/>
              </a:rPr>
              <a:t>n_cores</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ores number of microprocessor</a:t>
            </a:r>
            <a:endParaRPr lang="en-US" altLang="ko-KR"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64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3180"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754E78F-C9E2-4B33-B462-AE3F63E0572E}"/>
              </a:ext>
            </a:extLst>
          </p:cNvPr>
          <p:cNvSpPr/>
          <p:nvPr/>
        </p:nvSpPr>
        <p:spPr>
          <a:xfrm>
            <a:off x="5465531" y="2787008"/>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544971"/>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250688"/>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Pentagon 11">
            <a:extLst>
              <a:ext uri="{FF2B5EF4-FFF2-40B4-BE49-F238E27FC236}">
                <a16:creationId xmlns:a16="http://schemas.microsoft.com/office/drawing/2014/main" id="{F4797709-D835-4CB3-8E9B-74BB5172BAB0}"/>
              </a:ext>
            </a:extLst>
          </p:cNvPr>
          <p:cNvSpPr/>
          <p:nvPr/>
        </p:nvSpPr>
        <p:spPr>
          <a:xfrm>
            <a:off x="3953363" y="2616700"/>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658961"/>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13</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374663"/>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416924"/>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14</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id="{61DB4F7C-4A3E-4CC7-A35B-F7405EF3E9B6}"/>
              </a:ext>
            </a:extLst>
          </p:cNvPr>
          <p:cNvSpPr/>
          <p:nvPr/>
        </p:nvSpPr>
        <p:spPr>
          <a:xfrm>
            <a:off x="3953363" y="4082568"/>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99D51500-C6D6-4AAF-9913-FECE0460B3F3}"/>
              </a:ext>
            </a:extLst>
          </p:cNvPr>
          <p:cNvSpPr txBox="1"/>
          <p:nvPr/>
        </p:nvSpPr>
        <p:spPr>
          <a:xfrm>
            <a:off x="4097379" y="4122641"/>
            <a:ext cx="853040" cy="400110"/>
          </a:xfrm>
          <a:prstGeom prst="rect">
            <a:avLst/>
          </a:prstGeom>
          <a:noFill/>
        </p:spPr>
        <p:txBody>
          <a:bodyPr wrap="square" rtlCol="0">
            <a:spAutoFit/>
          </a:bodyPr>
          <a:lstStyle/>
          <a:p>
            <a:pPr algn="ctr"/>
            <a:r>
              <a:rPr lang="en-US" altLang="ko-KR" sz="2000" b="1" dirty="0">
                <a:solidFill>
                  <a:schemeClr val="accent5"/>
                </a:solidFill>
                <a:cs typeface="Arial" pitchFamily="34" charset="0"/>
              </a:rPr>
              <a:t>15</a:t>
            </a:r>
            <a:endParaRPr lang="ko-KR" altLang="en-US" sz="2000" b="1" dirty="0">
              <a:solidFill>
                <a:schemeClr val="accent5"/>
              </a:solidFill>
              <a:cs typeface="Arial" pitchFamily="34" charset="0"/>
            </a:endParaRPr>
          </a:p>
        </p:txBody>
      </p:sp>
      <p:sp>
        <p:nvSpPr>
          <p:cNvPr id="33" name="TextBox 32">
            <a:extLst>
              <a:ext uri="{FF2B5EF4-FFF2-40B4-BE49-F238E27FC236}">
                <a16:creationId xmlns:a16="http://schemas.microsoft.com/office/drawing/2014/main" id="{3992A87F-5BC4-4746-B515-04224FA1238A}"/>
              </a:ext>
            </a:extLst>
          </p:cNvPr>
          <p:cNvSpPr txBox="1"/>
          <p:nvPr/>
        </p:nvSpPr>
        <p:spPr>
          <a:xfrm>
            <a:off x="4097379" y="5586003"/>
            <a:ext cx="853040" cy="400110"/>
          </a:xfrm>
          <a:prstGeom prst="rect">
            <a:avLst/>
          </a:prstGeom>
          <a:noFill/>
        </p:spPr>
        <p:txBody>
          <a:bodyPr wrap="square" rtlCol="0">
            <a:spAutoFit/>
          </a:bodyPr>
          <a:lstStyle/>
          <a:p>
            <a:pPr algn="ctr"/>
            <a:r>
              <a:rPr lang="en-US" altLang="ko-KR" sz="2000" b="1" dirty="0">
                <a:solidFill>
                  <a:schemeClr val="accent6"/>
                </a:solidFill>
                <a:cs typeface="Arial" pitchFamily="34" charset="0"/>
              </a:rPr>
              <a:t>06</a:t>
            </a:r>
            <a:endParaRPr lang="ko-KR" altLang="en-US" sz="2000" b="1" dirty="0">
              <a:solidFill>
                <a:schemeClr val="accent6"/>
              </a:solidFill>
              <a:cs typeface="Arial" pitchFamily="34" charset="0"/>
            </a:endParaRPr>
          </a:p>
        </p:txBody>
      </p:sp>
      <p:sp>
        <p:nvSpPr>
          <p:cNvPr id="35" name="TextBox 34">
            <a:extLst>
              <a:ext uri="{FF2B5EF4-FFF2-40B4-BE49-F238E27FC236}">
                <a16:creationId xmlns:a16="http://schemas.microsoft.com/office/drawing/2014/main" id="{5C4E8E05-3AD2-438B-8A53-9510F37BF822}"/>
              </a:ext>
            </a:extLst>
          </p:cNvPr>
          <p:cNvSpPr txBox="1"/>
          <p:nvPr/>
        </p:nvSpPr>
        <p:spPr>
          <a:xfrm>
            <a:off x="5842585" y="1021111"/>
            <a:ext cx="5779742" cy="369332"/>
          </a:xfrm>
          <a:prstGeom prst="rect">
            <a:avLst/>
          </a:prstGeom>
          <a:noFill/>
        </p:spPr>
        <p:txBody>
          <a:bodyPr wrap="square" rtlCol="0" anchor="ctr">
            <a:spAutoFit/>
          </a:bodyPr>
          <a:lstStyle/>
          <a:p>
            <a:pPr algn="l"/>
            <a:r>
              <a:rPr lang="it-IT" b="0" i="0" dirty="0">
                <a:solidFill>
                  <a:srgbClr val="000000"/>
                </a:solidFill>
                <a:effectLst/>
                <a:latin typeface="Times New Roman" panose="02020603050405020304" pitchFamily="18" charset="0"/>
                <a:cs typeface="Times New Roman" panose="02020603050405020304" pitchFamily="18" charset="0"/>
              </a:rPr>
              <a:t>pc: primary camera mega pixels</a:t>
            </a:r>
          </a:p>
        </p:txBody>
      </p:sp>
      <p:sp>
        <p:nvSpPr>
          <p:cNvPr id="38" name="TextBox 37">
            <a:extLst>
              <a:ext uri="{FF2B5EF4-FFF2-40B4-BE49-F238E27FC236}">
                <a16:creationId xmlns:a16="http://schemas.microsoft.com/office/drawing/2014/main" id="{4A319E98-0C63-4A81-9244-2616DC56DA03}"/>
              </a:ext>
            </a:extLst>
          </p:cNvPr>
          <p:cNvSpPr txBox="1"/>
          <p:nvPr/>
        </p:nvSpPr>
        <p:spPr>
          <a:xfrm>
            <a:off x="5834860" y="1808212"/>
            <a:ext cx="5779742" cy="369332"/>
          </a:xfrm>
          <a:prstGeom prst="rect">
            <a:avLst/>
          </a:prstGeom>
          <a:noFill/>
        </p:spPr>
        <p:txBody>
          <a:bodyPr wrap="square" rtlCol="0" anchor="ctr">
            <a:spAutoFit/>
          </a:bodyPr>
          <a:lstStyle/>
          <a:p>
            <a:pPr algn="l"/>
            <a:r>
              <a:rPr lang="en-US" b="0" i="0" dirty="0" err="1">
                <a:solidFill>
                  <a:srgbClr val="000000"/>
                </a:solidFill>
                <a:effectLst/>
                <a:latin typeface="Times New Roman" panose="02020603050405020304" pitchFamily="18" charset="0"/>
                <a:cs typeface="Times New Roman" panose="02020603050405020304" pitchFamily="18" charset="0"/>
              </a:rPr>
              <a:t>px_height</a:t>
            </a:r>
            <a:r>
              <a:rPr lang="en-US" b="0" i="0" dirty="0">
                <a:solidFill>
                  <a:srgbClr val="000000"/>
                </a:solidFill>
                <a:effectLst/>
                <a:latin typeface="Times New Roman" panose="02020603050405020304" pitchFamily="18" charset="0"/>
                <a:cs typeface="Times New Roman" panose="02020603050405020304" pitchFamily="18" charset="0"/>
              </a:rPr>
              <a:t>: height of pixels resolution</a:t>
            </a:r>
          </a:p>
        </p:txBody>
      </p:sp>
      <p:sp>
        <p:nvSpPr>
          <p:cNvPr id="41" name="TextBox 40">
            <a:extLst>
              <a:ext uri="{FF2B5EF4-FFF2-40B4-BE49-F238E27FC236}">
                <a16:creationId xmlns:a16="http://schemas.microsoft.com/office/drawing/2014/main" id="{BCCA9D86-98C5-4264-AF46-45A526FB4D96}"/>
              </a:ext>
            </a:extLst>
          </p:cNvPr>
          <p:cNvSpPr txBox="1"/>
          <p:nvPr/>
        </p:nvSpPr>
        <p:spPr>
          <a:xfrm>
            <a:off x="5844328" y="2605851"/>
            <a:ext cx="5821637" cy="369332"/>
          </a:xfrm>
          <a:prstGeom prst="rect">
            <a:avLst/>
          </a:prstGeom>
          <a:noFill/>
        </p:spPr>
        <p:txBody>
          <a:bodyPr wrap="square" rtlCol="0" anchor="ctr">
            <a:spAutoFit/>
          </a:bodyPr>
          <a:lstStyle/>
          <a:p>
            <a:pPr algn="l"/>
            <a:r>
              <a:rPr lang="en-US" b="0" i="0" dirty="0" err="1">
                <a:solidFill>
                  <a:srgbClr val="000000"/>
                </a:solidFill>
                <a:effectLst/>
                <a:latin typeface="Times New Roman" panose="02020603050405020304" pitchFamily="18" charset="0"/>
                <a:cs typeface="Times New Roman" panose="02020603050405020304" pitchFamily="18" charset="0"/>
              </a:rPr>
              <a:t>px_width</a:t>
            </a:r>
            <a:r>
              <a:rPr lang="en-US" b="0" i="0" dirty="0">
                <a:solidFill>
                  <a:srgbClr val="000000"/>
                </a:solidFill>
                <a:effectLst/>
                <a:latin typeface="Times New Roman" panose="02020603050405020304" pitchFamily="18" charset="0"/>
                <a:cs typeface="Times New Roman" panose="02020603050405020304" pitchFamily="18" charset="0"/>
              </a:rPr>
              <a:t>: width of pixels resolution</a:t>
            </a:r>
          </a:p>
        </p:txBody>
      </p:sp>
      <p:sp>
        <p:nvSpPr>
          <p:cNvPr id="44" name="TextBox 43">
            <a:extLst>
              <a:ext uri="{FF2B5EF4-FFF2-40B4-BE49-F238E27FC236}">
                <a16:creationId xmlns:a16="http://schemas.microsoft.com/office/drawing/2014/main" id="{308CE1E8-9B5E-4E6F-9A6D-23248B9E056A}"/>
              </a:ext>
            </a:extLst>
          </p:cNvPr>
          <p:cNvSpPr txBox="1"/>
          <p:nvPr/>
        </p:nvSpPr>
        <p:spPr>
          <a:xfrm>
            <a:off x="5850512" y="3371755"/>
            <a:ext cx="5779742" cy="369332"/>
          </a:xfrm>
          <a:prstGeom prst="rect">
            <a:avLst/>
          </a:prstGeom>
          <a:noFill/>
        </p:spPr>
        <p:txBody>
          <a:bodyPr wrap="square" rtlCol="0" anchor="ctr">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ram: random access memory (Megabytes)</a:t>
            </a:r>
          </a:p>
        </p:txBody>
      </p:sp>
      <p:sp>
        <p:nvSpPr>
          <p:cNvPr id="47" name="TextBox 46">
            <a:extLst>
              <a:ext uri="{FF2B5EF4-FFF2-40B4-BE49-F238E27FC236}">
                <a16:creationId xmlns:a16="http://schemas.microsoft.com/office/drawing/2014/main" id="{7DA702EA-61BF-4C16-9B7A-00E5DF025759}"/>
              </a:ext>
            </a:extLst>
          </p:cNvPr>
          <p:cNvSpPr txBox="1"/>
          <p:nvPr/>
        </p:nvSpPr>
        <p:spPr>
          <a:xfrm>
            <a:off x="5842585" y="4093364"/>
            <a:ext cx="5779742" cy="369332"/>
          </a:xfrm>
          <a:prstGeom prst="rect">
            <a:avLst/>
          </a:prstGeom>
          <a:noFill/>
        </p:spPr>
        <p:txBody>
          <a:bodyPr wrap="square" rtlCol="0" anchor="ctr">
            <a:spAutoFit/>
          </a:bodyPr>
          <a:lstStyle/>
          <a:p>
            <a:pPr algn="l"/>
            <a:r>
              <a:rPr lang="en-US" b="0" i="0" dirty="0" err="1">
                <a:solidFill>
                  <a:srgbClr val="000000"/>
                </a:solidFill>
                <a:effectLst/>
                <a:latin typeface="Times New Roman" panose="02020603050405020304" pitchFamily="18" charset="0"/>
                <a:cs typeface="Times New Roman" panose="02020603050405020304" pitchFamily="18" charset="0"/>
              </a:rPr>
              <a:t>sc_h</a:t>
            </a:r>
            <a:r>
              <a:rPr lang="en-US" b="0" i="0" dirty="0">
                <a:solidFill>
                  <a:srgbClr val="000000"/>
                </a:solidFill>
                <a:effectLst/>
                <a:latin typeface="Times New Roman" panose="02020603050405020304" pitchFamily="18" charset="0"/>
                <a:cs typeface="Times New Roman" panose="02020603050405020304" pitchFamily="18" charset="0"/>
              </a:rPr>
              <a:t>: height of mobile screen(cm)</a:t>
            </a:r>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397753" y="274298"/>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latin typeface="Times New Roman" panose="02020603050405020304" pitchFamily="18" charset="0"/>
                <a:cs typeface="Times New Roman" panose="02020603050405020304" pitchFamily="18" charset="0"/>
              </a:rPr>
              <a:t>Features</a:t>
            </a:r>
            <a:endParaRPr lang="ko-KR" altLang="en-US" dirty="0">
              <a:solidFill>
                <a:schemeClr val="bg1"/>
              </a:solidFill>
              <a:latin typeface="Times New Roman" panose="02020603050405020304" pitchFamily="18" charset="0"/>
              <a:cs typeface="Times New Roman" panose="02020603050405020304" pitchFamily="18" charset="0"/>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1149158"/>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978850"/>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1021111"/>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11</a:t>
            </a:r>
            <a:endParaRPr lang="ko-KR" altLang="en-US" sz="2000" b="1" dirty="0">
              <a:solidFill>
                <a:schemeClr val="accent1"/>
              </a:solidFill>
              <a:cs typeface="Arial" pitchFamily="34" charset="0"/>
            </a:endParaRPr>
          </a:p>
        </p:txBody>
      </p:sp>
      <p:sp>
        <p:nvSpPr>
          <p:cNvPr id="54" name="TextBox 53">
            <a:extLst>
              <a:ext uri="{FF2B5EF4-FFF2-40B4-BE49-F238E27FC236}">
                <a16:creationId xmlns:a16="http://schemas.microsoft.com/office/drawing/2014/main" id="{CE352248-E3F2-482C-919F-CDF9ACA91BA3}"/>
              </a:ext>
            </a:extLst>
          </p:cNvPr>
          <p:cNvSpPr txBox="1"/>
          <p:nvPr/>
        </p:nvSpPr>
        <p:spPr>
          <a:xfrm>
            <a:off x="5809399" y="268494"/>
            <a:ext cx="5779742" cy="369332"/>
          </a:xfrm>
          <a:prstGeom prst="rect">
            <a:avLst/>
          </a:prstGeom>
          <a:noFill/>
        </p:spPr>
        <p:txBody>
          <a:bodyPr wrap="square" rtlCol="0" anchor="ctr">
            <a:spAutoFit/>
          </a:bodyPr>
          <a:lstStyle/>
          <a:p>
            <a:pPr algn="l"/>
            <a:r>
              <a:rPr lang="en-US" b="0" i="0" dirty="0" err="1">
                <a:solidFill>
                  <a:srgbClr val="000000"/>
                </a:solidFill>
                <a:effectLst/>
                <a:latin typeface="Times New Roman" panose="02020603050405020304" pitchFamily="18" charset="0"/>
                <a:cs typeface="Times New Roman" panose="02020603050405020304" pitchFamily="18" charset="0"/>
              </a:rPr>
              <a:t>mobile_wt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wieght</a:t>
            </a:r>
            <a:r>
              <a:rPr lang="en-US" b="0" i="0" dirty="0">
                <a:solidFill>
                  <a:srgbClr val="000000"/>
                </a:solidFill>
                <a:effectLst/>
                <a:latin typeface="Times New Roman" panose="02020603050405020304" pitchFamily="18" charset="0"/>
                <a:cs typeface="Times New Roman" panose="02020603050405020304" pitchFamily="18" charset="0"/>
              </a:rPr>
              <a:t> of mobile</a:t>
            </a:r>
          </a:p>
        </p:txBody>
      </p:sp>
      <p:sp>
        <p:nvSpPr>
          <p:cNvPr id="2" name="Oval 4">
            <a:extLst>
              <a:ext uri="{FF2B5EF4-FFF2-40B4-BE49-F238E27FC236}">
                <a16:creationId xmlns:a16="http://schemas.microsoft.com/office/drawing/2014/main" id="{D55E032B-F661-167F-FFE5-961391F609FE}"/>
              </a:ext>
            </a:extLst>
          </p:cNvPr>
          <p:cNvSpPr/>
          <p:nvPr/>
        </p:nvSpPr>
        <p:spPr>
          <a:xfrm>
            <a:off x="5465531" y="400214"/>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Pentagon 9">
            <a:extLst>
              <a:ext uri="{FF2B5EF4-FFF2-40B4-BE49-F238E27FC236}">
                <a16:creationId xmlns:a16="http://schemas.microsoft.com/office/drawing/2014/main" id="{5E00C380-50EC-621A-B2FC-131F7F1B0029}"/>
              </a:ext>
            </a:extLst>
          </p:cNvPr>
          <p:cNvSpPr/>
          <p:nvPr/>
        </p:nvSpPr>
        <p:spPr>
          <a:xfrm>
            <a:off x="3953363" y="229906"/>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TextBox 3">
            <a:extLst>
              <a:ext uri="{FF2B5EF4-FFF2-40B4-BE49-F238E27FC236}">
                <a16:creationId xmlns:a16="http://schemas.microsoft.com/office/drawing/2014/main" id="{AAE6F101-14B1-BE00-8CF2-2502B736E4F5}"/>
              </a:ext>
            </a:extLst>
          </p:cNvPr>
          <p:cNvSpPr txBox="1"/>
          <p:nvPr/>
        </p:nvSpPr>
        <p:spPr>
          <a:xfrm>
            <a:off x="4097379" y="272167"/>
            <a:ext cx="853040"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10</a:t>
            </a:r>
            <a:endParaRPr lang="ko-KR" altLang="en-US" sz="2000" b="1" dirty="0">
              <a:solidFill>
                <a:schemeClr val="accent1"/>
              </a:solidFill>
              <a:cs typeface="Arial" pitchFamily="34" charset="0"/>
            </a:endParaRPr>
          </a:p>
        </p:txBody>
      </p:sp>
      <p:sp>
        <p:nvSpPr>
          <p:cNvPr id="5" name="Oval 4">
            <a:extLst>
              <a:ext uri="{FF2B5EF4-FFF2-40B4-BE49-F238E27FC236}">
                <a16:creationId xmlns:a16="http://schemas.microsoft.com/office/drawing/2014/main" id="{3BE0105C-01D4-13AB-8482-1787AC5D6BF6}"/>
              </a:ext>
            </a:extLst>
          </p:cNvPr>
          <p:cNvSpPr/>
          <p:nvPr/>
        </p:nvSpPr>
        <p:spPr>
          <a:xfrm>
            <a:off x="5465531" y="1958567"/>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Pentagon 9">
            <a:extLst>
              <a:ext uri="{FF2B5EF4-FFF2-40B4-BE49-F238E27FC236}">
                <a16:creationId xmlns:a16="http://schemas.microsoft.com/office/drawing/2014/main" id="{BA55CAFF-3D8E-9EAB-ACDA-ECB7C5E3D250}"/>
              </a:ext>
            </a:extLst>
          </p:cNvPr>
          <p:cNvSpPr/>
          <p:nvPr/>
        </p:nvSpPr>
        <p:spPr>
          <a:xfrm>
            <a:off x="3953363" y="1788259"/>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ED322EFF-485D-0EC5-6513-C3ACA293209A}"/>
              </a:ext>
            </a:extLst>
          </p:cNvPr>
          <p:cNvSpPr txBox="1"/>
          <p:nvPr/>
        </p:nvSpPr>
        <p:spPr>
          <a:xfrm>
            <a:off x="4097379" y="1830520"/>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12</a:t>
            </a:r>
            <a:endParaRPr lang="ko-KR" altLang="en-US" sz="2000" b="1" dirty="0">
              <a:solidFill>
                <a:schemeClr val="accent2"/>
              </a:solidFill>
              <a:cs typeface="Arial" pitchFamily="34" charset="0"/>
            </a:endParaRPr>
          </a:p>
        </p:txBody>
      </p:sp>
      <p:sp>
        <p:nvSpPr>
          <p:cNvPr id="11" name="Oval 10">
            <a:extLst>
              <a:ext uri="{FF2B5EF4-FFF2-40B4-BE49-F238E27FC236}">
                <a16:creationId xmlns:a16="http://schemas.microsoft.com/office/drawing/2014/main" id="{8EC1D52A-9EC5-B2FB-85F7-CE176FA87AEC}"/>
              </a:ext>
            </a:extLst>
          </p:cNvPr>
          <p:cNvSpPr/>
          <p:nvPr/>
        </p:nvSpPr>
        <p:spPr>
          <a:xfrm>
            <a:off x="5461172" y="4882062"/>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Pentagon 15">
            <a:extLst>
              <a:ext uri="{FF2B5EF4-FFF2-40B4-BE49-F238E27FC236}">
                <a16:creationId xmlns:a16="http://schemas.microsoft.com/office/drawing/2014/main" id="{0CB1C4FE-8C67-8D26-6581-B93F328AD679}"/>
              </a:ext>
            </a:extLst>
          </p:cNvPr>
          <p:cNvSpPr/>
          <p:nvPr/>
        </p:nvSpPr>
        <p:spPr>
          <a:xfrm>
            <a:off x="3949004" y="4713942"/>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TextBox 12">
            <a:extLst>
              <a:ext uri="{FF2B5EF4-FFF2-40B4-BE49-F238E27FC236}">
                <a16:creationId xmlns:a16="http://schemas.microsoft.com/office/drawing/2014/main" id="{727946F8-20BA-2F5D-2684-44C71AA68CBD}"/>
              </a:ext>
            </a:extLst>
          </p:cNvPr>
          <p:cNvSpPr txBox="1"/>
          <p:nvPr/>
        </p:nvSpPr>
        <p:spPr>
          <a:xfrm>
            <a:off x="4093020" y="4754015"/>
            <a:ext cx="853040" cy="400110"/>
          </a:xfrm>
          <a:prstGeom prst="rect">
            <a:avLst/>
          </a:prstGeom>
          <a:noFill/>
        </p:spPr>
        <p:txBody>
          <a:bodyPr wrap="square" rtlCol="0">
            <a:spAutoFit/>
          </a:bodyPr>
          <a:lstStyle/>
          <a:p>
            <a:pPr algn="ctr"/>
            <a:r>
              <a:rPr lang="en-US" altLang="ko-KR" sz="2000" b="1" dirty="0">
                <a:solidFill>
                  <a:schemeClr val="accent5"/>
                </a:solidFill>
                <a:cs typeface="Arial" pitchFamily="34" charset="0"/>
              </a:rPr>
              <a:t>16</a:t>
            </a:r>
            <a:endParaRPr lang="ko-KR" altLang="en-US" sz="2000" b="1" dirty="0">
              <a:solidFill>
                <a:schemeClr val="accent5"/>
              </a:solidFill>
              <a:cs typeface="Arial" pitchFamily="34" charset="0"/>
            </a:endParaRPr>
          </a:p>
        </p:txBody>
      </p:sp>
      <p:sp>
        <p:nvSpPr>
          <p:cNvPr id="14" name="Oval 13">
            <a:extLst>
              <a:ext uri="{FF2B5EF4-FFF2-40B4-BE49-F238E27FC236}">
                <a16:creationId xmlns:a16="http://schemas.microsoft.com/office/drawing/2014/main" id="{E207F964-2641-4358-D47E-D6504752E337}"/>
              </a:ext>
            </a:extLst>
          </p:cNvPr>
          <p:cNvSpPr/>
          <p:nvPr/>
        </p:nvSpPr>
        <p:spPr>
          <a:xfrm>
            <a:off x="5461172" y="5576485"/>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Pentagon 17">
            <a:extLst>
              <a:ext uri="{FF2B5EF4-FFF2-40B4-BE49-F238E27FC236}">
                <a16:creationId xmlns:a16="http://schemas.microsoft.com/office/drawing/2014/main" id="{385A4E54-755B-8139-3CBA-0CFA47B58F46}"/>
              </a:ext>
            </a:extLst>
          </p:cNvPr>
          <p:cNvSpPr/>
          <p:nvPr/>
        </p:nvSpPr>
        <p:spPr>
          <a:xfrm>
            <a:off x="3944645" y="5384010"/>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TextBox 15">
            <a:extLst>
              <a:ext uri="{FF2B5EF4-FFF2-40B4-BE49-F238E27FC236}">
                <a16:creationId xmlns:a16="http://schemas.microsoft.com/office/drawing/2014/main" id="{F4FFBC9F-17BE-FE9F-79FB-A5AD3D40AADB}"/>
              </a:ext>
            </a:extLst>
          </p:cNvPr>
          <p:cNvSpPr txBox="1"/>
          <p:nvPr/>
        </p:nvSpPr>
        <p:spPr>
          <a:xfrm>
            <a:off x="4093020" y="5448438"/>
            <a:ext cx="853040" cy="400110"/>
          </a:xfrm>
          <a:prstGeom prst="rect">
            <a:avLst/>
          </a:prstGeom>
          <a:noFill/>
        </p:spPr>
        <p:txBody>
          <a:bodyPr wrap="square" rtlCol="0">
            <a:spAutoFit/>
          </a:bodyPr>
          <a:lstStyle/>
          <a:p>
            <a:pPr algn="ctr"/>
            <a:r>
              <a:rPr lang="en-US" altLang="ko-KR" sz="2000" b="1" dirty="0">
                <a:solidFill>
                  <a:schemeClr val="accent6"/>
                </a:solidFill>
                <a:cs typeface="Arial" pitchFamily="34" charset="0"/>
              </a:rPr>
              <a:t>17</a:t>
            </a:r>
            <a:endParaRPr lang="ko-KR" altLang="en-US" sz="2000" b="1" dirty="0">
              <a:solidFill>
                <a:schemeClr val="accent6"/>
              </a:solidFill>
              <a:cs typeface="Arial" pitchFamily="34" charset="0"/>
            </a:endParaRPr>
          </a:p>
        </p:txBody>
      </p:sp>
      <p:sp>
        <p:nvSpPr>
          <p:cNvPr id="17" name="Oval 16">
            <a:extLst>
              <a:ext uri="{FF2B5EF4-FFF2-40B4-BE49-F238E27FC236}">
                <a16:creationId xmlns:a16="http://schemas.microsoft.com/office/drawing/2014/main" id="{6FE75D11-6CB9-5989-BCAE-6E3FB8C0765E}"/>
              </a:ext>
            </a:extLst>
          </p:cNvPr>
          <p:cNvSpPr/>
          <p:nvPr/>
        </p:nvSpPr>
        <p:spPr>
          <a:xfrm>
            <a:off x="5439399" y="626882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7" name="Pentagon 17">
            <a:extLst>
              <a:ext uri="{FF2B5EF4-FFF2-40B4-BE49-F238E27FC236}">
                <a16:creationId xmlns:a16="http://schemas.microsoft.com/office/drawing/2014/main" id="{97FCD5F9-1A88-AD1F-2349-1FD239E48A1D}"/>
              </a:ext>
            </a:extLst>
          </p:cNvPr>
          <p:cNvSpPr/>
          <p:nvPr/>
        </p:nvSpPr>
        <p:spPr>
          <a:xfrm>
            <a:off x="3922872" y="609851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TextBox 57">
            <a:extLst>
              <a:ext uri="{FF2B5EF4-FFF2-40B4-BE49-F238E27FC236}">
                <a16:creationId xmlns:a16="http://schemas.microsoft.com/office/drawing/2014/main" id="{71D65FDA-FD59-CFE7-B8C8-43C314A6C17E}"/>
              </a:ext>
            </a:extLst>
          </p:cNvPr>
          <p:cNvSpPr txBox="1"/>
          <p:nvPr/>
        </p:nvSpPr>
        <p:spPr>
          <a:xfrm>
            <a:off x="4071247" y="6140775"/>
            <a:ext cx="853040" cy="400110"/>
          </a:xfrm>
          <a:prstGeom prst="rect">
            <a:avLst/>
          </a:prstGeom>
          <a:noFill/>
        </p:spPr>
        <p:txBody>
          <a:bodyPr wrap="square" rtlCol="0">
            <a:spAutoFit/>
          </a:bodyPr>
          <a:lstStyle/>
          <a:p>
            <a:pPr algn="ctr"/>
            <a:r>
              <a:rPr lang="en-US" altLang="ko-KR" sz="2000" b="1" dirty="0">
                <a:solidFill>
                  <a:schemeClr val="accent6"/>
                </a:solidFill>
                <a:cs typeface="Arial" pitchFamily="34" charset="0"/>
              </a:rPr>
              <a:t>18</a:t>
            </a:r>
            <a:endParaRPr lang="ko-KR" altLang="en-US" sz="2000" b="1" dirty="0">
              <a:solidFill>
                <a:schemeClr val="accent6"/>
              </a:solidFill>
              <a:cs typeface="Arial" pitchFamily="34" charset="0"/>
            </a:endParaRPr>
          </a:p>
        </p:txBody>
      </p:sp>
      <p:sp>
        <p:nvSpPr>
          <p:cNvPr id="62" name="TextBox 61">
            <a:extLst>
              <a:ext uri="{FF2B5EF4-FFF2-40B4-BE49-F238E27FC236}">
                <a16:creationId xmlns:a16="http://schemas.microsoft.com/office/drawing/2014/main" id="{3F1543F3-F73E-3969-5D2E-6E42750ACC89}"/>
              </a:ext>
            </a:extLst>
          </p:cNvPr>
          <p:cNvSpPr txBox="1"/>
          <p:nvPr/>
        </p:nvSpPr>
        <p:spPr>
          <a:xfrm>
            <a:off x="5842585" y="5433134"/>
            <a:ext cx="5779742" cy="369332"/>
          </a:xfrm>
          <a:prstGeom prst="rect">
            <a:avLst/>
          </a:prstGeom>
          <a:noFill/>
        </p:spPr>
        <p:txBody>
          <a:bodyPr wrap="square" rtlCol="0" anchor="ctr">
            <a:spAutoFit/>
          </a:bodyPr>
          <a:lstStyle/>
          <a:p>
            <a:pPr algn="l"/>
            <a:r>
              <a:rPr lang="en-US" b="0" i="0" dirty="0" err="1">
                <a:solidFill>
                  <a:srgbClr val="000000"/>
                </a:solidFill>
                <a:effectLst/>
                <a:latin typeface="Times New Roman" panose="02020603050405020304" pitchFamily="18" charset="0"/>
                <a:cs typeface="Times New Roman" panose="02020603050405020304" pitchFamily="18" charset="0"/>
              </a:rPr>
              <a:t>three_g</a:t>
            </a:r>
            <a:r>
              <a:rPr lang="en-US" b="0" i="0" dirty="0">
                <a:solidFill>
                  <a:srgbClr val="000000"/>
                </a:solidFill>
                <a:effectLst/>
                <a:latin typeface="Times New Roman" panose="02020603050405020304" pitchFamily="18" charset="0"/>
                <a:cs typeface="Times New Roman" panose="02020603050405020304" pitchFamily="18" charset="0"/>
              </a:rPr>
              <a:t>: has 3G support (1) or not (0)</a:t>
            </a:r>
          </a:p>
        </p:txBody>
      </p:sp>
      <p:sp>
        <p:nvSpPr>
          <p:cNvPr id="68" name="TextBox 67">
            <a:extLst>
              <a:ext uri="{FF2B5EF4-FFF2-40B4-BE49-F238E27FC236}">
                <a16:creationId xmlns:a16="http://schemas.microsoft.com/office/drawing/2014/main" id="{A7A9DA27-77C5-62A8-8090-7C10416C3CD7}"/>
              </a:ext>
            </a:extLst>
          </p:cNvPr>
          <p:cNvSpPr txBox="1"/>
          <p:nvPr/>
        </p:nvSpPr>
        <p:spPr>
          <a:xfrm>
            <a:off x="5850512" y="4678068"/>
            <a:ext cx="5779742" cy="646331"/>
          </a:xfrm>
          <a:prstGeom prst="rect">
            <a:avLst/>
          </a:prstGeom>
          <a:noFill/>
        </p:spPr>
        <p:txBody>
          <a:bodyPr wrap="square" rtlCol="0" anchor="ctr">
            <a:spAutoFit/>
          </a:bodyPr>
          <a:lstStyle/>
          <a:p>
            <a:pPr algn="l"/>
            <a:r>
              <a:rPr lang="en-US" b="0" i="0" dirty="0" err="1">
                <a:solidFill>
                  <a:srgbClr val="000000"/>
                </a:solidFill>
                <a:effectLst/>
                <a:latin typeface="Times New Roman" panose="02020603050405020304" pitchFamily="18" charset="0"/>
                <a:cs typeface="Times New Roman" panose="02020603050405020304" pitchFamily="18" charset="0"/>
              </a:rPr>
              <a:t>talk_time</a:t>
            </a:r>
            <a:r>
              <a:rPr lang="en-US" b="0" i="0" dirty="0">
                <a:solidFill>
                  <a:srgbClr val="000000"/>
                </a:solidFill>
                <a:effectLst/>
                <a:latin typeface="Times New Roman" panose="02020603050405020304" pitchFamily="18" charset="0"/>
                <a:cs typeface="Times New Roman" panose="02020603050405020304" pitchFamily="18" charset="0"/>
              </a:rPr>
              <a:t>: longest time that a single battery charge will last when you are constantly talking on the phone</a:t>
            </a:r>
          </a:p>
        </p:txBody>
      </p:sp>
      <p:sp>
        <p:nvSpPr>
          <p:cNvPr id="73" name="TextBox 72">
            <a:extLst>
              <a:ext uri="{FF2B5EF4-FFF2-40B4-BE49-F238E27FC236}">
                <a16:creationId xmlns:a16="http://schemas.microsoft.com/office/drawing/2014/main" id="{FE9CAD99-12ED-FDCB-7F4B-E28410409504}"/>
              </a:ext>
            </a:extLst>
          </p:cNvPr>
          <p:cNvSpPr txBox="1"/>
          <p:nvPr/>
        </p:nvSpPr>
        <p:spPr>
          <a:xfrm>
            <a:off x="5850512" y="6098514"/>
            <a:ext cx="5779806" cy="369332"/>
          </a:xfrm>
          <a:prstGeom prst="rect">
            <a:avLst/>
          </a:prstGeom>
          <a:noFill/>
        </p:spPr>
        <p:txBody>
          <a:bodyPr wrap="square" rtlCol="0" anchor="ctr">
            <a:spAutoFit/>
          </a:bodyPr>
          <a:lstStyle/>
          <a:p>
            <a:pPr algn="l"/>
            <a:r>
              <a:rPr lang="en-US" b="0" i="0" dirty="0" err="1">
                <a:solidFill>
                  <a:srgbClr val="000000"/>
                </a:solidFill>
                <a:effectLst/>
                <a:latin typeface="Times New Roman" panose="02020603050405020304" pitchFamily="18" charset="0"/>
                <a:cs typeface="Times New Roman" panose="02020603050405020304" pitchFamily="18" charset="0"/>
              </a:rPr>
              <a:t>touch_screen</a:t>
            </a:r>
            <a:r>
              <a:rPr lang="en-US" b="0" i="0" dirty="0">
                <a:solidFill>
                  <a:srgbClr val="000000"/>
                </a:solidFill>
                <a:effectLst/>
                <a:latin typeface="Times New Roman" panose="02020603050405020304" pitchFamily="18" charset="0"/>
                <a:cs typeface="Times New Roman" panose="02020603050405020304" pitchFamily="18" charset="0"/>
              </a:rPr>
              <a:t>: has touch screen (1) or not (0)</a:t>
            </a:r>
          </a:p>
        </p:txBody>
      </p:sp>
    </p:spTree>
    <p:extLst>
      <p:ext uri="{BB962C8B-B14F-4D97-AF65-F5344CB8AC3E}">
        <p14:creationId xmlns:p14="http://schemas.microsoft.com/office/powerpoint/2010/main" val="253114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537456" y="2251748"/>
            <a:ext cx="7512592" cy="1938992"/>
          </a:xfrm>
          <a:prstGeom prst="rect">
            <a:avLst/>
          </a:prstGeom>
          <a:noFill/>
        </p:spPr>
        <p:txBody>
          <a:bodyPr wrap="square" rtlCol="0" anchor="ctr">
            <a:spAutoFit/>
          </a:bodyPr>
          <a:lstStyle/>
          <a:p>
            <a:r>
              <a:rPr lang="en-US" altLang="ko-KR" sz="6000" b="1" dirty="0">
                <a:solidFill>
                  <a:schemeClr val="bg1"/>
                </a:solidFill>
                <a:latin typeface="Times New Roman" panose="02020603050405020304" pitchFamily="18" charset="0"/>
                <a:cs typeface="Times New Roman" panose="02020603050405020304" pitchFamily="18" charset="0"/>
              </a:rPr>
              <a:t>2. Data </a:t>
            </a:r>
          </a:p>
          <a:p>
            <a:r>
              <a:rPr lang="en-US" altLang="ko-KR" sz="6000" b="1" dirty="0">
                <a:solidFill>
                  <a:schemeClr val="bg1"/>
                </a:solidFill>
                <a:latin typeface="Times New Roman" panose="02020603050405020304" pitchFamily="18" charset="0"/>
                <a:cs typeface="Times New Roman" panose="02020603050405020304" pitchFamily="18" charset="0"/>
              </a:rPr>
              <a:t>Visualization</a:t>
            </a:r>
            <a:endParaRPr lang="ko-KR" altLang="en-US" sz="6000" b="1" dirty="0">
              <a:solidFill>
                <a:schemeClr val="bg1"/>
              </a:solidFill>
              <a:latin typeface="Times New Roman" panose="02020603050405020304" pitchFamily="18" charset="0"/>
              <a:cs typeface="Times New Roman" panose="02020603050405020304" pitchFamily="18" charset="0"/>
            </a:endParaRPr>
          </a:p>
        </p:txBody>
      </p:sp>
      <p:grpSp>
        <p:nvGrpSpPr>
          <p:cNvPr id="164" name="Group 163">
            <a:extLst>
              <a:ext uri="{FF2B5EF4-FFF2-40B4-BE49-F238E27FC236}">
                <a16:creationId xmlns:a16="http://schemas.microsoft.com/office/drawing/2014/main" id="{7EC183A6-5C98-4A4B-AC6B-01B3FAA09969}"/>
              </a:ext>
            </a:extLst>
          </p:cNvPr>
          <p:cNvGrpSpPr/>
          <p:nvPr/>
        </p:nvGrpSpPr>
        <p:grpSpPr>
          <a:xfrm>
            <a:off x="3067373" y="2573913"/>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pic>
        <p:nvPicPr>
          <p:cNvPr id="2" name="Picture 1">
            <a:extLst>
              <a:ext uri="{FF2B5EF4-FFF2-40B4-BE49-F238E27FC236}">
                <a16:creationId xmlns:a16="http://schemas.microsoft.com/office/drawing/2014/main" id="{05DFB743-4F46-DE43-2A43-13331E41A0DD}"/>
              </a:ext>
            </a:extLst>
          </p:cNvPr>
          <p:cNvPicPr>
            <a:picLocks noChangeAspect="1"/>
          </p:cNvPicPr>
          <p:nvPr/>
        </p:nvPicPr>
        <p:blipFill>
          <a:blip r:embed="rId2"/>
          <a:stretch>
            <a:fillRect/>
          </a:stretch>
        </p:blipFill>
        <p:spPr>
          <a:xfrm>
            <a:off x="456766" y="361292"/>
            <a:ext cx="1667108" cy="323895"/>
          </a:xfrm>
          <a:prstGeom prst="rect">
            <a:avLst/>
          </a:prstGeom>
        </p:spPr>
      </p:pic>
    </p:spTree>
    <p:extLst>
      <p:ext uri="{BB962C8B-B14F-4D97-AF65-F5344CB8AC3E}">
        <p14:creationId xmlns:p14="http://schemas.microsoft.com/office/powerpoint/2010/main" val="97645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5DC45-C315-40DA-83D2-1CC4A8F53D57}"/>
              </a:ext>
            </a:extLst>
          </p:cNvPr>
          <p:cNvSpPr/>
          <p:nvPr/>
        </p:nvSpPr>
        <p:spPr>
          <a:xfrm>
            <a:off x="-796" y="-991468"/>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01905" y="88652"/>
            <a:ext cx="11573197" cy="724247"/>
          </a:xfrm>
        </p:spPr>
        <p:txBody>
          <a:bodyPr/>
          <a:lstStyle/>
          <a:p>
            <a:r>
              <a:rPr lang="en-US" sz="4800" dirty="0">
                <a:solidFill>
                  <a:schemeClr val="bg1"/>
                </a:solidFill>
                <a:latin typeface="Times New Roman" panose="02020603050405020304" pitchFamily="18" charset="0"/>
                <a:cs typeface="Times New Roman" panose="02020603050405020304" pitchFamily="18" charset="0"/>
              </a:rPr>
              <a:t>Price Range &amp; Front Camera Pixel</a:t>
            </a:r>
          </a:p>
        </p:txBody>
      </p:sp>
      <p:pic>
        <p:nvPicPr>
          <p:cNvPr id="3" name="Picture 2">
            <a:extLst>
              <a:ext uri="{FF2B5EF4-FFF2-40B4-BE49-F238E27FC236}">
                <a16:creationId xmlns:a16="http://schemas.microsoft.com/office/drawing/2014/main" id="{D2B5CBFF-8665-E135-8CFC-69E191E9E5C5}"/>
              </a:ext>
            </a:extLst>
          </p:cNvPr>
          <p:cNvPicPr>
            <a:picLocks noChangeAspect="1"/>
          </p:cNvPicPr>
          <p:nvPr/>
        </p:nvPicPr>
        <p:blipFill>
          <a:blip r:embed="rId2"/>
          <a:stretch>
            <a:fillRect/>
          </a:stretch>
        </p:blipFill>
        <p:spPr>
          <a:xfrm>
            <a:off x="1398558" y="1272735"/>
            <a:ext cx="8834013" cy="4633657"/>
          </a:xfrm>
          <a:prstGeom prst="rect">
            <a:avLst/>
          </a:prstGeom>
        </p:spPr>
      </p:pic>
      <p:sp>
        <p:nvSpPr>
          <p:cNvPr id="4" name="TextBox 3">
            <a:extLst>
              <a:ext uri="{FF2B5EF4-FFF2-40B4-BE49-F238E27FC236}">
                <a16:creationId xmlns:a16="http://schemas.microsoft.com/office/drawing/2014/main" id="{B3BE9098-C375-7896-4639-A0D51358461C}"/>
              </a:ext>
            </a:extLst>
          </p:cNvPr>
          <p:cNvSpPr txBox="1"/>
          <p:nvPr/>
        </p:nvSpPr>
        <p:spPr>
          <a:xfrm>
            <a:off x="401905" y="6010355"/>
            <a:ext cx="11443880" cy="584775"/>
          </a:xfrm>
          <a:prstGeom prst="rect">
            <a:avLst/>
          </a:prstGeom>
          <a:noFill/>
        </p:spPr>
        <p:txBody>
          <a:bodyPr wrap="square" rtlCol="0">
            <a:spAutoFit/>
          </a:bodyPr>
          <a:lstStyle/>
          <a:p>
            <a:pPr algn="ctr"/>
            <a:r>
              <a:rPr lang="en-US" sz="1600" dirty="0">
                <a:solidFill>
                  <a:srgbClr val="202124"/>
                </a:solidFill>
                <a:latin typeface="Times New Roman" panose="02020603050405020304" pitchFamily="18" charset="0"/>
                <a:cs typeface="Times New Roman" panose="02020603050405020304" pitchFamily="18" charset="0"/>
              </a:rPr>
              <a:t>T</a:t>
            </a:r>
            <a:r>
              <a:rPr lang="en-US" sz="1600" b="0" i="0" dirty="0">
                <a:solidFill>
                  <a:srgbClr val="202124"/>
                </a:solidFill>
                <a:effectLst/>
                <a:latin typeface="Times New Roman" panose="02020603050405020304" pitchFamily="18" charset="0"/>
                <a:cs typeface="Times New Roman" panose="02020603050405020304" pitchFamily="18" charset="0"/>
              </a:rPr>
              <a:t>o display an image in UHD screen you only need about 8.3MP image and 12MP is the minimum resolution you need to record 4k UHD videos. So to have this feature companies pushed their cameras from 8 to 12MP, So anything above it is just plain overkill.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70211"/>
      </p:ext>
    </p:extLst>
  </p:cSld>
  <p:clrMapOvr>
    <a:masterClrMapping/>
  </p:clrMapOvr>
</p:sld>
</file>

<file path=ppt/theme/theme1.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3888</TotalTime>
  <Words>1038</Words>
  <Application>Microsoft Office PowerPoint</Application>
  <PresentationFormat>Widescreen</PresentationFormat>
  <Paragraphs>133</Paragraphs>
  <Slides>29</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Amasis MT Pro Black</vt:lpstr>
      <vt:lpstr>Arial</vt:lpstr>
      <vt:lpstr>Calibri</vt:lpstr>
      <vt:lpstr>Fjalla One</vt:lpstr>
      <vt:lpstr>Helvetica Neue</vt:lpstr>
      <vt:lpstr>Times New Roman</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yousr hejy</cp:lastModifiedBy>
  <cp:revision>64</cp:revision>
  <dcterms:created xsi:type="dcterms:W3CDTF">2020-01-20T05:08:25Z</dcterms:created>
  <dcterms:modified xsi:type="dcterms:W3CDTF">2022-12-15T06:22:55Z</dcterms:modified>
</cp:coreProperties>
</file>