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753600" cy="7315200"/>
  <p:notesSz cx="6858000" cy="9144000"/>
  <p:embeddedFontLst>
    <p:embeddedFont>
      <p:font typeface="Roboto Condensed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Ubuntu Bold" panose="020B0604020202020204" charset="0"/>
      <p:regular r:id="rId12"/>
    </p:embeddedFont>
    <p:embeddedFont>
      <p:font typeface="Roboto Condensed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6" d="100"/>
          <a:sy n="66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57438" y="-2468435"/>
            <a:ext cx="12056127" cy="12252070"/>
            <a:chOff x="0" y="0"/>
            <a:chExt cx="16074836" cy="1633609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4000"/>
            </a:blip>
            <a:srcRect l="30826" r="30826"/>
            <a:stretch>
              <a:fillRect/>
            </a:stretch>
          </p:blipFill>
          <p:spPr>
            <a:xfrm>
              <a:off x="0" y="0"/>
              <a:ext cx="16074836" cy="16336093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81237" y="1498143"/>
            <a:ext cx="9591126" cy="2733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73"/>
              </a:lnSpc>
            </a:pPr>
            <a:r>
              <a:rPr lang="en-US" sz="7766" spc="621" dirty="0">
                <a:solidFill>
                  <a:srgbClr val="F2F8F8"/>
                </a:solidFill>
                <a:latin typeface="Ubuntu Bold"/>
              </a:rPr>
              <a:t>FIRST IN FIRST OUT MEMORY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51640" y="6805377"/>
            <a:ext cx="9032883" cy="618890"/>
            <a:chOff x="0" y="0"/>
            <a:chExt cx="12357486" cy="8466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57487" cy="846676"/>
            </a:xfrm>
            <a:custGeom>
              <a:avLst/>
              <a:gdLst/>
              <a:ahLst/>
              <a:cxnLst/>
              <a:rect l="l" t="t" r="r" b="b"/>
              <a:pathLst>
                <a:path w="12357487" h="846676">
                  <a:moveTo>
                    <a:pt x="0" y="0"/>
                  </a:moveTo>
                  <a:lnTo>
                    <a:pt x="12357487" y="0"/>
                  </a:lnTo>
                  <a:lnTo>
                    <a:pt x="12357487" y="846676"/>
                  </a:lnTo>
                  <a:lnTo>
                    <a:pt x="0" y="846676"/>
                  </a:lnTo>
                  <a:close/>
                </a:path>
              </a:pathLst>
            </a:custGeom>
            <a:solidFill>
              <a:srgbClr val="F2EF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3784232" y="4231659"/>
            <a:ext cx="2185137" cy="156217"/>
            <a:chOff x="0" y="0"/>
            <a:chExt cx="4085855" cy="29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85856" cy="292100"/>
            </a:xfrm>
            <a:custGeom>
              <a:avLst/>
              <a:gdLst/>
              <a:ahLst/>
              <a:cxnLst/>
              <a:rect l="l" t="t" r="r" b="b"/>
              <a:pathLst>
                <a:path w="4085856" h="292100">
                  <a:moveTo>
                    <a:pt x="0" y="0"/>
                  </a:moveTo>
                  <a:lnTo>
                    <a:pt x="4085856" y="0"/>
                  </a:lnTo>
                  <a:lnTo>
                    <a:pt x="4085856" y="292100"/>
                  </a:lnTo>
                  <a:lnTo>
                    <a:pt x="0" y="292100"/>
                  </a:lnTo>
                  <a:close/>
                </a:path>
              </a:pathLst>
            </a:custGeom>
            <a:solidFill>
              <a:srgbClr val="F2EF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51106" y="4564812"/>
            <a:ext cx="2817268" cy="175955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861401" y="343949"/>
            <a:ext cx="3996678" cy="11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2"/>
              </a:lnSpc>
            </a:pPr>
            <a:r>
              <a:rPr lang="en-US" sz="2173" spc="391">
                <a:solidFill>
                  <a:srgbClr val="F2EF00"/>
                </a:solidFill>
                <a:latin typeface="Roboto Condensed"/>
              </a:rPr>
              <a:t>     CHIBIANE YOUSRA          &amp;</a:t>
            </a:r>
          </a:p>
          <a:p>
            <a:pPr algn="ctr">
              <a:lnSpc>
                <a:spcPts val="3042"/>
              </a:lnSpc>
            </a:pPr>
            <a:r>
              <a:rPr lang="en-US" sz="2173" spc="391">
                <a:solidFill>
                  <a:srgbClr val="F2EF00"/>
                </a:solidFill>
                <a:latin typeface="Roboto Condensed"/>
              </a:rPr>
              <a:t>BOULAKHRABI AMINE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75963" y="3348313"/>
            <a:ext cx="10766783" cy="2670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80" lvl="1" indent="-561340">
              <a:lnSpc>
                <a:spcPts val="7279"/>
              </a:lnSpc>
              <a:buFont typeface="Arial"/>
              <a:buChar char="•"/>
            </a:pPr>
            <a:r>
              <a:rPr lang="en-US" sz="5199" spc="415" dirty="0" smtClean="0">
                <a:solidFill>
                  <a:srgbClr val="F2F8F8"/>
                </a:solidFill>
                <a:latin typeface="Roboto Condensed Bold"/>
              </a:rPr>
              <a:t>INTRODUCTION</a:t>
            </a:r>
            <a:endParaRPr lang="en-US" sz="5199" spc="415" dirty="0">
              <a:solidFill>
                <a:srgbClr val="F2F8F8"/>
              </a:solidFill>
              <a:latin typeface="Roboto Condensed Bold"/>
            </a:endParaRPr>
          </a:p>
          <a:p>
            <a:pPr marL="1122680" lvl="1" indent="-561340">
              <a:lnSpc>
                <a:spcPts val="7279"/>
              </a:lnSpc>
              <a:buFont typeface="Arial"/>
              <a:buChar char="•"/>
            </a:pPr>
            <a:r>
              <a:rPr lang="en-US" sz="5199" spc="415" dirty="0">
                <a:solidFill>
                  <a:srgbClr val="F2F8F8"/>
                </a:solidFill>
                <a:latin typeface="Roboto Condensed Bold"/>
              </a:rPr>
              <a:t>FIFO DESIGN &amp; TEST BENCH</a:t>
            </a:r>
          </a:p>
          <a:p>
            <a:pPr algn="ctr">
              <a:lnSpc>
                <a:spcPts val="6719"/>
              </a:lnSpc>
            </a:pPr>
            <a:r>
              <a:rPr lang="en-US" sz="4799" spc="383" dirty="0">
                <a:solidFill>
                  <a:srgbClr val="F2F8F8"/>
                </a:solidFill>
                <a:latin typeface="Roboto Condensed Bold"/>
              </a:rPr>
              <a:t>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64863" y="440283"/>
            <a:ext cx="6023875" cy="2443945"/>
            <a:chOff x="0" y="123825"/>
            <a:chExt cx="8031833" cy="3258593"/>
          </a:xfrm>
        </p:grpSpPr>
        <p:sp>
          <p:nvSpPr>
            <p:cNvPr id="4" name="TextBox 4"/>
            <p:cNvSpPr txBox="1"/>
            <p:nvPr/>
          </p:nvSpPr>
          <p:spPr>
            <a:xfrm>
              <a:off x="0" y="2253904"/>
              <a:ext cx="8031833" cy="1128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25"/>
                </a:lnSpc>
              </a:pPr>
              <a:r>
                <a:rPr lang="en-US" sz="6625" b="1" dirty="0">
                  <a:solidFill>
                    <a:srgbClr val="FFDF2B"/>
                  </a:solidFill>
                  <a:latin typeface="Libre Franklin Black Bold"/>
                </a:rPr>
                <a:t>FIRST OUT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55008" y="123825"/>
              <a:ext cx="7776420" cy="1128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25"/>
                </a:lnSpc>
              </a:pPr>
              <a:r>
                <a:rPr lang="en-US" sz="6625" b="1" dirty="0">
                  <a:solidFill>
                    <a:srgbClr val="FFDF2B"/>
                  </a:solidFill>
                  <a:latin typeface="Libre Franklin Black Bold"/>
                </a:rPr>
                <a:t>FIRST 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6680" y="2453426"/>
            <a:ext cx="2481834" cy="38017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53794" y="2453426"/>
            <a:ext cx="2481834" cy="380171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03302" y="1394340"/>
            <a:ext cx="3146997" cy="3380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192">
                <a:solidFill>
                  <a:srgbClr val="F2F8F8"/>
                </a:solidFill>
                <a:latin typeface="Roboto Condensed Bold"/>
              </a:rPr>
              <a:t>ÉCHANGE DE DONNÉES ENTRE LES PCB D'UN ÉQUIPEMENT</a:t>
            </a:r>
          </a:p>
          <a:p>
            <a:pPr algn="ctr">
              <a:lnSpc>
                <a:spcPts val="3360"/>
              </a:lnSpc>
            </a:pPr>
            <a:endParaRPr lang="en-US" sz="2400" spc="192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3360"/>
              </a:lnSpc>
            </a:pPr>
            <a:endParaRPr lang="en-US" sz="2400" spc="192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6720"/>
              </a:lnSpc>
            </a:pPr>
            <a:r>
              <a:rPr lang="en-US" sz="4800" spc="384">
                <a:solidFill>
                  <a:srgbClr val="F2F8F8"/>
                </a:solidFill>
                <a:latin typeface="Roboto Condensed Bold"/>
              </a:rPr>
              <a:t> 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45888" y="4921856"/>
            <a:ext cx="1661824" cy="166182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-1336766" y="414575"/>
            <a:ext cx="8290560" cy="738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 b="1" dirty="0">
                <a:solidFill>
                  <a:srgbClr val="FFFD47"/>
                </a:solidFill>
                <a:latin typeface="Fascinate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03302" y="6722473"/>
            <a:ext cx="3146997" cy="2111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192">
                <a:solidFill>
                  <a:srgbClr val="F2F8F8"/>
                </a:solidFill>
                <a:latin typeface="Roboto Condensed Bold"/>
              </a:rPr>
              <a:t>BUFFER</a:t>
            </a:r>
          </a:p>
          <a:p>
            <a:pPr algn="ctr">
              <a:lnSpc>
                <a:spcPts val="3360"/>
              </a:lnSpc>
            </a:pPr>
            <a:endParaRPr lang="en-US" sz="2400" spc="192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3360"/>
              </a:lnSpc>
            </a:pPr>
            <a:endParaRPr lang="en-US" sz="2400" spc="192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6720"/>
              </a:lnSpc>
            </a:pPr>
            <a:r>
              <a:rPr lang="en-US" sz="4800" spc="384">
                <a:solidFill>
                  <a:srgbClr val="F2F8F8"/>
                </a:solidFill>
                <a:latin typeface="Roboto Condensed Bold"/>
              </a:rPr>
              <a:t> 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94913" y="3171440"/>
            <a:ext cx="1812799" cy="97231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0800000">
            <a:off x="3970400" y="3949536"/>
            <a:ext cx="1812799" cy="972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2532" y="1479406"/>
            <a:ext cx="5020307" cy="251015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84672" y="4323862"/>
            <a:ext cx="4138245" cy="276227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336766" y="414575"/>
            <a:ext cx="8290560" cy="738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 b="1" dirty="0">
                <a:solidFill>
                  <a:srgbClr val="FFFD47"/>
                </a:solidFill>
                <a:latin typeface="Fascinate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75083" y="1649915"/>
            <a:ext cx="3146997" cy="2534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192">
                <a:solidFill>
                  <a:srgbClr val="F2F8F8"/>
                </a:solidFill>
                <a:latin typeface="Roboto Condensed Bold"/>
              </a:rPr>
              <a:t>QUEUE DANS UN SUPERMARCHÉ</a:t>
            </a:r>
          </a:p>
          <a:p>
            <a:pPr algn="ctr">
              <a:lnSpc>
                <a:spcPts val="3360"/>
              </a:lnSpc>
            </a:pPr>
            <a:endParaRPr lang="en-US" sz="2400" spc="192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3360"/>
              </a:lnSpc>
            </a:pPr>
            <a:endParaRPr lang="en-US" sz="2400" spc="192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6720"/>
              </a:lnSpc>
            </a:pPr>
            <a:r>
              <a:rPr lang="en-US" sz="4800" spc="384">
                <a:solidFill>
                  <a:srgbClr val="F2F8F8"/>
                </a:solidFill>
                <a:latin typeface="Roboto Condensed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6544" y="4780555"/>
            <a:ext cx="3146997" cy="2534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192">
                <a:solidFill>
                  <a:srgbClr val="F2F8F8"/>
                </a:solidFill>
                <a:latin typeface="Roboto Condensed Bold"/>
              </a:rPr>
              <a:t>QUEUE DE VOITURES DANS UN FEU ROUGE </a:t>
            </a:r>
          </a:p>
          <a:p>
            <a:pPr algn="ctr">
              <a:lnSpc>
                <a:spcPts val="3360"/>
              </a:lnSpc>
            </a:pPr>
            <a:endParaRPr lang="en-US" sz="2400" spc="192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3360"/>
              </a:lnSpc>
            </a:pPr>
            <a:endParaRPr lang="en-US" sz="2400" spc="192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6720"/>
              </a:lnSpc>
            </a:pPr>
            <a:r>
              <a:rPr lang="en-US" sz="4800" spc="384">
                <a:solidFill>
                  <a:srgbClr val="F2F8F8"/>
                </a:solidFill>
                <a:latin typeface="Roboto Condensed Bold"/>
              </a:rPr>
              <a:t>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45757" y="5887863"/>
            <a:ext cx="2125515" cy="119827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0800000">
            <a:off x="6385824" y="2734483"/>
            <a:ext cx="2125515" cy="119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336766" y="414575"/>
            <a:ext cx="8290560" cy="738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600" b="1" dirty="0">
                <a:solidFill>
                  <a:srgbClr val="FFFD47"/>
                </a:solidFill>
                <a:latin typeface="Fascinate Bold"/>
              </a:rPr>
              <a:t>Introduction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959514"/>
            <a:ext cx="2926080" cy="29260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27486" y="1626458"/>
            <a:ext cx="4762057" cy="3622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192">
                <a:solidFill>
                  <a:srgbClr val="FFDF2B"/>
                </a:solidFill>
                <a:latin typeface="Roboto Condensed Bold"/>
              </a:rPr>
              <a:t>FIFO MEMORY: </a:t>
            </a:r>
          </a:p>
          <a:p>
            <a:pPr algn="ctr">
              <a:lnSpc>
                <a:spcPts val="3360"/>
              </a:lnSpc>
            </a:pPr>
            <a:endParaRPr lang="en-US" sz="2400" spc="192">
              <a:solidFill>
                <a:srgbClr val="FFDF2B"/>
              </a:solidFill>
              <a:latin typeface="Roboto Condensed Bold"/>
            </a:endParaRPr>
          </a:p>
          <a:p>
            <a:pPr>
              <a:lnSpc>
                <a:spcPts val="2940"/>
              </a:lnSpc>
            </a:pPr>
            <a:r>
              <a:rPr lang="en-US" sz="2100" spc="168">
                <a:solidFill>
                  <a:srgbClr val="F2F8F8"/>
                </a:solidFill>
                <a:latin typeface="Roboto Condensed Bold"/>
              </a:rPr>
              <a:t>TAMPONS DE MÉMOIRE POUR STOCKER TEMPORAIREMENT DES DONNÉES. </a:t>
            </a:r>
          </a:p>
          <a:p>
            <a:pPr algn="ctr">
              <a:lnSpc>
                <a:spcPts val="3360"/>
              </a:lnSpc>
            </a:pPr>
            <a:endParaRPr lang="en-US" sz="2100" spc="168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3360"/>
              </a:lnSpc>
            </a:pPr>
            <a:endParaRPr lang="en-US" sz="2100" spc="168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6720"/>
              </a:lnSpc>
            </a:pPr>
            <a:r>
              <a:rPr lang="en-US" sz="4800" spc="384">
                <a:solidFill>
                  <a:srgbClr val="F2F8F8"/>
                </a:solidFill>
                <a:latin typeface="Roboto Condensed Bold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7170" y="4752975"/>
            <a:ext cx="4145280" cy="19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1"/>
              </a:lnSpc>
            </a:pPr>
            <a:r>
              <a:rPr lang="en-US" sz="1865" spc="149">
                <a:solidFill>
                  <a:srgbClr val="FFDF2B"/>
                </a:solidFill>
                <a:latin typeface="Roboto Condensed Bold"/>
              </a:rPr>
              <a:t>OCTET 1: </a:t>
            </a:r>
          </a:p>
          <a:p>
            <a:pPr algn="ctr">
              <a:lnSpc>
                <a:spcPts val="2611"/>
              </a:lnSpc>
            </a:pPr>
            <a:r>
              <a:rPr lang="en-US" sz="1865" spc="149">
                <a:solidFill>
                  <a:srgbClr val="F2F8F8"/>
                </a:solidFill>
                <a:latin typeface="Roboto Condensed Bold"/>
              </a:rPr>
              <a:t>OCTET</a:t>
            </a:r>
            <a:r>
              <a:rPr lang="en-US" sz="1632" spc="130">
                <a:solidFill>
                  <a:srgbClr val="F2F8F8"/>
                </a:solidFill>
                <a:latin typeface="Roboto Condensed Bold"/>
              </a:rPr>
              <a:t> 1 ENTRE EN PREMIER </a:t>
            </a:r>
          </a:p>
          <a:p>
            <a:pPr algn="ctr">
              <a:lnSpc>
                <a:spcPts val="2611"/>
              </a:lnSpc>
            </a:pPr>
            <a:endParaRPr lang="en-US" sz="1632" spc="130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2611"/>
              </a:lnSpc>
            </a:pPr>
            <a:endParaRPr lang="en-US" sz="1632" spc="130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5223"/>
              </a:lnSpc>
            </a:pPr>
            <a:r>
              <a:rPr lang="en-US" sz="3730" spc="298">
                <a:solidFill>
                  <a:srgbClr val="F2F8F8"/>
                </a:solidFill>
                <a:latin typeface="Roboto Condensed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55870" y="4752975"/>
            <a:ext cx="4145280" cy="19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1"/>
              </a:lnSpc>
            </a:pPr>
            <a:r>
              <a:rPr lang="en-US" sz="1865" spc="149">
                <a:solidFill>
                  <a:srgbClr val="FFDF2B"/>
                </a:solidFill>
                <a:latin typeface="Roboto Condensed Bold"/>
              </a:rPr>
              <a:t>OCTET 1: </a:t>
            </a:r>
          </a:p>
          <a:p>
            <a:pPr algn="ctr">
              <a:lnSpc>
                <a:spcPts val="2611"/>
              </a:lnSpc>
            </a:pPr>
            <a:r>
              <a:rPr lang="en-US" sz="1865" spc="149">
                <a:solidFill>
                  <a:srgbClr val="F2F8F8"/>
                </a:solidFill>
                <a:latin typeface="Roboto Condensed Bold"/>
              </a:rPr>
              <a:t>OCTET</a:t>
            </a:r>
            <a:r>
              <a:rPr lang="en-US" sz="1632" spc="130">
                <a:solidFill>
                  <a:srgbClr val="F2F8F8"/>
                </a:solidFill>
                <a:latin typeface="Roboto Condensed Bold"/>
              </a:rPr>
              <a:t> 1 SORT EN PREMIER</a:t>
            </a:r>
          </a:p>
          <a:p>
            <a:pPr algn="ctr">
              <a:lnSpc>
                <a:spcPts val="2611"/>
              </a:lnSpc>
            </a:pPr>
            <a:endParaRPr lang="en-US" sz="1632" spc="130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2611"/>
              </a:lnSpc>
            </a:pPr>
            <a:endParaRPr lang="en-US" sz="1632" spc="130">
              <a:solidFill>
                <a:srgbClr val="F2F8F8"/>
              </a:solidFill>
              <a:latin typeface="Roboto Condensed Bold"/>
            </a:endParaRPr>
          </a:p>
          <a:p>
            <a:pPr algn="ctr">
              <a:lnSpc>
                <a:spcPts val="5223"/>
              </a:lnSpc>
            </a:pPr>
            <a:r>
              <a:rPr lang="en-US" sz="3730" spc="298">
                <a:solidFill>
                  <a:srgbClr val="F2F8F8"/>
                </a:solidFill>
                <a:latin typeface="Roboto Condensed Bold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79</Words>
  <Application>Microsoft Office PowerPoint</Application>
  <PresentationFormat>Personnalisé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Roboto Condensed</vt:lpstr>
      <vt:lpstr>Calibri</vt:lpstr>
      <vt:lpstr>Ubuntu Bold</vt:lpstr>
      <vt:lpstr>Fascinate Bold</vt:lpstr>
      <vt:lpstr>Arial</vt:lpstr>
      <vt:lpstr>Roboto Condensed Bold</vt:lpstr>
      <vt:lpstr>Libre Franklin Black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flashback</dc:title>
  <cp:lastModifiedBy>Yousra CHIBIANE</cp:lastModifiedBy>
  <cp:revision>3</cp:revision>
  <dcterms:created xsi:type="dcterms:W3CDTF">2006-08-16T00:00:00Z</dcterms:created>
  <dcterms:modified xsi:type="dcterms:W3CDTF">2020-09-08T00:49:23Z</dcterms:modified>
  <dc:identifier>DAEGklZRwoI</dc:identifier>
</cp:coreProperties>
</file>