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FtveqSFGwDluaj3sb2WtSkYmH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4298F-38FB-42CC-8AF1-B969D3DE5C31}">
  <a:tblStyle styleId="{3DF4298F-38FB-42CC-8AF1-B969D3DE5C3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28CBF0-8153-4CEB-835B-CF0434F6C554}"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0334" autoAdjust="0"/>
  </p:normalViewPr>
  <p:slideViewPr>
    <p:cSldViewPr snapToGrid="0">
      <p:cViewPr varScale="1">
        <p:scale>
          <a:sx n="101" d="100"/>
          <a:sy n="101" d="100"/>
        </p:scale>
        <p:origin x="2052" y="12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sp>
        <p:nvSpPr>
          <p:cNvPr id="4" name="Google Shape;4;n"/>
          <p:cNvSpPr txBox="1">
            <a:spLocks noGrp="1"/>
          </p:cNvSpPr>
          <p:nvPr>
            <p:ph type="hdr" idx="2"/>
          </p:nvPr>
        </p:nvSpPr>
        <p:spPr>
          <a:xfrm>
            <a:off x="0" y="0"/>
            <a:ext cx="3168650" cy="477838"/>
          </a:xfrm>
          <a:prstGeom prst="rect">
            <a:avLst/>
          </a:prstGeom>
          <a:noFill/>
          <a:ln>
            <a:noFill/>
          </a:ln>
        </p:spPr>
        <p:txBody>
          <a:bodyPr spcFirstLastPara="1" wrap="square" lIns="92875" tIns="48225" rIns="92875" bIns="48225" anchor="t" anchorCtr="0">
            <a:noAutofit/>
          </a:bodyPr>
          <a:lstStyle>
            <a:lvl1pPr marR="0" lvl="0" algn="l" rtl="0">
              <a:spcBef>
                <a:spcPts val="0"/>
              </a:spcBef>
              <a:spcAft>
                <a:spcPts val="0"/>
              </a:spcAft>
              <a:buClr>
                <a:srgbClr val="5F5F5F"/>
              </a:buClr>
              <a:buSzPts val="1200"/>
              <a:buFont typeface="Times New Roman"/>
              <a:buNone/>
              <a:defRPr sz="1200" b="1">
                <a:solidFill>
                  <a:srgbClr val="5F5F5F"/>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2pPr>
            <a:lvl3pPr marR="0" lvl="2"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3pPr>
            <a:lvl4pPr marR="0" lvl="3"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4pPr>
            <a:lvl5pPr marR="0" lvl="4"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4144963" y="0"/>
            <a:ext cx="3168650" cy="477838"/>
          </a:xfrm>
          <a:prstGeom prst="rect">
            <a:avLst/>
          </a:prstGeom>
          <a:noFill/>
          <a:ln>
            <a:noFill/>
          </a:ln>
        </p:spPr>
        <p:txBody>
          <a:bodyPr spcFirstLastPara="1" wrap="square" lIns="92875" tIns="48225" rIns="92875" bIns="48225" anchor="t" anchorCtr="0">
            <a:noAutofit/>
          </a:bodyPr>
          <a:lstStyle>
            <a:lvl1pPr marR="0" lvl="0" algn="r" rtl="0">
              <a:spcBef>
                <a:spcPts val="0"/>
              </a:spcBef>
              <a:spcAft>
                <a:spcPts val="0"/>
              </a:spcAft>
              <a:buClr>
                <a:srgbClr val="5F5F5F"/>
              </a:buClr>
              <a:buSzPts val="1200"/>
              <a:buFont typeface="Times New Roman"/>
              <a:buNone/>
              <a:defRPr sz="1200" b="1">
                <a:solidFill>
                  <a:srgbClr val="5F5F5F"/>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2pPr>
            <a:lvl3pPr marR="0" lvl="2"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3pPr>
            <a:lvl4pPr marR="0" lvl="3"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4pPr>
            <a:lvl5pPr marR="0" lvl="4"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 name="Google Shape;7;n"/>
          <p:cNvSpPr txBox="1">
            <a:spLocks noGrp="1"/>
          </p:cNvSpPr>
          <p:nvPr>
            <p:ph type="body" idx="1"/>
          </p:nvPr>
        </p:nvSpPr>
        <p:spPr>
          <a:xfrm>
            <a:off x="976313" y="4559300"/>
            <a:ext cx="5360987" cy="4319588"/>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9121775"/>
            <a:ext cx="3168650" cy="477838"/>
          </a:xfrm>
          <a:prstGeom prst="rect">
            <a:avLst/>
          </a:prstGeom>
          <a:noFill/>
          <a:ln>
            <a:noFill/>
          </a:ln>
        </p:spPr>
        <p:txBody>
          <a:bodyPr spcFirstLastPara="1" wrap="square" lIns="92875" tIns="48225" rIns="92875" bIns="48225" anchor="b" anchorCtr="0">
            <a:noAutofit/>
          </a:bodyPr>
          <a:lstStyle>
            <a:lvl1pPr marR="0" lvl="0" algn="l" rtl="0">
              <a:spcBef>
                <a:spcPts val="0"/>
              </a:spcBef>
              <a:spcAft>
                <a:spcPts val="0"/>
              </a:spcAft>
              <a:buClr>
                <a:srgbClr val="5F5F5F"/>
              </a:buClr>
              <a:buSzPts val="1200"/>
              <a:buFont typeface="Times New Roman"/>
              <a:buNone/>
              <a:defRPr sz="1200" b="1">
                <a:solidFill>
                  <a:srgbClr val="5F5F5F"/>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2pPr>
            <a:lvl3pPr marR="0" lvl="2"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3pPr>
            <a:lvl4pPr marR="0" lvl="3"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4pPr>
            <a:lvl5pPr marR="0" lvl="4"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1400" b="0" i="0" u="none" strike="noStrike" cap="none">
                <a:solidFill>
                  <a:schemeClr val="lt1"/>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marR="0" lvl="0" indent="0" algn="r" rtl="0">
              <a:spcBef>
                <a:spcPts val="0"/>
              </a:spcBef>
              <a:spcAft>
                <a:spcPts val="0"/>
              </a:spcAft>
              <a:buClr>
                <a:srgbClr val="5F5F5F"/>
              </a:buClr>
              <a:buSzPts val="1200"/>
              <a:buFont typeface="Times New Roman"/>
              <a:buNone/>
            </a:pPr>
            <a:fld id="{00000000-1234-1234-1234-123412341234}" type="slidenum">
              <a:rPr lang="fr-CA" sz="1200" b="1" u="none">
                <a:solidFill>
                  <a:srgbClr val="5F5F5F"/>
                </a:solidFill>
                <a:latin typeface="Arial"/>
                <a:ea typeface="Arial"/>
                <a:cs typeface="Arial"/>
                <a:sym typeface="Arial"/>
              </a:rPr>
              <a:t>‹N°›</a:t>
            </a:fld>
            <a:endParaRPr sz="1200" b="1" u="none">
              <a:solidFill>
                <a:srgbClr val="5F5F5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lvl="0" indent="0" algn="r" rtl="0">
              <a:spcBef>
                <a:spcPts val="0"/>
              </a:spcBef>
              <a:spcAft>
                <a:spcPts val="0"/>
              </a:spcAft>
              <a:buClr>
                <a:srgbClr val="5F5F5F"/>
              </a:buClr>
              <a:buSzPts val="1200"/>
              <a:buFont typeface="Arial"/>
              <a:buNone/>
            </a:pPr>
            <a:fld id="{00000000-1234-1234-1234-123412341234}" type="slidenum">
              <a:rPr lang="fr-CA"/>
              <a:t>1</a:t>
            </a:fld>
            <a:endParaRPr/>
          </a:p>
        </p:txBody>
      </p:sp>
      <p:sp>
        <p:nvSpPr>
          <p:cNvPr id="78" name="Google Shape;7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 name="Google Shape;79;p1:notes"/>
          <p:cNvSpPr txBox="1">
            <a:spLocks noGrp="1"/>
          </p:cNvSpPr>
          <p:nvPr>
            <p:ph type="body" idx="1"/>
          </p:nvPr>
        </p:nvSpPr>
        <p:spPr>
          <a:xfrm>
            <a:off x="976313" y="4559300"/>
            <a:ext cx="5362575" cy="4321175"/>
          </a:xfrm>
          <a:prstGeom prst="rect">
            <a:avLst/>
          </a:prstGeom>
          <a:noFill/>
          <a:ln>
            <a:noFill/>
          </a:ln>
        </p:spPr>
        <p:txBody>
          <a:bodyPr spcFirstLastPara="1" wrap="square" lIns="92875" tIns="48225" rIns="92875" bIns="48225" anchor="t" anchorCtr="0">
            <a:noAutofit/>
          </a:bodyPr>
          <a:lstStyle/>
          <a:p>
            <a:pPr marL="0" marR="0" lvl="0" indent="0" algn="l" rtl="0">
              <a:spcBef>
                <a:spcPts val="0"/>
              </a:spcBef>
              <a:spcAft>
                <a:spcPts val="0"/>
              </a:spcAft>
              <a:buClr>
                <a:srgbClr val="000000"/>
              </a:buClr>
              <a:buSzPts val="1200"/>
              <a:buFont typeface="Times New Roman"/>
              <a:buNone/>
            </a:pPr>
            <a:endParaRPr sz="1200" b="0" i="0" u="none" strike="noStrike" cap="none">
              <a:solidFill>
                <a:srgbClr val="000066"/>
              </a:solidFill>
              <a:latin typeface="Times New Roman"/>
              <a:ea typeface="Times New Roman"/>
              <a:cs typeface="Times New Roman"/>
              <a:sym typeface="Times New Roman"/>
            </a:endParaRPr>
          </a:p>
        </p:txBody>
      </p:sp>
      <p:sp>
        <p:nvSpPr>
          <p:cNvPr id="80" name="Google Shape;80;p1:notes"/>
          <p:cNvSpPr txBox="1">
            <a:spLocks noGrp="1"/>
          </p:cNvSpPr>
          <p:nvPr>
            <p:ph type="hdr" idx="3"/>
          </p:nvPr>
        </p:nvSpPr>
        <p:spPr>
          <a:xfrm>
            <a:off x="0" y="0"/>
            <a:ext cx="3168650" cy="477838"/>
          </a:xfrm>
          <a:prstGeom prst="rect">
            <a:avLst/>
          </a:prstGeom>
          <a:noFill/>
          <a:ln>
            <a:noFill/>
          </a:ln>
        </p:spPr>
        <p:txBody>
          <a:bodyPr spcFirstLastPara="1" wrap="square" lIns="92875" tIns="48225" rIns="92875" bIns="48225" anchor="t" anchorCtr="0">
            <a:noAutofit/>
          </a:bodyPr>
          <a:lstStyle/>
          <a:p>
            <a:pPr marL="0" lvl="0" indent="0" algn="l" rtl="0">
              <a:spcBef>
                <a:spcPts val="0"/>
              </a:spcBef>
              <a:spcAft>
                <a:spcPts val="0"/>
              </a:spcAft>
              <a:buClr>
                <a:srgbClr val="5F5F5F"/>
              </a:buClr>
              <a:buSzPts val="1200"/>
              <a:buFont typeface="Arial"/>
              <a:buNone/>
            </a:pPr>
            <a:r>
              <a:rPr lang="fr-CA"/>
              <a:t>Types de donnees dans MATLAB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4" name="Google Shape;164;p12: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0:notes"/>
          <p:cNvSpPr txBox="1">
            <a:spLocks noGrp="1"/>
          </p:cNvSpPr>
          <p:nvPr>
            <p:ph type="body" idx="1"/>
          </p:nvPr>
        </p:nvSpPr>
        <p:spPr>
          <a:xfrm>
            <a:off x="976313" y="4559300"/>
            <a:ext cx="5360987" cy="43195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74" name="Google Shape;174;p10:notes"/>
          <p:cNvSpPr txBox="1">
            <a:spLocks noGrp="1"/>
          </p:cNvSpPr>
          <p:nvPr>
            <p:ph type="hdr" idx="3"/>
          </p:nvPr>
        </p:nvSpPr>
        <p:spPr>
          <a:xfrm>
            <a:off x="0" y="0"/>
            <a:ext cx="3168650" cy="477838"/>
          </a:xfrm>
          <a:prstGeom prst="rect">
            <a:avLst/>
          </a:prstGeom>
          <a:noFill/>
          <a:ln>
            <a:noFill/>
          </a:ln>
        </p:spPr>
        <p:txBody>
          <a:bodyPr spcFirstLastPara="1" wrap="square" lIns="92875" tIns="48225" rIns="92875" bIns="48225" anchor="t" anchorCtr="0">
            <a:noAutofit/>
          </a:bodyPr>
          <a:lstStyle/>
          <a:p>
            <a:pPr marL="0" lvl="0" indent="0" algn="l" rtl="0">
              <a:spcBef>
                <a:spcPts val="0"/>
              </a:spcBef>
              <a:spcAft>
                <a:spcPts val="0"/>
              </a:spcAft>
              <a:buClr>
                <a:srgbClr val="5F5F5F"/>
              </a:buClr>
              <a:buSzPts val="1200"/>
              <a:buFont typeface="Arial"/>
              <a:buNone/>
            </a:pPr>
            <a:r>
              <a:rPr lang="fr-CA"/>
              <a:t>Types de donnees dans MATLAB</a:t>
            </a:r>
            <a:endParaRPr/>
          </a:p>
        </p:txBody>
      </p:sp>
      <p:sp>
        <p:nvSpPr>
          <p:cNvPr id="175" name="Google Shape;175;p10:notes"/>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lvl="0" indent="0" algn="r" rtl="0">
              <a:spcBef>
                <a:spcPts val="0"/>
              </a:spcBef>
              <a:spcAft>
                <a:spcPts val="0"/>
              </a:spcAft>
              <a:buClr>
                <a:srgbClr val="5F5F5F"/>
              </a:buClr>
              <a:buSzPts val="1200"/>
              <a:buFont typeface="Arial"/>
              <a:buNone/>
            </a:pPr>
            <a:fld id="{00000000-1234-1234-1234-123412341234}" type="slidenum">
              <a:rPr lang="fr-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p11:notes"/>
          <p:cNvSpPr txBox="1">
            <a:spLocks noGrp="1"/>
          </p:cNvSpPr>
          <p:nvPr>
            <p:ph type="body" idx="1"/>
          </p:nvPr>
        </p:nvSpPr>
        <p:spPr>
          <a:xfrm>
            <a:off x="976313" y="4559300"/>
            <a:ext cx="5360987" cy="4319588"/>
          </a:xfrm>
          <a:prstGeom prst="rect">
            <a:avLst/>
          </a:prstGeom>
          <a:noFill/>
          <a:ln>
            <a:noFill/>
          </a:ln>
        </p:spPr>
        <p:txBody>
          <a:bodyPr spcFirstLastPara="1" wrap="square" lIns="0" tIns="0" rIns="0" bIns="0" anchor="t" anchorCtr="0">
            <a:noAutofit/>
          </a:bodyPr>
          <a:lstStyle/>
          <a:p>
            <a:pPr marL="0" lvl="0" indent="0" algn="l" rtl="0">
              <a:spcBef>
                <a:spcPts val="360"/>
              </a:spcBef>
              <a:spcAft>
                <a:spcPts val="0"/>
              </a:spcAft>
              <a:buNone/>
            </a:pPr>
            <a:endParaRPr dirty="0"/>
          </a:p>
        </p:txBody>
      </p:sp>
      <p:sp>
        <p:nvSpPr>
          <p:cNvPr id="182" name="Google Shape;182;p11:notes"/>
          <p:cNvSpPr txBox="1">
            <a:spLocks noGrp="1"/>
          </p:cNvSpPr>
          <p:nvPr>
            <p:ph type="hdr" idx="3"/>
          </p:nvPr>
        </p:nvSpPr>
        <p:spPr>
          <a:xfrm>
            <a:off x="0" y="0"/>
            <a:ext cx="3168650" cy="477838"/>
          </a:xfrm>
          <a:prstGeom prst="rect">
            <a:avLst/>
          </a:prstGeom>
          <a:noFill/>
          <a:ln>
            <a:noFill/>
          </a:ln>
        </p:spPr>
        <p:txBody>
          <a:bodyPr spcFirstLastPara="1" wrap="square" lIns="92875" tIns="48225" rIns="92875" bIns="48225" anchor="t" anchorCtr="0">
            <a:noAutofit/>
          </a:bodyPr>
          <a:lstStyle/>
          <a:p>
            <a:pPr marL="0" lvl="0" indent="0" algn="l" rtl="0">
              <a:spcBef>
                <a:spcPts val="0"/>
              </a:spcBef>
              <a:spcAft>
                <a:spcPts val="0"/>
              </a:spcAft>
              <a:buClr>
                <a:srgbClr val="5F5F5F"/>
              </a:buClr>
              <a:buSzPts val="1200"/>
              <a:buFont typeface="Arial"/>
              <a:buNone/>
            </a:pPr>
            <a:r>
              <a:rPr lang="fr-CA"/>
              <a:t>Types de donnees dans MATLAB</a:t>
            </a:r>
            <a:endParaRPr/>
          </a:p>
        </p:txBody>
      </p:sp>
      <p:sp>
        <p:nvSpPr>
          <p:cNvPr id="183" name="Google Shape;183;p11:notes"/>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lvl="0" indent="0" algn="r" rtl="0">
              <a:spcBef>
                <a:spcPts val="0"/>
              </a:spcBef>
              <a:spcAft>
                <a:spcPts val="0"/>
              </a:spcAft>
              <a:buClr>
                <a:srgbClr val="5F5F5F"/>
              </a:buClr>
              <a:buSzPts val="1200"/>
              <a:buFont typeface="Arial"/>
              <a:buNone/>
            </a:pPr>
            <a:fld id="{00000000-1234-1234-1234-123412341234}" type="slidenum">
              <a:rPr lang="fr-CA"/>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1" name="Google Shape;191;p13: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4:notes"/>
          <p:cNvSpPr txBox="1">
            <a:spLocks noGrp="1"/>
          </p:cNvSpPr>
          <p:nvPr>
            <p:ph type="body" idx="1"/>
          </p:nvPr>
        </p:nvSpPr>
        <p:spPr>
          <a:xfrm>
            <a:off x="976313" y="4559300"/>
            <a:ext cx="5360987" cy="43195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fr-CA"/>
              <a:t>Note : ajouter example</a:t>
            </a:r>
            <a:endParaRPr/>
          </a:p>
        </p:txBody>
      </p:sp>
      <p:sp>
        <p:nvSpPr>
          <p:cNvPr id="200" name="Google Shape;200;p14:notes"/>
          <p:cNvSpPr txBox="1">
            <a:spLocks noGrp="1"/>
          </p:cNvSpPr>
          <p:nvPr>
            <p:ph type="hdr" idx="3"/>
          </p:nvPr>
        </p:nvSpPr>
        <p:spPr>
          <a:xfrm>
            <a:off x="0" y="0"/>
            <a:ext cx="3168650" cy="477838"/>
          </a:xfrm>
          <a:prstGeom prst="rect">
            <a:avLst/>
          </a:prstGeom>
          <a:noFill/>
          <a:ln>
            <a:noFill/>
          </a:ln>
        </p:spPr>
        <p:txBody>
          <a:bodyPr spcFirstLastPara="1" wrap="square" lIns="92875" tIns="48225" rIns="92875" bIns="48225" anchor="t" anchorCtr="0">
            <a:noAutofit/>
          </a:bodyPr>
          <a:lstStyle/>
          <a:p>
            <a:pPr marL="0" lvl="0" indent="0" algn="l" rtl="0">
              <a:spcBef>
                <a:spcPts val="0"/>
              </a:spcBef>
              <a:spcAft>
                <a:spcPts val="0"/>
              </a:spcAft>
              <a:buClr>
                <a:srgbClr val="5F5F5F"/>
              </a:buClr>
              <a:buSzPts val="1200"/>
              <a:buFont typeface="Arial"/>
              <a:buNone/>
            </a:pPr>
            <a:r>
              <a:rPr lang="fr-CA"/>
              <a:t>Types de donnees dans MATLAB</a:t>
            </a:r>
            <a:endParaRPr/>
          </a:p>
        </p:txBody>
      </p:sp>
      <p:sp>
        <p:nvSpPr>
          <p:cNvPr id="201" name="Google Shape;201;p14:notes"/>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lvl="0" indent="0" algn="r" rtl="0">
              <a:spcBef>
                <a:spcPts val="0"/>
              </a:spcBef>
              <a:spcAft>
                <a:spcPts val="0"/>
              </a:spcAft>
              <a:buClr>
                <a:srgbClr val="5F5F5F"/>
              </a:buClr>
              <a:buSzPts val="1200"/>
              <a:buFont typeface="Arial"/>
              <a:buNone/>
            </a:pPr>
            <a:fld id="{00000000-1234-1234-1234-123412341234}" type="slidenum">
              <a:rPr lang="fr-CA"/>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7" name="Google Shape;207;p15: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15" name="Google Shape;215;p16: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6256e7ed4_0_0:notes"/>
          <p:cNvSpPr txBox="1">
            <a:spLocks noGrp="1"/>
          </p:cNvSpPr>
          <p:nvPr>
            <p:ph type="body" idx="1"/>
          </p:nvPr>
        </p:nvSpPr>
        <p:spPr>
          <a:xfrm>
            <a:off x="976313" y="4559300"/>
            <a:ext cx="5361000" cy="43197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25" name="Google Shape;225;g216256e7ed4_0_0: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sldNum" idx="12"/>
          </p:nvPr>
        </p:nvSpPr>
        <p:spPr>
          <a:xfrm>
            <a:off x="4144963" y="9121775"/>
            <a:ext cx="3168650" cy="477838"/>
          </a:xfrm>
          <a:prstGeom prst="rect">
            <a:avLst/>
          </a:prstGeom>
          <a:noFill/>
          <a:ln>
            <a:noFill/>
          </a:ln>
        </p:spPr>
        <p:txBody>
          <a:bodyPr spcFirstLastPara="1" wrap="square" lIns="92875" tIns="48225" rIns="92875" bIns="48225" anchor="b" anchorCtr="0">
            <a:noAutofit/>
          </a:bodyPr>
          <a:lstStyle/>
          <a:p>
            <a:pPr marL="0" lvl="0" indent="0" algn="r" rtl="0">
              <a:spcBef>
                <a:spcPts val="0"/>
              </a:spcBef>
              <a:spcAft>
                <a:spcPts val="0"/>
              </a:spcAft>
              <a:buClr>
                <a:srgbClr val="5F5F5F"/>
              </a:buClr>
              <a:buSzPts val="1200"/>
              <a:buFont typeface="Arial"/>
              <a:buNone/>
            </a:pPr>
            <a:fld id="{00000000-1234-1234-1234-123412341234}" type="slidenum">
              <a:rPr lang="fr-CA"/>
              <a:t>2</a:t>
            </a:fld>
            <a:endParaRPr/>
          </a:p>
        </p:txBody>
      </p:sp>
      <p:sp>
        <p:nvSpPr>
          <p:cNvPr id="86" name="Google Shape;86;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 name="Google Shape;87;p2:notes"/>
          <p:cNvSpPr txBox="1">
            <a:spLocks noGrp="1"/>
          </p:cNvSpPr>
          <p:nvPr>
            <p:ph type="body" idx="1"/>
          </p:nvPr>
        </p:nvSpPr>
        <p:spPr>
          <a:xfrm>
            <a:off x="976313" y="4559300"/>
            <a:ext cx="5362575" cy="4321175"/>
          </a:xfrm>
          <a:prstGeom prst="rect">
            <a:avLst/>
          </a:prstGeom>
          <a:noFill/>
          <a:ln>
            <a:noFill/>
          </a:ln>
        </p:spPr>
        <p:txBody>
          <a:bodyPr spcFirstLastPara="1" wrap="square" lIns="92875" tIns="48225" rIns="92875" bIns="48225" anchor="t" anchorCtr="0">
            <a:noAutofit/>
          </a:bodyPr>
          <a:lstStyle/>
          <a:p>
            <a:pPr marL="0" marR="0" lvl="0" indent="0" algn="l" rtl="0">
              <a:spcBef>
                <a:spcPts val="0"/>
              </a:spcBef>
              <a:spcAft>
                <a:spcPts val="0"/>
              </a:spcAft>
              <a:buClr>
                <a:srgbClr val="000000"/>
              </a:buClr>
              <a:buSzPts val="1200"/>
              <a:buFont typeface="Times New Roman"/>
              <a:buNone/>
            </a:pPr>
            <a:endParaRPr sz="1200" b="0" i="0" u="none" strike="noStrike" cap="none">
              <a:solidFill>
                <a:srgbClr val="000066"/>
              </a:solidFill>
              <a:latin typeface="Times New Roman"/>
              <a:ea typeface="Times New Roman"/>
              <a:cs typeface="Times New Roman"/>
              <a:sym typeface="Times New Roman"/>
            </a:endParaRPr>
          </a:p>
        </p:txBody>
      </p:sp>
      <p:sp>
        <p:nvSpPr>
          <p:cNvPr id="88" name="Google Shape;88;p2:notes"/>
          <p:cNvSpPr txBox="1">
            <a:spLocks noGrp="1"/>
          </p:cNvSpPr>
          <p:nvPr>
            <p:ph type="hdr" idx="3"/>
          </p:nvPr>
        </p:nvSpPr>
        <p:spPr>
          <a:xfrm>
            <a:off x="0" y="0"/>
            <a:ext cx="3168650" cy="477838"/>
          </a:xfrm>
          <a:prstGeom prst="rect">
            <a:avLst/>
          </a:prstGeom>
          <a:noFill/>
          <a:ln>
            <a:noFill/>
          </a:ln>
        </p:spPr>
        <p:txBody>
          <a:bodyPr spcFirstLastPara="1" wrap="square" lIns="92875" tIns="48225" rIns="92875" bIns="48225" anchor="t" anchorCtr="0">
            <a:noAutofit/>
          </a:bodyPr>
          <a:lstStyle/>
          <a:p>
            <a:pPr marL="0" lvl="0" indent="0" algn="l" rtl="0">
              <a:spcBef>
                <a:spcPts val="0"/>
              </a:spcBef>
              <a:spcAft>
                <a:spcPts val="0"/>
              </a:spcAft>
              <a:buClr>
                <a:srgbClr val="5F5F5F"/>
              </a:buClr>
              <a:buSzPts val="1200"/>
              <a:buFont typeface="Arial"/>
              <a:buNone/>
            </a:pPr>
            <a:r>
              <a:rPr lang="fr-CA"/>
              <a:t>Types de donnees dans MATLAB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94" name="Google Shape;94;p3: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19" name="Google Shape;119;p4: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26" name="Google Shape;126;p5: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34" name="Google Shape;134;p6: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40" name="Google Shape;140;p7: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48" name="Google Shape;148;p8: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976313" y="4559300"/>
            <a:ext cx="5360987" cy="4319588"/>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6" name="Google Shape;156;p9:notes"/>
          <p:cNvSpPr>
            <a:spLocks noGrp="1" noRot="1" noChangeAspect="1"/>
          </p:cNvSpPr>
          <p:nvPr>
            <p:ph type="sldImg" idx="2"/>
          </p:nvPr>
        </p:nvSpPr>
        <p:spPr>
          <a:xfrm>
            <a:off x="1257300" y="720725"/>
            <a:ext cx="4799013"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1042988" y="1055688"/>
            <a:ext cx="7770812" cy="782637"/>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5"/>
          <p:cNvSpPr txBox="1">
            <a:spLocks noGrp="1"/>
          </p:cNvSpPr>
          <p:nvPr>
            <p:ph type="title"/>
          </p:nvPr>
        </p:nvSpPr>
        <p:spPr>
          <a:xfrm>
            <a:off x="1792288" y="4800600"/>
            <a:ext cx="5486400" cy="566738"/>
          </a:xfrm>
          <a:prstGeom prst="rect">
            <a:avLst/>
          </a:prstGeom>
          <a:noFill/>
          <a:ln>
            <a:noFill/>
          </a:ln>
        </p:spPr>
        <p:txBody>
          <a:bodyPr spcFirstLastPara="1" wrap="square" lIns="90000" tIns="90000" rIns="90000" bIns="900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45"/>
          <p:cNvSpPr>
            <a:spLocks noGrp="1"/>
          </p:cNvSpPr>
          <p:nvPr>
            <p:ph type="pic" idx="2"/>
          </p:nvPr>
        </p:nvSpPr>
        <p:spPr>
          <a:xfrm>
            <a:off x="1792288" y="612775"/>
            <a:ext cx="5486400" cy="4114800"/>
          </a:xfrm>
          <a:prstGeom prst="rect">
            <a:avLst/>
          </a:prstGeom>
          <a:noFill/>
          <a:ln>
            <a:noFill/>
          </a:ln>
        </p:spPr>
      </p:sp>
      <p:sp>
        <p:nvSpPr>
          <p:cNvPr id="69" name="Google Shape;69;p45"/>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1400"/>
            </a:lvl1pPr>
            <a:lvl2pPr marL="914400" lvl="1" indent="-228600" algn="l">
              <a:spcBef>
                <a:spcPts val="450"/>
              </a:spcBef>
              <a:spcAft>
                <a:spcPts val="0"/>
              </a:spcAft>
              <a:buSzPts val="1200"/>
              <a:buNone/>
              <a:defRPr sz="1200"/>
            </a:lvl2pPr>
            <a:lvl3pPr marL="1371600" lvl="2" indent="-228600" algn="l">
              <a:spcBef>
                <a:spcPts val="4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46"/>
          <p:cNvSpPr txBox="1">
            <a:spLocks noGrp="1"/>
          </p:cNvSpPr>
          <p:nvPr>
            <p:ph type="title"/>
          </p:nvPr>
        </p:nvSpPr>
        <p:spPr>
          <a:xfrm>
            <a:off x="1042988" y="1055688"/>
            <a:ext cx="7770812" cy="782637"/>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2" name="Google Shape;72;p46"/>
          <p:cNvSpPr txBox="1">
            <a:spLocks noGrp="1"/>
          </p:cNvSpPr>
          <p:nvPr>
            <p:ph type="body" idx="1"/>
          </p:nvPr>
        </p:nvSpPr>
        <p:spPr>
          <a:xfrm rot="5400000">
            <a:off x="2491582" y="-429418"/>
            <a:ext cx="3976687" cy="8045450"/>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a:lvl1pPr>
            <a:lvl2pPr marL="914400" lvl="1" indent="-228600" algn="l">
              <a:spcBef>
                <a:spcPts val="45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47"/>
          <p:cNvSpPr txBox="1">
            <a:spLocks noGrp="1"/>
          </p:cNvSpPr>
          <p:nvPr>
            <p:ph type="title"/>
          </p:nvPr>
        </p:nvSpPr>
        <p:spPr>
          <a:xfrm rot="5400000">
            <a:off x="5506244" y="2274094"/>
            <a:ext cx="4525962" cy="2089150"/>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5" name="Google Shape;75;p47"/>
          <p:cNvSpPr txBox="1">
            <a:spLocks noGrp="1"/>
          </p:cNvSpPr>
          <p:nvPr>
            <p:ph type="body" idx="1"/>
          </p:nvPr>
        </p:nvSpPr>
        <p:spPr>
          <a:xfrm rot="5400000">
            <a:off x="1251744" y="261144"/>
            <a:ext cx="4525962" cy="6115050"/>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a:lvl1pPr>
            <a:lvl2pPr marL="914400" lvl="1" indent="-228600" algn="l">
              <a:spcBef>
                <a:spcPts val="45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37"/>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6" name="Google Shape;36;p37"/>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a:lvl1pPr>
            <a:lvl2pPr marL="914400" lvl="1" indent="-228600" algn="l">
              <a:spcBef>
                <a:spcPts val="45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8"/>
          <p:cNvSpPr txBox="1">
            <a:spLocks noGrp="1"/>
          </p:cNvSpPr>
          <p:nvPr>
            <p:ph type="ctrTitle"/>
          </p:nvPr>
        </p:nvSpPr>
        <p:spPr>
          <a:xfrm>
            <a:off x="685800" y="2130425"/>
            <a:ext cx="7772400" cy="1470025"/>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0" name="Google Shape;40;p38"/>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noAutofit/>
          </a:bodyPr>
          <a:lstStyle>
            <a:lvl1pPr lvl="0" algn="ctr">
              <a:spcBef>
                <a:spcPts val="1250"/>
              </a:spcBef>
              <a:spcAft>
                <a:spcPts val="0"/>
              </a:spcAft>
              <a:buSzPts val="2000"/>
              <a:buNone/>
              <a:defRPr/>
            </a:lvl1pPr>
            <a:lvl2pPr lvl="1" algn="ctr">
              <a:spcBef>
                <a:spcPts val="450"/>
              </a:spcBef>
              <a:spcAft>
                <a:spcPts val="0"/>
              </a:spcAft>
              <a:buSzPts val="1800"/>
              <a:buNone/>
              <a:defRPr/>
            </a:lvl2pPr>
            <a:lvl3pPr lvl="2" algn="ctr">
              <a:spcBef>
                <a:spcPts val="400"/>
              </a:spcBef>
              <a:spcAft>
                <a:spcPts val="0"/>
              </a:spcAft>
              <a:buSzPts val="1600"/>
              <a:buNone/>
              <a:defRPr/>
            </a:lvl3pPr>
            <a:lvl4pPr lvl="3" algn="ctr">
              <a:spcBef>
                <a:spcPts val="400"/>
              </a:spcBef>
              <a:spcAft>
                <a:spcPts val="0"/>
              </a:spcAft>
              <a:buSzPts val="1600"/>
              <a:buNone/>
              <a:defRPr/>
            </a:lvl4pPr>
            <a:lvl5pPr lvl="4" algn="ctr">
              <a:spcBef>
                <a:spcPts val="400"/>
              </a:spcBef>
              <a:spcAft>
                <a:spcPts val="0"/>
              </a:spcAft>
              <a:buSzPts val="1600"/>
              <a:buNone/>
              <a:defRPr/>
            </a:lvl5pPr>
            <a:lvl6pPr lvl="5" algn="ctr">
              <a:spcBef>
                <a:spcPts val="400"/>
              </a:spcBef>
              <a:spcAft>
                <a:spcPts val="0"/>
              </a:spcAft>
              <a:buSzPts val="1600"/>
              <a:buNone/>
              <a:defRPr/>
            </a:lvl6pPr>
            <a:lvl7pPr lvl="6" algn="ctr">
              <a:spcBef>
                <a:spcPts val="400"/>
              </a:spcBef>
              <a:spcAft>
                <a:spcPts val="0"/>
              </a:spcAft>
              <a:buSzPts val="1600"/>
              <a:buNone/>
              <a:defRPr/>
            </a:lvl7pPr>
            <a:lvl8pPr lvl="7" algn="ctr">
              <a:spcBef>
                <a:spcPts val="400"/>
              </a:spcBef>
              <a:spcAft>
                <a:spcPts val="0"/>
              </a:spcAft>
              <a:buSzPts val="1600"/>
              <a:buNone/>
              <a:defRPr/>
            </a:lvl8pPr>
            <a:lvl9pPr lvl="8" algn="ctr">
              <a:spcBef>
                <a:spcPts val="40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39"/>
          <p:cNvSpPr txBox="1">
            <a:spLocks noGrp="1"/>
          </p:cNvSpPr>
          <p:nvPr>
            <p:ph type="title"/>
          </p:nvPr>
        </p:nvSpPr>
        <p:spPr>
          <a:xfrm>
            <a:off x="722313" y="4406900"/>
            <a:ext cx="7772400" cy="1362075"/>
          </a:xfrm>
          <a:prstGeom prst="rect">
            <a:avLst/>
          </a:prstGeom>
          <a:noFill/>
          <a:ln>
            <a:noFill/>
          </a:ln>
        </p:spPr>
        <p:txBody>
          <a:bodyPr spcFirstLastPara="1" wrap="square" lIns="90000" tIns="90000" rIns="90000" bIns="90000" anchor="t" anchorCtr="0">
            <a:noAutofit/>
          </a:bodyPr>
          <a:lstStyle>
            <a:lvl1pPr lvl="0" algn="l">
              <a:lnSpc>
                <a:spcPct val="90000"/>
              </a:lnSpc>
              <a:spcBef>
                <a:spcPts val="0"/>
              </a:spcBef>
              <a:spcAft>
                <a:spcPts val="0"/>
              </a:spcAft>
              <a:buSzPts val="1400"/>
              <a:buNone/>
              <a:defRPr sz="4000" b="1"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39"/>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spcBef>
                <a:spcPts val="1250"/>
              </a:spcBef>
              <a:spcAft>
                <a:spcPts val="0"/>
              </a:spcAft>
              <a:buSzPts val="2000"/>
              <a:buNone/>
              <a:defRPr sz="2000"/>
            </a:lvl1pPr>
            <a:lvl2pPr marL="914400" lvl="1" indent="-228600" algn="l">
              <a:spcBef>
                <a:spcPts val="450"/>
              </a:spcBef>
              <a:spcAft>
                <a:spcPts val="0"/>
              </a:spcAft>
              <a:buSzPts val="1800"/>
              <a:buNone/>
              <a:defRPr sz="1800"/>
            </a:lvl2pPr>
            <a:lvl3pPr marL="1371600" lvl="2" indent="-228600" algn="l">
              <a:spcBef>
                <a:spcPts val="400"/>
              </a:spcBef>
              <a:spcAft>
                <a:spcPts val="0"/>
              </a:spcAft>
              <a:buSzPts val="1600"/>
              <a:buNone/>
              <a:defRPr sz="1600"/>
            </a:lvl3pPr>
            <a:lvl4pPr marL="1828800" lvl="3" indent="-228600" algn="l">
              <a:spcBef>
                <a:spcPts val="400"/>
              </a:spcBef>
              <a:spcAft>
                <a:spcPts val="0"/>
              </a:spcAft>
              <a:buSzPts val="1400"/>
              <a:buNone/>
              <a:defRPr sz="1400"/>
            </a:lvl4pPr>
            <a:lvl5pPr marL="2286000" lvl="4" indent="-228600" algn="l">
              <a:spcBef>
                <a:spcPts val="400"/>
              </a:spcBef>
              <a:spcAft>
                <a:spcPts val="0"/>
              </a:spcAft>
              <a:buSzPts val="1400"/>
              <a:buNone/>
              <a:defRPr sz="1400"/>
            </a:lvl5pPr>
            <a:lvl6pPr marL="2743200" lvl="5" indent="-228600" algn="l">
              <a:spcBef>
                <a:spcPts val="400"/>
              </a:spcBef>
              <a:spcAft>
                <a:spcPts val="0"/>
              </a:spcAft>
              <a:buSzPts val="1400"/>
              <a:buNone/>
              <a:defRPr sz="1400"/>
            </a:lvl6pPr>
            <a:lvl7pPr marL="3200400" lvl="6" indent="-228600" algn="l">
              <a:spcBef>
                <a:spcPts val="400"/>
              </a:spcBef>
              <a:spcAft>
                <a:spcPts val="0"/>
              </a:spcAft>
              <a:buSzPts val="1400"/>
              <a:buNone/>
              <a:defRPr sz="1400"/>
            </a:lvl7pPr>
            <a:lvl8pPr marL="3657600" lvl="7" indent="-228600" algn="l">
              <a:spcBef>
                <a:spcPts val="400"/>
              </a:spcBef>
              <a:spcAft>
                <a:spcPts val="0"/>
              </a:spcAft>
              <a:buSzPts val="1400"/>
              <a:buNone/>
              <a:defRPr sz="1400"/>
            </a:lvl8pPr>
            <a:lvl9pPr marL="4114800" lvl="8" indent="-228600" algn="l">
              <a:spcBef>
                <a:spcPts val="40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40"/>
          <p:cNvSpPr txBox="1">
            <a:spLocks noGrp="1"/>
          </p:cNvSpPr>
          <p:nvPr>
            <p:ph type="title"/>
          </p:nvPr>
        </p:nvSpPr>
        <p:spPr>
          <a:xfrm>
            <a:off x="1042988" y="1055688"/>
            <a:ext cx="7770812" cy="782637"/>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40"/>
          <p:cNvSpPr txBox="1">
            <a:spLocks noGrp="1"/>
          </p:cNvSpPr>
          <p:nvPr>
            <p:ph type="body" idx="1"/>
          </p:nvPr>
        </p:nvSpPr>
        <p:spPr>
          <a:xfrm>
            <a:off x="457200" y="1604963"/>
            <a:ext cx="3946525" cy="3976687"/>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2800"/>
            </a:lvl1pPr>
            <a:lvl2pPr marL="914400" lvl="1" indent="-228600" algn="l">
              <a:spcBef>
                <a:spcPts val="450"/>
              </a:spcBef>
              <a:spcAft>
                <a:spcPts val="0"/>
              </a:spcAft>
              <a:buSzPts val="1400"/>
              <a:buNone/>
              <a:defRPr sz="2400"/>
            </a:lvl2pPr>
            <a:lvl3pPr marL="1371600" lvl="2" indent="-228600" algn="l">
              <a:spcBef>
                <a:spcPts val="400"/>
              </a:spcBef>
              <a:spcAft>
                <a:spcPts val="0"/>
              </a:spcAft>
              <a:buSzPts val="1400"/>
              <a:buNone/>
              <a:defRPr sz="2000"/>
            </a:lvl3pPr>
            <a:lvl4pPr marL="1828800" lvl="3" indent="-228600" algn="l">
              <a:spcBef>
                <a:spcPts val="400"/>
              </a:spcBef>
              <a:spcAft>
                <a:spcPts val="0"/>
              </a:spcAft>
              <a:buSzPts val="1400"/>
              <a:buNone/>
              <a:defRPr sz="1800"/>
            </a:lvl4pPr>
            <a:lvl5pPr marL="2286000" lvl="4" indent="-228600" algn="l">
              <a:spcBef>
                <a:spcPts val="400"/>
              </a:spcBef>
              <a:spcAft>
                <a:spcPts val="0"/>
              </a:spcAft>
              <a:buSzPts val="1400"/>
              <a:buNone/>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49" name="Google Shape;49;p40"/>
          <p:cNvSpPr txBox="1">
            <a:spLocks noGrp="1"/>
          </p:cNvSpPr>
          <p:nvPr>
            <p:ph type="body" idx="2"/>
          </p:nvPr>
        </p:nvSpPr>
        <p:spPr>
          <a:xfrm>
            <a:off x="4556125" y="1604963"/>
            <a:ext cx="3946525" cy="3976687"/>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2800"/>
            </a:lvl1pPr>
            <a:lvl2pPr marL="914400" lvl="1" indent="-228600" algn="l">
              <a:spcBef>
                <a:spcPts val="450"/>
              </a:spcBef>
              <a:spcAft>
                <a:spcPts val="0"/>
              </a:spcAft>
              <a:buSzPts val="1400"/>
              <a:buNone/>
              <a:defRPr sz="2400"/>
            </a:lvl2pPr>
            <a:lvl3pPr marL="1371600" lvl="2" indent="-228600" algn="l">
              <a:spcBef>
                <a:spcPts val="400"/>
              </a:spcBef>
              <a:spcAft>
                <a:spcPts val="0"/>
              </a:spcAft>
              <a:buSzPts val="1400"/>
              <a:buNone/>
              <a:defRPr sz="2000"/>
            </a:lvl3pPr>
            <a:lvl4pPr marL="1828800" lvl="3" indent="-228600" algn="l">
              <a:spcBef>
                <a:spcPts val="400"/>
              </a:spcBef>
              <a:spcAft>
                <a:spcPts val="0"/>
              </a:spcAft>
              <a:buSzPts val="1400"/>
              <a:buNone/>
              <a:defRPr sz="1800"/>
            </a:lvl4pPr>
            <a:lvl5pPr marL="2286000" lvl="4" indent="-228600" algn="l">
              <a:spcBef>
                <a:spcPts val="400"/>
              </a:spcBef>
              <a:spcAft>
                <a:spcPts val="0"/>
              </a:spcAft>
              <a:buSzPts val="1400"/>
              <a:buNone/>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50" name="Google Shape;50;p40"/>
          <p:cNvSpPr txBox="1"/>
          <p:nvPr/>
        </p:nvSpPr>
        <p:spPr>
          <a:xfrm>
            <a:off x="5076056" y="6398202"/>
            <a:ext cx="158417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CA" sz="1050">
                <a:solidFill>
                  <a:srgbClr val="001D58"/>
                </a:solidFill>
                <a:latin typeface="Arial"/>
                <a:ea typeface="Arial"/>
                <a:cs typeface="Arial"/>
                <a:sym typeface="Arial"/>
              </a:rPr>
              <a:t>Benjamin De Leener</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1"/>
          <p:cNvSpPr txBox="1">
            <a:spLocks noGrp="1"/>
          </p:cNvSpPr>
          <p:nvPr>
            <p:ph type="title"/>
          </p:nvPr>
        </p:nvSpPr>
        <p:spPr>
          <a:xfrm>
            <a:off x="457200" y="274638"/>
            <a:ext cx="8229600" cy="1143000"/>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41"/>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spcBef>
                <a:spcPts val="1250"/>
              </a:spcBef>
              <a:spcAft>
                <a:spcPts val="0"/>
              </a:spcAft>
              <a:buSzPts val="2400"/>
              <a:buNone/>
              <a:defRPr sz="2400" b="1"/>
            </a:lvl1pPr>
            <a:lvl2pPr marL="914400" lvl="1" indent="-228600" algn="l">
              <a:spcBef>
                <a:spcPts val="45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4" name="Google Shape;54;p41"/>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2400"/>
            </a:lvl1pPr>
            <a:lvl2pPr marL="914400" lvl="1" indent="-228600" algn="l">
              <a:spcBef>
                <a:spcPts val="450"/>
              </a:spcBef>
              <a:spcAft>
                <a:spcPts val="0"/>
              </a:spcAft>
              <a:buSzPts val="1400"/>
              <a:buNone/>
              <a:defRPr sz="2000"/>
            </a:lvl2pPr>
            <a:lvl3pPr marL="1371600" lvl="2" indent="-228600" algn="l">
              <a:spcBef>
                <a:spcPts val="400"/>
              </a:spcBef>
              <a:spcAft>
                <a:spcPts val="0"/>
              </a:spcAft>
              <a:buSzPts val="1400"/>
              <a:buNone/>
              <a:defRPr sz="1800"/>
            </a:lvl3pPr>
            <a:lvl4pPr marL="1828800" lvl="3" indent="-228600" algn="l">
              <a:spcBef>
                <a:spcPts val="400"/>
              </a:spcBef>
              <a:spcAft>
                <a:spcPts val="0"/>
              </a:spcAft>
              <a:buSzPts val="1400"/>
              <a:buNone/>
              <a:defRPr sz="1600"/>
            </a:lvl4pPr>
            <a:lvl5pPr marL="2286000" lvl="4" indent="-228600" algn="l">
              <a:spcBef>
                <a:spcPts val="400"/>
              </a:spcBef>
              <a:spcAft>
                <a:spcPts val="0"/>
              </a:spcAft>
              <a:buSzPts val="1400"/>
              <a:buNone/>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
        <p:nvSpPr>
          <p:cNvPr id="55" name="Google Shape;55;p41"/>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spcBef>
                <a:spcPts val="1250"/>
              </a:spcBef>
              <a:spcAft>
                <a:spcPts val="0"/>
              </a:spcAft>
              <a:buSzPts val="2400"/>
              <a:buNone/>
              <a:defRPr sz="2400" b="1"/>
            </a:lvl1pPr>
            <a:lvl2pPr marL="914400" lvl="1" indent="-228600" algn="l">
              <a:spcBef>
                <a:spcPts val="45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6" name="Google Shape;56;p41"/>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2400"/>
            </a:lvl1pPr>
            <a:lvl2pPr marL="914400" lvl="1" indent="-228600" algn="l">
              <a:spcBef>
                <a:spcPts val="450"/>
              </a:spcBef>
              <a:spcAft>
                <a:spcPts val="0"/>
              </a:spcAft>
              <a:buSzPts val="1400"/>
              <a:buNone/>
              <a:defRPr sz="2000"/>
            </a:lvl2pPr>
            <a:lvl3pPr marL="1371600" lvl="2" indent="-228600" algn="l">
              <a:spcBef>
                <a:spcPts val="400"/>
              </a:spcBef>
              <a:spcAft>
                <a:spcPts val="0"/>
              </a:spcAft>
              <a:buSzPts val="1400"/>
              <a:buNone/>
              <a:defRPr sz="1800"/>
            </a:lvl3pPr>
            <a:lvl4pPr marL="1828800" lvl="3" indent="-228600" algn="l">
              <a:spcBef>
                <a:spcPts val="400"/>
              </a:spcBef>
              <a:spcAft>
                <a:spcPts val="0"/>
              </a:spcAft>
              <a:buSzPts val="1400"/>
              <a:buNone/>
              <a:defRPr sz="1600"/>
            </a:lvl4pPr>
            <a:lvl5pPr marL="2286000" lvl="4" indent="-228600" algn="l">
              <a:spcBef>
                <a:spcPts val="400"/>
              </a:spcBef>
              <a:spcAft>
                <a:spcPts val="0"/>
              </a:spcAft>
              <a:buSzPts val="1400"/>
              <a:buNone/>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1042988" y="1055688"/>
            <a:ext cx="7770812" cy="782637"/>
          </a:xfrm>
          <a:prstGeom prst="rect">
            <a:avLst/>
          </a:prstGeom>
          <a:noFill/>
          <a:ln>
            <a:noFill/>
          </a:ln>
        </p:spPr>
        <p:txBody>
          <a:bodyPr spcFirstLastPara="1" wrap="square" lIns="90000" tIns="90000" rIns="90000" bIns="900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457200" y="273050"/>
            <a:ext cx="3008313" cy="1162050"/>
          </a:xfrm>
          <a:prstGeom prst="rect">
            <a:avLst/>
          </a:prstGeom>
          <a:noFill/>
          <a:ln>
            <a:noFill/>
          </a:ln>
        </p:spPr>
        <p:txBody>
          <a:bodyPr spcFirstLastPara="1" wrap="square" lIns="90000" tIns="90000" rIns="90000" bIns="900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44"/>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3200"/>
            </a:lvl1pPr>
            <a:lvl2pPr marL="914400" lvl="1" indent="-228600" algn="l">
              <a:spcBef>
                <a:spcPts val="450"/>
              </a:spcBef>
              <a:spcAft>
                <a:spcPts val="0"/>
              </a:spcAft>
              <a:buSzPts val="1400"/>
              <a:buNone/>
              <a:defRPr sz="2800"/>
            </a:lvl2pPr>
            <a:lvl3pPr marL="1371600" lvl="2" indent="-228600" algn="l">
              <a:spcBef>
                <a:spcPts val="40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228600" algn="l">
              <a:spcBef>
                <a:spcPts val="400"/>
              </a:spcBef>
              <a:spcAft>
                <a:spcPts val="0"/>
              </a:spcAft>
              <a:buSzPts val="1400"/>
              <a:buNone/>
              <a:defRPr sz="2000"/>
            </a:lvl6pPr>
            <a:lvl7pPr marL="3200400" lvl="6" indent="-228600" algn="l">
              <a:spcBef>
                <a:spcPts val="400"/>
              </a:spcBef>
              <a:spcAft>
                <a:spcPts val="0"/>
              </a:spcAft>
              <a:buSzPts val="1400"/>
              <a:buNone/>
              <a:defRPr sz="2000"/>
            </a:lvl7pPr>
            <a:lvl8pPr marL="3657600" lvl="7" indent="-228600" algn="l">
              <a:spcBef>
                <a:spcPts val="400"/>
              </a:spcBef>
              <a:spcAft>
                <a:spcPts val="0"/>
              </a:spcAft>
              <a:buSzPts val="1400"/>
              <a:buNone/>
              <a:defRPr sz="2000"/>
            </a:lvl8pPr>
            <a:lvl9pPr marL="4114800" lvl="8" indent="-228600" algn="l">
              <a:spcBef>
                <a:spcPts val="400"/>
              </a:spcBef>
              <a:spcAft>
                <a:spcPts val="0"/>
              </a:spcAft>
              <a:buSzPts val="1400"/>
              <a:buNone/>
              <a:defRPr sz="2000"/>
            </a:lvl9pPr>
          </a:lstStyle>
          <a:p>
            <a:endParaRPr/>
          </a:p>
        </p:txBody>
      </p:sp>
      <p:sp>
        <p:nvSpPr>
          <p:cNvPr id="65" name="Google Shape;65;p44"/>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spcBef>
                <a:spcPts val="1250"/>
              </a:spcBef>
              <a:spcAft>
                <a:spcPts val="0"/>
              </a:spcAft>
              <a:buSzPts val="1400"/>
              <a:buNone/>
              <a:defRPr sz="1400"/>
            </a:lvl1pPr>
            <a:lvl2pPr marL="914400" lvl="1" indent="-228600" algn="l">
              <a:spcBef>
                <a:spcPts val="450"/>
              </a:spcBef>
              <a:spcAft>
                <a:spcPts val="0"/>
              </a:spcAft>
              <a:buSzPts val="1200"/>
              <a:buNone/>
              <a:defRPr sz="1200"/>
            </a:lvl2pPr>
            <a:lvl3pPr marL="1371600" lvl="2" indent="-228600" algn="l">
              <a:spcBef>
                <a:spcPts val="4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35"/>
          <p:cNvSpPr txBox="1"/>
          <p:nvPr/>
        </p:nvSpPr>
        <p:spPr>
          <a:xfrm>
            <a:off x="0" y="-152400"/>
            <a:ext cx="1476375"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grpSp>
        <p:nvGrpSpPr>
          <p:cNvPr id="12" name="Google Shape;12;p35"/>
          <p:cNvGrpSpPr/>
          <p:nvPr/>
        </p:nvGrpSpPr>
        <p:grpSpPr>
          <a:xfrm>
            <a:off x="1538288" y="404813"/>
            <a:ext cx="7383462" cy="150812"/>
            <a:chOff x="969" y="255"/>
            <a:chExt cx="4651" cy="95"/>
          </a:xfrm>
        </p:grpSpPr>
        <p:sp>
          <p:nvSpPr>
            <p:cNvPr id="13" name="Google Shape;13;p35"/>
            <p:cNvSpPr/>
            <p:nvPr/>
          </p:nvSpPr>
          <p:spPr>
            <a:xfrm>
              <a:off x="969" y="350"/>
              <a:ext cx="4651" cy="0"/>
            </a:xfrm>
            <a:custGeom>
              <a:avLst/>
              <a:gdLst/>
              <a:ahLst/>
              <a:cxnLst/>
              <a:rect l="l" t="t" r="r" b="b"/>
              <a:pathLst>
                <a:path w="4718" h="1" extrusionOk="0">
                  <a:moveTo>
                    <a:pt x="0" y="0"/>
                  </a:moveTo>
                  <a:lnTo>
                    <a:pt x="4718" y="0"/>
                  </a:lnTo>
                </a:path>
              </a:pathLst>
            </a:custGeom>
            <a:noFill/>
            <a:ln w="19075" cap="flat" cmpd="sng">
              <a:solidFill>
                <a:srgbClr val="000066"/>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cxnSp>
          <p:nvCxnSpPr>
            <p:cNvPr id="14" name="Google Shape;14;p35"/>
            <p:cNvCxnSpPr/>
            <p:nvPr/>
          </p:nvCxnSpPr>
          <p:spPr>
            <a:xfrm>
              <a:off x="975" y="255"/>
              <a:ext cx="0" cy="94"/>
            </a:xfrm>
            <a:prstGeom prst="straightConnector1">
              <a:avLst/>
            </a:prstGeom>
            <a:noFill/>
            <a:ln w="19075" cap="flat" cmpd="sng">
              <a:solidFill>
                <a:srgbClr val="000066"/>
              </a:solidFill>
              <a:prstDash val="solid"/>
              <a:miter lim="800000"/>
              <a:headEnd type="none" w="med" len="med"/>
              <a:tailEnd type="none" w="med" len="med"/>
            </a:ln>
          </p:spPr>
        </p:cxnSp>
        <p:cxnSp>
          <p:nvCxnSpPr>
            <p:cNvPr id="15" name="Google Shape;15;p35"/>
            <p:cNvCxnSpPr/>
            <p:nvPr/>
          </p:nvCxnSpPr>
          <p:spPr>
            <a:xfrm>
              <a:off x="4362" y="255"/>
              <a:ext cx="0" cy="94"/>
            </a:xfrm>
            <a:prstGeom prst="straightConnector1">
              <a:avLst/>
            </a:prstGeom>
            <a:noFill/>
            <a:ln w="19075" cap="flat" cmpd="sng">
              <a:solidFill>
                <a:srgbClr val="000066"/>
              </a:solidFill>
              <a:prstDash val="solid"/>
              <a:miter lim="800000"/>
              <a:headEnd type="none" w="med" len="med"/>
              <a:tailEnd type="none" w="med" len="med"/>
            </a:ln>
          </p:spPr>
        </p:cxnSp>
      </p:grpSp>
      <p:grpSp>
        <p:nvGrpSpPr>
          <p:cNvPr id="16" name="Google Shape;16;p35"/>
          <p:cNvGrpSpPr/>
          <p:nvPr/>
        </p:nvGrpSpPr>
        <p:grpSpPr>
          <a:xfrm>
            <a:off x="1890713" y="6381750"/>
            <a:ext cx="7024687" cy="96838"/>
            <a:chOff x="1191" y="4020"/>
            <a:chExt cx="4425" cy="61"/>
          </a:xfrm>
        </p:grpSpPr>
        <p:sp>
          <p:nvSpPr>
            <p:cNvPr id="17" name="Google Shape;17;p35"/>
            <p:cNvSpPr/>
            <p:nvPr/>
          </p:nvSpPr>
          <p:spPr>
            <a:xfrm>
              <a:off x="1191" y="4020"/>
              <a:ext cx="4425" cy="0"/>
            </a:xfrm>
            <a:custGeom>
              <a:avLst/>
              <a:gdLst/>
              <a:ahLst/>
              <a:cxnLst/>
              <a:rect l="l" t="t" r="r" b="b"/>
              <a:pathLst>
                <a:path w="4718" h="1" extrusionOk="0">
                  <a:moveTo>
                    <a:pt x="0" y="0"/>
                  </a:moveTo>
                  <a:lnTo>
                    <a:pt x="4718" y="0"/>
                  </a:lnTo>
                </a:path>
              </a:pathLst>
            </a:custGeom>
            <a:noFill/>
            <a:ln w="19075" cap="flat" cmpd="sng">
              <a:solidFill>
                <a:srgbClr val="000066"/>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cxnSp>
          <p:nvCxnSpPr>
            <p:cNvPr id="18" name="Google Shape;18;p35"/>
            <p:cNvCxnSpPr/>
            <p:nvPr/>
          </p:nvCxnSpPr>
          <p:spPr>
            <a:xfrm>
              <a:off x="1191" y="4020"/>
              <a:ext cx="0" cy="61"/>
            </a:xfrm>
            <a:prstGeom prst="straightConnector1">
              <a:avLst/>
            </a:prstGeom>
            <a:noFill/>
            <a:ln w="19075" cap="flat" cmpd="sng">
              <a:solidFill>
                <a:srgbClr val="000066"/>
              </a:solidFill>
              <a:prstDash val="solid"/>
              <a:miter lim="800000"/>
              <a:headEnd type="none" w="med" len="med"/>
              <a:tailEnd type="none" w="med" len="med"/>
            </a:ln>
          </p:spPr>
        </p:cxnSp>
        <p:cxnSp>
          <p:nvCxnSpPr>
            <p:cNvPr id="19" name="Google Shape;19;p35"/>
            <p:cNvCxnSpPr/>
            <p:nvPr/>
          </p:nvCxnSpPr>
          <p:spPr>
            <a:xfrm>
              <a:off x="4883" y="4020"/>
              <a:ext cx="0" cy="61"/>
            </a:xfrm>
            <a:prstGeom prst="straightConnector1">
              <a:avLst/>
            </a:prstGeom>
            <a:noFill/>
            <a:ln w="19075" cap="flat" cmpd="sng">
              <a:solidFill>
                <a:srgbClr val="000066"/>
              </a:solidFill>
              <a:prstDash val="solid"/>
              <a:miter lim="800000"/>
              <a:headEnd type="none" w="med" len="med"/>
              <a:tailEnd type="none" w="med" len="med"/>
            </a:ln>
          </p:spPr>
        </p:cxnSp>
      </p:grpSp>
      <p:sp>
        <p:nvSpPr>
          <p:cNvPr id="21" name="Google Shape;21;p35"/>
          <p:cNvSpPr txBox="1">
            <a:spLocks noGrp="1"/>
          </p:cNvSpPr>
          <p:nvPr>
            <p:ph type="title"/>
          </p:nvPr>
        </p:nvSpPr>
        <p:spPr>
          <a:xfrm>
            <a:off x="1042988" y="1055688"/>
            <a:ext cx="7770812" cy="782637"/>
          </a:xfrm>
          <a:prstGeom prst="rect">
            <a:avLst/>
          </a:prstGeom>
          <a:noFill/>
          <a:ln>
            <a:noFill/>
          </a:ln>
        </p:spPr>
        <p:txBody>
          <a:bodyPr spcFirstLastPara="1" wrap="square" lIns="90000" tIns="90000" rIns="90000" bIns="90000" anchor="ctr" anchorCtr="0">
            <a:noAutofit/>
          </a:bodyPr>
          <a:lstStyle>
            <a:lvl1pPr marR="0" lvl="0"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1pPr>
            <a:lvl2pPr marR="0" lvl="1"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2pPr>
            <a:lvl3pPr marR="0" lvl="2"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3pPr>
            <a:lvl4pPr marR="0" lvl="3"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4pPr>
            <a:lvl5pPr marR="0" lvl="4"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5pPr>
            <a:lvl6pPr marR="0" lvl="5"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6pPr>
            <a:lvl7pPr marR="0" lvl="6"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7pPr>
            <a:lvl8pPr marR="0" lvl="7"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8pPr>
            <a:lvl9pPr marR="0" lvl="8" algn="l" rtl="0">
              <a:lnSpc>
                <a:spcPct val="90000"/>
              </a:lnSpc>
              <a:spcBef>
                <a:spcPts val="0"/>
              </a:spcBef>
              <a:spcAft>
                <a:spcPts val="0"/>
              </a:spcAft>
              <a:buSzPts val="1400"/>
              <a:buNone/>
              <a:defRPr sz="2400" b="1" i="0" u="none" strike="noStrike" cap="none">
                <a:solidFill>
                  <a:srgbClr val="000066"/>
                </a:solidFill>
                <a:latin typeface="Arial"/>
                <a:ea typeface="Arial"/>
                <a:cs typeface="Arial"/>
                <a:sym typeface="Arial"/>
              </a:defRPr>
            </a:lvl9pPr>
          </a:lstStyle>
          <a:p>
            <a:endParaRPr/>
          </a:p>
        </p:txBody>
      </p:sp>
      <p:sp>
        <p:nvSpPr>
          <p:cNvPr id="22" name="Google Shape;22;p35"/>
          <p:cNvSpPr/>
          <p:nvPr/>
        </p:nvSpPr>
        <p:spPr>
          <a:xfrm>
            <a:off x="4013200" y="3525838"/>
            <a:ext cx="701675" cy="720725"/>
          </a:xfrm>
          <a:prstGeom prst="ellipse">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sp>
        <p:nvSpPr>
          <p:cNvPr id="23" name="Google Shape;23;p35"/>
          <p:cNvSpPr/>
          <p:nvPr/>
        </p:nvSpPr>
        <p:spPr>
          <a:xfrm>
            <a:off x="376238" y="5883275"/>
            <a:ext cx="385762" cy="466725"/>
          </a:xfrm>
          <a:prstGeom prst="ellipse">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sp>
        <p:nvSpPr>
          <p:cNvPr id="24" name="Google Shape;24;p35"/>
          <p:cNvSpPr/>
          <p:nvPr/>
        </p:nvSpPr>
        <p:spPr>
          <a:xfrm>
            <a:off x="7735888" y="6426200"/>
            <a:ext cx="577850" cy="431800"/>
          </a:xfrm>
          <a:prstGeom prst="rect">
            <a:avLst/>
          </a:prstGeom>
          <a:noFill/>
          <a:ln>
            <a:noFill/>
          </a:ln>
        </p:spPr>
        <p:txBody>
          <a:bodyPr spcFirstLastPara="1" wrap="square" lIns="90000" tIns="46800" rIns="90000" bIns="46800" anchor="t" anchorCtr="0">
            <a:noAutofit/>
          </a:bodyPr>
          <a:lstStyle/>
          <a:p>
            <a:pPr marL="0" marR="0" lvl="0" indent="0" algn="l" rtl="0">
              <a:lnSpc>
                <a:spcPct val="70000"/>
              </a:lnSpc>
              <a:spcBef>
                <a:spcPts val="0"/>
              </a:spcBef>
              <a:spcAft>
                <a:spcPts val="0"/>
              </a:spcAft>
              <a:buClr>
                <a:srgbClr val="000066"/>
              </a:buClr>
              <a:buSzPts val="1000"/>
              <a:buFont typeface="Times New Roman"/>
              <a:buNone/>
            </a:pPr>
            <a:endParaRPr sz="1000" dirty="0">
              <a:solidFill>
                <a:srgbClr val="000066"/>
              </a:solidFill>
              <a:latin typeface="Arial"/>
              <a:ea typeface="Arial"/>
              <a:cs typeface="Arial"/>
              <a:sym typeface="Arial"/>
            </a:endParaRPr>
          </a:p>
        </p:txBody>
      </p:sp>
      <p:sp>
        <p:nvSpPr>
          <p:cNvPr id="25" name="Google Shape;25;p35"/>
          <p:cNvSpPr/>
          <p:nvPr/>
        </p:nvSpPr>
        <p:spPr>
          <a:xfrm>
            <a:off x="8001000" y="6426200"/>
            <a:ext cx="873125" cy="43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lt1"/>
              </a:solidFill>
              <a:latin typeface="Times New Roman"/>
              <a:ea typeface="Times New Roman"/>
              <a:cs typeface="Times New Roman"/>
              <a:sym typeface="Times New Roman"/>
            </a:endParaRPr>
          </a:p>
        </p:txBody>
      </p:sp>
      <p:sp>
        <p:nvSpPr>
          <p:cNvPr id="26" name="Google Shape;26;p35"/>
          <p:cNvSpPr txBox="1"/>
          <p:nvPr/>
        </p:nvSpPr>
        <p:spPr>
          <a:xfrm>
            <a:off x="8288690" y="6429375"/>
            <a:ext cx="556860" cy="204481"/>
          </a:xfrm>
          <a:prstGeom prst="rect">
            <a:avLst/>
          </a:prstGeom>
          <a:noFill/>
          <a:ln>
            <a:noFill/>
          </a:ln>
        </p:spPr>
        <p:txBody>
          <a:bodyPr spcFirstLastPara="1" wrap="square" lIns="90000" tIns="46800" rIns="90000" bIns="46800" anchor="t" anchorCtr="0">
            <a:spAutoFit/>
          </a:bodyPr>
          <a:lstStyle/>
          <a:p>
            <a:pPr marL="0" marR="0" lvl="0" indent="0" algn="r" rtl="0">
              <a:lnSpc>
                <a:spcPct val="70000"/>
              </a:lnSpc>
              <a:spcBef>
                <a:spcPts val="0"/>
              </a:spcBef>
              <a:spcAft>
                <a:spcPts val="0"/>
              </a:spcAft>
              <a:buClr>
                <a:srgbClr val="000066"/>
              </a:buClr>
              <a:buSzPts val="1000"/>
              <a:buFont typeface="Times New Roman"/>
              <a:buNone/>
            </a:pPr>
            <a:r>
              <a:rPr lang="fr-CA" sz="1000" dirty="0">
                <a:solidFill>
                  <a:srgbClr val="000066"/>
                </a:solidFill>
                <a:latin typeface="Arial"/>
                <a:ea typeface="Arial"/>
                <a:cs typeface="Arial"/>
                <a:sym typeface="Arial"/>
              </a:rPr>
              <a:t>H2024</a:t>
            </a:r>
            <a:endParaRPr dirty="0"/>
          </a:p>
        </p:txBody>
      </p:sp>
      <p:sp>
        <p:nvSpPr>
          <p:cNvPr id="27" name="Google Shape;27;p35"/>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lvl1pPr marL="457200" marR="0" lvl="0" indent="-228600" algn="l" rtl="0">
              <a:spcBef>
                <a:spcPts val="1250"/>
              </a:spcBef>
              <a:spcAft>
                <a:spcPts val="0"/>
              </a:spcAft>
              <a:buSzPts val="1400"/>
              <a:buNone/>
              <a:defRPr sz="2000" b="0" i="0" u="none" strike="noStrike" cap="none">
                <a:solidFill>
                  <a:srgbClr val="000066"/>
                </a:solidFill>
                <a:latin typeface="Arial"/>
                <a:ea typeface="Arial"/>
                <a:cs typeface="Arial"/>
                <a:sym typeface="Arial"/>
              </a:defRPr>
            </a:lvl1pPr>
            <a:lvl2pPr marL="914400" marR="0" lvl="1" indent="-228600" algn="l" rtl="0">
              <a:spcBef>
                <a:spcPts val="450"/>
              </a:spcBef>
              <a:spcAft>
                <a:spcPts val="0"/>
              </a:spcAft>
              <a:buSzPts val="1400"/>
              <a:buNone/>
              <a:defRPr sz="1800" b="0" i="0" u="none" strike="noStrike" cap="none">
                <a:solidFill>
                  <a:srgbClr val="000066"/>
                </a:solidFill>
                <a:latin typeface="Arial"/>
                <a:ea typeface="Arial"/>
                <a:cs typeface="Arial"/>
                <a:sym typeface="Arial"/>
              </a:defRPr>
            </a:lvl2pPr>
            <a:lvl3pPr marL="1371600" marR="0" lvl="2"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3pPr>
            <a:lvl4pPr marL="1828800" marR="0" lvl="3"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4pPr>
            <a:lvl5pPr marL="2286000" marR="0" lvl="4"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5pPr>
            <a:lvl6pPr marL="2743200" marR="0" lvl="5"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6pPr>
            <a:lvl7pPr marL="3200400" marR="0" lvl="6"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7pPr>
            <a:lvl8pPr marL="3657600" marR="0" lvl="7"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8pPr>
            <a:lvl9pPr marL="4114800" marR="0" lvl="8" indent="-228600" algn="l" rtl="0">
              <a:spcBef>
                <a:spcPts val="400"/>
              </a:spcBef>
              <a:spcAft>
                <a:spcPts val="0"/>
              </a:spcAft>
              <a:buSzPts val="1400"/>
              <a:buNone/>
              <a:defRPr sz="1600" b="0" i="0" u="none" strike="noStrike" cap="none">
                <a:solidFill>
                  <a:srgbClr val="000066"/>
                </a:solidFill>
                <a:latin typeface="Arial"/>
                <a:ea typeface="Arial"/>
                <a:cs typeface="Arial"/>
                <a:sym typeface="Arial"/>
              </a:defRPr>
            </a:lvl9pPr>
          </a:lstStyle>
          <a:p>
            <a:endParaRPr/>
          </a:p>
        </p:txBody>
      </p:sp>
      <p:sp>
        <p:nvSpPr>
          <p:cNvPr id="30" name="Google Shape;30;p35"/>
          <p:cNvSpPr/>
          <p:nvPr/>
        </p:nvSpPr>
        <p:spPr>
          <a:xfrm>
            <a:off x="1547664" y="210126"/>
            <a:ext cx="314060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CA" sz="1600" b="1" dirty="0">
                <a:solidFill>
                  <a:srgbClr val="191966"/>
                </a:solidFill>
                <a:latin typeface="Arial"/>
                <a:ea typeface="Arial"/>
                <a:cs typeface="Arial"/>
                <a:sym typeface="Arial"/>
              </a:rPr>
              <a:t>Entrées et sorties</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3" name="Google Shape;83;p1"/>
          <p:cNvSpPr txBox="1">
            <a:spLocks noGrp="1"/>
          </p:cNvSpPr>
          <p:nvPr>
            <p:ph type="subTitle" idx="4294967295"/>
          </p:nvPr>
        </p:nvSpPr>
        <p:spPr>
          <a:xfrm>
            <a:off x="0" y="1429981"/>
            <a:ext cx="8136904" cy="1249363"/>
          </a:xfrm>
          <a:prstGeom prst="rect">
            <a:avLst/>
          </a:prstGeom>
          <a:noFill/>
          <a:ln>
            <a:noFill/>
          </a:ln>
        </p:spPr>
        <p:txBody>
          <a:bodyPr spcFirstLastPara="1" wrap="square" lIns="90000" tIns="90000" rIns="90000" bIns="90000" anchor="t" anchorCtr="0">
            <a:noAutofit/>
          </a:bodyPr>
          <a:lstStyle/>
          <a:p>
            <a:pPr marL="0" marR="0" lvl="0" indent="0" algn="r" rtl="0">
              <a:spcBef>
                <a:spcPts val="0"/>
              </a:spcBef>
              <a:spcAft>
                <a:spcPts val="0"/>
              </a:spcAft>
              <a:buNone/>
            </a:pPr>
            <a:r>
              <a:rPr lang="fr-CA" sz="2800" b="0" i="0" u="none" strike="noStrike" cap="none" dirty="0">
                <a:solidFill>
                  <a:srgbClr val="000066"/>
                </a:solidFill>
                <a:latin typeface="Arial"/>
                <a:ea typeface="Arial"/>
                <a:cs typeface="Arial"/>
                <a:sym typeface="Arial"/>
              </a:rPr>
              <a:t>Entrées et sorties</a:t>
            </a:r>
            <a:endParaRPr dirty="0"/>
          </a:p>
          <a:p>
            <a:pPr marL="0" marR="0" lvl="0" indent="0" algn="r" rtl="0">
              <a:spcBef>
                <a:spcPts val="1750"/>
              </a:spcBef>
              <a:spcAft>
                <a:spcPts val="0"/>
              </a:spcAft>
              <a:buNone/>
            </a:pPr>
            <a:endParaRPr sz="2800" b="0" i="0" u="none" strike="noStrike" cap="none" dirty="0">
              <a:solidFill>
                <a:srgbClr val="0000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Écrire dans un fichier texte</a:t>
            </a:r>
            <a:endParaRPr/>
          </a:p>
        </p:txBody>
      </p:sp>
      <p:sp>
        <p:nvSpPr>
          <p:cNvPr id="167" name="Google Shape;167;p12"/>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Afin d'écrire dans un fichier, nous devons l'ouvrir en mode écriture '</a:t>
            </a:r>
            <a:r>
              <a:rPr lang="fr-CA" b="1"/>
              <a:t>w</a:t>
            </a:r>
            <a:r>
              <a:rPr lang="fr-CA"/>
              <a:t>', ajouter '</a:t>
            </a:r>
            <a:r>
              <a:rPr lang="fr-CA" b="1"/>
              <a:t>a</a:t>
            </a:r>
            <a:r>
              <a:rPr lang="fr-CA"/>
              <a:t>' ou en création exclusive '</a:t>
            </a:r>
            <a:r>
              <a:rPr lang="fr-CA" b="1"/>
              <a:t>x</a:t>
            </a:r>
            <a:r>
              <a:rPr lang="fr-CA"/>
              <a:t>'. Nous devons faire attention avec le mode '</a:t>
            </a:r>
            <a:r>
              <a:rPr lang="fr-CA" b="1"/>
              <a:t>w</a:t>
            </a:r>
            <a:r>
              <a:rPr lang="fr-CA"/>
              <a:t>' car il écrasera le contenu de fichier s'il existe déjà. Toutes les données précédentes sont effacées.</a:t>
            </a:r>
            <a:endParaRPr/>
          </a:p>
          <a:p>
            <a:pPr marL="342900" lvl="0" indent="-342900" algn="l" rtl="0">
              <a:spcBef>
                <a:spcPts val="1250"/>
              </a:spcBef>
              <a:spcAft>
                <a:spcPts val="0"/>
              </a:spcAft>
              <a:buNone/>
            </a:pPr>
            <a:r>
              <a:rPr lang="fr-CA"/>
              <a:t>L'écriture d'une chaîne ou d'une séquence d'octets (pour les fichiers binaires) est effectuée à l'aide de la méthode </a:t>
            </a:r>
            <a:r>
              <a:rPr lang="fr-CA" b="1"/>
              <a:t>write()</a:t>
            </a:r>
            <a:r>
              <a:rPr lang="fr-CA"/>
              <a:t>. Cette méthode renvoie le nombre de caractères écrits dans le fichier.</a:t>
            </a:r>
            <a:endParaRPr/>
          </a:p>
          <a:p>
            <a:pPr marL="342900" lvl="0" indent="-342900" algn="l" rtl="0">
              <a:spcBef>
                <a:spcPts val="1250"/>
              </a:spcBef>
              <a:spcAft>
                <a:spcPts val="0"/>
              </a:spcAft>
              <a:buNone/>
            </a:pPr>
            <a:endParaRPr/>
          </a:p>
        </p:txBody>
      </p:sp>
      <p:sp>
        <p:nvSpPr>
          <p:cNvPr id="168" name="Google Shape;168;p12"/>
          <p:cNvSpPr txBox="1"/>
          <p:nvPr/>
        </p:nvSpPr>
        <p:spPr>
          <a:xfrm>
            <a:off x="888265" y="4077072"/>
            <a:ext cx="7385981"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dirty="0">
                <a:solidFill>
                  <a:srgbClr val="000066"/>
                </a:solidFill>
                <a:latin typeface="Consolas"/>
                <a:ea typeface="Consolas"/>
                <a:cs typeface="Consolas"/>
                <a:sym typeface="Consolas"/>
              </a:rPr>
              <a:t>    f = open("</a:t>
            </a:r>
            <a:r>
              <a:rPr lang="fr-CA" sz="1800" dirty="0" err="1">
                <a:solidFill>
                  <a:srgbClr val="000066"/>
                </a:solidFill>
                <a:latin typeface="Consolas"/>
                <a:ea typeface="Consolas"/>
                <a:cs typeface="Consolas"/>
                <a:sym typeface="Consolas"/>
              </a:rPr>
              <a:t>etudiants.txt</a:t>
            </a:r>
            <a:r>
              <a:rPr lang="fr-CA" sz="1800" dirty="0">
                <a:solidFill>
                  <a:srgbClr val="000066"/>
                </a:solidFill>
                <a:latin typeface="Consolas"/>
                <a:ea typeface="Consolas"/>
                <a:cs typeface="Consolas"/>
                <a:sym typeface="Consolas"/>
              </a:rPr>
              <a:t>", "w", </a:t>
            </a:r>
            <a:r>
              <a:rPr lang="fr-CA" sz="1800" dirty="0" err="1">
                <a:solidFill>
                  <a:srgbClr val="000066"/>
                </a:solidFill>
                <a:latin typeface="Consolas"/>
                <a:ea typeface="Consolas"/>
                <a:cs typeface="Consolas"/>
                <a:sym typeface="Consolas"/>
              </a:rPr>
              <a:t>encoding</a:t>
            </a:r>
            <a:r>
              <a:rPr lang="fr-CA" sz="1800" dirty="0">
                <a:solidFill>
                  <a:srgbClr val="000066"/>
                </a:solidFill>
                <a:latin typeface="Consolas"/>
                <a:ea typeface="Consolas"/>
                <a:cs typeface="Consolas"/>
                <a:sym typeface="Consolas"/>
              </a:rPr>
              <a:t>='utf-8')</a:t>
            </a:r>
            <a:endParaRPr dirty="0"/>
          </a:p>
          <a:p>
            <a:pPr marL="342900" marR="0" lvl="0" indent="-342900" algn="l" rtl="0">
              <a:spcBef>
                <a:spcPts val="1250"/>
              </a:spcBef>
              <a:spcAft>
                <a:spcPts val="0"/>
              </a:spcAft>
              <a:buNone/>
            </a:pPr>
            <a:r>
              <a:rPr lang="fr-CA" sz="1800" dirty="0">
                <a:solidFill>
                  <a:srgbClr val="000066"/>
                </a:solidFill>
                <a:latin typeface="Consolas"/>
                <a:ea typeface="Consolas"/>
                <a:cs typeface="Consolas"/>
                <a:sym typeface="Consolas"/>
              </a:rPr>
              <a:t>    </a:t>
            </a:r>
            <a:r>
              <a:rPr lang="fr-CA" sz="1800" dirty="0" err="1">
                <a:solidFill>
                  <a:srgbClr val="000066"/>
                </a:solidFill>
                <a:latin typeface="Consolas"/>
                <a:ea typeface="Consolas"/>
                <a:cs typeface="Consolas"/>
                <a:sym typeface="Consolas"/>
              </a:rPr>
              <a:t>f.write</a:t>
            </a:r>
            <a:r>
              <a:rPr lang="fr-CA" sz="1800" dirty="0">
                <a:solidFill>
                  <a:srgbClr val="000066"/>
                </a:solidFill>
                <a:latin typeface="Consolas"/>
                <a:ea typeface="Consolas"/>
                <a:cs typeface="Consolas"/>
                <a:sym typeface="Consolas"/>
              </a:rPr>
              <a:t>("David \n")</a:t>
            </a:r>
            <a:endParaRPr dirty="0"/>
          </a:p>
          <a:p>
            <a:pPr marL="342900" marR="0" lvl="0" indent="-342900" algn="l" rtl="0">
              <a:spcBef>
                <a:spcPts val="1250"/>
              </a:spcBef>
              <a:spcAft>
                <a:spcPts val="0"/>
              </a:spcAft>
              <a:buNone/>
            </a:pPr>
            <a:r>
              <a:rPr lang="fr-CA" sz="1800" dirty="0">
                <a:solidFill>
                  <a:srgbClr val="000066"/>
                </a:solidFill>
                <a:latin typeface="Consolas"/>
                <a:ea typeface="Consolas"/>
                <a:cs typeface="Consolas"/>
                <a:sym typeface="Consolas"/>
              </a:rPr>
              <a:t>    </a:t>
            </a:r>
            <a:r>
              <a:rPr lang="fr-CA" sz="1800" dirty="0" err="1">
                <a:solidFill>
                  <a:srgbClr val="000066"/>
                </a:solidFill>
                <a:latin typeface="Consolas"/>
                <a:ea typeface="Consolas"/>
                <a:cs typeface="Consolas"/>
                <a:sym typeface="Consolas"/>
              </a:rPr>
              <a:t>f.write</a:t>
            </a:r>
            <a:r>
              <a:rPr lang="fr-CA" sz="1800" dirty="0">
                <a:solidFill>
                  <a:srgbClr val="000066"/>
                </a:solidFill>
                <a:latin typeface="Consolas"/>
                <a:ea typeface="Consolas"/>
                <a:cs typeface="Consolas"/>
                <a:sym typeface="Consolas"/>
              </a:rPr>
              <a:t>("Benjamin \n")</a:t>
            </a:r>
            <a:endParaRPr dirty="0"/>
          </a:p>
          <a:p>
            <a:pPr marL="342900" marR="0" lvl="0" indent="-342900" algn="l" rtl="0">
              <a:spcBef>
                <a:spcPts val="1250"/>
              </a:spcBef>
              <a:spcAft>
                <a:spcPts val="0"/>
              </a:spcAft>
              <a:buNone/>
            </a:pPr>
            <a:r>
              <a:rPr lang="fr-CA" sz="1800" dirty="0">
                <a:solidFill>
                  <a:srgbClr val="000066"/>
                </a:solidFill>
                <a:latin typeface="Consolas"/>
                <a:ea typeface="Consolas"/>
                <a:cs typeface="Consolas"/>
                <a:sym typeface="Consolas"/>
              </a:rPr>
              <a:t>    </a:t>
            </a:r>
            <a:r>
              <a:rPr lang="fr-CA" sz="1800" dirty="0" err="1">
                <a:solidFill>
                  <a:srgbClr val="000066"/>
                </a:solidFill>
                <a:latin typeface="Consolas"/>
                <a:ea typeface="Consolas"/>
                <a:cs typeface="Consolas"/>
                <a:sym typeface="Consolas"/>
              </a:rPr>
              <a:t>f.write</a:t>
            </a:r>
            <a:r>
              <a:rPr lang="fr-CA" sz="1800" dirty="0">
                <a:solidFill>
                  <a:srgbClr val="000066"/>
                </a:solidFill>
                <a:latin typeface="Consolas"/>
                <a:ea typeface="Consolas"/>
                <a:cs typeface="Consolas"/>
                <a:sym typeface="Consolas"/>
              </a:rPr>
              <a:t>("Allan \n")</a:t>
            </a:r>
            <a:endParaRPr sz="1800" dirty="0">
              <a:solidFill>
                <a:srgbClr val="000066"/>
              </a:solidFill>
              <a:latin typeface="Consolas"/>
              <a:ea typeface="Consolas"/>
              <a:cs typeface="Consolas"/>
              <a:sym typeface="Consolas"/>
            </a:endParaRPr>
          </a:p>
          <a:p>
            <a:pPr marL="342900" marR="0" lvl="0" indent="-342900" algn="l" rtl="0">
              <a:spcBef>
                <a:spcPts val="1250"/>
              </a:spcBef>
              <a:spcAft>
                <a:spcPts val="0"/>
              </a:spcAft>
              <a:buNone/>
            </a:pPr>
            <a:r>
              <a:rPr lang="fr-CA" sz="1800" dirty="0">
                <a:solidFill>
                  <a:srgbClr val="000066"/>
                </a:solidFill>
                <a:latin typeface="Consolas"/>
                <a:ea typeface="Consolas"/>
                <a:cs typeface="Consolas"/>
                <a:sym typeface="Consolas"/>
              </a:rPr>
              <a:t>    # autres instructions</a:t>
            </a:r>
            <a:endParaRPr dirty="0"/>
          </a:p>
        </p:txBody>
      </p:sp>
      <p:sp>
        <p:nvSpPr>
          <p:cNvPr id="169" name="Google Shape;169;p12"/>
          <p:cNvSpPr txBox="1"/>
          <p:nvPr/>
        </p:nvSpPr>
        <p:spPr>
          <a:xfrm>
            <a:off x="530079" y="4077072"/>
            <a:ext cx="358187"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4</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5</a:t>
            </a:r>
            <a:endParaRPr/>
          </a:p>
        </p:txBody>
      </p:sp>
      <p:sp>
        <p:nvSpPr>
          <p:cNvPr id="170" name="Google Shape;170;p12"/>
          <p:cNvSpPr txBox="1"/>
          <p:nvPr/>
        </p:nvSpPr>
        <p:spPr>
          <a:xfrm>
            <a:off x="4932040" y="4745831"/>
            <a:ext cx="3901234" cy="1671637"/>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2000">
                <a:solidFill>
                  <a:srgbClr val="FF0000"/>
                </a:solidFill>
                <a:latin typeface="Arial"/>
                <a:ea typeface="Arial"/>
                <a:cs typeface="Arial"/>
                <a:sym typeface="Arial"/>
              </a:rPr>
              <a:t>Ce programme va créer un nouveau fichier « etudiant.txt » s’il n’existe pas. S’il existe, il sera écrasé.</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Danger lors d’un accès à un fichier</a:t>
            </a:r>
            <a:endParaRPr/>
          </a:p>
        </p:txBody>
      </p:sp>
      <p:sp>
        <p:nvSpPr>
          <p:cNvPr id="178" name="Google Shape;178;p10"/>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dirty="0"/>
              <a:t>L’utilisation de la fonction close() n’est pourtant pas totalement sécuritaire. Si une erreur se produit lorsque nous effectuons une opération avec le fichier, il est possible que le programme se termine sans fermer le fichier, ce qui peut provoquer une corruption des données.</a:t>
            </a:r>
            <a:endParaRPr dirty="0"/>
          </a:p>
          <a:p>
            <a:pPr marL="342900" lvl="0" indent="-342900" algn="l" rtl="0">
              <a:spcBef>
                <a:spcPts val="1250"/>
              </a:spcBef>
              <a:spcAft>
                <a:spcPts val="0"/>
              </a:spcAft>
              <a:buNone/>
            </a:pPr>
            <a:r>
              <a:rPr lang="fr-CA" dirty="0"/>
              <a:t>Autre situation dangereuse : si deux programmes accèdent au même fichier au même moment, quelles informations vont y être écrites?</a:t>
            </a:r>
            <a:endParaRPr dirty="0"/>
          </a:p>
          <a:p>
            <a:pPr marL="342900" lvl="0" indent="-342900" algn="l" rtl="0">
              <a:spcBef>
                <a:spcPts val="1250"/>
              </a:spcBef>
              <a:spcAft>
                <a:spcPts val="0"/>
              </a:spcAft>
              <a:buNone/>
            </a:pPr>
            <a:endParaRPr dirty="0"/>
          </a:p>
          <a:p>
            <a:pPr marL="342900" lvl="0" indent="-342900" algn="l" rtl="0">
              <a:spcBef>
                <a:spcPts val="125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Context manager</a:t>
            </a:r>
            <a:endParaRPr/>
          </a:p>
        </p:txBody>
      </p:sp>
      <p:sp>
        <p:nvSpPr>
          <p:cNvPr id="186" name="Google Shape;186;p11"/>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Une façon d’éviter la corruption des données est d’utiliser un gestionnaire de contexte lors de l’ouverture du fichier.</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r>
              <a:rPr lang="fr-CA"/>
              <a:t>L’instruction « with » va ouvrir le fichier et stocker le résultat dans la variable « f ». Le gestionnaire de contexte va s’assurer de bloquer l’accès au fichier pendant son traitement.</a:t>
            </a:r>
            <a:endParaRPr/>
          </a:p>
          <a:p>
            <a:pPr marL="342900" lvl="0" indent="-342900" algn="l" rtl="0">
              <a:spcBef>
                <a:spcPts val="1250"/>
              </a:spcBef>
              <a:spcAft>
                <a:spcPts val="0"/>
              </a:spcAft>
              <a:buNone/>
            </a:pPr>
            <a:r>
              <a:rPr lang="fr-CA"/>
              <a:t>Le fichier sera fermé automatiquement à la fin des instructions spécifiées par le bloc d’instruction défini par « with ».</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p:txBody>
      </p:sp>
      <p:sp>
        <p:nvSpPr>
          <p:cNvPr id="187" name="Google Shape;187;p11"/>
          <p:cNvSpPr txBox="1"/>
          <p:nvPr/>
        </p:nvSpPr>
        <p:spPr>
          <a:xfrm>
            <a:off x="842030" y="2356470"/>
            <a:ext cx="7385981" cy="136056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with open("etudiants.txt", "r", encoding="utf-8") as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 traitements</a:t>
            </a:r>
            <a:endParaRPr sz="1800">
              <a:solidFill>
                <a:srgbClr val="000066"/>
              </a:solidFill>
              <a:latin typeface="Consolas"/>
              <a:ea typeface="Consolas"/>
              <a:cs typeface="Consolas"/>
              <a:sym typeface="Consolas"/>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 sur le fichier f</a:t>
            </a:r>
            <a:endParaRPr/>
          </a:p>
        </p:txBody>
      </p:sp>
      <p:sp>
        <p:nvSpPr>
          <p:cNvPr id="188" name="Google Shape;188;p11"/>
          <p:cNvSpPr txBox="1"/>
          <p:nvPr/>
        </p:nvSpPr>
        <p:spPr>
          <a:xfrm>
            <a:off x="483844" y="2356470"/>
            <a:ext cx="358187" cy="136056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Lire un fichier texte – par caractère ou bloc</a:t>
            </a:r>
            <a:endParaRPr/>
          </a:p>
        </p:txBody>
      </p:sp>
      <p:sp>
        <p:nvSpPr>
          <p:cNvPr id="194" name="Google Shape;194;p13"/>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Afin de lire un fichier, vous devez l’ouvrir en mode « r ». De plus, il est nécessaire de s’assurer que le fichier existe afin de pouvoir l’ouvrir. Si le fichier n’existe pas, une erreur de type FileNotFoundError sera générée.</a:t>
            </a:r>
            <a:endParaRPr/>
          </a:p>
          <a:p>
            <a:pPr marL="342900" lvl="0" indent="-342900" algn="l" rtl="0">
              <a:spcBef>
                <a:spcPts val="1250"/>
              </a:spcBef>
              <a:spcAft>
                <a:spcPts val="0"/>
              </a:spcAft>
              <a:buNone/>
            </a:pPr>
            <a:r>
              <a:rPr lang="fr-CA"/>
              <a:t>La lecture du fichier peut se faire à l’aide de la fonction read(size) :</a:t>
            </a:r>
            <a:endParaRPr/>
          </a:p>
        </p:txBody>
      </p:sp>
      <p:sp>
        <p:nvSpPr>
          <p:cNvPr id="195" name="Google Shape;195;p13"/>
          <p:cNvSpPr txBox="1"/>
          <p:nvPr/>
        </p:nvSpPr>
        <p:spPr>
          <a:xfrm>
            <a:off x="888265" y="3501008"/>
            <a:ext cx="7385981"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with open("etudiants.txt", "r", encoding='utf-8') as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print("4 premières données : ", f.read(4))</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print("4 données suivantes : ", f.read(4))</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print("le reste du fichier : ", f.read())</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print("lecture supplémentaire ", f.read())</a:t>
            </a:r>
            <a:endParaRPr/>
          </a:p>
        </p:txBody>
      </p:sp>
      <p:sp>
        <p:nvSpPr>
          <p:cNvPr id="196" name="Google Shape;196;p13"/>
          <p:cNvSpPr txBox="1"/>
          <p:nvPr/>
        </p:nvSpPr>
        <p:spPr>
          <a:xfrm>
            <a:off x="530079" y="3501008"/>
            <a:ext cx="358187"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4</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Lire un fichier texte – notion de curseur</a:t>
            </a:r>
            <a:endParaRPr/>
          </a:p>
        </p:txBody>
      </p:sp>
      <p:sp>
        <p:nvSpPr>
          <p:cNvPr id="204" name="Google Shape;204;p14"/>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La fonction read(size) va lire un certain nombre de caractère dans le fichier. On comprend donc que la lecture du fichier se fait de manière séquentielle et que le programme retient sa position.</a:t>
            </a:r>
            <a:endParaRPr/>
          </a:p>
          <a:p>
            <a:pPr marL="342900" lvl="0" indent="-342900" algn="l" rtl="0">
              <a:spcBef>
                <a:spcPts val="1250"/>
              </a:spcBef>
              <a:spcAft>
                <a:spcPts val="0"/>
              </a:spcAft>
              <a:buNone/>
            </a:pPr>
            <a:r>
              <a:rPr lang="fr-CA"/>
              <a:t>La fonction tell() permet d’obtenir la position du programme dans le fichier, c’est-à-dire la position du curseur. La fonction seek(position) permet de changer la position du curseur dans le ficher.</a:t>
            </a:r>
            <a:endParaRPr/>
          </a:p>
          <a:p>
            <a:pPr marL="342900" lvl="0" indent="-342900" algn="l" rtl="0">
              <a:spcBef>
                <a:spcPts val="1250"/>
              </a:spcBef>
              <a:spcAft>
                <a:spcPts val="0"/>
              </a:spcAft>
              <a:buNone/>
            </a:pPr>
            <a:r>
              <a:rPr lang="fr-CA"/>
              <a:t>Si aucun paramètre n’est spécifiée à la fonction read(), tout le fichier sera lu d’un coup, à partir de la position actuelle.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Lire un fichier texte – ligne par ligne</a:t>
            </a:r>
            <a:endParaRPr/>
          </a:p>
        </p:txBody>
      </p:sp>
      <p:sp>
        <p:nvSpPr>
          <p:cNvPr id="210" name="Google Shape;210;p15"/>
          <p:cNvSpPr txBox="1">
            <a:spLocks noGrp="1"/>
          </p:cNvSpPr>
          <p:nvPr>
            <p:ph type="body" idx="1"/>
          </p:nvPr>
        </p:nvSpPr>
        <p:spPr>
          <a:xfrm>
            <a:off x="457200" y="1604963"/>
            <a:ext cx="8291264"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Une façon plus simple de lire les fichiers texte est de réaliser une lecture ligne par ligne, en utilisant le caractère « \n » comme délimiteur.</a:t>
            </a:r>
            <a:endParaRPr/>
          </a:p>
          <a:p>
            <a:pPr marL="342900" lvl="0" indent="-342900" algn="l" rtl="0">
              <a:spcBef>
                <a:spcPts val="1250"/>
              </a:spcBef>
              <a:spcAft>
                <a:spcPts val="0"/>
              </a:spcAft>
              <a:buNone/>
            </a:pPr>
            <a:r>
              <a:rPr lang="fr-CA"/>
              <a:t>La fonction readline() permet de lire une ligne du programme :</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r>
              <a:rPr lang="fr-CA"/>
              <a:t>La position du curseur est ajusté pour la lecture de chaque nouvelle ligne.</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sz="700"/>
          </a:p>
        </p:txBody>
      </p:sp>
      <p:sp>
        <p:nvSpPr>
          <p:cNvPr id="211" name="Google Shape;211;p15"/>
          <p:cNvSpPr txBox="1"/>
          <p:nvPr/>
        </p:nvSpPr>
        <p:spPr>
          <a:xfrm>
            <a:off x="879009" y="3082222"/>
            <a:ext cx="7385981"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with open("etudiants.txt", "r", encoding='utf-8') as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print("1ère ligne : ", f.readline())</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print("2ème ligne : ", f.readline())</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print("3ème ligne : ", f.readline())</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print("lecture sup : ", f.readline())</a:t>
            </a:r>
            <a:endParaRPr/>
          </a:p>
        </p:txBody>
      </p:sp>
      <p:sp>
        <p:nvSpPr>
          <p:cNvPr id="212" name="Google Shape;212;p15"/>
          <p:cNvSpPr txBox="1"/>
          <p:nvPr/>
        </p:nvSpPr>
        <p:spPr>
          <a:xfrm>
            <a:off x="520823" y="3082222"/>
            <a:ext cx="358187" cy="207497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4</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Lire un fichier texte – ligne par ligne</a:t>
            </a:r>
            <a:endParaRPr/>
          </a:p>
        </p:txBody>
      </p:sp>
      <p:sp>
        <p:nvSpPr>
          <p:cNvPr id="218" name="Google Shape;218;p16"/>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La fonction readlines() renvoie une liste des lignes restantes du fichier.</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endParaRPr/>
          </a:p>
          <a:p>
            <a:pPr marL="342900" lvl="0" indent="-342900" algn="l" rtl="0">
              <a:spcBef>
                <a:spcPts val="1250"/>
              </a:spcBef>
              <a:spcAft>
                <a:spcPts val="0"/>
              </a:spcAft>
              <a:buNone/>
            </a:pPr>
            <a:r>
              <a:rPr lang="fr-CA"/>
              <a:t>Une autre façon simple et efficace de lire un fichier texte ligne par ligne est d’utiliser les propriétés des boucles for :</a:t>
            </a:r>
            <a:endParaRPr/>
          </a:p>
          <a:p>
            <a:pPr marL="342900" lvl="0" indent="-342900" algn="l" rtl="0">
              <a:spcBef>
                <a:spcPts val="1250"/>
              </a:spcBef>
              <a:spcAft>
                <a:spcPts val="0"/>
              </a:spcAft>
              <a:buNone/>
            </a:pPr>
            <a:endParaRPr/>
          </a:p>
        </p:txBody>
      </p:sp>
      <p:sp>
        <p:nvSpPr>
          <p:cNvPr id="219" name="Google Shape;219;p16"/>
          <p:cNvSpPr txBox="1"/>
          <p:nvPr/>
        </p:nvSpPr>
        <p:spPr>
          <a:xfrm>
            <a:off x="879009" y="4725144"/>
            <a:ext cx="7385981" cy="136815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with open("etudiants.txt", "r", encoding='utf-8') as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for ligne in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print(ligne)</a:t>
            </a:r>
            <a:endParaRPr/>
          </a:p>
        </p:txBody>
      </p:sp>
      <p:sp>
        <p:nvSpPr>
          <p:cNvPr id="220" name="Google Shape;220;p16"/>
          <p:cNvSpPr txBox="1"/>
          <p:nvPr/>
        </p:nvSpPr>
        <p:spPr>
          <a:xfrm>
            <a:off x="520823" y="4725144"/>
            <a:ext cx="358187" cy="1512168"/>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p:txBody>
      </p:sp>
      <p:sp>
        <p:nvSpPr>
          <p:cNvPr id="221" name="Google Shape;221;p16"/>
          <p:cNvSpPr txBox="1"/>
          <p:nvPr/>
        </p:nvSpPr>
        <p:spPr>
          <a:xfrm>
            <a:off x="844836" y="2204864"/>
            <a:ext cx="7385981" cy="136815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with open("etudiants.txt", "r", encoding='utf-8') as f:</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liste_lignes = f.readlines()</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print(liste_lignes)</a:t>
            </a:r>
            <a:endParaRPr/>
          </a:p>
        </p:txBody>
      </p:sp>
      <p:sp>
        <p:nvSpPr>
          <p:cNvPr id="222" name="Google Shape;222;p16"/>
          <p:cNvSpPr txBox="1"/>
          <p:nvPr/>
        </p:nvSpPr>
        <p:spPr>
          <a:xfrm>
            <a:off x="486650" y="2204864"/>
            <a:ext cx="358187" cy="1512168"/>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16256e7ed4_0_0"/>
          <p:cNvSpPr txBox="1">
            <a:spLocks noGrp="1"/>
          </p:cNvSpPr>
          <p:nvPr>
            <p:ph type="title"/>
          </p:nvPr>
        </p:nvSpPr>
        <p:spPr>
          <a:xfrm>
            <a:off x="457200" y="755990"/>
            <a:ext cx="7770900" cy="782700"/>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Exercices</a:t>
            </a:r>
            <a:endParaRPr/>
          </a:p>
        </p:txBody>
      </p:sp>
      <p:sp>
        <p:nvSpPr>
          <p:cNvPr id="228" name="Google Shape;228;g216256e7ed4_0_0"/>
          <p:cNvSpPr txBox="1">
            <a:spLocks noGrp="1"/>
          </p:cNvSpPr>
          <p:nvPr>
            <p:ph type="body" idx="1"/>
          </p:nvPr>
        </p:nvSpPr>
        <p:spPr>
          <a:xfrm>
            <a:off x="457200" y="1604963"/>
            <a:ext cx="8045400" cy="3976800"/>
          </a:xfrm>
          <a:prstGeom prst="rect">
            <a:avLst/>
          </a:prstGeom>
          <a:noFill/>
          <a:ln>
            <a:noFill/>
          </a:ln>
        </p:spPr>
        <p:txBody>
          <a:bodyPr spcFirstLastPara="1" wrap="square" lIns="0" tIns="0" rIns="0" bIns="0" anchor="t" anchorCtr="0">
            <a:noAutofit/>
          </a:bodyPr>
          <a:lstStyle/>
          <a:p>
            <a:pPr marL="457200" lvl="0" indent="-457200" algn="l" rtl="0">
              <a:spcBef>
                <a:spcPts val="0"/>
              </a:spcBef>
              <a:spcAft>
                <a:spcPts val="0"/>
              </a:spcAft>
              <a:buSzPts val="2000"/>
              <a:buAutoNum type="arabicPeriod"/>
            </a:pPr>
            <a:r>
              <a:rPr lang="fr-CA"/>
              <a:t>Écrivez un programme pour vérifier si deux fichiers ont exactement le même contenu.</a:t>
            </a:r>
            <a:endParaRPr/>
          </a:p>
          <a:p>
            <a:pPr marL="342900" lvl="0" indent="0" algn="l" rtl="0">
              <a:spcBef>
                <a:spcPts val="0"/>
              </a:spcBef>
              <a:spcAft>
                <a:spcPts val="0"/>
              </a:spcAft>
              <a:buNone/>
            </a:pPr>
            <a:endParaRPr/>
          </a:p>
          <a:p>
            <a:pPr marL="457200" lvl="0" indent="-457200" algn="l" rtl="0">
              <a:spcBef>
                <a:spcPts val="0"/>
              </a:spcBef>
              <a:spcAft>
                <a:spcPts val="0"/>
              </a:spcAft>
              <a:buSzPts val="2000"/>
              <a:buAutoNum type="arabicPeriod"/>
            </a:pPr>
            <a:r>
              <a:rPr lang="fr-CA"/>
              <a:t>Écrivez un programme pour imprimer tous les mots uniques dans un fichier.</a:t>
            </a:r>
            <a:endParaRPr/>
          </a:p>
          <a:p>
            <a:pPr marL="457200" lvl="0" indent="-457200" algn="l" rtl="0">
              <a:spcBef>
                <a:spcPts val="1250"/>
              </a:spcBef>
              <a:spcAft>
                <a:spcPts val="0"/>
              </a:spcAft>
              <a:buSzPts val="2000"/>
              <a:buAutoNum type="arabicPeriod"/>
            </a:pPr>
            <a:r>
              <a:rPr lang="fr-CA"/>
              <a:t>Écrivez un programme pour imprimer tous les mots uniques d'un fichier triés par leur fréquence d'apparition.</a:t>
            </a:r>
            <a:endParaRPr/>
          </a:p>
          <a:p>
            <a:pPr marL="457200" lvl="0" indent="-330200" algn="l" rtl="0">
              <a:spcBef>
                <a:spcPts val="1250"/>
              </a:spcBef>
              <a:spcAft>
                <a:spcPts val="0"/>
              </a:spcAft>
              <a:buSzPts val="2000"/>
              <a:buNone/>
            </a:pPr>
            <a:endParaRPr/>
          </a:p>
          <a:p>
            <a:pPr marL="457200" lvl="0" indent="-330200" algn="l" rtl="0">
              <a:spcBef>
                <a:spcPts val="125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533400" y="838200"/>
            <a:ext cx="8277225" cy="509588"/>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Clr>
                <a:srgbClr val="000066"/>
              </a:buClr>
              <a:buSzPts val="2400"/>
              <a:buFont typeface="Arial"/>
              <a:buNone/>
            </a:pPr>
            <a:r>
              <a:rPr lang="fr-CA"/>
              <a:t>Plan du cours</a:t>
            </a:r>
            <a:endParaRPr/>
          </a:p>
        </p:txBody>
      </p:sp>
      <p:sp>
        <p:nvSpPr>
          <p:cNvPr id="91" name="Google Shape;91;p2"/>
          <p:cNvSpPr txBox="1"/>
          <p:nvPr/>
        </p:nvSpPr>
        <p:spPr>
          <a:xfrm>
            <a:off x="855662" y="1516486"/>
            <a:ext cx="7632700" cy="2879480"/>
          </a:xfrm>
          <a:prstGeom prst="rect">
            <a:avLst/>
          </a:prstGeom>
          <a:noFill/>
          <a:ln>
            <a:noFill/>
          </a:ln>
        </p:spPr>
        <p:txBody>
          <a:bodyPr spcFirstLastPara="1" wrap="square" lIns="0" tIns="0" rIns="0" bIns="0" anchor="t" anchorCtr="0">
            <a:noAutofit/>
          </a:bodyPr>
          <a:lstStyle/>
          <a:p>
            <a:pPr marL="457200" marR="0" lvl="0" indent="-457200" algn="l" rtl="0">
              <a:lnSpc>
                <a:spcPct val="200000"/>
              </a:lnSpc>
              <a:spcBef>
                <a:spcPts val="0"/>
              </a:spcBef>
              <a:spcAft>
                <a:spcPts val="0"/>
              </a:spcAft>
              <a:buClr>
                <a:srgbClr val="000066"/>
              </a:buClr>
              <a:buSzPts val="2400"/>
              <a:buFont typeface="Arial"/>
              <a:buAutoNum type="arabicPeriod"/>
            </a:pPr>
            <a:r>
              <a:rPr lang="fr-CA" sz="2400">
                <a:solidFill>
                  <a:srgbClr val="000066"/>
                </a:solidFill>
                <a:latin typeface="Arial"/>
                <a:ea typeface="Arial"/>
                <a:cs typeface="Arial"/>
                <a:sym typeface="Arial"/>
              </a:rPr>
              <a:t>Concept de flux d’information</a:t>
            </a:r>
            <a:endParaRPr/>
          </a:p>
          <a:p>
            <a:pPr marL="457200" marR="0" lvl="0" indent="-457200" algn="l" rtl="0">
              <a:lnSpc>
                <a:spcPct val="200000"/>
              </a:lnSpc>
              <a:spcBef>
                <a:spcPts val="1250"/>
              </a:spcBef>
              <a:spcAft>
                <a:spcPts val="0"/>
              </a:spcAft>
              <a:buClr>
                <a:srgbClr val="000066"/>
              </a:buClr>
              <a:buSzPts val="2400"/>
              <a:buFont typeface="Arial"/>
              <a:buAutoNum type="arabicPeriod"/>
            </a:pPr>
            <a:r>
              <a:rPr lang="fr-CA" sz="2400">
                <a:solidFill>
                  <a:srgbClr val="000066"/>
                </a:solidFill>
                <a:latin typeface="Arial"/>
                <a:ea typeface="Arial"/>
                <a:cs typeface="Arial"/>
                <a:sym typeface="Arial"/>
              </a:rPr>
              <a:t>Manipulation de fichiers</a:t>
            </a:r>
            <a:endParaRPr/>
          </a:p>
          <a:p>
            <a:pPr marL="457200" marR="0" lvl="0" indent="-457200" algn="l" rtl="0">
              <a:lnSpc>
                <a:spcPct val="200000"/>
              </a:lnSpc>
              <a:spcBef>
                <a:spcPts val="1250"/>
              </a:spcBef>
              <a:spcAft>
                <a:spcPts val="0"/>
              </a:spcAft>
              <a:buClr>
                <a:srgbClr val="000066"/>
              </a:buClr>
              <a:buSzPts val="2400"/>
              <a:buFont typeface="Arial"/>
              <a:buAutoNum type="arabicPeriod"/>
            </a:pPr>
            <a:r>
              <a:rPr lang="fr-CA" sz="2400">
                <a:solidFill>
                  <a:srgbClr val="000066"/>
                </a:solidFill>
                <a:latin typeface="Arial"/>
                <a:ea typeface="Arial"/>
                <a:cs typeface="Arial"/>
                <a:sym typeface="Arial"/>
              </a:rPr>
              <a:t>Autres types de fichiers</a:t>
            </a:r>
            <a:endParaRPr/>
          </a:p>
          <a:p>
            <a:pPr marL="457200" marR="0" lvl="0" indent="-457200" algn="l" rtl="0">
              <a:lnSpc>
                <a:spcPct val="200000"/>
              </a:lnSpc>
              <a:spcBef>
                <a:spcPts val="1250"/>
              </a:spcBef>
              <a:spcAft>
                <a:spcPts val="0"/>
              </a:spcAft>
              <a:buClr>
                <a:srgbClr val="000066"/>
              </a:buClr>
              <a:buSzPts val="2400"/>
              <a:buFont typeface="Arial"/>
              <a:buAutoNum type="arabicPeriod"/>
            </a:pPr>
            <a:r>
              <a:rPr lang="fr-CA" sz="2400">
                <a:solidFill>
                  <a:srgbClr val="000066"/>
                </a:solidFill>
                <a:latin typeface="Arial"/>
                <a:ea typeface="Arial"/>
                <a:cs typeface="Arial"/>
                <a:sym typeface="Arial"/>
              </a:rPr>
              <a:t>Manipulation avancée</a:t>
            </a:r>
            <a:endParaRPr sz="2400" b="0" i="0" u="none" strike="noStrike" cap="none">
              <a:solidFill>
                <a:srgbClr val="000066"/>
              </a:solidFill>
              <a:latin typeface="Arial"/>
              <a:ea typeface="Arial"/>
              <a:cs typeface="Arial"/>
              <a:sym typeface="Arial"/>
            </a:endParaRPr>
          </a:p>
          <a:p>
            <a:pPr marL="384175" marR="0" lvl="0" indent="-257175" algn="l" rtl="0">
              <a:lnSpc>
                <a:spcPct val="200000"/>
              </a:lnSpc>
              <a:spcBef>
                <a:spcPts val="1250"/>
              </a:spcBef>
              <a:spcAft>
                <a:spcPts val="0"/>
              </a:spcAft>
              <a:buClr>
                <a:srgbClr val="000066"/>
              </a:buClr>
              <a:buSzPts val="2000"/>
              <a:buFont typeface="Arial"/>
              <a:buNone/>
            </a:pPr>
            <a:endParaRPr sz="2000" b="0" i="0" u="none" strike="noStrike" cap="none">
              <a:solidFill>
                <a:srgbClr val="0000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Flux de l’information</a:t>
            </a:r>
            <a:endParaRPr/>
          </a:p>
        </p:txBody>
      </p:sp>
      <p:sp>
        <p:nvSpPr>
          <p:cNvPr id="97" name="Google Shape;97;p3"/>
          <p:cNvSpPr txBox="1">
            <a:spLocks noGrp="1"/>
          </p:cNvSpPr>
          <p:nvPr>
            <p:ph type="body" idx="1"/>
          </p:nvPr>
        </p:nvSpPr>
        <p:spPr>
          <a:xfrm>
            <a:off x="457200" y="1446827"/>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Les données d’entrée et de sortie d’un programme peuvent venir de plusieurs sources, incluant l’utilisateur (clavier/écran) et les fichiers.</a:t>
            </a:r>
            <a:endParaRPr/>
          </a:p>
        </p:txBody>
      </p:sp>
      <p:grpSp>
        <p:nvGrpSpPr>
          <p:cNvPr id="98" name="Google Shape;98;p3"/>
          <p:cNvGrpSpPr/>
          <p:nvPr/>
        </p:nvGrpSpPr>
        <p:grpSpPr>
          <a:xfrm>
            <a:off x="814711" y="3564188"/>
            <a:ext cx="7514577" cy="1149979"/>
            <a:chOff x="6616" y="0"/>
            <a:chExt cx="7514577" cy="1149979"/>
          </a:xfrm>
        </p:grpSpPr>
        <p:sp>
          <p:nvSpPr>
            <p:cNvPr id="99" name="Google Shape;99;p3"/>
            <p:cNvSpPr/>
            <p:nvPr/>
          </p:nvSpPr>
          <p:spPr>
            <a:xfrm>
              <a:off x="6616" y="0"/>
              <a:ext cx="1977520" cy="1149979"/>
            </a:xfrm>
            <a:prstGeom prst="roundRect">
              <a:avLst>
                <a:gd name="adj" fmla="val 1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txBox="1"/>
            <p:nvPr/>
          </p:nvSpPr>
          <p:spPr>
            <a:xfrm>
              <a:off x="40298" y="33682"/>
              <a:ext cx="1910156" cy="1082615"/>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Times New Roman"/>
                <a:buNone/>
              </a:pPr>
              <a:r>
                <a:rPr lang="fr-CA" sz="2400">
                  <a:solidFill>
                    <a:schemeClr val="dk1"/>
                  </a:solidFill>
                  <a:latin typeface="Times New Roman"/>
                  <a:ea typeface="Times New Roman"/>
                  <a:cs typeface="Times New Roman"/>
                  <a:sym typeface="Times New Roman"/>
                </a:rPr>
                <a:t>Données d’entrée</a:t>
              </a:r>
              <a:endParaRPr>
                <a:solidFill>
                  <a:schemeClr val="dk1"/>
                </a:solidFill>
              </a:endParaRPr>
            </a:p>
          </p:txBody>
        </p:sp>
        <p:sp>
          <p:nvSpPr>
            <p:cNvPr id="101" name="Google Shape;101;p3"/>
            <p:cNvSpPr/>
            <p:nvPr/>
          </p:nvSpPr>
          <p:spPr>
            <a:xfrm>
              <a:off x="2181888" y="329776"/>
              <a:ext cx="419234" cy="490425"/>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txBox="1"/>
            <p:nvPr/>
          </p:nvSpPr>
          <p:spPr>
            <a:xfrm>
              <a:off x="2181888" y="427861"/>
              <a:ext cx="293464" cy="29425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900"/>
                <a:buFont typeface="Times New Roman"/>
                <a:buNone/>
              </a:pPr>
              <a:endParaRPr sz="1900">
                <a:solidFill>
                  <a:schemeClr val="lt1"/>
                </a:solidFill>
                <a:latin typeface="Times New Roman"/>
                <a:ea typeface="Times New Roman"/>
                <a:cs typeface="Times New Roman"/>
                <a:sym typeface="Times New Roman"/>
              </a:endParaRPr>
            </a:p>
          </p:txBody>
        </p:sp>
        <p:sp>
          <p:nvSpPr>
            <p:cNvPr id="103" name="Google Shape;103;p3"/>
            <p:cNvSpPr/>
            <p:nvPr/>
          </p:nvSpPr>
          <p:spPr>
            <a:xfrm>
              <a:off x="2775144" y="0"/>
              <a:ext cx="1977520" cy="1149979"/>
            </a:xfrm>
            <a:prstGeom prst="roundRect">
              <a:avLst>
                <a:gd name="adj" fmla="val 1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txBox="1"/>
            <p:nvPr/>
          </p:nvSpPr>
          <p:spPr>
            <a:xfrm>
              <a:off x="2808826" y="33682"/>
              <a:ext cx="1910156" cy="1082615"/>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Times New Roman"/>
                <a:buNone/>
              </a:pPr>
              <a:r>
                <a:rPr lang="fr-CA" sz="2400">
                  <a:solidFill>
                    <a:schemeClr val="dk1"/>
                  </a:solidFill>
                  <a:latin typeface="Times New Roman"/>
                  <a:ea typeface="Times New Roman"/>
                  <a:cs typeface="Times New Roman"/>
                  <a:sym typeface="Times New Roman"/>
                </a:rPr>
                <a:t>Programme informatique</a:t>
              </a:r>
              <a:endParaRPr>
                <a:solidFill>
                  <a:schemeClr val="dk1"/>
                </a:solidFill>
              </a:endParaRPr>
            </a:p>
          </p:txBody>
        </p:sp>
        <p:sp>
          <p:nvSpPr>
            <p:cNvPr id="105" name="Google Shape;105;p3"/>
            <p:cNvSpPr/>
            <p:nvPr/>
          </p:nvSpPr>
          <p:spPr>
            <a:xfrm>
              <a:off x="4950417" y="329776"/>
              <a:ext cx="419234" cy="490425"/>
            </a:xfrm>
            <a:prstGeom prst="rightArrow">
              <a:avLst>
                <a:gd name="adj1" fmla="val 60000"/>
                <a:gd name="adj2" fmla="val 50000"/>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txBox="1"/>
            <p:nvPr/>
          </p:nvSpPr>
          <p:spPr>
            <a:xfrm>
              <a:off x="4950417" y="427861"/>
              <a:ext cx="293464" cy="29425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900"/>
                <a:buFont typeface="Times New Roman"/>
                <a:buNone/>
              </a:pPr>
              <a:endParaRPr sz="1900">
                <a:solidFill>
                  <a:schemeClr val="lt1"/>
                </a:solidFill>
                <a:latin typeface="Times New Roman"/>
                <a:ea typeface="Times New Roman"/>
                <a:cs typeface="Times New Roman"/>
                <a:sym typeface="Times New Roman"/>
              </a:endParaRPr>
            </a:p>
          </p:txBody>
        </p:sp>
        <p:sp>
          <p:nvSpPr>
            <p:cNvPr id="107" name="Google Shape;107;p3"/>
            <p:cNvSpPr/>
            <p:nvPr/>
          </p:nvSpPr>
          <p:spPr>
            <a:xfrm>
              <a:off x="5543673" y="0"/>
              <a:ext cx="1977520" cy="1149979"/>
            </a:xfrm>
            <a:prstGeom prst="roundRect">
              <a:avLst>
                <a:gd name="adj" fmla="val 1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txBox="1"/>
            <p:nvPr/>
          </p:nvSpPr>
          <p:spPr>
            <a:xfrm>
              <a:off x="5577355" y="33682"/>
              <a:ext cx="1910156" cy="1082615"/>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Times New Roman"/>
                <a:buNone/>
              </a:pPr>
              <a:r>
                <a:rPr lang="fr-CA" sz="2400">
                  <a:solidFill>
                    <a:schemeClr val="dk1"/>
                  </a:solidFill>
                  <a:latin typeface="Times New Roman"/>
                  <a:ea typeface="Times New Roman"/>
                  <a:cs typeface="Times New Roman"/>
                  <a:sym typeface="Times New Roman"/>
                </a:rPr>
                <a:t>Données de sortie</a:t>
              </a:r>
              <a:endParaRPr>
                <a:solidFill>
                  <a:schemeClr val="dk1"/>
                </a:solidFill>
              </a:endParaRPr>
            </a:p>
          </p:txBody>
        </p:sp>
      </p:grpSp>
      <p:sp>
        <p:nvSpPr>
          <p:cNvPr id="109" name="Google Shape;109;p3"/>
          <p:cNvSpPr/>
          <p:nvPr/>
        </p:nvSpPr>
        <p:spPr>
          <a:xfrm>
            <a:off x="5796136" y="2274857"/>
            <a:ext cx="1368152" cy="679316"/>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fr-CA" sz="1800" b="0" i="0" u="none" strike="noStrike" cap="none">
                <a:solidFill>
                  <a:schemeClr val="dk1"/>
                </a:solidFill>
                <a:latin typeface="Arial"/>
                <a:ea typeface="Arial"/>
                <a:cs typeface="Arial"/>
                <a:sym typeface="Arial"/>
              </a:rPr>
              <a:t>Écran</a:t>
            </a:r>
            <a:endParaRPr/>
          </a:p>
        </p:txBody>
      </p:sp>
      <p:sp>
        <p:nvSpPr>
          <p:cNvPr id="110" name="Google Shape;110;p3"/>
          <p:cNvSpPr/>
          <p:nvPr/>
        </p:nvSpPr>
        <p:spPr>
          <a:xfrm>
            <a:off x="5796136" y="5321060"/>
            <a:ext cx="1368152" cy="679316"/>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fr-CA" sz="1800" b="0" i="0" u="none" strike="noStrike" cap="none">
                <a:solidFill>
                  <a:schemeClr val="dk1"/>
                </a:solidFill>
                <a:latin typeface="Arial"/>
                <a:ea typeface="Arial"/>
                <a:cs typeface="Arial"/>
                <a:sym typeface="Arial"/>
              </a:rPr>
              <a:t>Fichiers</a:t>
            </a:r>
            <a:endParaRPr/>
          </a:p>
        </p:txBody>
      </p:sp>
      <p:sp>
        <p:nvSpPr>
          <p:cNvPr id="111" name="Google Shape;111;p3"/>
          <p:cNvSpPr/>
          <p:nvPr/>
        </p:nvSpPr>
        <p:spPr>
          <a:xfrm rot="-2700000">
            <a:off x="5276745" y="2986860"/>
            <a:ext cx="576064" cy="398909"/>
          </a:xfrm>
          <a:prstGeom prst="rightArrow">
            <a:avLst>
              <a:gd name="adj1" fmla="val 50000"/>
              <a:gd name="adj2" fmla="val 50000"/>
            </a:avLst>
          </a:prstGeom>
          <a:solidFill>
            <a:srgbClr val="B2B2B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endParaRPr sz="1400" b="0" i="0" u="none" strike="noStrike" cap="none">
              <a:solidFill>
                <a:schemeClr val="lt1"/>
              </a:solidFill>
              <a:latin typeface="Times New Roman"/>
              <a:ea typeface="Times New Roman"/>
              <a:cs typeface="Times New Roman"/>
              <a:sym typeface="Times New Roman"/>
            </a:endParaRPr>
          </a:p>
        </p:txBody>
      </p:sp>
      <p:sp>
        <p:nvSpPr>
          <p:cNvPr id="112" name="Google Shape;112;p3"/>
          <p:cNvSpPr/>
          <p:nvPr/>
        </p:nvSpPr>
        <p:spPr>
          <a:xfrm rot="2700000">
            <a:off x="5276746" y="4879354"/>
            <a:ext cx="576064" cy="398909"/>
          </a:xfrm>
          <a:prstGeom prst="rightArrow">
            <a:avLst>
              <a:gd name="adj1" fmla="val 50000"/>
              <a:gd name="adj2" fmla="val 50000"/>
            </a:avLst>
          </a:prstGeom>
          <a:solidFill>
            <a:srgbClr val="B2B2B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endParaRPr sz="1400" b="0" i="0" u="none" strike="noStrike" cap="none">
              <a:solidFill>
                <a:schemeClr val="lt1"/>
              </a:solidFill>
              <a:latin typeface="Times New Roman"/>
              <a:ea typeface="Times New Roman"/>
              <a:cs typeface="Times New Roman"/>
              <a:sym typeface="Times New Roman"/>
            </a:endParaRPr>
          </a:p>
        </p:txBody>
      </p:sp>
      <p:sp>
        <p:nvSpPr>
          <p:cNvPr id="113" name="Google Shape;113;p3"/>
          <p:cNvSpPr/>
          <p:nvPr/>
        </p:nvSpPr>
        <p:spPr>
          <a:xfrm>
            <a:off x="1578495" y="2274857"/>
            <a:ext cx="1368152" cy="679316"/>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fr-CA" sz="1800" b="0" i="0" u="none" strike="noStrike" cap="none">
                <a:solidFill>
                  <a:schemeClr val="dk1"/>
                </a:solidFill>
                <a:latin typeface="Arial"/>
                <a:ea typeface="Arial"/>
                <a:cs typeface="Arial"/>
                <a:sym typeface="Arial"/>
              </a:rPr>
              <a:t>Clavier</a:t>
            </a:r>
            <a:endParaRPr/>
          </a:p>
        </p:txBody>
      </p:sp>
      <p:sp>
        <p:nvSpPr>
          <p:cNvPr id="114" name="Google Shape;114;p3"/>
          <p:cNvSpPr/>
          <p:nvPr/>
        </p:nvSpPr>
        <p:spPr>
          <a:xfrm>
            <a:off x="1578495" y="5321060"/>
            <a:ext cx="1368152" cy="679316"/>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fr-CA" sz="1800" b="0" i="0" u="none" strike="noStrike" cap="none">
                <a:solidFill>
                  <a:schemeClr val="dk1"/>
                </a:solidFill>
                <a:latin typeface="Arial"/>
                <a:ea typeface="Arial"/>
                <a:cs typeface="Arial"/>
                <a:sym typeface="Arial"/>
              </a:rPr>
              <a:t>Fichiers</a:t>
            </a:r>
            <a:endParaRPr/>
          </a:p>
        </p:txBody>
      </p:sp>
      <p:sp>
        <p:nvSpPr>
          <p:cNvPr id="115" name="Google Shape;115;p3"/>
          <p:cNvSpPr/>
          <p:nvPr/>
        </p:nvSpPr>
        <p:spPr>
          <a:xfrm rot="-2700000">
            <a:off x="2908492" y="4818159"/>
            <a:ext cx="576064" cy="398909"/>
          </a:xfrm>
          <a:prstGeom prst="rightArrow">
            <a:avLst>
              <a:gd name="adj1" fmla="val 50000"/>
              <a:gd name="adj2" fmla="val 50000"/>
            </a:avLst>
          </a:prstGeom>
          <a:solidFill>
            <a:srgbClr val="B2B2B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endParaRPr sz="1400" b="0" i="0" u="none" strike="noStrike" cap="none">
              <a:solidFill>
                <a:schemeClr val="lt1"/>
              </a:solidFill>
              <a:latin typeface="Times New Roman"/>
              <a:ea typeface="Times New Roman"/>
              <a:cs typeface="Times New Roman"/>
              <a:sym typeface="Times New Roman"/>
            </a:endParaRPr>
          </a:p>
        </p:txBody>
      </p:sp>
      <p:sp>
        <p:nvSpPr>
          <p:cNvPr id="116" name="Google Shape;116;p3"/>
          <p:cNvSpPr/>
          <p:nvPr/>
        </p:nvSpPr>
        <p:spPr>
          <a:xfrm rot="2700000">
            <a:off x="2906524" y="3043141"/>
            <a:ext cx="576064" cy="398909"/>
          </a:xfrm>
          <a:prstGeom prst="rightArrow">
            <a:avLst>
              <a:gd name="adj1" fmla="val 50000"/>
              <a:gd name="adj2" fmla="val 50000"/>
            </a:avLst>
          </a:prstGeom>
          <a:solidFill>
            <a:srgbClr val="B2B2B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endParaRPr sz="1400" b="0" i="0" u="none" strike="noStrike" cap="none">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Exemple de programme – livre de recettes</a:t>
            </a:r>
            <a:endParaRPr/>
          </a:p>
        </p:txBody>
      </p:sp>
      <p:sp>
        <p:nvSpPr>
          <p:cNvPr id="122" name="Google Shape;122;p4"/>
          <p:cNvSpPr txBox="1">
            <a:spLocks noGrp="1"/>
          </p:cNvSpPr>
          <p:nvPr>
            <p:ph type="body" idx="1"/>
          </p:nvPr>
        </p:nvSpPr>
        <p:spPr>
          <a:xfrm>
            <a:off x="457200" y="1772816"/>
            <a:ext cx="5698976"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Écrire un programme qui permet de sauvegarder les ingrédients nécessaires à plusieurs recettes, dans une seule structure de données.</a:t>
            </a:r>
            <a:endParaRPr/>
          </a:p>
          <a:p>
            <a:pPr marL="342900" lvl="0" indent="-342900" algn="l" rtl="0">
              <a:spcBef>
                <a:spcPts val="1250"/>
              </a:spcBef>
              <a:spcAft>
                <a:spcPts val="0"/>
              </a:spcAft>
              <a:buNone/>
            </a:pPr>
            <a:r>
              <a:rPr lang="fr-CA"/>
              <a:t>Par la suite, écrire un programme qui affiche les ingrédients d’une recette, en vérifiant au préalable si cette recette est dans notre livre de recettes.</a:t>
            </a:r>
            <a:endParaRPr/>
          </a:p>
          <a:p>
            <a:pPr marL="342900" lvl="0" indent="-342900" algn="l" rtl="0">
              <a:spcBef>
                <a:spcPts val="1250"/>
              </a:spcBef>
              <a:spcAft>
                <a:spcPts val="0"/>
              </a:spcAft>
              <a:buNone/>
            </a:pPr>
            <a:endParaRPr/>
          </a:p>
        </p:txBody>
      </p:sp>
      <p:pic>
        <p:nvPicPr>
          <p:cNvPr id="123" name="Google Shape;123;p4" descr="Image result for recipe book&quot;"/>
          <p:cNvPicPr preferRelativeResize="0"/>
          <p:nvPr/>
        </p:nvPicPr>
        <p:blipFill rotWithShape="1">
          <a:blip r:embed="rId3">
            <a:alphaModFix/>
          </a:blip>
          <a:srcRect/>
          <a:stretch/>
        </p:blipFill>
        <p:spPr>
          <a:xfrm>
            <a:off x="6300192" y="1538627"/>
            <a:ext cx="2571750" cy="3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Exemple de programme – livre de recettes</a:t>
            </a:r>
            <a:endParaRPr/>
          </a:p>
        </p:txBody>
      </p:sp>
      <p:sp>
        <p:nvSpPr>
          <p:cNvPr id="129" name="Google Shape;129;p5"/>
          <p:cNvSpPr txBox="1"/>
          <p:nvPr/>
        </p:nvSpPr>
        <p:spPr>
          <a:xfrm>
            <a:off x="755576" y="1560146"/>
            <a:ext cx="7992888" cy="4605158"/>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100" dirty="0" err="1">
                <a:solidFill>
                  <a:srgbClr val="000066"/>
                </a:solidFill>
                <a:latin typeface="Consolas"/>
                <a:ea typeface="Consolas"/>
                <a:cs typeface="Consolas"/>
                <a:sym typeface="Consolas"/>
              </a:rPr>
              <a:t>livre_recettes</a:t>
            </a:r>
            <a:r>
              <a:rPr lang="fr-CA" sz="1100" dirty="0">
                <a:solidFill>
                  <a:srgbClr val="000066"/>
                </a:solidFill>
                <a:latin typeface="Consolas"/>
                <a:ea typeface="Consolas"/>
                <a:cs typeface="Consolas"/>
                <a:sym typeface="Consolas"/>
              </a:rPr>
              <a:t> = {}</a:t>
            </a:r>
            <a:endParaRPr dirty="0"/>
          </a:p>
          <a:p>
            <a:pPr marL="342900" marR="0" lvl="0" indent="-342900" algn="l" rtl="0">
              <a:spcBef>
                <a:spcPts val="600"/>
              </a:spcBef>
              <a:spcAft>
                <a:spcPts val="0"/>
              </a:spcAft>
              <a:buNone/>
            </a:pPr>
            <a:endParaRPr sz="1100" dirty="0">
              <a:solidFill>
                <a:srgbClr val="000066"/>
              </a:solidFill>
              <a:latin typeface="Consolas"/>
              <a:ea typeface="Consolas"/>
              <a:cs typeface="Consolas"/>
              <a:sym typeface="Consolas"/>
            </a:endParaRPr>
          </a:p>
          <a:p>
            <a:pPr marL="342900" marR="0" lvl="0" indent="-342900" algn="l" rtl="0">
              <a:spcBef>
                <a:spcPts val="600"/>
              </a:spcBef>
              <a:spcAft>
                <a:spcPts val="0"/>
              </a:spcAft>
              <a:buNone/>
            </a:pPr>
            <a:r>
              <a:rPr lang="fr-CA" sz="1100" dirty="0" err="1">
                <a:solidFill>
                  <a:srgbClr val="000066"/>
                </a:solidFill>
                <a:latin typeface="Consolas"/>
                <a:ea typeface="Consolas"/>
                <a:cs typeface="Consolas"/>
                <a:sym typeface="Consolas"/>
              </a:rPr>
              <a:t>reponse</a:t>
            </a:r>
            <a:r>
              <a:rPr lang="fr-CA" sz="1100" dirty="0">
                <a:solidFill>
                  <a:srgbClr val="000066"/>
                </a:solidFill>
                <a:latin typeface="Consolas"/>
                <a:ea typeface="Consolas"/>
                <a:cs typeface="Consolas"/>
                <a:sym typeface="Consolas"/>
              </a:rPr>
              <a:t> = input("Voulez-vous écrire une nouvelle recette? (oui/non) ")</a:t>
            </a:r>
            <a:endParaRPr dirty="0"/>
          </a:p>
          <a:p>
            <a:pPr marL="342900" marR="0" lvl="0" indent="-342900" algn="l" rtl="0">
              <a:spcBef>
                <a:spcPts val="600"/>
              </a:spcBef>
              <a:spcAft>
                <a:spcPts val="0"/>
              </a:spcAft>
              <a:buNone/>
            </a:pPr>
            <a:r>
              <a:rPr lang="fr-CA" sz="1100" dirty="0" err="1">
                <a:solidFill>
                  <a:srgbClr val="000066"/>
                </a:solidFill>
                <a:latin typeface="Consolas"/>
                <a:ea typeface="Consolas"/>
                <a:cs typeface="Consolas"/>
                <a:sym typeface="Consolas"/>
              </a:rPr>
              <a:t>while</a:t>
            </a: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reponse</a:t>
            </a:r>
            <a:r>
              <a:rPr lang="fr-CA" sz="1100" dirty="0">
                <a:solidFill>
                  <a:srgbClr val="000066"/>
                </a:solidFill>
                <a:latin typeface="Consolas"/>
                <a:ea typeface="Consolas"/>
                <a:cs typeface="Consolas"/>
                <a:sym typeface="Consolas"/>
              </a:rPr>
              <a:t> == 'oui':</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ingredient</a:t>
            </a:r>
            <a:r>
              <a:rPr lang="fr-CA" sz="1100" dirty="0">
                <a:solidFill>
                  <a:srgbClr val="000066"/>
                </a:solidFill>
                <a:latin typeface="Consolas"/>
                <a:ea typeface="Consolas"/>
                <a:cs typeface="Consolas"/>
                <a:sym typeface="Consolas"/>
              </a:rPr>
              <a:t> = input("Quel est le premier ingrédient? ")</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recette = [</a:t>
            </a:r>
            <a:r>
              <a:rPr lang="fr-CA" sz="1100" dirty="0" err="1">
                <a:solidFill>
                  <a:srgbClr val="000066"/>
                </a:solidFill>
                <a:latin typeface="Consolas"/>
                <a:ea typeface="Consolas"/>
                <a:cs typeface="Consolas"/>
                <a:sym typeface="Consolas"/>
              </a:rPr>
              <a:t>ingredient</a:t>
            </a:r>
            <a:r>
              <a:rPr lang="fr-CA" sz="1100" dirty="0">
                <a:solidFill>
                  <a:srgbClr val="000066"/>
                </a:solidFill>
                <a:latin typeface="Consolas"/>
                <a:ea typeface="Consolas"/>
                <a:cs typeface="Consolas"/>
                <a:sym typeface="Consolas"/>
              </a:rPr>
              <a:t>]</a:t>
            </a:r>
            <a:endParaRPr dirty="0"/>
          </a:p>
          <a:p>
            <a:pPr marL="342900" marR="0" lvl="0" indent="-342900" algn="l" rtl="0">
              <a:spcBef>
                <a:spcPts val="600"/>
              </a:spcBef>
              <a:spcAft>
                <a:spcPts val="0"/>
              </a:spcAft>
              <a:buNone/>
            </a:pPr>
            <a:endParaRPr sz="1100" dirty="0">
              <a:solidFill>
                <a:srgbClr val="000066"/>
              </a:solidFill>
              <a:latin typeface="Consolas"/>
              <a:ea typeface="Consolas"/>
              <a:cs typeface="Consolas"/>
              <a:sym typeface="Consolas"/>
            </a:endParaRPr>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reponse_ingredient</a:t>
            </a:r>
            <a:r>
              <a:rPr lang="fr-CA" sz="1100" dirty="0">
                <a:solidFill>
                  <a:srgbClr val="000066"/>
                </a:solidFill>
                <a:latin typeface="Consolas"/>
                <a:ea typeface="Consolas"/>
                <a:cs typeface="Consolas"/>
                <a:sym typeface="Consolas"/>
              </a:rPr>
              <a:t> = input("Voulez-vous entrer un nouvel ingrédient? (oui/non) ")</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while</a:t>
            </a: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reponse_ingredient</a:t>
            </a:r>
            <a:r>
              <a:rPr lang="fr-CA" sz="1100" dirty="0">
                <a:solidFill>
                  <a:srgbClr val="000066"/>
                </a:solidFill>
                <a:latin typeface="Consolas"/>
                <a:ea typeface="Consolas"/>
                <a:cs typeface="Consolas"/>
                <a:sym typeface="Consolas"/>
              </a:rPr>
              <a:t> == 'oui':</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ingredient</a:t>
            </a:r>
            <a:r>
              <a:rPr lang="fr-CA" sz="1100" dirty="0">
                <a:solidFill>
                  <a:srgbClr val="000066"/>
                </a:solidFill>
                <a:latin typeface="Consolas"/>
                <a:ea typeface="Consolas"/>
                <a:cs typeface="Consolas"/>
                <a:sym typeface="Consolas"/>
              </a:rPr>
              <a:t> = input("Quel est le nouvel ingrédient? ")</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recette.append</a:t>
            </a:r>
            <a:r>
              <a:rPr lang="fr-CA" sz="1100" dirty="0">
                <a:solidFill>
                  <a:srgbClr val="000066"/>
                </a:solidFill>
                <a:latin typeface="Consolas"/>
                <a:ea typeface="Consolas"/>
                <a:cs typeface="Consolas"/>
                <a:sym typeface="Consolas"/>
              </a:rPr>
              <a:t>(</a:t>
            </a:r>
            <a:r>
              <a:rPr lang="fr-CA" sz="1100" dirty="0" err="1">
                <a:solidFill>
                  <a:srgbClr val="000066"/>
                </a:solidFill>
                <a:latin typeface="Consolas"/>
                <a:ea typeface="Consolas"/>
                <a:cs typeface="Consolas"/>
                <a:sym typeface="Consolas"/>
              </a:rPr>
              <a:t>ingredient</a:t>
            </a:r>
            <a:r>
              <a:rPr lang="fr-CA" sz="1100" dirty="0">
                <a:solidFill>
                  <a:srgbClr val="000066"/>
                </a:solidFill>
                <a:latin typeface="Consolas"/>
                <a:ea typeface="Consolas"/>
                <a:cs typeface="Consolas"/>
                <a:sym typeface="Consolas"/>
              </a:rPr>
              <a:t>)</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reponse_ingredient</a:t>
            </a:r>
            <a:r>
              <a:rPr lang="fr-CA" sz="1100" dirty="0">
                <a:solidFill>
                  <a:srgbClr val="000066"/>
                </a:solidFill>
                <a:latin typeface="Consolas"/>
                <a:ea typeface="Consolas"/>
                <a:cs typeface="Consolas"/>
                <a:sym typeface="Consolas"/>
              </a:rPr>
              <a:t> = input("Voulez-vous entrer un nouvel ingrédient? (oui/non) ")</a:t>
            </a:r>
            <a:endParaRPr dirty="0"/>
          </a:p>
          <a:p>
            <a:pPr marL="342900" marR="0" lvl="0" indent="-342900" algn="l" rtl="0">
              <a:spcBef>
                <a:spcPts val="600"/>
              </a:spcBef>
              <a:spcAft>
                <a:spcPts val="0"/>
              </a:spcAft>
              <a:buNone/>
            </a:pPr>
            <a:endParaRPr sz="1100" dirty="0">
              <a:solidFill>
                <a:srgbClr val="000066"/>
              </a:solidFill>
              <a:latin typeface="Consolas"/>
              <a:ea typeface="Consolas"/>
              <a:cs typeface="Consolas"/>
              <a:sym typeface="Consolas"/>
            </a:endParaRPr>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nom_recette</a:t>
            </a:r>
            <a:r>
              <a:rPr lang="fr-CA" sz="1100" dirty="0">
                <a:solidFill>
                  <a:srgbClr val="000066"/>
                </a:solidFill>
                <a:latin typeface="Consolas"/>
                <a:ea typeface="Consolas"/>
                <a:cs typeface="Consolas"/>
                <a:sym typeface="Consolas"/>
              </a:rPr>
              <a:t> = input("Merci d'avoir partagé cette recette avec nous. Quel est son nom? ")</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livre_recettes</a:t>
            </a:r>
            <a:r>
              <a:rPr lang="fr-CA" sz="1100" dirty="0">
                <a:solidFill>
                  <a:srgbClr val="000066"/>
                </a:solidFill>
                <a:latin typeface="Consolas"/>
                <a:ea typeface="Consolas"/>
                <a:cs typeface="Consolas"/>
                <a:sym typeface="Consolas"/>
              </a:rPr>
              <a:t>[</a:t>
            </a:r>
            <a:r>
              <a:rPr lang="fr-CA" sz="1100" dirty="0" err="1">
                <a:solidFill>
                  <a:srgbClr val="000066"/>
                </a:solidFill>
                <a:latin typeface="Consolas"/>
                <a:ea typeface="Consolas"/>
                <a:cs typeface="Consolas"/>
                <a:sym typeface="Consolas"/>
              </a:rPr>
              <a:t>nom_recette</a:t>
            </a:r>
            <a:r>
              <a:rPr lang="fr-CA" sz="1100" dirty="0">
                <a:solidFill>
                  <a:srgbClr val="000066"/>
                </a:solidFill>
                <a:latin typeface="Consolas"/>
                <a:ea typeface="Consolas"/>
                <a:cs typeface="Consolas"/>
                <a:sym typeface="Consolas"/>
              </a:rPr>
              <a:t>] = recette</a:t>
            </a:r>
            <a:endParaRPr dirty="0"/>
          </a:p>
          <a:p>
            <a:pPr marL="342900" marR="0" lvl="0" indent="-342900" algn="l" rtl="0">
              <a:spcBef>
                <a:spcPts val="600"/>
              </a:spcBef>
              <a:spcAft>
                <a:spcPts val="0"/>
              </a:spcAft>
              <a:buNone/>
            </a:pPr>
            <a:r>
              <a:rPr lang="fr-CA" sz="1100" dirty="0">
                <a:solidFill>
                  <a:srgbClr val="000066"/>
                </a:solidFill>
                <a:latin typeface="Consolas"/>
                <a:ea typeface="Consolas"/>
                <a:cs typeface="Consolas"/>
                <a:sym typeface="Consolas"/>
              </a:rPr>
              <a:t>    </a:t>
            </a:r>
            <a:r>
              <a:rPr lang="fr-CA" sz="1100" dirty="0" err="1">
                <a:solidFill>
                  <a:srgbClr val="000066"/>
                </a:solidFill>
                <a:latin typeface="Consolas"/>
                <a:ea typeface="Consolas"/>
                <a:cs typeface="Consolas"/>
                <a:sym typeface="Consolas"/>
              </a:rPr>
              <a:t>reponse</a:t>
            </a:r>
            <a:r>
              <a:rPr lang="fr-CA" sz="1100" dirty="0">
                <a:solidFill>
                  <a:srgbClr val="000066"/>
                </a:solidFill>
                <a:latin typeface="Consolas"/>
                <a:ea typeface="Consolas"/>
                <a:cs typeface="Consolas"/>
                <a:sym typeface="Consolas"/>
              </a:rPr>
              <a:t> = input("Voulez-vous écrire une nouvelle recette? (oui/non) ")</a:t>
            </a:r>
            <a:endParaRPr dirty="0"/>
          </a:p>
          <a:p>
            <a:pPr marL="342900" marR="0" lvl="0" indent="-342900" algn="l" rtl="0">
              <a:spcBef>
                <a:spcPts val="600"/>
              </a:spcBef>
              <a:spcAft>
                <a:spcPts val="0"/>
              </a:spcAft>
              <a:buNone/>
            </a:pPr>
            <a:endParaRPr sz="1100" dirty="0">
              <a:solidFill>
                <a:srgbClr val="000066"/>
              </a:solidFill>
              <a:latin typeface="Consolas"/>
              <a:ea typeface="Consolas"/>
              <a:cs typeface="Consolas"/>
              <a:sym typeface="Consolas"/>
            </a:endParaRPr>
          </a:p>
          <a:p>
            <a:pPr marL="342900" marR="0" lvl="0" indent="-342900" algn="l" rtl="0">
              <a:spcBef>
                <a:spcPts val="600"/>
              </a:spcBef>
              <a:spcAft>
                <a:spcPts val="0"/>
              </a:spcAft>
              <a:buNone/>
            </a:pPr>
            <a:r>
              <a:rPr lang="fr-CA" sz="1100" dirty="0" err="1">
                <a:solidFill>
                  <a:srgbClr val="000066"/>
                </a:solidFill>
                <a:latin typeface="Consolas"/>
                <a:ea typeface="Consolas"/>
                <a:cs typeface="Consolas"/>
                <a:sym typeface="Consolas"/>
              </a:rPr>
              <a:t>print</a:t>
            </a:r>
            <a:r>
              <a:rPr lang="fr-CA" sz="1100" dirty="0">
                <a:solidFill>
                  <a:srgbClr val="000066"/>
                </a:solidFill>
                <a:latin typeface="Consolas"/>
                <a:ea typeface="Consolas"/>
                <a:cs typeface="Consolas"/>
                <a:sym typeface="Consolas"/>
              </a:rPr>
              <a:t>(</a:t>
            </a:r>
            <a:r>
              <a:rPr lang="fr-CA" sz="1100" dirty="0" err="1">
                <a:solidFill>
                  <a:srgbClr val="000066"/>
                </a:solidFill>
                <a:latin typeface="Consolas"/>
                <a:ea typeface="Consolas"/>
                <a:cs typeface="Consolas"/>
                <a:sym typeface="Consolas"/>
              </a:rPr>
              <a:t>livre_recettes</a:t>
            </a:r>
            <a:r>
              <a:rPr lang="fr-CA" sz="1100" dirty="0">
                <a:solidFill>
                  <a:srgbClr val="000066"/>
                </a:solidFill>
                <a:latin typeface="Consolas"/>
                <a:ea typeface="Consolas"/>
                <a:cs typeface="Consolas"/>
                <a:sym typeface="Consolas"/>
              </a:rPr>
              <a:t>)</a:t>
            </a:r>
            <a:endParaRPr sz="1100" dirty="0">
              <a:solidFill>
                <a:srgbClr val="000066"/>
              </a:solidFill>
              <a:latin typeface="Consolas"/>
              <a:ea typeface="Consolas"/>
              <a:cs typeface="Consolas"/>
              <a:sym typeface="Consolas"/>
            </a:endParaRPr>
          </a:p>
        </p:txBody>
      </p:sp>
      <p:sp>
        <p:nvSpPr>
          <p:cNvPr id="130" name="Google Shape;130;p5"/>
          <p:cNvSpPr txBox="1"/>
          <p:nvPr/>
        </p:nvSpPr>
        <p:spPr>
          <a:xfrm>
            <a:off x="395536" y="1560146"/>
            <a:ext cx="358187" cy="446114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100">
                <a:solidFill>
                  <a:srgbClr val="B2B2B2"/>
                </a:solidFill>
                <a:latin typeface="Arial"/>
                <a:ea typeface="Arial"/>
                <a:cs typeface="Arial"/>
                <a:sym typeface="Arial"/>
              </a:rPr>
              <a:t>1</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2</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3</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4</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5</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6</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7</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8</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9</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10</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11</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12</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13</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14</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15</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16</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17</a:t>
            </a:r>
            <a:endParaRPr/>
          </a:p>
          <a:p>
            <a:pPr marL="342900" marR="0" lvl="0" indent="-342900" algn="l" rtl="0">
              <a:spcBef>
                <a:spcPts val="600"/>
              </a:spcBef>
              <a:spcAft>
                <a:spcPts val="0"/>
              </a:spcAft>
              <a:buNone/>
            </a:pPr>
            <a:r>
              <a:rPr lang="fr-CA" sz="1100">
                <a:solidFill>
                  <a:srgbClr val="B2B2B2"/>
                </a:solidFill>
                <a:latin typeface="Arial"/>
                <a:ea typeface="Arial"/>
                <a:cs typeface="Arial"/>
                <a:sym typeface="Arial"/>
              </a:rPr>
              <a:t>18</a:t>
            </a:r>
            <a:endParaRPr/>
          </a:p>
        </p:txBody>
      </p:sp>
      <p:sp>
        <p:nvSpPr>
          <p:cNvPr id="131" name="Google Shape;131;p5"/>
          <p:cNvSpPr txBox="1">
            <a:spLocks noGrp="1"/>
          </p:cNvSpPr>
          <p:nvPr>
            <p:ph type="body" idx="1"/>
          </p:nvPr>
        </p:nvSpPr>
        <p:spPr>
          <a:xfrm>
            <a:off x="6156176" y="1412776"/>
            <a:ext cx="2736304" cy="1872208"/>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sz="1800" dirty="0">
                <a:solidFill>
                  <a:srgbClr val="FF0000"/>
                </a:solidFill>
              </a:rPr>
              <a:t>Problèmes:</a:t>
            </a:r>
            <a:endParaRPr dirty="0"/>
          </a:p>
          <a:p>
            <a:pPr marL="342900" lvl="0" indent="-444500" algn="l" rtl="0">
              <a:spcBef>
                <a:spcPts val="600"/>
              </a:spcBef>
              <a:spcAft>
                <a:spcPts val="0"/>
              </a:spcAft>
              <a:buSzPts val="1600"/>
              <a:buChar char="•"/>
            </a:pPr>
            <a:r>
              <a:rPr lang="fr-CA" sz="1600" dirty="0">
                <a:solidFill>
                  <a:srgbClr val="FF0000"/>
                </a:solidFill>
              </a:rPr>
              <a:t>Insérer les informations prend du temps</a:t>
            </a:r>
            <a:r>
              <a:rPr lang="fr-CA" sz="1800" dirty="0">
                <a:solidFill>
                  <a:srgbClr val="FF0000"/>
                </a:solidFill>
              </a:rPr>
              <a:t>.</a:t>
            </a:r>
            <a:endParaRPr lang="fr-CA" dirty="0"/>
          </a:p>
          <a:p>
            <a:pPr marL="342900" lvl="0" indent="-444500" algn="l" rtl="0">
              <a:spcBef>
                <a:spcPts val="600"/>
              </a:spcBef>
              <a:spcAft>
                <a:spcPts val="0"/>
              </a:spcAft>
              <a:buSzPts val="1600"/>
              <a:buChar char="•"/>
            </a:pPr>
            <a:r>
              <a:rPr lang="fr-CA" sz="1600" dirty="0">
                <a:solidFill>
                  <a:srgbClr val="FF0000"/>
                </a:solidFill>
              </a:rPr>
              <a:t>Si nous fermons le programme, toutes les données sont perdues.</a:t>
            </a:r>
            <a:endParaRPr dirty="0"/>
          </a:p>
          <a:p>
            <a:pPr marL="342900" lvl="0" indent="-342900" algn="l" rtl="0">
              <a:spcBef>
                <a:spcPts val="600"/>
              </a:spcBef>
              <a:spcAft>
                <a:spcPts val="0"/>
              </a:spcAft>
              <a:buNone/>
            </a:pPr>
            <a:endParaRPr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Utilisation des fichiers</a:t>
            </a:r>
            <a:endParaRPr/>
          </a:p>
        </p:txBody>
      </p:sp>
      <p:sp>
        <p:nvSpPr>
          <p:cNvPr id="137" name="Google Shape;137;p6"/>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Afin de stocker les données d’un programme de façon permanente, une solution consiste à les écrire dans un fichier dans la mémoire de l’ordinateur. L’information contenu dans ce fichier peut alors être lue par le même programme ou par un autre programme afin de la manipuler.</a:t>
            </a:r>
            <a:endParaRPr/>
          </a:p>
          <a:p>
            <a:pPr marL="342900" lvl="0" indent="-342900" algn="l" rtl="0">
              <a:spcBef>
                <a:spcPts val="1250"/>
              </a:spcBef>
              <a:spcAft>
                <a:spcPts val="0"/>
              </a:spcAft>
              <a:buNone/>
            </a:pPr>
            <a:r>
              <a:rPr lang="fr-CA"/>
              <a:t>La gestion de fichiers en informatique consiste à :</a:t>
            </a:r>
            <a:endParaRPr/>
          </a:p>
          <a:p>
            <a:pPr marL="342900" lvl="0" indent="-342900" algn="l" rtl="0">
              <a:spcBef>
                <a:spcPts val="1250"/>
              </a:spcBef>
              <a:spcAft>
                <a:spcPts val="0"/>
              </a:spcAft>
              <a:buSzPts val="2000"/>
              <a:buFont typeface="Arial"/>
              <a:buChar char="•"/>
            </a:pPr>
            <a:r>
              <a:rPr lang="fr-CA"/>
              <a:t>Ouvrir un fichier</a:t>
            </a:r>
            <a:endParaRPr/>
          </a:p>
          <a:p>
            <a:pPr marL="342900" lvl="0" indent="-342900" algn="l" rtl="0">
              <a:spcBef>
                <a:spcPts val="1250"/>
              </a:spcBef>
              <a:spcAft>
                <a:spcPts val="0"/>
              </a:spcAft>
              <a:buSzPts val="2000"/>
              <a:buFont typeface="Arial"/>
              <a:buChar char="•"/>
            </a:pPr>
            <a:r>
              <a:rPr lang="fr-CA"/>
              <a:t>Traiter le fichier, c’est-à-dire effectuer des opérations de lecture ou d’écriture</a:t>
            </a:r>
            <a:endParaRPr/>
          </a:p>
          <a:p>
            <a:pPr marL="342900" lvl="0" indent="-342900" algn="l" rtl="0">
              <a:spcBef>
                <a:spcPts val="1250"/>
              </a:spcBef>
              <a:spcAft>
                <a:spcPts val="0"/>
              </a:spcAft>
              <a:buSzPts val="2000"/>
              <a:buFont typeface="Arial"/>
              <a:buChar char="•"/>
            </a:pPr>
            <a:r>
              <a:rPr lang="fr-CA"/>
              <a:t>Fermer le fichier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Ouvrir un fichier</a:t>
            </a:r>
            <a:endParaRPr/>
          </a:p>
        </p:txBody>
      </p:sp>
      <p:sp>
        <p:nvSpPr>
          <p:cNvPr id="143" name="Google Shape;143;p7"/>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Ouvrir un fichier en Python se fait à l’aide de l’instruction « open »</a:t>
            </a:r>
            <a:endParaRPr/>
          </a:p>
          <a:p>
            <a:pPr marL="342900" lvl="0" indent="-342900" algn="l" rtl="0">
              <a:spcBef>
                <a:spcPts val="1250"/>
              </a:spcBef>
              <a:spcAft>
                <a:spcPts val="0"/>
              </a:spcAft>
              <a:buNone/>
            </a:pPr>
            <a:endParaRPr/>
          </a:p>
          <a:p>
            <a:pPr marL="342900" lvl="0" indent="-342900" algn="l" rtl="0">
              <a:spcBef>
                <a:spcPts val="1250"/>
              </a:spcBef>
              <a:spcAft>
                <a:spcPts val="0"/>
              </a:spcAft>
              <a:buNone/>
            </a:pPr>
            <a:r>
              <a:rPr lang="fr-CA"/>
              <a:t>Filename est le nom ou le chemin du fichier</a:t>
            </a:r>
            <a:endParaRPr/>
          </a:p>
          <a:p>
            <a:pPr marL="342900" lvl="0" indent="-342900" algn="l" rtl="0">
              <a:spcBef>
                <a:spcPts val="1250"/>
              </a:spcBef>
              <a:spcAft>
                <a:spcPts val="0"/>
              </a:spcAft>
              <a:buNone/>
            </a:pPr>
            <a:r>
              <a:rPr lang="fr-CA"/>
              <a:t>Mode est une chaîne de caractère qui spécifie le type d’opération que vous allez effectuer sur le fichier (écriture, lecture, ajout, etc.). Les différents modes sont donnés dans le tableau ci-dessous.</a:t>
            </a:r>
            <a:endParaRPr/>
          </a:p>
        </p:txBody>
      </p:sp>
      <p:sp>
        <p:nvSpPr>
          <p:cNvPr id="144" name="Google Shape;144;p7"/>
          <p:cNvSpPr txBox="1"/>
          <p:nvPr/>
        </p:nvSpPr>
        <p:spPr>
          <a:xfrm>
            <a:off x="1535666" y="2132856"/>
            <a:ext cx="6072668" cy="479123"/>
          </a:xfrm>
          <a:prstGeom prst="rect">
            <a:avLst/>
          </a:prstGeom>
          <a:noFill/>
          <a:ln>
            <a:noFill/>
          </a:ln>
        </p:spPr>
        <p:txBody>
          <a:bodyPr spcFirstLastPara="1" wrap="square" lIns="0" tIns="0" rIns="0" bIns="0" anchor="t" anchorCtr="0">
            <a:noAutofit/>
          </a:bodyPr>
          <a:lstStyle/>
          <a:p>
            <a:pPr marL="342900" marR="0" lvl="0" indent="-342900" algn="ctr" rtl="0">
              <a:spcBef>
                <a:spcPts val="0"/>
              </a:spcBef>
              <a:spcAft>
                <a:spcPts val="0"/>
              </a:spcAft>
              <a:buNone/>
            </a:pPr>
            <a:r>
              <a:rPr lang="fr-CA" sz="1800">
                <a:solidFill>
                  <a:srgbClr val="000066"/>
                </a:solidFill>
                <a:latin typeface="Consolas"/>
                <a:ea typeface="Consolas"/>
                <a:cs typeface="Consolas"/>
                <a:sym typeface="Consolas"/>
              </a:rPr>
              <a:t>fileobject = open(filename, mode)</a:t>
            </a:r>
            <a:endParaRPr/>
          </a:p>
        </p:txBody>
      </p:sp>
      <p:graphicFrame>
        <p:nvGraphicFramePr>
          <p:cNvPr id="145" name="Google Shape;145;p7"/>
          <p:cNvGraphicFramePr/>
          <p:nvPr/>
        </p:nvGraphicFramePr>
        <p:xfrm>
          <a:off x="457200" y="4077073"/>
          <a:ext cx="8229600" cy="2167155"/>
        </p:xfrm>
        <a:graphic>
          <a:graphicData uri="http://schemas.openxmlformats.org/drawingml/2006/table">
            <a:tbl>
              <a:tblPr>
                <a:noFill/>
                <a:tableStyleId>{3DF4298F-38FB-42CC-8AF1-B969D3DE5C31}</a:tableStyleId>
              </a:tblPr>
              <a:tblGrid>
                <a:gridCol w="966600">
                  <a:extLst>
                    <a:ext uri="{9D8B030D-6E8A-4147-A177-3AD203B41FA5}">
                      <a16:colId xmlns:a16="http://schemas.microsoft.com/office/drawing/2014/main" val="20000"/>
                    </a:ext>
                  </a:extLst>
                </a:gridCol>
                <a:gridCol w="7263000">
                  <a:extLst>
                    <a:ext uri="{9D8B030D-6E8A-4147-A177-3AD203B41FA5}">
                      <a16:colId xmlns:a16="http://schemas.microsoft.com/office/drawing/2014/main" val="20001"/>
                    </a:ext>
                  </a:extLst>
                </a:gridCol>
              </a:tblGrid>
              <a:tr h="222900">
                <a:tc>
                  <a:txBody>
                    <a:bodyPr/>
                    <a:lstStyle/>
                    <a:p>
                      <a:pPr marL="0" marR="0" lvl="0" indent="0" algn="l" rtl="0">
                        <a:spcBef>
                          <a:spcPts val="0"/>
                        </a:spcBef>
                        <a:spcAft>
                          <a:spcPts val="0"/>
                        </a:spcAft>
                        <a:buNone/>
                      </a:pPr>
                      <a:r>
                        <a:rPr lang="fr-CA" sz="1400" b="1" u="none" strike="noStrike" cap="none"/>
                        <a:t>Mode</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b="1" u="none" strike="noStrike" cap="none"/>
                        <a:t>Description</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2900">
                <a:tc>
                  <a:txBody>
                    <a:bodyPr/>
                    <a:lstStyle/>
                    <a:p>
                      <a:pPr marL="0" marR="0" lvl="0" indent="0" algn="l" rtl="0">
                        <a:spcBef>
                          <a:spcPts val="0"/>
                        </a:spcBef>
                        <a:spcAft>
                          <a:spcPts val="0"/>
                        </a:spcAft>
                        <a:buNone/>
                      </a:pPr>
                      <a:r>
                        <a:rPr lang="fr-CA" sz="1400" u="none" strike="noStrike" cap="none"/>
                        <a:t>'r'</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u="none" strike="noStrike" cap="none"/>
                        <a:t>Ouvrez un fichier en lecture. (par défaut)</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23875">
                <a:tc>
                  <a:txBody>
                    <a:bodyPr/>
                    <a:lstStyle/>
                    <a:p>
                      <a:pPr marL="0" marR="0" lvl="0" indent="0" algn="l" rtl="0">
                        <a:spcBef>
                          <a:spcPts val="0"/>
                        </a:spcBef>
                        <a:spcAft>
                          <a:spcPts val="0"/>
                        </a:spcAft>
                        <a:buNone/>
                      </a:pPr>
                      <a:r>
                        <a:rPr lang="fr-CA" sz="1400" u="none" strike="noStrike" cap="none"/>
                        <a:t>'w'</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u="none" strike="noStrike" cap="none"/>
                        <a:t>Ouvrez un fichier pour l'écriture. Dans ce mode, si le fichier spécifié n'existe pas, il sera créé. Si le fichier existe, alors ses données sont détruites.</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21075">
                <a:tc>
                  <a:txBody>
                    <a:bodyPr/>
                    <a:lstStyle/>
                    <a:p>
                      <a:pPr marL="0" marR="0" lvl="0" indent="0" algn="l" rtl="0">
                        <a:spcBef>
                          <a:spcPts val="0"/>
                        </a:spcBef>
                        <a:spcAft>
                          <a:spcPts val="0"/>
                        </a:spcAft>
                        <a:buNone/>
                      </a:pPr>
                      <a:r>
                        <a:rPr lang="fr-CA" sz="1400" u="none" strike="noStrike" cap="none"/>
                        <a:t>'x'</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u="none" strike="noStrike" cap="none"/>
                        <a:t>Ouvrez un fichier pour une création exclusive. Si le fichier existe déjà, l'opération échoue.</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74575">
                <a:tc>
                  <a:txBody>
                    <a:bodyPr/>
                    <a:lstStyle/>
                    <a:p>
                      <a:pPr marL="0" marR="0" lvl="0" indent="0" algn="l" rtl="0">
                        <a:spcBef>
                          <a:spcPts val="0"/>
                        </a:spcBef>
                        <a:spcAft>
                          <a:spcPts val="0"/>
                        </a:spcAft>
                        <a:buNone/>
                      </a:pPr>
                      <a:r>
                        <a:rPr lang="fr-CA" sz="1400" u="none" strike="noStrike" cap="none"/>
                        <a:t>'a'</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u="none" strike="noStrike" cap="none"/>
                        <a:t>Ouvrez un fichier en mode ajout. Si le fichier n'existe pas, ce mode le créera. Si le fichier existe déjà, les nouvelles données seront ajoutées à la fin du fichier.</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22900">
                <a:tc>
                  <a:txBody>
                    <a:bodyPr/>
                    <a:lstStyle/>
                    <a:p>
                      <a:pPr marL="0" marR="0" lvl="0" indent="0" algn="l" rtl="0">
                        <a:spcBef>
                          <a:spcPts val="0"/>
                        </a:spcBef>
                        <a:spcAft>
                          <a:spcPts val="0"/>
                        </a:spcAft>
                        <a:buNone/>
                      </a:pPr>
                      <a:r>
                        <a:rPr lang="fr-CA" sz="1400" u="none" strike="noStrike" cap="none"/>
                        <a:t>'+'</a:t>
                      </a:r>
                      <a:endParaRPr/>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fr-CA" sz="1400" u="none" strike="noStrike" cap="none" dirty="0"/>
                        <a:t>Ouvrir un fichier pour la mise à jour (lecture et écriture)</a:t>
                      </a:r>
                      <a:endParaRPr dirty="0"/>
                    </a:p>
                  </a:txBody>
                  <a:tcPr marL="35825" marR="35825" marT="17925" marB="179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Ouvrir un fichier</a:t>
            </a:r>
            <a:endParaRPr/>
          </a:p>
        </p:txBody>
      </p:sp>
      <p:sp>
        <p:nvSpPr>
          <p:cNvPr id="151" name="Google Shape;151;p8"/>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En cas de succès, la fonction open() renvoie un objet fichier associé au nom de fichier spécifié lors de son appel.</a:t>
            </a:r>
            <a:endParaRPr/>
          </a:p>
          <a:p>
            <a:pPr marL="342900" lvl="0" indent="-342900" algn="l" rtl="0">
              <a:spcBef>
                <a:spcPts val="1250"/>
              </a:spcBef>
              <a:spcAft>
                <a:spcPts val="0"/>
              </a:spcAft>
              <a:buNone/>
            </a:pPr>
            <a:r>
              <a:rPr lang="fr-CA"/>
              <a:t>Attention, l’encodage des fichiers peut dépendre de la plateforme sur laquelle le programme est utilisé. Sous Windows, l’encodage des fichiers est par défaut « cp1252 » tandis que sous Linux, il s’agit de l’encode « utf-8 ». Pour rappel, l’encodage définit la valeur des caractères dans la machine. Une erreur d’encodage peut donc être dramatique dans l’interprétation des données d’un fichier.</a:t>
            </a:r>
            <a:endParaRPr/>
          </a:p>
          <a:p>
            <a:pPr marL="342900" lvl="0" indent="-342900" algn="l" rtl="0">
              <a:spcBef>
                <a:spcPts val="1250"/>
              </a:spcBef>
              <a:spcAft>
                <a:spcPts val="0"/>
              </a:spcAft>
              <a:buNone/>
            </a:pPr>
            <a:r>
              <a:rPr lang="fr-CA"/>
              <a:t>Vous pouvez spécifier l’encodage d’un fichier lors de son ouverture:</a:t>
            </a:r>
            <a:endParaRPr/>
          </a:p>
          <a:p>
            <a:pPr marL="342900" lvl="0" indent="-342900" algn="l" rtl="0">
              <a:spcBef>
                <a:spcPts val="1250"/>
              </a:spcBef>
              <a:spcAft>
                <a:spcPts val="0"/>
              </a:spcAft>
              <a:buNone/>
            </a:pPr>
            <a:endParaRPr/>
          </a:p>
        </p:txBody>
      </p:sp>
      <p:sp>
        <p:nvSpPr>
          <p:cNvPr id="152" name="Google Shape;152;p8"/>
          <p:cNvSpPr txBox="1"/>
          <p:nvPr/>
        </p:nvSpPr>
        <p:spPr>
          <a:xfrm>
            <a:off x="1115616" y="5112228"/>
            <a:ext cx="6768752" cy="504056"/>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f = open("etudiants.txt", "r", encoding="utf-8")</a:t>
            </a:r>
            <a:endParaRPr/>
          </a:p>
        </p:txBody>
      </p:sp>
      <p:sp>
        <p:nvSpPr>
          <p:cNvPr id="153" name="Google Shape;153;p8"/>
          <p:cNvSpPr txBox="1"/>
          <p:nvPr/>
        </p:nvSpPr>
        <p:spPr>
          <a:xfrm>
            <a:off x="755576" y="5112228"/>
            <a:ext cx="358187" cy="504056"/>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457200" y="755990"/>
            <a:ext cx="7770812" cy="782637"/>
          </a:xfrm>
          <a:prstGeom prst="rect">
            <a:avLst/>
          </a:prstGeom>
          <a:noFill/>
          <a:ln>
            <a:noFill/>
          </a:ln>
        </p:spPr>
        <p:txBody>
          <a:bodyPr spcFirstLastPara="1" wrap="square" lIns="90000" tIns="90000" rIns="90000" bIns="90000" anchor="ctr" anchorCtr="0">
            <a:noAutofit/>
          </a:bodyPr>
          <a:lstStyle/>
          <a:p>
            <a:pPr marL="0" lvl="0" indent="0" algn="l" rtl="0">
              <a:lnSpc>
                <a:spcPct val="90000"/>
              </a:lnSpc>
              <a:spcBef>
                <a:spcPts val="0"/>
              </a:spcBef>
              <a:spcAft>
                <a:spcPts val="0"/>
              </a:spcAft>
              <a:buNone/>
            </a:pPr>
            <a:r>
              <a:rPr lang="fr-CA"/>
              <a:t>Fermer un fichier</a:t>
            </a:r>
            <a:endParaRPr/>
          </a:p>
        </p:txBody>
      </p:sp>
      <p:sp>
        <p:nvSpPr>
          <p:cNvPr id="159" name="Google Shape;159;p9"/>
          <p:cNvSpPr txBox="1">
            <a:spLocks noGrp="1"/>
          </p:cNvSpPr>
          <p:nvPr>
            <p:ph type="body" idx="1"/>
          </p:nvPr>
        </p:nvSpPr>
        <p:spPr>
          <a:xfrm>
            <a:off x="457200" y="1604963"/>
            <a:ext cx="8045450" cy="3976687"/>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r>
              <a:rPr lang="fr-CA"/>
              <a:t>Une fois que nous avons fini de travailler avec un fichier, il est recommandé de le fermer, en utilisant la fonction close(). La mémoire sera libérée au moment de la fermeture du fichier.</a:t>
            </a:r>
            <a:endParaRPr/>
          </a:p>
          <a:p>
            <a:pPr marL="342900" lvl="0" indent="-342900" algn="l" rtl="0">
              <a:spcBef>
                <a:spcPts val="1250"/>
              </a:spcBef>
              <a:spcAft>
                <a:spcPts val="0"/>
              </a:spcAft>
              <a:buNone/>
            </a:pPr>
            <a:r>
              <a:rPr lang="fr-CA"/>
              <a:t>Si vous oubliez de fermer le fichier, l’interpréteur fermera le fichier automatiquement à la fin du programme. Une bonne gestion de l’ouverture et de la fermeture des fichiers en cours de programme permet une bonne gestion des ressources de mémoire.</a:t>
            </a:r>
            <a:endParaRPr/>
          </a:p>
        </p:txBody>
      </p:sp>
      <p:sp>
        <p:nvSpPr>
          <p:cNvPr id="160" name="Google Shape;160;p9"/>
          <p:cNvSpPr txBox="1"/>
          <p:nvPr/>
        </p:nvSpPr>
        <p:spPr>
          <a:xfrm>
            <a:off x="844151" y="4221088"/>
            <a:ext cx="6768752" cy="136056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000066"/>
                </a:solidFill>
                <a:latin typeface="Consolas"/>
                <a:ea typeface="Consolas"/>
                <a:cs typeface="Consolas"/>
                <a:sym typeface="Consolas"/>
              </a:rPr>
              <a:t>f = open("etudiants.txt", "r", encoding="utf-8")</a:t>
            </a:r>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 traitements</a:t>
            </a:r>
            <a:endParaRPr sz="1800">
              <a:solidFill>
                <a:srgbClr val="000066"/>
              </a:solidFill>
              <a:latin typeface="Consolas"/>
              <a:ea typeface="Consolas"/>
              <a:cs typeface="Consolas"/>
              <a:sym typeface="Consolas"/>
            </a:endParaRPr>
          </a:p>
          <a:p>
            <a:pPr marL="342900" marR="0" lvl="0" indent="-342900" algn="l" rtl="0">
              <a:spcBef>
                <a:spcPts val="1250"/>
              </a:spcBef>
              <a:spcAft>
                <a:spcPts val="0"/>
              </a:spcAft>
              <a:buNone/>
            </a:pPr>
            <a:r>
              <a:rPr lang="fr-CA" sz="1800">
                <a:solidFill>
                  <a:srgbClr val="000066"/>
                </a:solidFill>
                <a:latin typeface="Consolas"/>
                <a:ea typeface="Consolas"/>
                <a:cs typeface="Consolas"/>
                <a:sym typeface="Consolas"/>
              </a:rPr>
              <a:t>f.close()</a:t>
            </a:r>
            <a:endParaRPr/>
          </a:p>
        </p:txBody>
      </p:sp>
      <p:sp>
        <p:nvSpPr>
          <p:cNvPr id="161" name="Google Shape;161;p9"/>
          <p:cNvSpPr txBox="1"/>
          <p:nvPr/>
        </p:nvSpPr>
        <p:spPr>
          <a:xfrm>
            <a:off x="485964" y="4221088"/>
            <a:ext cx="358187" cy="1360562"/>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None/>
            </a:pPr>
            <a:r>
              <a:rPr lang="fr-CA" sz="1800">
                <a:solidFill>
                  <a:srgbClr val="B2B2B2"/>
                </a:solidFill>
                <a:latin typeface="Arial"/>
                <a:ea typeface="Arial"/>
                <a:cs typeface="Arial"/>
                <a:sym typeface="Arial"/>
              </a:rPr>
              <a:t>1</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2</a:t>
            </a:r>
            <a:endParaRPr/>
          </a:p>
          <a:p>
            <a:pPr marL="342900" marR="0" lvl="0" indent="-342900" algn="l" rtl="0">
              <a:spcBef>
                <a:spcPts val="1250"/>
              </a:spcBef>
              <a:spcAft>
                <a:spcPts val="0"/>
              </a:spcAft>
              <a:buNone/>
            </a:pPr>
            <a:r>
              <a:rPr lang="fr-CA" sz="1800">
                <a:solidFill>
                  <a:srgbClr val="B2B2B2"/>
                </a:solidFill>
                <a:latin typeface="Arial"/>
                <a:ea typeface="Arial"/>
                <a:cs typeface="Arial"/>
                <a:sym typeface="Arial"/>
              </a:rPr>
              <a:t>3</a:t>
            </a:r>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1735</Words>
  <Application>Microsoft Office PowerPoint</Application>
  <PresentationFormat>Affichage à l'écran (4:3)</PresentationFormat>
  <Paragraphs>202</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Consolas</vt:lpstr>
      <vt:lpstr>Times New Roman</vt:lpstr>
      <vt:lpstr>Office Theme</vt:lpstr>
      <vt:lpstr>Présentation PowerPoint</vt:lpstr>
      <vt:lpstr>Plan du cours</vt:lpstr>
      <vt:lpstr>Flux de l’information</vt:lpstr>
      <vt:lpstr>Exemple de programme – livre de recettes</vt:lpstr>
      <vt:lpstr>Exemple de programme – livre de recettes</vt:lpstr>
      <vt:lpstr>Utilisation des fichiers</vt:lpstr>
      <vt:lpstr>Ouvrir un fichier</vt:lpstr>
      <vt:lpstr>Ouvrir un fichier</vt:lpstr>
      <vt:lpstr>Fermer un fichier</vt:lpstr>
      <vt:lpstr>Écrire dans un fichier texte</vt:lpstr>
      <vt:lpstr>Danger lors d’un accès à un fichier</vt:lpstr>
      <vt:lpstr>Context manager</vt:lpstr>
      <vt:lpstr>Lire un fichier texte – par caractère ou bloc</vt:lpstr>
      <vt:lpstr>Lire un fichier texte – notion de curseur</vt:lpstr>
      <vt:lpstr>Lire un fichier texte – ligne par ligne</vt:lpstr>
      <vt:lpstr>Lire un fichier texte – ligne par ligne</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2023-10-29T16:20:19Z</dcterms:created>
  <dcterms:modified xsi:type="dcterms:W3CDTF">2024-04-23T19:22:30Z</dcterms:modified>
</cp:coreProperties>
</file>