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handoutMasterIdLst>
    <p:handoutMasterId r:id="rId23"/>
  </p:handoutMasterIdLst>
  <p:sldIdLst>
    <p:sldId id="2448" r:id="rId5"/>
    <p:sldId id="2462" r:id="rId6"/>
    <p:sldId id="259" r:id="rId7"/>
    <p:sldId id="2451" r:id="rId8"/>
    <p:sldId id="2432" r:id="rId9"/>
    <p:sldId id="2433" r:id="rId10"/>
    <p:sldId id="2463" r:id="rId11"/>
    <p:sldId id="2471" r:id="rId12"/>
    <p:sldId id="2450" r:id="rId13"/>
    <p:sldId id="2464" r:id="rId14"/>
    <p:sldId id="2465" r:id="rId15"/>
    <p:sldId id="2466" r:id="rId16"/>
    <p:sldId id="2467" r:id="rId17"/>
    <p:sldId id="2468" r:id="rId18"/>
    <p:sldId id="2470" r:id="rId19"/>
    <p:sldId id="2456" r:id="rId20"/>
    <p:sldId id="243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01023B"/>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033" autoAdjust="0"/>
  </p:normalViewPr>
  <p:slideViewPr>
    <p:cSldViewPr snapToGrid="0">
      <p:cViewPr varScale="1">
        <p:scale>
          <a:sx n="82" d="100"/>
          <a:sy n="82" d="100"/>
        </p:scale>
        <p:origin x="720" y="72"/>
      </p:cViewPr>
      <p:guideLst>
        <p:guide orient="horz" pos="1992"/>
        <p:guide pos="384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7/14/2023</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7/14/2023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a:t>
            </a:fld>
            <a:endParaRPr lang="en-US" dirty="0"/>
          </a:p>
        </p:txBody>
      </p:sp>
    </p:spTree>
    <p:extLst>
      <p:ext uri="{BB962C8B-B14F-4D97-AF65-F5344CB8AC3E}">
        <p14:creationId xmlns:p14="http://schemas.microsoft.com/office/powerpoint/2010/main" val="1632949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16</a:t>
            </a:fld>
            <a:endParaRPr lang="en-US" dirty="0"/>
          </a:p>
        </p:txBody>
      </p:sp>
    </p:spTree>
    <p:extLst>
      <p:ext uri="{BB962C8B-B14F-4D97-AF65-F5344CB8AC3E}">
        <p14:creationId xmlns:p14="http://schemas.microsoft.com/office/powerpoint/2010/main" val="1632949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3" y="5922140"/>
            <a:ext cx="5167313"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 Master text styles</a:t>
            </a:r>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cap="all" baseline="0"/>
            </a:lvl1pPr>
          </a:lstStyle>
          <a:p>
            <a:r>
              <a:rPr lang="en-US" spc="300" dirty="0"/>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a:noAutofit/>
          </a:bodyPr>
          <a:lstStyle>
            <a:lvl1pPr>
              <a:lnSpc>
                <a:spcPct val="150000"/>
              </a:lnSpc>
              <a:spcBef>
                <a:spcPts val="1000"/>
              </a:spcBef>
              <a:defRPr sz="4000" cap="all" spc="300" baseline="0"/>
            </a:lvl1pPr>
          </a:lstStyle>
          <a:p>
            <a:r>
              <a:rPr lang="en-US" dirty="0"/>
              <a:t>Click to edit Master TEXT styles</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58000"/>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7" name="Title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a:noAutofit/>
          </a:bodyPr>
          <a:lstStyle/>
          <a:p>
            <a:r>
              <a:rPr lang="en-US" sz="4000" spc="300"/>
              <a:t>Click to edit Master title style</a:t>
            </a:r>
            <a:endParaRPr lang="en-US" sz="4000" spc="300"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a:noAutofit/>
          </a:bodyPr>
          <a:lstStyle>
            <a:lvl1pPr marL="0" indent="0">
              <a:buNone/>
              <a:defRPr/>
            </a:lvl1pPr>
          </a:lstStyle>
          <a:p>
            <a:r>
              <a:rPr lang="en-US" dirty="0"/>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a:noAutofit/>
          </a:bodyPr>
          <a:lstStyle>
            <a:lvl1pPr marL="0" indent="0">
              <a:buNone/>
              <a:defRPr/>
            </a:lvl1pPr>
          </a:lstStyle>
          <a:p>
            <a:r>
              <a:rPr lang="en-US" dirty="0"/>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a:noAutofit/>
          </a:bodyPr>
          <a:lstStyle>
            <a:lvl1pPr marL="0" indent="0">
              <a:buNone/>
              <a:defRPr/>
            </a:lvl1pPr>
          </a:lstStyle>
          <a:p>
            <a:r>
              <a:rPr lang="en-US" dirty="0"/>
              <a:t>Icon</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anchor="t">
            <a:noAutofit/>
          </a:bodyPr>
          <a:lstStyle>
            <a:lvl1pPr algn="l">
              <a:lnSpc>
                <a:spcPct val="150000"/>
              </a:lnSpc>
              <a:spcBef>
                <a:spcPts val="1000"/>
              </a:spcBef>
              <a:defRPr sz="5400" baseline="0"/>
            </a:lvl1pPr>
          </a:lstStyle>
          <a:p>
            <a:r>
              <a:rPr lang="en-US" dirty="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a:noAutofit/>
          </a:bodyPr>
          <a:lstStyle>
            <a:lvl1pPr marL="0" indent="0">
              <a:buNone/>
              <a:defRPr sz="1800" spc="300"/>
            </a:lvl1pPr>
          </a:lstStyle>
          <a:p>
            <a:pPr lvl="0"/>
            <a:r>
              <a:rPr lang="en-US" dirty="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a:r>
              <a:rPr lang="en-US" dirty="0"/>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anchor="b"/>
          <a:lstStyle>
            <a:lvl1pPr algn="l">
              <a:defRPr sz="6000" spc="300"/>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a:noAutofit/>
          </a:bodyPr>
          <a:lstStyle>
            <a:lvl1pPr algn="l">
              <a:defRPr sz="3200" spc="300"/>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p:nvPr>
        </p:nvSpPr>
        <p:spPr>
          <a:xfrm>
            <a:off x="736600" y="365125"/>
            <a:ext cx="2997200" cy="1781979"/>
          </a:xfrm>
        </p:spPr>
        <p:txBody>
          <a:bodyPr>
            <a:noAutofit/>
          </a:bodyPr>
          <a:lstStyle/>
          <a:p>
            <a:r>
              <a:rPr lang="en-US"/>
              <a:t>Click icon to add picture</a:t>
            </a:r>
            <a:endParaRPr lang="en-US" dirty="0"/>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p:nvPr>
        </p:nvSpPr>
        <p:spPr>
          <a:xfrm>
            <a:off x="4051300" y="365125"/>
            <a:ext cx="2997200" cy="1781979"/>
          </a:xfrm>
        </p:spPr>
        <p:txBody>
          <a:bodyPr>
            <a:noAutofit/>
          </a:bodyPr>
          <a:lstStyle/>
          <a:p>
            <a:r>
              <a:rPr lang="en-US"/>
              <a:t>Click icon to add picture</a:t>
            </a:r>
            <a:endParaRPr lang="en-US" dirty="0"/>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p:nvPr>
        </p:nvSpPr>
        <p:spPr>
          <a:xfrm>
            <a:off x="736600" y="2422525"/>
            <a:ext cx="2997200" cy="1781979"/>
          </a:xfrm>
        </p:spPr>
        <p:txBody>
          <a:bodyPr>
            <a:noAutofit/>
          </a:bodyPr>
          <a:lstStyle/>
          <a:p>
            <a:r>
              <a:rPr lang="en-US"/>
              <a:t>Click icon to add picture</a:t>
            </a:r>
            <a:endParaRPr lang="en-US" dirty="0"/>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p:nvPr>
        </p:nvSpPr>
        <p:spPr>
          <a:xfrm>
            <a:off x="4051300" y="2422525"/>
            <a:ext cx="2997200" cy="1781979"/>
          </a:xfrm>
        </p:spPr>
        <p:txBody>
          <a:bodyPr>
            <a:noAutofit/>
          </a:bodyPr>
          <a:lstStyle/>
          <a:p>
            <a:r>
              <a:rPr lang="en-US"/>
              <a:t>Click icon to add picture</a:t>
            </a:r>
            <a:endParaRPr lang="en-US" dirty="0"/>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p:nvPr>
        </p:nvSpPr>
        <p:spPr>
          <a:xfrm>
            <a:off x="736600" y="4479925"/>
            <a:ext cx="2997200" cy="1781979"/>
          </a:xfrm>
        </p:spPr>
        <p:txBody>
          <a:bodyPr>
            <a:noAutofit/>
          </a:bodyPr>
          <a:lstStyle/>
          <a:p>
            <a:r>
              <a:rPr lang="en-US"/>
              <a:t>Click icon to add picture</a:t>
            </a:r>
            <a:endParaRPr lang="en-US" dirty="0"/>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p:nvPr>
        </p:nvSpPr>
        <p:spPr>
          <a:xfrm>
            <a:off x="4051300" y="4479925"/>
            <a:ext cx="2997200" cy="1781979"/>
          </a:xfrm>
        </p:spPr>
        <p:txBody>
          <a:bodyPr>
            <a:noAutofit/>
          </a:bodyPr>
          <a:lstStyle/>
          <a:p>
            <a:r>
              <a:rPr lang="en-US"/>
              <a:t>Click icon to add picture</a:t>
            </a:r>
            <a:endParaRPr lang="en-US" dirty="0"/>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a:noAutofit/>
          </a:bodyPr>
          <a:lstStyle>
            <a:lvl1pPr>
              <a:defRPr sz="4800" spc="300"/>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defRPr sz="1400" spc="300" baseline="0">
                <a:latin typeface="+mn-lt"/>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a:noAutofit/>
          </a:bodyPr>
          <a:lstStyle>
            <a:lvl1pPr marL="0" indent="0" algn="ctr">
              <a:buNone/>
              <a:defRPr sz="3200"/>
            </a:lvl1pPr>
          </a:lstStyle>
          <a:p>
            <a:pPr lvl="0"/>
            <a:r>
              <a:rPr lang="en-US" dirty="0"/>
              <a:t>CLICK TO EDIT MASTER TEXT STYLES</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a:noAutofit/>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a:noAutofit/>
          </a:bodyPr>
          <a:lstStyle/>
          <a:p>
            <a:r>
              <a:rPr lang="en-US"/>
              <a:t>Click icon to add picture</a:t>
            </a:r>
            <a:endParaRPr lang="en-US" dirty="0"/>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469107" y="3864355"/>
            <a:ext cx="5157787"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469107" y="4531139"/>
            <a:ext cx="5157787"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6565107" y="3864355"/>
            <a:ext cx="5183188"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6565107" y="4531139"/>
            <a:ext cx="5183188"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960438" y="1624013"/>
            <a:ext cx="3108325" cy="1892300"/>
          </a:xfrm>
        </p:spPr>
        <p:txBody>
          <a:bodyPr>
            <a:noAutofit/>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4542155" y="1623219"/>
            <a:ext cx="3108325" cy="1892300"/>
          </a:xfrm>
        </p:spPr>
        <p:txBody>
          <a:bodyPr>
            <a:noAutofit/>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8122920" y="1623219"/>
            <a:ext cx="3108325" cy="1892300"/>
          </a:xfrm>
        </p:spPr>
        <p:txBody>
          <a:bodyPr>
            <a:noAutofit/>
          </a:bodyPr>
          <a:lstStyle/>
          <a:p>
            <a:r>
              <a:rPr lang="en-US"/>
              <a:t>Click icon to add picture</a:t>
            </a:r>
            <a:endParaRPr lang="en-US" dirty="0"/>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10.xml"/><Relationship Id="rId4" Type="http://schemas.microsoft.com/office/2007/relationships/hdphoto" Target="../media/hdphoto5.wdp"/></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24.svg"/><Relationship Id="rId2" Type="http://schemas.openxmlformats.org/officeDocument/2006/relationships/image" Target="../media/image1.png"/><Relationship Id="rId1" Type="http://schemas.openxmlformats.org/officeDocument/2006/relationships/slideLayout" Target="../slideLayouts/slideLayout11.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microsoft.com/office/2007/relationships/hdphoto" Target="../media/hdphoto3.wdp"/></Relationships>
</file>

<file path=ppt/slides/_rels/slide4.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abstract image">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p:pic>
      <p:sp>
        <p:nvSpPr>
          <p:cNvPr id="9" name="Title 8">
            <a:extLst>
              <a:ext uri="{FF2B5EF4-FFF2-40B4-BE49-F238E27FC236}">
                <a16:creationId xmlns:a16="http://schemas.microsoft.com/office/drawing/2014/main" id="{79DC1498-E692-42BA-B69F-6D37E6CFACA0}"/>
              </a:ext>
            </a:extLst>
          </p:cNvPr>
          <p:cNvSpPr>
            <a:spLocks noGrp="1"/>
          </p:cNvSpPr>
          <p:nvPr>
            <p:ph type="title"/>
          </p:nvPr>
        </p:nvSpPr>
        <p:spPr>
          <a:xfrm>
            <a:off x="350836" y="1234955"/>
            <a:ext cx="11490325" cy="823913"/>
          </a:xfrm>
        </p:spPr>
        <p:txBody>
          <a:bodyPr/>
          <a:lstStyle/>
          <a:p>
            <a:r>
              <a:rPr lang="en-US" sz="3200" dirty="0">
                <a:solidFill>
                  <a:schemeClr val="tx1">
                    <a:lumMod val="95000"/>
                  </a:schemeClr>
                </a:solidFill>
                <a:latin typeface="Andalus" panose="02020603050405020304" pitchFamily="18" charset="-78"/>
                <a:cs typeface="Andalus" panose="02020603050405020304" pitchFamily="18" charset="-78"/>
              </a:rPr>
              <a:t>Predicting Shopping Satisfaction of Amazon Consumers: A Data Science Approach</a:t>
            </a:r>
          </a:p>
        </p:txBody>
      </p:sp>
      <p:sp>
        <p:nvSpPr>
          <p:cNvPr id="3" name="Text Placeholder 2">
            <a:extLst>
              <a:ext uri="{FF2B5EF4-FFF2-40B4-BE49-F238E27FC236}">
                <a16:creationId xmlns:a16="http://schemas.microsoft.com/office/drawing/2014/main" id="{C0AE828D-1E63-455F-949D-0C5454A7FE88}"/>
              </a:ext>
            </a:extLst>
          </p:cNvPr>
          <p:cNvSpPr>
            <a:spLocks noGrp="1"/>
          </p:cNvSpPr>
          <p:nvPr>
            <p:ph type="body" sz="quarter" idx="12"/>
          </p:nvPr>
        </p:nvSpPr>
        <p:spPr/>
        <p:txBody>
          <a:bodyPr/>
          <a:lstStyle/>
          <a:p>
            <a:r>
              <a:rPr lang="en-US" dirty="0"/>
              <a:t>7.20.23</a:t>
            </a:r>
          </a:p>
        </p:txBody>
      </p:sp>
      <p:sp>
        <p:nvSpPr>
          <p:cNvPr id="7" name="Text Placeholder 6">
            <a:extLst>
              <a:ext uri="{FF2B5EF4-FFF2-40B4-BE49-F238E27FC236}">
                <a16:creationId xmlns:a16="http://schemas.microsoft.com/office/drawing/2014/main" id="{5D865526-EC39-4780-A2A8-274A80A5C19B}"/>
              </a:ext>
            </a:extLst>
          </p:cNvPr>
          <p:cNvSpPr>
            <a:spLocks noGrp="1"/>
          </p:cNvSpPr>
          <p:nvPr>
            <p:ph type="body" idx="1"/>
          </p:nvPr>
        </p:nvSpPr>
        <p:spPr>
          <a:xfrm>
            <a:off x="3857978" y="3277337"/>
            <a:ext cx="4114800" cy="1426333"/>
          </a:xfrm>
        </p:spPr>
        <p:txBody>
          <a:bodyPr/>
          <a:lstStyle/>
          <a:p>
            <a:r>
              <a:rPr lang="en-US" dirty="0">
                <a:latin typeface="Andalus" panose="02020603050405020304" pitchFamily="18" charset="-78"/>
                <a:cs typeface="Andalus" panose="02020603050405020304" pitchFamily="18" charset="-78"/>
              </a:rPr>
              <a:t>Youssaf Menacer, PhD</a:t>
            </a:r>
          </a:p>
          <a:p>
            <a:r>
              <a:rPr lang="en-US" dirty="0">
                <a:latin typeface="Andalus" panose="02020603050405020304" pitchFamily="18" charset="-78"/>
                <a:cs typeface="Andalus" panose="02020603050405020304" pitchFamily="18" charset="-78"/>
              </a:rPr>
              <a:t>Mentor: Tony Paek</a:t>
            </a:r>
          </a:p>
          <a:p>
            <a:endParaRPr lang="en-US" dirty="0"/>
          </a:p>
          <a:p>
            <a:endParaRPr lang="en-US" dirty="0"/>
          </a:p>
        </p:txBody>
      </p:sp>
    </p:spTree>
    <p:extLst>
      <p:ext uri="{BB962C8B-B14F-4D97-AF65-F5344CB8AC3E}">
        <p14:creationId xmlns:p14="http://schemas.microsoft.com/office/powerpoint/2010/main" val="3927832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7A8C9-81C8-430A-A301-CE413E55D498}"/>
              </a:ext>
            </a:extLst>
          </p:cNvPr>
          <p:cNvSpPr>
            <a:spLocks noGrp="1"/>
          </p:cNvSpPr>
          <p:nvPr>
            <p:ph type="title"/>
          </p:nvPr>
        </p:nvSpPr>
        <p:spPr/>
        <p:txBody>
          <a:bodyPr/>
          <a:lstStyle/>
          <a:p>
            <a:r>
              <a:rPr lang="en-US" dirty="0">
                <a:latin typeface="Amasis MT Pro Black" panose="02040A04050005020304" pitchFamily="18" charset="0"/>
              </a:rPr>
              <a:t>K Nearest neighbors</a:t>
            </a:r>
          </a:p>
        </p:txBody>
      </p:sp>
      <p:sp>
        <p:nvSpPr>
          <p:cNvPr id="3" name="Slide Number Placeholder 2">
            <a:extLst>
              <a:ext uri="{FF2B5EF4-FFF2-40B4-BE49-F238E27FC236}">
                <a16:creationId xmlns:a16="http://schemas.microsoft.com/office/drawing/2014/main" id="{8E96ADC3-3F1E-A0BF-7CA6-6A7ED1A78BC7}"/>
              </a:ext>
            </a:extLst>
          </p:cNvPr>
          <p:cNvSpPr>
            <a:spLocks noGrp="1"/>
          </p:cNvSpPr>
          <p:nvPr>
            <p:ph type="sldNum" sz="quarter" idx="11"/>
          </p:nvPr>
        </p:nvSpPr>
        <p:spPr/>
        <p:txBody>
          <a:bodyPr/>
          <a:lstStyle/>
          <a:p>
            <a:fld id="{8C2E478F-E849-4A8C-AF1F-CBCC78A7CBFA}" type="slidenum">
              <a:rPr lang="en-US" smtClean="0"/>
              <a:t>10</a:t>
            </a:fld>
            <a:endParaRPr lang="en-US" dirty="0"/>
          </a:p>
        </p:txBody>
      </p:sp>
      <p:pic>
        <p:nvPicPr>
          <p:cNvPr id="5" name="Picture 4" descr="A screenshot of a computer screen&#10;&#10;Description automatically generated">
            <a:extLst>
              <a:ext uri="{FF2B5EF4-FFF2-40B4-BE49-F238E27FC236}">
                <a16:creationId xmlns:a16="http://schemas.microsoft.com/office/drawing/2014/main" id="{06998D5C-F1F6-4D10-FC6D-AD77789CDB87}"/>
              </a:ext>
            </a:extLst>
          </p:cNvPr>
          <p:cNvPicPr>
            <a:picLocks noChangeAspect="1"/>
          </p:cNvPicPr>
          <p:nvPr/>
        </p:nvPicPr>
        <p:blipFill>
          <a:blip r:embed="rId2"/>
          <a:stretch>
            <a:fillRect/>
          </a:stretch>
        </p:blipFill>
        <p:spPr>
          <a:xfrm>
            <a:off x="341748" y="2301652"/>
            <a:ext cx="6338969" cy="2764870"/>
          </a:xfrm>
          <a:prstGeom prst="rect">
            <a:avLst/>
          </a:prstGeom>
          <a:ln>
            <a:noFill/>
          </a:ln>
          <a:effectLst>
            <a:outerShdw blurRad="292100" dist="139700" dir="2700000" algn="tl" rotWithShape="0">
              <a:srgbClr val="333333">
                <a:alpha val="65000"/>
              </a:srgbClr>
            </a:outerShdw>
          </a:effectLst>
        </p:spPr>
      </p:pic>
      <p:pic>
        <p:nvPicPr>
          <p:cNvPr id="6" name="Picture 5" descr="A yellow smiley face with brown eyes&#10;&#10;Description automatically generated">
            <a:extLst>
              <a:ext uri="{FF2B5EF4-FFF2-40B4-BE49-F238E27FC236}">
                <a16:creationId xmlns:a16="http://schemas.microsoft.com/office/drawing/2014/main" id="{C9EF03FC-869A-7A11-D9B7-0B7103A6808F}"/>
              </a:ext>
            </a:extLst>
          </p:cNvPr>
          <p:cNvPicPr>
            <a:picLocks noChangeAspect="1"/>
          </p:cNvPicPr>
          <p:nvPr/>
        </p:nvPicPr>
        <p:blipFill>
          <a:blip r:embed="rId3"/>
          <a:stretch>
            <a:fillRect/>
          </a:stretch>
        </p:blipFill>
        <p:spPr>
          <a:xfrm>
            <a:off x="8574832" y="2228162"/>
            <a:ext cx="2334582" cy="2334582"/>
          </a:xfrm>
          <a:prstGeom prst="rect">
            <a:avLst/>
          </a:prstGeom>
          <a:ln>
            <a:noFill/>
          </a:ln>
          <a:effectLst>
            <a:softEdge rad="112500"/>
          </a:effectLst>
        </p:spPr>
      </p:pic>
    </p:spTree>
    <p:extLst>
      <p:ext uri="{BB962C8B-B14F-4D97-AF65-F5344CB8AC3E}">
        <p14:creationId xmlns:p14="http://schemas.microsoft.com/office/powerpoint/2010/main" val="2121631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98F17-F0D1-2BCB-0CCB-56664DB80EC4}"/>
              </a:ext>
            </a:extLst>
          </p:cNvPr>
          <p:cNvSpPr>
            <a:spLocks noGrp="1"/>
          </p:cNvSpPr>
          <p:nvPr>
            <p:ph type="title"/>
          </p:nvPr>
        </p:nvSpPr>
        <p:spPr/>
        <p:txBody>
          <a:bodyPr/>
          <a:lstStyle/>
          <a:p>
            <a:r>
              <a:rPr lang="en-US" dirty="0">
                <a:latin typeface="Amasis MT Pro Black" panose="02040A04050005020304" pitchFamily="18" charset="0"/>
              </a:rPr>
              <a:t>svc</a:t>
            </a:r>
          </a:p>
        </p:txBody>
      </p:sp>
      <p:sp>
        <p:nvSpPr>
          <p:cNvPr id="3" name="Slide Number Placeholder 2">
            <a:extLst>
              <a:ext uri="{FF2B5EF4-FFF2-40B4-BE49-F238E27FC236}">
                <a16:creationId xmlns:a16="http://schemas.microsoft.com/office/drawing/2014/main" id="{233B1116-473D-C7E3-8C9D-01D4BD8F05A5}"/>
              </a:ext>
            </a:extLst>
          </p:cNvPr>
          <p:cNvSpPr>
            <a:spLocks noGrp="1"/>
          </p:cNvSpPr>
          <p:nvPr>
            <p:ph type="sldNum" sz="quarter" idx="11"/>
          </p:nvPr>
        </p:nvSpPr>
        <p:spPr/>
        <p:txBody>
          <a:bodyPr/>
          <a:lstStyle/>
          <a:p>
            <a:fld id="{8C2E478F-E849-4A8C-AF1F-CBCC78A7CBFA}" type="slidenum">
              <a:rPr lang="en-US" smtClean="0"/>
              <a:t>11</a:t>
            </a:fld>
            <a:endParaRPr lang="en-US" dirty="0"/>
          </a:p>
        </p:txBody>
      </p:sp>
      <p:pic>
        <p:nvPicPr>
          <p:cNvPr id="5" name="Picture 4" descr="A screenshot of a computer screen&#10;&#10;Description automatically generated">
            <a:extLst>
              <a:ext uri="{FF2B5EF4-FFF2-40B4-BE49-F238E27FC236}">
                <a16:creationId xmlns:a16="http://schemas.microsoft.com/office/drawing/2014/main" id="{A25A13E8-355E-6C01-4C07-05AE7A3EF981}"/>
              </a:ext>
            </a:extLst>
          </p:cNvPr>
          <p:cNvPicPr>
            <a:picLocks noChangeAspect="1"/>
          </p:cNvPicPr>
          <p:nvPr/>
        </p:nvPicPr>
        <p:blipFill>
          <a:blip r:embed="rId2"/>
          <a:stretch>
            <a:fillRect/>
          </a:stretch>
        </p:blipFill>
        <p:spPr>
          <a:xfrm>
            <a:off x="1095132" y="2403779"/>
            <a:ext cx="5725425" cy="2746719"/>
          </a:xfrm>
          <a:prstGeom prst="rect">
            <a:avLst/>
          </a:prstGeom>
          <a:ln>
            <a:noFill/>
          </a:ln>
          <a:effectLst>
            <a:outerShdw blurRad="292100" dist="139700" dir="2700000" algn="tl" rotWithShape="0">
              <a:srgbClr val="333333">
                <a:alpha val="65000"/>
              </a:srgbClr>
            </a:outerShdw>
          </a:effectLst>
        </p:spPr>
      </p:pic>
      <p:pic>
        <p:nvPicPr>
          <p:cNvPr id="6" name="Picture 5" descr="A yellow smiley face with brown eyes&#10;&#10;Description automatically generated">
            <a:extLst>
              <a:ext uri="{FF2B5EF4-FFF2-40B4-BE49-F238E27FC236}">
                <a16:creationId xmlns:a16="http://schemas.microsoft.com/office/drawing/2014/main" id="{24775E62-B3BF-0B7A-5CB7-B2026CE26DD5}"/>
              </a:ext>
            </a:extLst>
          </p:cNvPr>
          <p:cNvPicPr>
            <a:picLocks noChangeAspect="1"/>
          </p:cNvPicPr>
          <p:nvPr/>
        </p:nvPicPr>
        <p:blipFill>
          <a:blip r:embed="rId3"/>
          <a:stretch>
            <a:fillRect/>
          </a:stretch>
        </p:blipFill>
        <p:spPr>
          <a:xfrm>
            <a:off x="8574832" y="2228162"/>
            <a:ext cx="2334582" cy="2334582"/>
          </a:xfrm>
          <a:prstGeom prst="rect">
            <a:avLst/>
          </a:prstGeom>
          <a:ln>
            <a:noFill/>
          </a:ln>
          <a:effectLst>
            <a:softEdge rad="112500"/>
          </a:effectLst>
        </p:spPr>
      </p:pic>
    </p:spTree>
    <p:extLst>
      <p:ext uri="{BB962C8B-B14F-4D97-AF65-F5344CB8AC3E}">
        <p14:creationId xmlns:p14="http://schemas.microsoft.com/office/powerpoint/2010/main" val="974506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EF5FB-468E-FA3E-5636-16B35F267996}"/>
              </a:ext>
            </a:extLst>
          </p:cNvPr>
          <p:cNvSpPr>
            <a:spLocks noGrp="1"/>
          </p:cNvSpPr>
          <p:nvPr>
            <p:ph type="title"/>
          </p:nvPr>
        </p:nvSpPr>
        <p:spPr/>
        <p:txBody>
          <a:bodyPr/>
          <a:lstStyle/>
          <a:p>
            <a:r>
              <a:rPr lang="en-US" dirty="0" err="1">
                <a:latin typeface="Amasis MT Pro Black" panose="02040A04050005020304" pitchFamily="18" charset="0"/>
              </a:rPr>
              <a:t>Guassian</a:t>
            </a:r>
            <a:r>
              <a:rPr lang="en-US" dirty="0">
                <a:latin typeface="Amasis MT Pro Black" panose="02040A04050005020304" pitchFamily="18" charset="0"/>
              </a:rPr>
              <a:t> </a:t>
            </a:r>
            <a:r>
              <a:rPr lang="en-US" dirty="0" err="1">
                <a:latin typeface="Amasis MT Pro Black" panose="02040A04050005020304" pitchFamily="18" charset="0"/>
              </a:rPr>
              <a:t>nb</a:t>
            </a:r>
            <a:endParaRPr lang="en-US" dirty="0">
              <a:latin typeface="Amasis MT Pro Black" panose="02040A04050005020304" pitchFamily="18" charset="0"/>
            </a:endParaRPr>
          </a:p>
        </p:txBody>
      </p:sp>
      <p:sp>
        <p:nvSpPr>
          <p:cNvPr id="3" name="Slide Number Placeholder 2">
            <a:extLst>
              <a:ext uri="{FF2B5EF4-FFF2-40B4-BE49-F238E27FC236}">
                <a16:creationId xmlns:a16="http://schemas.microsoft.com/office/drawing/2014/main" id="{4E5C9BCD-756A-65C5-36A1-5F762868DDFA}"/>
              </a:ext>
            </a:extLst>
          </p:cNvPr>
          <p:cNvSpPr>
            <a:spLocks noGrp="1"/>
          </p:cNvSpPr>
          <p:nvPr>
            <p:ph type="sldNum" sz="quarter" idx="11"/>
          </p:nvPr>
        </p:nvSpPr>
        <p:spPr/>
        <p:txBody>
          <a:bodyPr/>
          <a:lstStyle/>
          <a:p>
            <a:fld id="{8C2E478F-E849-4A8C-AF1F-CBCC78A7CBFA}" type="slidenum">
              <a:rPr lang="en-US" smtClean="0"/>
              <a:t>12</a:t>
            </a:fld>
            <a:endParaRPr lang="en-US" dirty="0"/>
          </a:p>
        </p:txBody>
      </p:sp>
      <p:pic>
        <p:nvPicPr>
          <p:cNvPr id="5" name="Picture 4" descr="A screenshot of a computer screen&#10;&#10;Description automatically generated">
            <a:extLst>
              <a:ext uri="{FF2B5EF4-FFF2-40B4-BE49-F238E27FC236}">
                <a16:creationId xmlns:a16="http://schemas.microsoft.com/office/drawing/2014/main" id="{0BF677DC-2DCD-1A0B-0D7C-6A512DB3013C}"/>
              </a:ext>
            </a:extLst>
          </p:cNvPr>
          <p:cNvPicPr>
            <a:picLocks noChangeAspect="1"/>
          </p:cNvPicPr>
          <p:nvPr/>
        </p:nvPicPr>
        <p:blipFill>
          <a:blip r:embed="rId2"/>
          <a:stretch>
            <a:fillRect/>
          </a:stretch>
        </p:blipFill>
        <p:spPr>
          <a:xfrm>
            <a:off x="594518" y="2375787"/>
            <a:ext cx="5620575" cy="2653413"/>
          </a:xfrm>
          <a:prstGeom prst="rect">
            <a:avLst/>
          </a:prstGeom>
          <a:ln>
            <a:noFill/>
          </a:ln>
          <a:effectLst>
            <a:outerShdw blurRad="292100" dist="139700" dir="2700000" algn="tl" rotWithShape="0">
              <a:srgbClr val="333333">
                <a:alpha val="65000"/>
              </a:srgbClr>
            </a:outerShdw>
          </a:effectLst>
        </p:spPr>
      </p:pic>
      <p:pic>
        <p:nvPicPr>
          <p:cNvPr id="7" name="Picture 6" descr="A orange emoji with a sad face&#10;&#10;Description automatically generated">
            <a:extLst>
              <a:ext uri="{FF2B5EF4-FFF2-40B4-BE49-F238E27FC236}">
                <a16:creationId xmlns:a16="http://schemas.microsoft.com/office/drawing/2014/main" id="{0682EDDC-48C6-A9E8-4890-282A1B1EC62E}"/>
              </a:ext>
            </a:extLst>
          </p:cNvPr>
          <p:cNvPicPr>
            <a:picLocks noChangeAspect="1"/>
          </p:cNvPicPr>
          <p:nvPr/>
        </p:nvPicPr>
        <p:blipFill>
          <a:blip r:embed="rId3"/>
          <a:stretch>
            <a:fillRect/>
          </a:stretch>
        </p:blipFill>
        <p:spPr>
          <a:xfrm>
            <a:off x="8177872" y="2239347"/>
            <a:ext cx="2653413" cy="2653413"/>
          </a:xfrm>
          <a:prstGeom prst="rect">
            <a:avLst/>
          </a:prstGeom>
          <a:ln>
            <a:noFill/>
          </a:ln>
          <a:effectLst>
            <a:softEdge rad="112500"/>
          </a:effectLst>
        </p:spPr>
      </p:pic>
    </p:spTree>
    <p:extLst>
      <p:ext uri="{BB962C8B-B14F-4D97-AF65-F5344CB8AC3E}">
        <p14:creationId xmlns:p14="http://schemas.microsoft.com/office/powerpoint/2010/main" val="2511025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9B271-5262-4983-1449-108094D1B136}"/>
              </a:ext>
            </a:extLst>
          </p:cNvPr>
          <p:cNvSpPr>
            <a:spLocks noGrp="1"/>
          </p:cNvSpPr>
          <p:nvPr>
            <p:ph type="title"/>
          </p:nvPr>
        </p:nvSpPr>
        <p:spPr/>
        <p:txBody>
          <a:bodyPr/>
          <a:lstStyle/>
          <a:p>
            <a:r>
              <a:rPr lang="en-US" sz="2000" dirty="0">
                <a:latin typeface="Amasis MT Pro Black" panose="02040A04050005020304" pitchFamily="18" charset="0"/>
              </a:rPr>
              <a:t>Decision tree:</a:t>
            </a:r>
          </a:p>
        </p:txBody>
      </p:sp>
      <p:sp>
        <p:nvSpPr>
          <p:cNvPr id="3" name="Slide Number Placeholder 2">
            <a:extLst>
              <a:ext uri="{FF2B5EF4-FFF2-40B4-BE49-F238E27FC236}">
                <a16:creationId xmlns:a16="http://schemas.microsoft.com/office/drawing/2014/main" id="{EFDC6DAD-F8C7-4CA2-EBD0-DDBD3D99EE20}"/>
              </a:ext>
            </a:extLst>
          </p:cNvPr>
          <p:cNvSpPr>
            <a:spLocks noGrp="1"/>
          </p:cNvSpPr>
          <p:nvPr>
            <p:ph type="sldNum" sz="quarter" idx="11"/>
          </p:nvPr>
        </p:nvSpPr>
        <p:spPr/>
        <p:txBody>
          <a:bodyPr/>
          <a:lstStyle/>
          <a:p>
            <a:fld id="{8C2E478F-E849-4A8C-AF1F-CBCC78A7CBFA}" type="slidenum">
              <a:rPr lang="en-US" smtClean="0"/>
              <a:t>13</a:t>
            </a:fld>
            <a:endParaRPr lang="en-US" dirty="0"/>
          </a:p>
        </p:txBody>
      </p:sp>
      <p:pic>
        <p:nvPicPr>
          <p:cNvPr id="5" name="Picture 4" descr="A screenshot of a computer screen&#10;&#10;Description automatically generated">
            <a:extLst>
              <a:ext uri="{FF2B5EF4-FFF2-40B4-BE49-F238E27FC236}">
                <a16:creationId xmlns:a16="http://schemas.microsoft.com/office/drawing/2014/main" id="{D1893A2E-8BCA-E448-C622-A3E75ED9953A}"/>
              </a:ext>
            </a:extLst>
          </p:cNvPr>
          <p:cNvPicPr>
            <a:picLocks noChangeAspect="1"/>
          </p:cNvPicPr>
          <p:nvPr/>
        </p:nvPicPr>
        <p:blipFill>
          <a:blip r:embed="rId2"/>
          <a:stretch>
            <a:fillRect/>
          </a:stretch>
        </p:blipFill>
        <p:spPr>
          <a:xfrm>
            <a:off x="594519" y="1902026"/>
            <a:ext cx="6201822" cy="2949892"/>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7" name="Picture 6" descr="A yellow face with a black background&#10;&#10;Description automatically generated">
            <a:extLst>
              <a:ext uri="{FF2B5EF4-FFF2-40B4-BE49-F238E27FC236}">
                <a16:creationId xmlns:a16="http://schemas.microsoft.com/office/drawing/2014/main" id="{D08EF98F-F8EA-1130-111E-6EED2B1F75EB}"/>
              </a:ext>
            </a:extLst>
          </p:cNvPr>
          <p:cNvPicPr>
            <a:picLocks noChangeAspect="1"/>
          </p:cNvPicPr>
          <p:nvPr/>
        </p:nvPicPr>
        <p:blipFill>
          <a:blip r:embed="rId3"/>
          <a:stretch>
            <a:fillRect/>
          </a:stretch>
        </p:blipFill>
        <p:spPr>
          <a:xfrm>
            <a:off x="8395995" y="1996752"/>
            <a:ext cx="2621902" cy="2621902"/>
          </a:xfrm>
          <a:prstGeom prst="rect">
            <a:avLst/>
          </a:prstGeom>
          <a:ln>
            <a:noFill/>
          </a:ln>
          <a:effectLst>
            <a:softEdge rad="112500"/>
          </a:effectLst>
        </p:spPr>
      </p:pic>
    </p:spTree>
    <p:extLst>
      <p:ext uri="{BB962C8B-B14F-4D97-AF65-F5344CB8AC3E}">
        <p14:creationId xmlns:p14="http://schemas.microsoft.com/office/powerpoint/2010/main" val="21717333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E62E6-0ABB-22C1-A09C-BBD1B6056CA5}"/>
              </a:ext>
            </a:extLst>
          </p:cNvPr>
          <p:cNvSpPr>
            <a:spLocks noGrp="1"/>
          </p:cNvSpPr>
          <p:nvPr>
            <p:ph type="title"/>
          </p:nvPr>
        </p:nvSpPr>
        <p:spPr/>
        <p:txBody>
          <a:bodyPr/>
          <a:lstStyle/>
          <a:p>
            <a:r>
              <a:rPr lang="en-US" sz="2000" dirty="0">
                <a:latin typeface="Amasis MT Pro Black" panose="02040A04050005020304" pitchFamily="18" charset="0"/>
              </a:rPr>
              <a:t>Random forests:</a:t>
            </a:r>
          </a:p>
        </p:txBody>
      </p:sp>
      <p:sp>
        <p:nvSpPr>
          <p:cNvPr id="3" name="Slide Number Placeholder 2">
            <a:extLst>
              <a:ext uri="{FF2B5EF4-FFF2-40B4-BE49-F238E27FC236}">
                <a16:creationId xmlns:a16="http://schemas.microsoft.com/office/drawing/2014/main" id="{E6B5F734-5A09-D660-C9F6-E3AD1C737B9B}"/>
              </a:ext>
            </a:extLst>
          </p:cNvPr>
          <p:cNvSpPr>
            <a:spLocks noGrp="1"/>
          </p:cNvSpPr>
          <p:nvPr>
            <p:ph type="sldNum" sz="quarter" idx="11"/>
          </p:nvPr>
        </p:nvSpPr>
        <p:spPr/>
        <p:txBody>
          <a:bodyPr/>
          <a:lstStyle/>
          <a:p>
            <a:fld id="{8C2E478F-E849-4A8C-AF1F-CBCC78A7CBFA}" type="slidenum">
              <a:rPr lang="en-US" smtClean="0"/>
              <a:t>14</a:t>
            </a:fld>
            <a:endParaRPr lang="en-US" dirty="0"/>
          </a:p>
        </p:txBody>
      </p:sp>
      <p:pic>
        <p:nvPicPr>
          <p:cNvPr id="7" name="Picture 6" descr="A screenshot of a computer screen&#10;&#10;Description automatically generated">
            <a:extLst>
              <a:ext uri="{FF2B5EF4-FFF2-40B4-BE49-F238E27FC236}">
                <a16:creationId xmlns:a16="http://schemas.microsoft.com/office/drawing/2014/main" id="{8C0E05BC-F4AC-5C25-7FFA-F28FAFBD183F}"/>
              </a:ext>
            </a:extLst>
          </p:cNvPr>
          <p:cNvPicPr>
            <a:picLocks noChangeAspect="1"/>
          </p:cNvPicPr>
          <p:nvPr/>
        </p:nvPicPr>
        <p:blipFill>
          <a:blip r:embed="rId2"/>
          <a:stretch>
            <a:fillRect/>
          </a:stretch>
        </p:blipFill>
        <p:spPr>
          <a:xfrm>
            <a:off x="797394" y="1868514"/>
            <a:ext cx="6175956" cy="2918090"/>
          </a:xfrm>
          <a:prstGeom prst="rect">
            <a:avLst/>
          </a:prstGeom>
          <a:ln>
            <a:noFill/>
          </a:ln>
          <a:effectLst>
            <a:outerShdw blurRad="292100" dist="139700" dir="2700000" algn="tl" rotWithShape="0">
              <a:srgbClr val="333333">
                <a:alpha val="65000"/>
              </a:srgbClr>
            </a:outerShdw>
          </a:effectLst>
        </p:spPr>
      </p:pic>
      <p:pic>
        <p:nvPicPr>
          <p:cNvPr id="12" name="Picture 11" descr="A yellow smiley face with a black background&#10;&#10;Description automatically generated">
            <a:extLst>
              <a:ext uri="{FF2B5EF4-FFF2-40B4-BE49-F238E27FC236}">
                <a16:creationId xmlns:a16="http://schemas.microsoft.com/office/drawing/2014/main" id="{56E1B178-278E-F928-CB9A-3330F378695E}"/>
              </a:ext>
            </a:extLst>
          </p:cNvPr>
          <p:cNvPicPr>
            <a:picLocks noChangeAspect="1"/>
          </p:cNvPicPr>
          <p:nvPr/>
        </p:nvPicPr>
        <p:blipFill>
          <a:blip r:embed="rId3"/>
          <a:stretch>
            <a:fillRect/>
          </a:stretch>
        </p:blipFill>
        <p:spPr>
          <a:xfrm>
            <a:off x="8453535" y="1806669"/>
            <a:ext cx="2499048" cy="2499048"/>
          </a:xfrm>
          <a:prstGeom prst="rect">
            <a:avLst/>
          </a:prstGeom>
          <a:ln>
            <a:noFill/>
          </a:ln>
          <a:effectLst>
            <a:softEdge rad="112500"/>
          </a:effectLst>
        </p:spPr>
      </p:pic>
    </p:spTree>
    <p:extLst>
      <p:ext uri="{BB962C8B-B14F-4D97-AF65-F5344CB8AC3E}">
        <p14:creationId xmlns:p14="http://schemas.microsoft.com/office/powerpoint/2010/main" val="3731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60991-D8D8-D318-7A24-2D7CD46F8B6D}"/>
              </a:ext>
            </a:extLst>
          </p:cNvPr>
          <p:cNvSpPr>
            <a:spLocks noGrp="1"/>
          </p:cNvSpPr>
          <p:nvPr>
            <p:ph type="title"/>
          </p:nvPr>
        </p:nvSpPr>
        <p:spPr>
          <a:xfrm>
            <a:off x="211963" y="273268"/>
            <a:ext cx="11002962" cy="823913"/>
          </a:xfrm>
        </p:spPr>
        <p:txBody>
          <a:bodyPr/>
          <a:lstStyle/>
          <a:p>
            <a:r>
              <a:rPr lang="en-US" sz="2000" dirty="0">
                <a:latin typeface="Amasis MT Pro Black" panose="02040A04050005020304" pitchFamily="18" charset="0"/>
              </a:rPr>
              <a:t>Comparing the models</a:t>
            </a:r>
          </a:p>
        </p:txBody>
      </p:sp>
      <p:sp>
        <p:nvSpPr>
          <p:cNvPr id="3" name="Slide Number Placeholder 2">
            <a:extLst>
              <a:ext uri="{FF2B5EF4-FFF2-40B4-BE49-F238E27FC236}">
                <a16:creationId xmlns:a16="http://schemas.microsoft.com/office/drawing/2014/main" id="{C1EB3468-753E-D042-59AE-01923345DD5D}"/>
              </a:ext>
            </a:extLst>
          </p:cNvPr>
          <p:cNvSpPr>
            <a:spLocks noGrp="1"/>
          </p:cNvSpPr>
          <p:nvPr>
            <p:ph type="sldNum" sz="quarter" idx="11"/>
          </p:nvPr>
        </p:nvSpPr>
        <p:spPr/>
        <p:txBody>
          <a:bodyPr/>
          <a:lstStyle/>
          <a:p>
            <a:fld id="{8C2E478F-E849-4A8C-AF1F-CBCC78A7CBFA}" type="slidenum">
              <a:rPr lang="en-US" smtClean="0"/>
              <a:t>15</a:t>
            </a:fld>
            <a:endParaRPr lang="en-US" dirty="0"/>
          </a:p>
        </p:txBody>
      </p:sp>
      <p:pic>
        <p:nvPicPr>
          <p:cNvPr id="5" name="Picture 4" descr="A group of blue squares with white text&#10;&#10;Description automatically generated">
            <a:extLst>
              <a:ext uri="{FF2B5EF4-FFF2-40B4-BE49-F238E27FC236}">
                <a16:creationId xmlns:a16="http://schemas.microsoft.com/office/drawing/2014/main" id="{76C5C4F4-8EDC-52C2-24CA-238A4532DB95}"/>
              </a:ext>
            </a:extLst>
          </p:cNvPr>
          <p:cNvPicPr>
            <a:picLocks noChangeAspect="1"/>
          </p:cNvPicPr>
          <p:nvPr/>
        </p:nvPicPr>
        <p:blipFill>
          <a:blip r:embed="rId2"/>
          <a:stretch>
            <a:fillRect/>
          </a:stretch>
        </p:blipFill>
        <p:spPr>
          <a:xfrm>
            <a:off x="28431" y="1731989"/>
            <a:ext cx="5685013" cy="3711262"/>
          </a:xfrm>
          <a:prstGeom prst="rect">
            <a:avLst/>
          </a:prstGeom>
        </p:spPr>
      </p:pic>
      <p:pic>
        <p:nvPicPr>
          <p:cNvPr id="7" name="Picture 6" descr="A group of graphs showing different types of sales&#10;&#10;Description automatically generated">
            <a:extLst>
              <a:ext uri="{FF2B5EF4-FFF2-40B4-BE49-F238E27FC236}">
                <a16:creationId xmlns:a16="http://schemas.microsoft.com/office/drawing/2014/main" id="{D64BBA61-F8A6-E4E0-729A-950AEAB7C8B7}"/>
              </a:ext>
            </a:extLst>
          </p:cNvPr>
          <p:cNvPicPr>
            <a:picLocks noChangeAspect="1"/>
          </p:cNvPicPr>
          <p:nvPr/>
        </p:nvPicPr>
        <p:blipFill>
          <a:blip r:embed="rId3"/>
          <a:stretch>
            <a:fillRect/>
          </a:stretch>
        </p:blipFill>
        <p:spPr>
          <a:xfrm>
            <a:off x="5713444" y="1731989"/>
            <a:ext cx="5448772" cy="3635055"/>
          </a:xfrm>
          <a:prstGeom prst="rect">
            <a:avLst/>
          </a:prstGeom>
        </p:spPr>
      </p:pic>
      <p:sp>
        <p:nvSpPr>
          <p:cNvPr id="8" name="TextBox 7">
            <a:extLst>
              <a:ext uri="{FF2B5EF4-FFF2-40B4-BE49-F238E27FC236}">
                <a16:creationId xmlns:a16="http://schemas.microsoft.com/office/drawing/2014/main" id="{362A739F-3BAA-4233-C0F1-C2496CF483F2}"/>
              </a:ext>
            </a:extLst>
          </p:cNvPr>
          <p:cNvSpPr txBox="1"/>
          <p:nvPr/>
        </p:nvSpPr>
        <p:spPr>
          <a:xfrm>
            <a:off x="699796" y="5887616"/>
            <a:ext cx="3648269" cy="646331"/>
          </a:xfrm>
          <a:prstGeom prst="rect">
            <a:avLst/>
          </a:prstGeom>
          <a:noFill/>
        </p:spPr>
        <p:txBody>
          <a:bodyPr wrap="square" rtlCol="0">
            <a:spAutoFit/>
          </a:bodyPr>
          <a:lstStyle/>
          <a:p>
            <a:r>
              <a:rPr lang="en-US" dirty="0"/>
              <a:t>Confusion matrix for each model prediction and the ground truth</a:t>
            </a:r>
          </a:p>
        </p:txBody>
      </p:sp>
      <p:sp>
        <p:nvSpPr>
          <p:cNvPr id="9" name="TextBox 8">
            <a:extLst>
              <a:ext uri="{FF2B5EF4-FFF2-40B4-BE49-F238E27FC236}">
                <a16:creationId xmlns:a16="http://schemas.microsoft.com/office/drawing/2014/main" id="{6EA08F96-1BFE-172E-6349-43CABEF2714A}"/>
              </a:ext>
            </a:extLst>
          </p:cNvPr>
          <p:cNvSpPr txBox="1"/>
          <p:nvPr/>
        </p:nvSpPr>
        <p:spPr>
          <a:xfrm>
            <a:off x="6050281" y="5999583"/>
            <a:ext cx="3756192" cy="646331"/>
          </a:xfrm>
          <a:prstGeom prst="rect">
            <a:avLst/>
          </a:prstGeom>
          <a:noFill/>
        </p:spPr>
        <p:txBody>
          <a:bodyPr wrap="square" rtlCol="0">
            <a:spAutoFit/>
          </a:bodyPr>
          <a:lstStyle/>
          <a:p>
            <a:r>
              <a:rPr lang="en-US" dirty="0"/>
              <a:t>Histogram plots for each prediction/ground truth</a:t>
            </a:r>
          </a:p>
        </p:txBody>
      </p:sp>
    </p:spTree>
    <p:extLst>
      <p:ext uri="{BB962C8B-B14F-4D97-AF65-F5344CB8AC3E}">
        <p14:creationId xmlns:p14="http://schemas.microsoft.com/office/powerpoint/2010/main" val="31779792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3376-5069-4C7B-BE6B-A3776D1B47BA}"/>
              </a:ext>
            </a:extLst>
          </p:cNvPr>
          <p:cNvSpPr>
            <a:spLocks noGrp="1"/>
          </p:cNvSpPr>
          <p:nvPr>
            <p:ph type="title"/>
          </p:nvPr>
        </p:nvSpPr>
        <p:spPr/>
        <p:txBody>
          <a:bodyPr/>
          <a:lstStyle/>
          <a:p>
            <a:r>
              <a:rPr lang="en-US" dirty="0"/>
              <a:t>SUMMARY</a:t>
            </a:r>
          </a:p>
        </p:txBody>
      </p:sp>
      <p:pic>
        <p:nvPicPr>
          <p:cNvPr id="6" name="Picture Placeholder 5" descr="person staring at blueprints on a brick wall">
            <a:extLst>
              <a:ext uri="{FF2B5EF4-FFF2-40B4-BE49-F238E27FC236}">
                <a16:creationId xmlns:a16="http://schemas.microsoft.com/office/drawing/2014/main" id="{C07C315A-7CD1-432C-92FA-6B62159B56CA}"/>
              </a:ext>
            </a:extLst>
          </p:cNvPr>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3552" t="1" r="23880" b="327"/>
          <a:stretch/>
        </p:blipFill>
        <p:spPr>
          <a:xfrm>
            <a:off x="0" y="0"/>
            <a:ext cx="5416550" cy="6858000"/>
          </a:xfrm>
        </p:spPr>
      </p:pic>
      <p:sp>
        <p:nvSpPr>
          <p:cNvPr id="14" name="Content Placeholder 13">
            <a:extLst>
              <a:ext uri="{FF2B5EF4-FFF2-40B4-BE49-F238E27FC236}">
                <a16:creationId xmlns:a16="http://schemas.microsoft.com/office/drawing/2014/main" id="{79248A72-A597-48DF-A270-3389F5D209C0}"/>
              </a:ext>
            </a:extLst>
          </p:cNvPr>
          <p:cNvSpPr>
            <a:spLocks noGrp="1"/>
          </p:cNvSpPr>
          <p:nvPr>
            <p:ph idx="1"/>
          </p:nvPr>
        </p:nvSpPr>
        <p:spPr>
          <a:xfrm>
            <a:off x="6096000" y="1660945"/>
            <a:ext cx="5669280" cy="4208346"/>
          </a:xfrm>
        </p:spPr>
        <p:txBody>
          <a:bodyPr>
            <a:normAutofit/>
          </a:bodyPr>
          <a:lstStyle/>
          <a:p>
            <a:pPr marL="0" indent="0">
              <a:buNone/>
            </a:pPr>
            <a:r>
              <a:rPr lang="en-US" b="1" dirty="0"/>
              <a:t>-&gt; For this classification problem, random forest model gives the best result to predict the shopping satisfaction for Amazons consumers.</a:t>
            </a:r>
          </a:p>
          <a:p>
            <a:pPr marL="0" indent="0">
              <a:buNone/>
            </a:pPr>
            <a:r>
              <a:rPr lang="en-US" b="1" dirty="0"/>
              <a:t>-&gt;  For future work on this project, we can do</a:t>
            </a:r>
          </a:p>
          <a:p>
            <a:pPr marL="0" indent="0">
              <a:buNone/>
            </a:pPr>
            <a:r>
              <a:rPr lang="en-US" b="1" dirty="0"/>
              <a:t>   . Incorporating sentiment analysis, performing longitudinal analysis, and deploying and monitoring the model. </a:t>
            </a:r>
          </a:p>
          <a:p>
            <a:pPr marL="0" indent="0">
              <a:buNone/>
            </a:pPr>
            <a:r>
              <a:rPr lang="en-US" b="1" dirty="0"/>
              <a:t>    . These avenues provide opportunities to further optimize the model's performance, explore alternative methods, gain insights into customer behavior, and ensure the model's practical implementation.</a:t>
            </a:r>
          </a:p>
        </p:txBody>
      </p:sp>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a:lstStyle/>
          <a:p>
            <a:fld id="{8C2E478F-E849-4A8C-AF1F-CBCC78A7CBFA}" type="slidenum">
              <a:rPr lang="en-US" smtClean="0"/>
              <a:t>16</a:t>
            </a:fld>
            <a:endParaRPr lang="en-US" dirty="0"/>
          </a:p>
        </p:txBody>
      </p:sp>
    </p:spTree>
    <p:extLst>
      <p:ext uri="{BB962C8B-B14F-4D97-AF65-F5344CB8AC3E}">
        <p14:creationId xmlns:p14="http://schemas.microsoft.com/office/powerpoint/2010/main" val="35168917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Picture Placeholder 7" descr="abstract image">
            <a:extLst>
              <a:ext uri="{FF2B5EF4-FFF2-40B4-BE49-F238E27FC236}">
                <a16:creationId xmlns:a16="http://schemas.microsoft.com/office/drawing/2014/main" id="{D5C5EA1B-F06D-4AD1-B526-89C2DF772232}"/>
              </a:ext>
            </a:extLst>
          </p:cNvPr>
          <p:cNvPicPr>
            <a:picLocks noChangeAspect="1"/>
          </p:cNvPicPr>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l="22717" r="45642"/>
          <a:stretch/>
        </p:blipFill>
        <p:spPr>
          <a:xfrm rot="16200000">
            <a:off x="2667000" y="-2844280"/>
            <a:ext cx="6858000" cy="12192000"/>
          </a:xfrm>
          <a:prstGeom prst="rect">
            <a:avLst/>
          </a:prstGeom>
          <a:noFill/>
        </p:spPr>
      </p:pic>
      <p:sp>
        <p:nvSpPr>
          <p:cNvPr id="6" name="Title 5">
            <a:extLst>
              <a:ext uri="{FF2B5EF4-FFF2-40B4-BE49-F238E27FC236}">
                <a16:creationId xmlns:a16="http://schemas.microsoft.com/office/drawing/2014/main" id="{4F7706BE-EF2E-459C-8778-01DDD354C634}"/>
              </a:ext>
            </a:extLst>
          </p:cNvPr>
          <p:cNvSpPr>
            <a:spLocks noGrp="1"/>
          </p:cNvSpPr>
          <p:nvPr>
            <p:ph type="title" idx="4294967295"/>
          </p:nvPr>
        </p:nvSpPr>
        <p:spPr>
          <a:xfrm>
            <a:off x="702365" y="1660810"/>
            <a:ext cx="10787270" cy="830649"/>
          </a:xfrm>
        </p:spPr>
        <p:txBody>
          <a:bodyPr>
            <a:noAutofit/>
          </a:bodyPr>
          <a:lstStyle/>
          <a:p>
            <a:r>
              <a:rPr lang="en-US" sz="4000" spc="300" dirty="0">
                <a:solidFill>
                  <a:schemeClr val="tx1">
                    <a:lumMod val="95000"/>
                  </a:schemeClr>
                </a:solidFill>
                <a:latin typeface="Algerian" panose="04020705040A02060702" pitchFamily="82" charset="0"/>
              </a:rPr>
              <a:t>THANK YOU</a:t>
            </a:r>
          </a:p>
        </p:txBody>
      </p:sp>
      <p:pic>
        <p:nvPicPr>
          <p:cNvPr id="24" name="Online Image Placeholder 23" descr="User">
            <a:extLst>
              <a:ext uri="{FF2B5EF4-FFF2-40B4-BE49-F238E27FC236}">
                <a16:creationId xmlns:a16="http://schemas.microsoft.com/office/drawing/2014/main" id="{E896B487-8C07-495F-95BF-B8F4960E1E8D}"/>
              </a:ext>
            </a:extLst>
          </p:cNvPr>
          <p:cNvPicPr>
            <a:picLocks noGrp="1" noChangeAspect="1"/>
          </p:cNvPicPr>
          <p:nvPr>
            <p:ph type="clipArt" sz="quarter" idx="19"/>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p:pic>
      <p:pic>
        <p:nvPicPr>
          <p:cNvPr id="28" name="Online Image Placeholder 27" descr="Envelope">
            <a:extLst>
              <a:ext uri="{FF2B5EF4-FFF2-40B4-BE49-F238E27FC236}">
                <a16:creationId xmlns:a16="http://schemas.microsoft.com/office/drawing/2014/main" id="{D4D09222-33EB-4F99-9A89-51E2E1E97584}"/>
              </a:ext>
            </a:extLst>
          </p:cNvPr>
          <p:cNvPicPr>
            <a:picLocks noGrp="1" noChangeAspect="1"/>
          </p:cNvPicPr>
          <p:nvPr>
            <p:ph type="clipArt" sz="quarter" idx="21"/>
          </p:nvPr>
        </p:nvPicPr>
        <p:blipFill>
          <a:blip r:embed="rId6" cstate="email">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p:pic>
      <p:sp>
        <p:nvSpPr>
          <p:cNvPr id="8" name="Text Placeholder 7">
            <a:extLst>
              <a:ext uri="{FF2B5EF4-FFF2-40B4-BE49-F238E27FC236}">
                <a16:creationId xmlns:a16="http://schemas.microsoft.com/office/drawing/2014/main" id="{0B070B25-2BBC-49AC-9CFA-1CD7195DF2D6}"/>
              </a:ext>
            </a:extLst>
          </p:cNvPr>
          <p:cNvSpPr>
            <a:spLocks noGrp="1"/>
          </p:cNvSpPr>
          <p:nvPr>
            <p:ph type="body" sz="quarter" idx="16"/>
          </p:nvPr>
        </p:nvSpPr>
        <p:spPr/>
        <p:txBody>
          <a:bodyPr/>
          <a:lstStyle/>
          <a:p>
            <a:r>
              <a:rPr lang="en-US" dirty="0"/>
              <a:t>Youssaf Menacer</a:t>
            </a:r>
          </a:p>
        </p:txBody>
      </p:sp>
      <p:sp>
        <p:nvSpPr>
          <p:cNvPr id="10" name="Text Placeholder 9">
            <a:extLst>
              <a:ext uri="{FF2B5EF4-FFF2-40B4-BE49-F238E27FC236}">
                <a16:creationId xmlns:a16="http://schemas.microsoft.com/office/drawing/2014/main" id="{6E57A531-5B0F-485D-A015-BC78AD089BA6}"/>
              </a:ext>
            </a:extLst>
          </p:cNvPr>
          <p:cNvSpPr>
            <a:spLocks noGrp="1"/>
          </p:cNvSpPr>
          <p:nvPr>
            <p:ph type="body" sz="quarter" idx="18"/>
          </p:nvPr>
        </p:nvSpPr>
        <p:spPr/>
        <p:txBody>
          <a:bodyPr>
            <a:normAutofit fontScale="62500" lnSpcReduction="20000"/>
          </a:bodyPr>
          <a:lstStyle/>
          <a:p>
            <a:r>
              <a:rPr lang="en-US" dirty="0"/>
              <a:t>Youssaf.menacer@gmail.com</a:t>
            </a:r>
          </a:p>
        </p:txBody>
      </p:sp>
    </p:spTree>
    <p:extLst>
      <p:ext uri="{BB962C8B-B14F-4D97-AF65-F5344CB8AC3E}">
        <p14:creationId xmlns:p14="http://schemas.microsoft.com/office/powerpoint/2010/main" val="927727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A87B3-0A27-4EE9-979E-B69581E476F0}"/>
              </a:ext>
            </a:extLst>
          </p:cNvPr>
          <p:cNvSpPr>
            <a:spLocks noGrp="1"/>
          </p:cNvSpPr>
          <p:nvPr>
            <p:ph type="title"/>
          </p:nvPr>
        </p:nvSpPr>
        <p:spPr>
          <a:xfrm>
            <a:off x="6797886" y="0"/>
            <a:ext cx="4846320" cy="1435947"/>
          </a:xfrm>
        </p:spPr>
        <p:txBody>
          <a:bodyPr/>
          <a:lstStyle/>
          <a:p>
            <a:r>
              <a:rPr lang="en-US" dirty="0"/>
              <a:t>Agenda</a:t>
            </a:r>
          </a:p>
        </p:txBody>
      </p:sp>
      <p:pic>
        <p:nvPicPr>
          <p:cNvPr id="8" name="Picture Placeholder 7" descr="group of people at a conference table">
            <a:extLst>
              <a:ext uri="{FF2B5EF4-FFF2-40B4-BE49-F238E27FC236}">
                <a16:creationId xmlns:a16="http://schemas.microsoft.com/office/drawing/2014/main" id="{BB76F5AB-0940-46E1-85F9-6A870D7D04C9}"/>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p:pic>
      <p:sp>
        <p:nvSpPr>
          <p:cNvPr id="6" name="Text Placeholder 5">
            <a:extLst>
              <a:ext uri="{FF2B5EF4-FFF2-40B4-BE49-F238E27FC236}">
                <a16:creationId xmlns:a16="http://schemas.microsoft.com/office/drawing/2014/main" id="{F3C89A40-EEAA-43AB-9A3A-B2CFDE450F1B}"/>
              </a:ext>
            </a:extLst>
          </p:cNvPr>
          <p:cNvSpPr>
            <a:spLocks noGrp="1"/>
          </p:cNvSpPr>
          <p:nvPr>
            <p:ph type="body" sz="quarter" idx="15"/>
          </p:nvPr>
        </p:nvSpPr>
        <p:spPr>
          <a:xfrm>
            <a:off x="6425353" y="1234285"/>
            <a:ext cx="4129758" cy="4389429"/>
          </a:xfrm>
        </p:spPr>
        <p:txBody>
          <a:bodyPr/>
          <a:lstStyle/>
          <a:p>
            <a:r>
              <a:rPr lang="en-US" dirty="0"/>
              <a:t>* INTRODUCTION</a:t>
            </a:r>
          </a:p>
          <a:p>
            <a:r>
              <a:rPr lang="en-US" dirty="0"/>
              <a:t>* Problem Statement</a:t>
            </a:r>
          </a:p>
          <a:p>
            <a:r>
              <a:rPr lang="en-US" dirty="0"/>
              <a:t>* Data Collection, Exploration, and Preprocessing</a:t>
            </a:r>
          </a:p>
          <a:p>
            <a:r>
              <a:rPr lang="en-US" dirty="0"/>
              <a:t>* Model Development and Evaluation</a:t>
            </a:r>
          </a:p>
          <a:p>
            <a:r>
              <a:rPr lang="en-US" dirty="0"/>
              <a:t>* Conclusion:</a:t>
            </a:r>
          </a:p>
          <a:p>
            <a:r>
              <a:rPr lang="en-US" dirty="0"/>
              <a:t>* Q&amp;A and Discussion:</a:t>
            </a:r>
          </a:p>
        </p:txBody>
      </p:sp>
      <p:sp>
        <p:nvSpPr>
          <p:cNvPr id="7" name="Slide Number Placeholder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a:lstStyle/>
          <a:p>
            <a:fld id="{8C2E478F-E849-4A8C-AF1F-CBCC78A7CBFA}" type="slidenum">
              <a:rPr lang="en-US" smtClean="0"/>
              <a:pPr/>
              <a:t>2</a:t>
            </a:fld>
            <a:endParaRPr lang="en-US" dirty="0"/>
          </a:p>
        </p:txBody>
      </p:sp>
    </p:spTree>
    <p:extLst>
      <p:ext uri="{BB962C8B-B14F-4D97-AF65-F5344CB8AC3E}">
        <p14:creationId xmlns:p14="http://schemas.microsoft.com/office/powerpoint/2010/main" val="1649098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p:txBody>
          <a:bodyPr/>
          <a:lstStyle/>
          <a:p>
            <a:r>
              <a:rPr lang="en-US" dirty="0"/>
              <a:t>INTRODUCTION</a:t>
            </a:r>
          </a:p>
        </p:txBody>
      </p:sp>
      <p:pic>
        <p:nvPicPr>
          <p:cNvPr id="5" name="Picture Placeholder 4" descr="table with various people working on their laptops">
            <a:extLst>
              <a:ext uri="{FF2B5EF4-FFF2-40B4-BE49-F238E27FC236}">
                <a16:creationId xmlns:a16="http://schemas.microsoft.com/office/drawing/2014/main" id="{A0280051-D7F1-4438-B815-F0FF4906D141}"/>
              </a:ext>
            </a:extLst>
          </p:cNvPr>
          <p:cNvPicPr>
            <a:picLocks noGrp="1" noChangeAspect="1"/>
          </p:cNvPicPr>
          <p:nvPr>
            <p:ph type="pic" sz="quarter" idx="14"/>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3617" r="23617"/>
          <a:stretch/>
        </p:blipFill>
        <p:spPr>
          <a:noFill/>
        </p:spPr>
      </p:pic>
      <p:sp>
        <p:nvSpPr>
          <p:cNvPr id="10" name="Text Placeholder 9">
            <a:extLst>
              <a:ext uri="{FF2B5EF4-FFF2-40B4-BE49-F238E27FC236}">
                <a16:creationId xmlns:a16="http://schemas.microsoft.com/office/drawing/2014/main" id="{255FA470-23EB-4512-8FFB-28DDAB08B002}"/>
              </a:ext>
            </a:extLst>
          </p:cNvPr>
          <p:cNvSpPr>
            <a:spLocks noGrp="1"/>
          </p:cNvSpPr>
          <p:nvPr>
            <p:ph type="body" sz="quarter" idx="16"/>
          </p:nvPr>
        </p:nvSpPr>
        <p:spPr>
          <a:xfrm>
            <a:off x="6225539" y="1546138"/>
            <a:ext cx="3017520" cy="464871"/>
          </a:xfrm>
        </p:spPr>
        <p:txBody>
          <a:bodyPr/>
          <a:lstStyle/>
          <a:p>
            <a:r>
              <a:rPr lang="en-US" dirty="0"/>
              <a:t>How important is </a:t>
            </a:r>
            <a:r>
              <a:rPr lang="en-US" sz="1400" dirty="0"/>
              <a:t>Customer satisfaction?</a:t>
            </a:r>
            <a:endParaRPr lang="en-US" dirty="0"/>
          </a:p>
        </p:txBody>
      </p:sp>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a:xfrm>
            <a:off x="6095999" y="2799617"/>
            <a:ext cx="5192890" cy="3446346"/>
          </a:xfrm>
        </p:spPr>
        <p:txBody>
          <a:bodyPr>
            <a:normAutofit fontScale="62500" lnSpcReduction="20000"/>
          </a:bodyPr>
          <a:lstStyle/>
          <a:p>
            <a:pPr marL="0" indent="0">
              <a:buNone/>
            </a:pPr>
            <a:r>
              <a:rPr lang="en-US" sz="2600" dirty="0"/>
              <a:t>Customer satisfaction is a critical factor for any successful e-commerce platform, and Amazon, being a global leader, is no exception. Understanding and predicting shopping satisfaction among Amazon consumers is of paramount importance for the company's growth and competitive edge. By accurately predicting shopping satisfaction, Amazon can proactively address customer concerns, optimize their shopping experience, and tailor personalized solutions to enhance overall satisfaction levels.</a:t>
            </a:r>
          </a:p>
          <a:p>
            <a:pPr marL="0" indent="0">
              <a:buNone/>
            </a:pPr>
            <a:endParaRPr lang="en-US" dirty="0"/>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3</a:t>
            </a:fld>
            <a:endParaRPr lang="en-US" dirty="0"/>
          </a:p>
        </p:txBody>
      </p:sp>
    </p:spTree>
    <p:extLst>
      <p:ext uri="{BB962C8B-B14F-4D97-AF65-F5344CB8AC3E}">
        <p14:creationId xmlns:p14="http://schemas.microsoft.com/office/powerpoint/2010/main" val="1325373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5966178" y="592115"/>
            <a:ext cx="5251450" cy="1586640"/>
          </a:xfrm>
        </p:spPr>
        <p:txBody>
          <a:bodyPr>
            <a:normAutofit/>
          </a:bodyPr>
          <a:lstStyle/>
          <a:p>
            <a:r>
              <a:rPr lang="en-US" sz="1800" dirty="0">
                <a:latin typeface="Andalus" panose="02020603050405020304" pitchFamily="18" charset="-78"/>
                <a:cs typeface="Andalus" panose="02020603050405020304" pitchFamily="18" charset="-78"/>
              </a:rPr>
              <a:t>Problem Statement:</a:t>
            </a:r>
            <a:br>
              <a:rPr lang="en-US" sz="1800" dirty="0">
                <a:latin typeface="Andalus" panose="02020603050405020304" pitchFamily="18" charset="-78"/>
                <a:cs typeface="Andalus" panose="02020603050405020304" pitchFamily="18" charset="-78"/>
              </a:rPr>
            </a:br>
            <a:br>
              <a:rPr lang="en-US" dirty="0"/>
            </a:br>
            <a:r>
              <a:rPr lang="en-US" sz="1600" dirty="0">
                <a:latin typeface="Times New Roman" panose="02020603050405020304" pitchFamily="18" charset="0"/>
                <a:cs typeface="Times New Roman" panose="02020603050405020304" pitchFamily="18" charset="0"/>
              </a:rPr>
              <a:t> </a:t>
            </a:r>
          </a:p>
        </p:txBody>
      </p:sp>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p:pic>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t>4</a:t>
            </a:fld>
            <a:endParaRPr lang="en-US" dirty="0"/>
          </a:p>
        </p:txBody>
      </p:sp>
      <p:sp>
        <p:nvSpPr>
          <p:cNvPr id="9" name="Text Placeholder 8">
            <a:extLst>
              <a:ext uri="{FF2B5EF4-FFF2-40B4-BE49-F238E27FC236}">
                <a16:creationId xmlns:a16="http://schemas.microsoft.com/office/drawing/2014/main" id="{6455172F-FCF4-F9AB-51F4-36EFD4EA36D9}"/>
              </a:ext>
            </a:extLst>
          </p:cNvPr>
          <p:cNvSpPr>
            <a:spLocks noGrp="1"/>
          </p:cNvSpPr>
          <p:nvPr>
            <p:ph type="body" idx="1"/>
          </p:nvPr>
        </p:nvSpPr>
        <p:spPr>
          <a:xfrm>
            <a:off x="5836355" y="1207912"/>
            <a:ext cx="5251450" cy="4651574"/>
          </a:xfrm>
        </p:spPr>
        <p:txBody>
          <a:bodyPr/>
          <a:lstStyle/>
          <a:p>
            <a:r>
              <a:rPr lang="en-US" sz="1400" dirty="0">
                <a:latin typeface="Bahnschrift SemiLight SemiConde" panose="020B0502040204020203" pitchFamily="34" charset="0"/>
                <a:cs typeface="Times New Roman" panose="02020603050405020304" pitchFamily="18" charset="0"/>
              </a:rPr>
              <a:t>predicting shopping satisfaction is crucial for Amazon's success. It enables the company to optimize the shopping experience, improve customer retention, and strengthen its brand reputation. By prioritizing customer satisfaction, Amazon demonstrates its commitment to delivering exceptional service and meeting customer expectations</a:t>
            </a:r>
            <a:r>
              <a:rPr lang="en-US" sz="1400" dirty="0">
                <a:latin typeface="Times New Roman" panose="02020603050405020304" pitchFamily="18" charset="0"/>
                <a:cs typeface="Times New Roman" panose="02020603050405020304" pitchFamily="18" charset="0"/>
              </a:rPr>
              <a:t>.</a:t>
            </a:r>
            <a:endParaRPr lang="en-US" dirty="0"/>
          </a:p>
        </p:txBody>
      </p:sp>
    </p:spTree>
    <p:extLst>
      <p:ext uri="{BB962C8B-B14F-4D97-AF65-F5344CB8AC3E}">
        <p14:creationId xmlns:p14="http://schemas.microsoft.com/office/powerpoint/2010/main" val="2944765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DA247-2F35-4FB8-903D-FB32D7B852D9}"/>
              </a:ext>
            </a:extLst>
          </p:cNvPr>
          <p:cNvSpPr>
            <a:spLocks noGrp="1"/>
          </p:cNvSpPr>
          <p:nvPr>
            <p:ph type="title"/>
          </p:nvPr>
        </p:nvSpPr>
        <p:spPr>
          <a:xfrm>
            <a:off x="594519" y="542013"/>
            <a:ext cx="11002962" cy="823913"/>
          </a:xfrm>
        </p:spPr>
        <p:txBody>
          <a:bodyPr/>
          <a:lstStyle/>
          <a:p>
            <a:br>
              <a:rPr lang="en-US" dirty="0"/>
            </a:br>
            <a:endParaRPr lang="en-US" dirty="0"/>
          </a:p>
        </p:txBody>
      </p:sp>
      <p:sp>
        <p:nvSpPr>
          <p:cNvPr id="3" name="Slide Number Placeholder 2">
            <a:extLst>
              <a:ext uri="{FF2B5EF4-FFF2-40B4-BE49-F238E27FC236}">
                <a16:creationId xmlns:a16="http://schemas.microsoft.com/office/drawing/2014/main" id="{FBDE7135-9153-4AEB-AC1F-4B951B7A76F2}"/>
              </a:ext>
            </a:extLst>
          </p:cNvPr>
          <p:cNvSpPr>
            <a:spLocks noGrp="1"/>
          </p:cNvSpPr>
          <p:nvPr>
            <p:ph type="sldNum" sz="quarter" idx="11"/>
          </p:nvPr>
        </p:nvSpPr>
        <p:spPr/>
        <p:txBody>
          <a:bodyPr/>
          <a:lstStyle/>
          <a:p>
            <a:fld id="{8C2E478F-E849-4A8C-AF1F-CBCC78A7CBFA}" type="slidenum">
              <a:rPr lang="en-US" smtClean="0"/>
              <a:t>5</a:t>
            </a:fld>
            <a:endParaRPr lang="en-US" dirty="0"/>
          </a:p>
        </p:txBody>
      </p:sp>
      <p:pic>
        <p:nvPicPr>
          <p:cNvPr id="8" name="Picture 7" descr="A graph of different colored bars&#10;&#10;Description automatically generated">
            <a:extLst>
              <a:ext uri="{FF2B5EF4-FFF2-40B4-BE49-F238E27FC236}">
                <a16:creationId xmlns:a16="http://schemas.microsoft.com/office/drawing/2014/main" id="{0259128B-FBA7-8CAD-C06A-C96AD89312D5}"/>
              </a:ext>
            </a:extLst>
          </p:cNvPr>
          <p:cNvPicPr>
            <a:picLocks noChangeAspect="1"/>
          </p:cNvPicPr>
          <p:nvPr/>
        </p:nvPicPr>
        <p:blipFill>
          <a:blip r:embed="rId2"/>
          <a:stretch>
            <a:fillRect/>
          </a:stretch>
        </p:blipFill>
        <p:spPr>
          <a:xfrm>
            <a:off x="508343" y="1365926"/>
            <a:ext cx="6667544" cy="4445029"/>
          </a:xfrm>
          <a:prstGeom prst="rect">
            <a:avLst/>
          </a:prstGeom>
        </p:spPr>
      </p:pic>
      <p:sp>
        <p:nvSpPr>
          <p:cNvPr id="9" name="TextBox 8">
            <a:extLst>
              <a:ext uri="{FF2B5EF4-FFF2-40B4-BE49-F238E27FC236}">
                <a16:creationId xmlns:a16="http://schemas.microsoft.com/office/drawing/2014/main" id="{BCDFC38C-46C7-BB51-7EDB-78D046B14DF4}"/>
              </a:ext>
            </a:extLst>
          </p:cNvPr>
          <p:cNvSpPr txBox="1"/>
          <p:nvPr/>
        </p:nvSpPr>
        <p:spPr>
          <a:xfrm flipH="1">
            <a:off x="384162" y="357347"/>
            <a:ext cx="8376014" cy="400110"/>
          </a:xfrm>
          <a:prstGeom prst="rect">
            <a:avLst/>
          </a:prstGeom>
          <a:noFill/>
        </p:spPr>
        <p:txBody>
          <a:bodyPr wrap="square" rtlCol="0">
            <a:spAutoFit/>
          </a:bodyPr>
          <a:lstStyle/>
          <a:p>
            <a:r>
              <a:rPr lang="en-US" sz="2000" dirty="0">
                <a:latin typeface="Amasis MT Pro Black" panose="02040A04050005020304" pitchFamily="18" charset="0"/>
              </a:rPr>
              <a:t>Data Collection, Exploration, and Preprocessing:</a:t>
            </a:r>
          </a:p>
        </p:txBody>
      </p:sp>
      <p:sp>
        <p:nvSpPr>
          <p:cNvPr id="10" name="TextBox 9">
            <a:extLst>
              <a:ext uri="{FF2B5EF4-FFF2-40B4-BE49-F238E27FC236}">
                <a16:creationId xmlns:a16="http://schemas.microsoft.com/office/drawing/2014/main" id="{131C0483-94D1-1D0E-B29E-88F8C334BCE2}"/>
              </a:ext>
            </a:extLst>
          </p:cNvPr>
          <p:cNvSpPr txBox="1"/>
          <p:nvPr/>
        </p:nvSpPr>
        <p:spPr>
          <a:xfrm>
            <a:off x="8023332" y="1550592"/>
            <a:ext cx="3747911" cy="1477328"/>
          </a:xfrm>
          <a:prstGeom prst="rect">
            <a:avLst/>
          </a:prstGeom>
          <a:noFill/>
        </p:spPr>
        <p:txBody>
          <a:bodyPr wrap="square" rtlCol="0">
            <a:spAutoFit/>
          </a:bodyPr>
          <a:lstStyle/>
          <a:p>
            <a:r>
              <a:rPr lang="en-US" dirty="0"/>
              <a:t>Here for shopping Satisfaction,</a:t>
            </a:r>
          </a:p>
          <a:p>
            <a:r>
              <a:rPr lang="en-US" dirty="0"/>
              <a:t>1 means “very satisfied”, 2 stands for “satisfied”, 3 designs “average”, 4 is for “</a:t>
            </a:r>
            <a:r>
              <a:rPr lang="en-US" b="0" i="0" dirty="0">
                <a:effectLst/>
                <a:latin typeface="-apple-system"/>
              </a:rPr>
              <a:t>Unsatisfied</a:t>
            </a:r>
            <a:r>
              <a:rPr lang="en-US" dirty="0"/>
              <a:t>” and 5 represents “</a:t>
            </a:r>
            <a:r>
              <a:rPr lang="en-US" b="0" i="0" dirty="0">
                <a:effectLst/>
                <a:latin typeface="-apple-system"/>
              </a:rPr>
              <a:t>Very Unsatisfied</a:t>
            </a:r>
            <a:r>
              <a:rPr lang="en-US" dirty="0"/>
              <a:t>” </a:t>
            </a:r>
          </a:p>
        </p:txBody>
      </p:sp>
      <p:sp>
        <p:nvSpPr>
          <p:cNvPr id="11" name="TextBox 10">
            <a:extLst>
              <a:ext uri="{FF2B5EF4-FFF2-40B4-BE49-F238E27FC236}">
                <a16:creationId xmlns:a16="http://schemas.microsoft.com/office/drawing/2014/main" id="{CB0B96F7-CBDD-1F6E-F250-C8BB2624A764}"/>
              </a:ext>
            </a:extLst>
          </p:cNvPr>
          <p:cNvSpPr txBox="1"/>
          <p:nvPr/>
        </p:nvSpPr>
        <p:spPr>
          <a:xfrm>
            <a:off x="7890933" y="4086578"/>
            <a:ext cx="2980267" cy="1200329"/>
          </a:xfrm>
          <a:prstGeom prst="rect">
            <a:avLst/>
          </a:prstGeom>
          <a:noFill/>
        </p:spPr>
        <p:txBody>
          <a:bodyPr wrap="square" rtlCol="0">
            <a:spAutoFit/>
          </a:bodyPr>
          <a:lstStyle/>
          <a:p>
            <a:r>
              <a:rPr lang="en-US" b="1" i="1" dirty="0"/>
              <a:t>For the x-axis,</a:t>
            </a:r>
          </a:p>
          <a:p>
            <a:endParaRPr lang="en-US" dirty="0"/>
          </a:p>
          <a:p>
            <a:r>
              <a:rPr lang="en-US" dirty="0"/>
              <a:t>'Female': 0, 'Male': 1,'Prefer not to say': 2, 'Others': 3</a:t>
            </a:r>
          </a:p>
        </p:txBody>
      </p:sp>
    </p:spTree>
    <p:extLst>
      <p:ext uri="{BB962C8B-B14F-4D97-AF65-F5344CB8AC3E}">
        <p14:creationId xmlns:p14="http://schemas.microsoft.com/office/powerpoint/2010/main" val="869470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3">
            <a:extLst>
              <a:ext uri="{FF2B5EF4-FFF2-40B4-BE49-F238E27FC236}">
                <a16:creationId xmlns:a16="http://schemas.microsoft.com/office/drawing/2014/main" id="{FAAB2787-6A77-4A87-993D-DDAF924185B5}"/>
              </a:ext>
            </a:extLst>
          </p:cNvPr>
          <p:cNvSpPr>
            <a:spLocks noGrp="1"/>
          </p:cNvSpPr>
          <p:nvPr>
            <p:ph type="title"/>
          </p:nvPr>
        </p:nvSpPr>
        <p:spPr>
          <a:xfrm>
            <a:off x="112889" y="485571"/>
            <a:ext cx="9828916" cy="270786"/>
          </a:xfrm>
        </p:spPr>
        <p:txBody>
          <a:bodyPr>
            <a:normAutofit fontScale="90000"/>
          </a:bodyPr>
          <a:lstStyle/>
          <a:p>
            <a:r>
              <a:rPr lang="en-US" sz="2200" dirty="0">
                <a:latin typeface="Amasis MT Pro Black" panose="02040A04050005020304" pitchFamily="18" charset="0"/>
              </a:rPr>
              <a:t>Data Collection, Exploration, and Preprocessing:</a:t>
            </a:r>
            <a:br>
              <a:rPr lang="en-US" sz="4800" dirty="0"/>
            </a:br>
            <a:endParaRPr lang="en-US" sz="4800" dirty="0"/>
          </a:p>
        </p:txBody>
      </p:sp>
      <p:sp>
        <p:nvSpPr>
          <p:cNvPr id="2" name="Slide Number Placeholder 1">
            <a:extLst>
              <a:ext uri="{FF2B5EF4-FFF2-40B4-BE49-F238E27FC236}">
                <a16:creationId xmlns:a16="http://schemas.microsoft.com/office/drawing/2014/main" id="{6AC2F439-9B68-4159-977F-8EC563FB1552}"/>
              </a:ext>
            </a:extLst>
          </p:cNvPr>
          <p:cNvSpPr>
            <a:spLocks noGrp="1"/>
          </p:cNvSpPr>
          <p:nvPr>
            <p:ph type="sldNum" sz="quarter" idx="11"/>
          </p:nvPr>
        </p:nvSpPr>
        <p:spPr/>
        <p:txBody>
          <a:bodyPr/>
          <a:lstStyle/>
          <a:p>
            <a:fld id="{8C2E478F-E849-4A8C-AF1F-CBCC78A7CBFA}" type="slidenum">
              <a:rPr lang="en-US" smtClean="0"/>
              <a:t>6</a:t>
            </a:fld>
            <a:endParaRPr lang="en-US" dirty="0"/>
          </a:p>
        </p:txBody>
      </p:sp>
      <p:pic>
        <p:nvPicPr>
          <p:cNvPr id="5" name="Picture 4" descr="A graph of a bar graph&#10;&#10;Description automatically generated">
            <a:extLst>
              <a:ext uri="{FF2B5EF4-FFF2-40B4-BE49-F238E27FC236}">
                <a16:creationId xmlns:a16="http://schemas.microsoft.com/office/drawing/2014/main" id="{7AFA0CBF-0D1D-DD78-541A-674CB4834433}"/>
              </a:ext>
            </a:extLst>
          </p:cNvPr>
          <p:cNvPicPr>
            <a:picLocks noChangeAspect="1"/>
          </p:cNvPicPr>
          <p:nvPr/>
        </p:nvPicPr>
        <p:blipFill>
          <a:blip r:embed="rId2"/>
          <a:stretch>
            <a:fillRect/>
          </a:stretch>
        </p:blipFill>
        <p:spPr>
          <a:xfrm>
            <a:off x="112889" y="1548381"/>
            <a:ext cx="5520267" cy="3819624"/>
          </a:xfrm>
          <a:prstGeom prst="rect">
            <a:avLst/>
          </a:prstGeom>
        </p:spPr>
      </p:pic>
      <p:sp>
        <p:nvSpPr>
          <p:cNvPr id="8" name="TextBox 7">
            <a:extLst>
              <a:ext uri="{FF2B5EF4-FFF2-40B4-BE49-F238E27FC236}">
                <a16:creationId xmlns:a16="http://schemas.microsoft.com/office/drawing/2014/main" id="{AEADA1A6-14AB-0590-437C-AC42F8C54EC0}"/>
              </a:ext>
            </a:extLst>
          </p:cNvPr>
          <p:cNvSpPr txBox="1"/>
          <p:nvPr/>
        </p:nvSpPr>
        <p:spPr>
          <a:xfrm>
            <a:off x="6702456" y="1769792"/>
            <a:ext cx="4044565" cy="923330"/>
          </a:xfrm>
          <a:prstGeom prst="rect">
            <a:avLst/>
          </a:prstGeom>
          <a:noFill/>
        </p:spPr>
        <p:txBody>
          <a:bodyPr wrap="square" rtlCol="0">
            <a:spAutoFit/>
          </a:bodyPr>
          <a:lstStyle/>
          <a:p>
            <a:r>
              <a:rPr lang="en-US" dirty="0"/>
              <a:t>Here, we observe that most of the reviews left at Amazon platform are from female users. </a:t>
            </a:r>
          </a:p>
        </p:txBody>
      </p:sp>
    </p:spTree>
    <p:extLst>
      <p:ext uri="{BB962C8B-B14F-4D97-AF65-F5344CB8AC3E}">
        <p14:creationId xmlns:p14="http://schemas.microsoft.com/office/powerpoint/2010/main" val="2779095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1AF26-4671-B6EB-D5BB-FCF49509EB12}"/>
              </a:ext>
            </a:extLst>
          </p:cNvPr>
          <p:cNvSpPr>
            <a:spLocks noGrp="1"/>
          </p:cNvSpPr>
          <p:nvPr>
            <p:ph type="title"/>
          </p:nvPr>
        </p:nvSpPr>
        <p:spPr>
          <a:xfrm>
            <a:off x="124176" y="248503"/>
            <a:ext cx="10129925" cy="801364"/>
          </a:xfrm>
        </p:spPr>
        <p:txBody>
          <a:bodyPr/>
          <a:lstStyle/>
          <a:p>
            <a:r>
              <a:rPr lang="en-US" sz="2000" dirty="0">
                <a:latin typeface="Amasis MT Pro Black" panose="02040A04050005020304" pitchFamily="18" charset="0"/>
              </a:rPr>
              <a:t>Data Collection, Exploration, and Preprocessing:</a:t>
            </a:r>
          </a:p>
        </p:txBody>
      </p:sp>
      <p:sp>
        <p:nvSpPr>
          <p:cNvPr id="3" name="Slide Number Placeholder 2">
            <a:extLst>
              <a:ext uri="{FF2B5EF4-FFF2-40B4-BE49-F238E27FC236}">
                <a16:creationId xmlns:a16="http://schemas.microsoft.com/office/drawing/2014/main" id="{E87B3922-E0A4-3553-A963-97610B8D27F7}"/>
              </a:ext>
            </a:extLst>
          </p:cNvPr>
          <p:cNvSpPr>
            <a:spLocks noGrp="1"/>
          </p:cNvSpPr>
          <p:nvPr>
            <p:ph type="sldNum" sz="quarter" idx="11"/>
          </p:nvPr>
        </p:nvSpPr>
        <p:spPr/>
        <p:txBody>
          <a:bodyPr/>
          <a:lstStyle/>
          <a:p>
            <a:fld id="{8C2E478F-E849-4A8C-AF1F-CBCC78A7CBFA}" type="slidenum">
              <a:rPr lang="en-US" smtClean="0"/>
              <a:t>7</a:t>
            </a:fld>
            <a:endParaRPr lang="en-US" dirty="0"/>
          </a:p>
        </p:txBody>
      </p:sp>
      <p:pic>
        <p:nvPicPr>
          <p:cNvPr id="5" name="Picture 4" descr="A pie chart with numbers and a number of people&#10;&#10;Description automatically generated">
            <a:extLst>
              <a:ext uri="{FF2B5EF4-FFF2-40B4-BE49-F238E27FC236}">
                <a16:creationId xmlns:a16="http://schemas.microsoft.com/office/drawing/2014/main" id="{8BD223F6-82C8-1EEA-BAEE-CA11C6A1A234}"/>
              </a:ext>
            </a:extLst>
          </p:cNvPr>
          <p:cNvPicPr>
            <a:picLocks noChangeAspect="1"/>
          </p:cNvPicPr>
          <p:nvPr/>
        </p:nvPicPr>
        <p:blipFill>
          <a:blip r:embed="rId2"/>
          <a:stretch>
            <a:fillRect/>
          </a:stretch>
        </p:blipFill>
        <p:spPr>
          <a:xfrm>
            <a:off x="124176" y="1539281"/>
            <a:ext cx="4425246" cy="4331093"/>
          </a:xfrm>
          <a:prstGeom prst="rect">
            <a:avLst/>
          </a:prstGeom>
        </p:spPr>
      </p:pic>
      <p:sp>
        <p:nvSpPr>
          <p:cNvPr id="6" name="TextBox 5">
            <a:extLst>
              <a:ext uri="{FF2B5EF4-FFF2-40B4-BE49-F238E27FC236}">
                <a16:creationId xmlns:a16="http://schemas.microsoft.com/office/drawing/2014/main" id="{B019CB30-C0A2-F762-8191-1DB790E60AB8}"/>
              </a:ext>
            </a:extLst>
          </p:cNvPr>
          <p:cNvSpPr txBox="1"/>
          <p:nvPr/>
        </p:nvSpPr>
        <p:spPr>
          <a:xfrm>
            <a:off x="6942667" y="2438400"/>
            <a:ext cx="2664177" cy="646331"/>
          </a:xfrm>
          <a:prstGeom prst="rect">
            <a:avLst/>
          </a:prstGeom>
          <a:noFill/>
        </p:spPr>
        <p:txBody>
          <a:bodyPr wrap="square" rtlCol="0">
            <a:spAutoFit/>
          </a:bodyPr>
          <a:lstStyle/>
          <a:p>
            <a:r>
              <a:rPr lang="en-US" dirty="0"/>
              <a:t>-&gt; Young consumers represent the majority</a:t>
            </a:r>
          </a:p>
        </p:txBody>
      </p:sp>
    </p:spTree>
    <p:extLst>
      <p:ext uri="{BB962C8B-B14F-4D97-AF65-F5344CB8AC3E}">
        <p14:creationId xmlns:p14="http://schemas.microsoft.com/office/powerpoint/2010/main" val="980026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48293-E789-47E0-78CB-71896F8B1A1F}"/>
              </a:ext>
            </a:extLst>
          </p:cNvPr>
          <p:cNvSpPr>
            <a:spLocks noGrp="1"/>
          </p:cNvSpPr>
          <p:nvPr>
            <p:ph type="title"/>
          </p:nvPr>
        </p:nvSpPr>
        <p:spPr/>
        <p:txBody>
          <a:bodyPr/>
          <a:lstStyle/>
          <a:p>
            <a:r>
              <a:rPr lang="en-US" sz="2000" dirty="0">
                <a:latin typeface="Amasis MT Pro Black" panose="02040A04050005020304" pitchFamily="18" charset="0"/>
              </a:rPr>
              <a:t>Checking the correlation between features:</a:t>
            </a:r>
          </a:p>
        </p:txBody>
      </p:sp>
      <p:sp>
        <p:nvSpPr>
          <p:cNvPr id="3" name="Slide Number Placeholder 2">
            <a:extLst>
              <a:ext uri="{FF2B5EF4-FFF2-40B4-BE49-F238E27FC236}">
                <a16:creationId xmlns:a16="http://schemas.microsoft.com/office/drawing/2014/main" id="{82285DA6-9175-70B6-AE72-8221B3599F75}"/>
              </a:ext>
            </a:extLst>
          </p:cNvPr>
          <p:cNvSpPr>
            <a:spLocks noGrp="1"/>
          </p:cNvSpPr>
          <p:nvPr>
            <p:ph type="sldNum" sz="quarter" idx="11"/>
          </p:nvPr>
        </p:nvSpPr>
        <p:spPr/>
        <p:txBody>
          <a:bodyPr/>
          <a:lstStyle/>
          <a:p>
            <a:fld id="{8C2E478F-E849-4A8C-AF1F-CBCC78A7CBFA}" type="slidenum">
              <a:rPr lang="en-US" smtClean="0"/>
              <a:t>8</a:t>
            </a:fld>
            <a:endParaRPr lang="en-US" dirty="0"/>
          </a:p>
        </p:txBody>
      </p:sp>
      <p:pic>
        <p:nvPicPr>
          <p:cNvPr id="5" name="Picture 4" descr="A close-up of a chart&#10;&#10;Description automatically generated">
            <a:extLst>
              <a:ext uri="{FF2B5EF4-FFF2-40B4-BE49-F238E27FC236}">
                <a16:creationId xmlns:a16="http://schemas.microsoft.com/office/drawing/2014/main" id="{DD2AB303-0963-4BE9-2030-54F9CA050897}"/>
              </a:ext>
            </a:extLst>
          </p:cNvPr>
          <p:cNvPicPr>
            <a:picLocks noChangeAspect="1"/>
          </p:cNvPicPr>
          <p:nvPr/>
        </p:nvPicPr>
        <p:blipFill>
          <a:blip r:embed="rId2"/>
          <a:stretch>
            <a:fillRect/>
          </a:stretch>
        </p:blipFill>
        <p:spPr>
          <a:xfrm>
            <a:off x="675808" y="1673584"/>
            <a:ext cx="6592739" cy="4794719"/>
          </a:xfrm>
          <a:prstGeom prst="rect">
            <a:avLst/>
          </a:prstGeom>
        </p:spPr>
      </p:pic>
      <p:sp>
        <p:nvSpPr>
          <p:cNvPr id="6" name="TextBox 5">
            <a:extLst>
              <a:ext uri="{FF2B5EF4-FFF2-40B4-BE49-F238E27FC236}">
                <a16:creationId xmlns:a16="http://schemas.microsoft.com/office/drawing/2014/main" id="{BF8A768E-51B9-2E3F-A7DD-ABEAD70F6148}"/>
              </a:ext>
            </a:extLst>
          </p:cNvPr>
          <p:cNvSpPr txBox="1"/>
          <p:nvPr/>
        </p:nvSpPr>
        <p:spPr>
          <a:xfrm>
            <a:off x="8108302" y="2799184"/>
            <a:ext cx="3228392" cy="1200329"/>
          </a:xfrm>
          <a:prstGeom prst="rect">
            <a:avLst/>
          </a:prstGeom>
          <a:noFill/>
        </p:spPr>
        <p:txBody>
          <a:bodyPr wrap="square" rtlCol="0">
            <a:spAutoFit/>
          </a:bodyPr>
          <a:lstStyle/>
          <a:p>
            <a:r>
              <a:rPr lang="en-US" i="1" dirty="0">
                <a:latin typeface="Andalus" panose="02020603050405020304" pitchFamily="18" charset="-78"/>
                <a:cs typeface="Andalus" panose="02020603050405020304" pitchFamily="18" charset="-78"/>
              </a:rPr>
              <a:t>We observe that </a:t>
            </a:r>
            <a:r>
              <a:rPr lang="en-US" i="1" dirty="0" err="1">
                <a:latin typeface="Andalus" panose="02020603050405020304" pitchFamily="18" charset="-78"/>
                <a:cs typeface="Andalus" panose="02020603050405020304" pitchFamily="18" charset="-78"/>
              </a:rPr>
              <a:t>Shopping_Satisfaction</a:t>
            </a:r>
            <a:r>
              <a:rPr lang="en-US" i="1" dirty="0">
                <a:latin typeface="Andalus" panose="02020603050405020304" pitchFamily="18" charset="-78"/>
                <a:cs typeface="Andalus" panose="02020603050405020304" pitchFamily="18" charset="-78"/>
              </a:rPr>
              <a:t> has higher correlation rates comparing to other features.</a:t>
            </a:r>
          </a:p>
        </p:txBody>
      </p:sp>
    </p:spTree>
    <p:extLst>
      <p:ext uri="{BB962C8B-B14F-4D97-AF65-F5344CB8AC3E}">
        <p14:creationId xmlns:p14="http://schemas.microsoft.com/office/powerpoint/2010/main" val="607618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1D5DB266-C804-437C-AED7-3D057820D244}"/>
              </a:ext>
            </a:extLst>
          </p:cNvPr>
          <p:cNvPicPr>
            <a:picLocks noGrp="1" noChangeAspect="1"/>
          </p:cNvPicPr>
          <p:nvPr>
            <p:ph type="pic" sz="quarter" idx="10"/>
          </p:nvPr>
        </p:nvPicPr>
        <p:blipFill rotWithShape="1">
          <a:blip r:embed="rId2">
            <a:alphaModFix amt="35000"/>
            <a:extLst>
              <a:ext uri="{BEBA8EAE-BF5A-486C-A8C5-ECC9F3942E4B}">
                <a14:imgProps xmlns:a14="http://schemas.microsoft.com/office/drawing/2010/main">
                  <a14:imgLayer r:embed="rId3">
                    <a14:imgEffect>
                      <a14:saturation sat="0"/>
                    </a14:imgEffect>
                  </a14:imgLayer>
                </a14:imgProps>
              </a:ext>
            </a:extLst>
          </a:blip>
          <a:srcRect t="7813" b="7813"/>
          <a:stretch/>
        </p:blipFill>
        <p:spPr>
          <a:prstGeom prst="rect">
            <a:avLst/>
          </a:prstGeom>
          <a:ln>
            <a:noFill/>
          </a:ln>
          <a:effectLst>
            <a:softEdge rad="112500"/>
          </a:effectLst>
        </p:spPr>
      </p:pic>
      <p:sp>
        <p:nvSpPr>
          <p:cNvPr id="2" name="Text Placeholder 1">
            <a:extLst>
              <a:ext uri="{FF2B5EF4-FFF2-40B4-BE49-F238E27FC236}">
                <a16:creationId xmlns:a16="http://schemas.microsoft.com/office/drawing/2014/main" id="{DAF72BBC-FC90-4B63-96CA-ABED853DBAD0}"/>
              </a:ext>
            </a:extLst>
          </p:cNvPr>
          <p:cNvSpPr>
            <a:spLocks noGrp="1"/>
          </p:cNvSpPr>
          <p:nvPr>
            <p:ph type="body" sz="quarter" idx="11"/>
          </p:nvPr>
        </p:nvSpPr>
        <p:spPr>
          <a:xfrm>
            <a:off x="564356" y="598874"/>
            <a:ext cx="9234488" cy="2651443"/>
          </a:xfrm>
        </p:spPr>
        <p:txBody>
          <a:bodyPr/>
          <a:lstStyle/>
          <a:p>
            <a:r>
              <a:rPr lang="en-US" sz="3600" b="1" dirty="0"/>
              <a:t>Model Development and Evaluation</a:t>
            </a:r>
          </a:p>
          <a:p>
            <a:r>
              <a:rPr lang="en-US" sz="1400" dirty="0"/>
              <a:t>In order to build our model,  we should select the best features for classification using ANOVA, focusing on those features that have the most significant impact on the target variable, which is “y=</a:t>
            </a:r>
            <a:r>
              <a:rPr lang="en-US" sz="1400" dirty="0" err="1"/>
              <a:t>amazon_data</a:t>
            </a:r>
            <a:r>
              <a:rPr lang="en-US" sz="1400" dirty="0"/>
              <a:t>['</a:t>
            </a:r>
            <a:r>
              <a:rPr lang="en-US" sz="1400" dirty="0" err="1"/>
              <a:t>Shopping_Satisfaction</a:t>
            </a:r>
            <a:r>
              <a:rPr lang="en-US" sz="1400" dirty="0"/>
              <a:t>’] ”.</a:t>
            </a:r>
          </a:p>
          <a:p>
            <a:endParaRPr lang="en-US" sz="1400" dirty="0"/>
          </a:p>
          <a:p>
            <a:endParaRPr lang="en-US" sz="1400" dirty="0"/>
          </a:p>
          <a:p>
            <a:endParaRPr lang="en-US" sz="1400" dirty="0"/>
          </a:p>
          <a:p>
            <a:endParaRPr lang="en-US" sz="1400" dirty="0"/>
          </a:p>
        </p:txBody>
      </p:sp>
      <p:sp>
        <p:nvSpPr>
          <p:cNvPr id="4" name="TextBox 3">
            <a:extLst>
              <a:ext uri="{FF2B5EF4-FFF2-40B4-BE49-F238E27FC236}">
                <a16:creationId xmlns:a16="http://schemas.microsoft.com/office/drawing/2014/main" id="{5AAF2AB0-CECB-EBA3-0EAB-342DB5F48FA5}"/>
              </a:ext>
            </a:extLst>
          </p:cNvPr>
          <p:cNvSpPr txBox="1"/>
          <p:nvPr/>
        </p:nvSpPr>
        <p:spPr>
          <a:xfrm>
            <a:off x="1354667" y="3429000"/>
            <a:ext cx="3680177" cy="1477328"/>
          </a:xfrm>
          <a:prstGeom prst="rect">
            <a:avLst/>
          </a:prstGeom>
          <a:noFill/>
        </p:spPr>
        <p:txBody>
          <a:bodyPr wrap="square" rtlCol="0">
            <a:spAutoFit/>
          </a:bodyPr>
          <a:lstStyle/>
          <a:p>
            <a:r>
              <a:rPr lang="en-US" dirty="0"/>
              <a:t>1/ Scaling Data: we use here minmax() scaler.</a:t>
            </a:r>
          </a:p>
          <a:p>
            <a:endParaRPr lang="en-US" dirty="0"/>
          </a:p>
          <a:p>
            <a:r>
              <a:rPr lang="en-US" dirty="0"/>
              <a:t>2/ Splitting train/test: we use here test size of 30%. </a:t>
            </a:r>
          </a:p>
        </p:txBody>
      </p:sp>
    </p:spTree>
    <p:extLst>
      <p:ext uri="{BB962C8B-B14F-4D97-AF65-F5344CB8AC3E}">
        <p14:creationId xmlns:p14="http://schemas.microsoft.com/office/powerpoint/2010/main" val="839779156"/>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_Win32_LW_v2.potx" id="{3AEEB70B-72AA-432B-B699-7833EBF4B1FE}" vid="{14A49A59-25D4-4203-BE02-DE6939C7C5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7E2D32-4FDD-4266-880C-17595B801432}">
  <ds:schemaRefs>
    <ds:schemaRef ds:uri="http://schemas.microsoft.com/sharepoint/v3/contenttype/forms"/>
  </ds:schemaRefs>
</ds:datastoreItem>
</file>

<file path=customXml/itemProps2.xml><?xml version="1.0" encoding="utf-8"?>
<ds:datastoreItem xmlns:ds="http://schemas.openxmlformats.org/officeDocument/2006/customXml" ds:itemID="{E3D9F223-918A-45AF-9B53-56AB9E5E21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 presentation</Template>
  <TotalTime>146</TotalTime>
  <Words>528</Words>
  <Application>Microsoft Office PowerPoint</Application>
  <PresentationFormat>Widescreen</PresentationFormat>
  <Paragraphs>68</Paragraphs>
  <Slides>17</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Algerian</vt:lpstr>
      <vt:lpstr>Amasis MT Pro Black</vt:lpstr>
      <vt:lpstr>Andalus</vt:lpstr>
      <vt:lpstr>-apple-system</vt:lpstr>
      <vt:lpstr>Arial</vt:lpstr>
      <vt:lpstr>Bahnschrift SemiLight SemiConde</vt:lpstr>
      <vt:lpstr>Calibri</vt:lpstr>
      <vt:lpstr>Calibri Light</vt:lpstr>
      <vt:lpstr>Times New Roman</vt:lpstr>
      <vt:lpstr>Wingdings</vt:lpstr>
      <vt:lpstr>Office Theme</vt:lpstr>
      <vt:lpstr>Predicting Shopping Satisfaction of Amazon Consumers: A Data Science Approach</vt:lpstr>
      <vt:lpstr>Agenda</vt:lpstr>
      <vt:lpstr>INTRODUCTION</vt:lpstr>
      <vt:lpstr>Problem Statement:   </vt:lpstr>
      <vt:lpstr> </vt:lpstr>
      <vt:lpstr>Data Collection, Exploration, and Preprocessing: </vt:lpstr>
      <vt:lpstr>Data Collection, Exploration, and Preprocessing:</vt:lpstr>
      <vt:lpstr>Checking the correlation between features:</vt:lpstr>
      <vt:lpstr>PowerPoint Presentation</vt:lpstr>
      <vt:lpstr>K Nearest neighbors</vt:lpstr>
      <vt:lpstr>svc</vt:lpstr>
      <vt:lpstr>Guassian nb</vt:lpstr>
      <vt:lpstr>Decision tree:</vt:lpstr>
      <vt:lpstr>Random forests:</vt:lpstr>
      <vt:lpstr>Comparing the models</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Shopping Satisfaction of Amazon Consumers: A Data Science Approach</dc:title>
  <dc:creator>Youssaf</dc:creator>
  <cp:lastModifiedBy>Youssaf</cp:lastModifiedBy>
  <cp:revision>1</cp:revision>
  <dcterms:created xsi:type="dcterms:W3CDTF">2023-07-15T02:19:38Z</dcterms:created>
  <dcterms:modified xsi:type="dcterms:W3CDTF">2023-07-15T04:46:33Z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