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sldIdLst>
    <p:sldId id="256" r:id="rId2"/>
    <p:sldId id="257" r:id="rId3"/>
    <p:sldId id="258" r:id="rId4"/>
    <p:sldId id="259" r:id="rId5"/>
    <p:sldId id="260" r:id="rId6"/>
    <p:sldId id="263" r:id="rId7"/>
    <p:sldId id="262" r:id="rId8"/>
    <p:sldId id="265" r:id="rId9"/>
    <p:sldId id="267"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DCFE586-D41A-4831-B73B-0CFB6E0EDA4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F2EA3-14EE-43ED-8CCC-3F4D55F2F669}" type="slidenum">
              <a:rPr lang="en-US" smtClean="0"/>
              <a:t>‹#›</a:t>
            </a:fld>
            <a:endParaRPr lang="en-US"/>
          </a:p>
        </p:txBody>
      </p:sp>
    </p:spTree>
    <p:extLst>
      <p:ext uri="{BB962C8B-B14F-4D97-AF65-F5344CB8AC3E}">
        <p14:creationId xmlns:p14="http://schemas.microsoft.com/office/powerpoint/2010/main" val="2203690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47F021-32CF-4F43-8B05-FCDFE3A05C22}"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F2EA3-14EE-43ED-8CCC-3F4D55F2F669}" type="slidenum">
              <a:rPr lang="en-US" smtClean="0"/>
              <a:t>‹#›</a:t>
            </a:fld>
            <a:endParaRPr lang="en-US"/>
          </a:p>
        </p:txBody>
      </p:sp>
    </p:spTree>
    <p:extLst>
      <p:ext uri="{BB962C8B-B14F-4D97-AF65-F5344CB8AC3E}">
        <p14:creationId xmlns:p14="http://schemas.microsoft.com/office/powerpoint/2010/main" val="3092387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47F021-32CF-4F43-8B05-FCDFE3A05C22}"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F2EA3-14EE-43ED-8CCC-3F4D55F2F669}" type="slidenum">
              <a:rPr lang="en-US" smtClean="0"/>
              <a:t>‹#›</a:t>
            </a:fld>
            <a:endParaRPr lang="en-US"/>
          </a:p>
        </p:txBody>
      </p:sp>
    </p:spTree>
    <p:extLst>
      <p:ext uri="{BB962C8B-B14F-4D97-AF65-F5344CB8AC3E}">
        <p14:creationId xmlns:p14="http://schemas.microsoft.com/office/powerpoint/2010/main" val="327278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CFE586-D41A-4831-B73B-0CFB6E0EDA46}"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F2EA3-14EE-43ED-8CCC-3F4D55F2F669}" type="slidenum">
              <a:rPr lang="en-US" smtClean="0"/>
              <a:t>‹#›</a:t>
            </a:fld>
            <a:endParaRPr lang="en-US"/>
          </a:p>
        </p:txBody>
      </p:sp>
    </p:spTree>
    <p:extLst>
      <p:ext uri="{BB962C8B-B14F-4D97-AF65-F5344CB8AC3E}">
        <p14:creationId xmlns:p14="http://schemas.microsoft.com/office/powerpoint/2010/main" val="2276489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47F021-32CF-4F43-8B05-FCDFE3A05C22}"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4F2EA3-14EE-43ED-8CCC-3F4D55F2F669}" type="slidenum">
              <a:rPr lang="en-US" smtClean="0"/>
              <a:t>‹#›</a:t>
            </a:fld>
            <a:endParaRPr lang="en-US"/>
          </a:p>
        </p:txBody>
      </p:sp>
    </p:spTree>
    <p:extLst>
      <p:ext uri="{BB962C8B-B14F-4D97-AF65-F5344CB8AC3E}">
        <p14:creationId xmlns:p14="http://schemas.microsoft.com/office/powerpoint/2010/main" val="41209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47F021-32CF-4F43-8B05-FCDFE3A05C22}"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F2EA3-14EE-43ED-8CCC-3F4D55F2F669}" type="slidenum">
              <a:rPr lang="en-US" smtClean="0"/>
              <a:t>‹#›</a:t>
            </a:fld>
            <a:endParaRPr lang="en-US"/>
          </a:p>
        </p:txBody>
      </p:sp>
    </p:spTree>
    <p:extLst>
      <p:ext uri="{BB962C8B-B14F-4D97-AF65-F5344CB8AC3E}">
        <p14:creationId xmlns:p14="http://schemas.microsoft.com/office/powerpoint/2010/main" val="301241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47F021-32CF-4F43-8B05-FCDFE3A05C22}"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4F2EA3-14EE-43ED-8CCC-3F4D55F2F669}" type="slidenum">
              <a:rPr lang="en-US" smtClean="0"/>
              <a:t>‹#›</a:t>
            </a:fld>
            <a:endParaRPr lang="en-US"/>
          </a:p>
        </p:txBody>
      </p:sp>
    </p:spTree>
    <p:extLst>
      <p:ext uri="{BB962C8B-B14F-4D97-AF65-F5344CB8AC3E}">
        <p14:creationId xmlns:p14="http://schemas.microsoft.com/office/powerpoint/2010/main" val="377158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47F021-32CF-4F43-8B05-FCDFE3A05C22}"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4F2EA3-14EE-43ED-8CCC-3F4D55F2F669}" type="slidenum">
              <a:rPr lang="en-US" smtClean="0"/>
              <a:t>‹#›</a:t>
            </a:fld>
            <a:endParaRPr lang="en-US"/>
          </a:p>
        </p:txBody>
      </p:sp>
    </p:spTree>
    <p:extLst>
      <p:ext uri="{BB962C8B-B14F-4D97-AF65-F5344CB8AC3E}">
        <p14:creationId xmlns:p14="http://schemas.microsoft.com/office/powerpoint/2010/main" val="387435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7F021-32CF-4F43-8B05-FCDFE3A05C22}" type="datetimeFigureOut">
              <a:rPr lang="en-US" smtClean="0"/>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4F2EA3-14EE-43ED-8CCC-3F4D55F2F669}" type="slidenum">
              <a:rPr lang="en-US" smtClean="0"/>
              <a:t>‹#›</a:t>
            </a:fld>
            <a:endParaRPr lang="en-US"/>
          </a:p>
        </p:txBody>
      </p:sp>
    </p:spTree>
    <p:extLst>
      <p:ext uri="{BB962C8B-B14F-4D97-AF65-F5344CB8AC3E}">
        <p14:creationId xmlns:p14="http://schemas.microsoft.com/office/powerpoint/2010/main" val="22526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47F021-32CF-4F43-8B05-FCDFE3A05C22}"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F2EA3-14EE-43ED-8CCC-3F4D55F2F669}" type="slidenum">
              <a:rPr lang="en-US" smtClean="0"/>
              <a:t>‹#›</a:t>
            </a:fld>
            <a:endParaRPr lang="en-US"/>
          </a:p>
        </p:txBody>
      </p:sp>
    </p:spTree>
    <p:extLst>
      <p:ext uri="{BB962C8B-B14F-4D97-AF65-F5344CB8AC3E}">
        <p14:creationId xmlns:p14="http://schemas.microsoft.com/office/powerpoint/2010/main" val="367631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47F021-32CF-4F43-8B05-FCDFE3A05C22}"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4F2EA3-14EE-43ED-8CCC-3F4D55F2F669}" type="slidenum">
              <a:rPr lang="en-US" smtClean="0"/>
              <a:t>‹#›</a:t>
            </a:fld>
            <a:endParaRPr lang="en-US"/>
          </a:p>
        </p:txBody>
      </p:sp>
    </p:spTree>
    <p:extLst>
      <p:ext uri="{BB962C8B-B14F-4D97-AF65-F5344CB8AC3E}">
        <p14:creationId xmlns:p14="http://schemas.microsoft.com/office/powerpoint/2010/main" val="102449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7F021-32CF-4F43-8B05-FCDFE3A05C22}" type="datetimeFigureOut">
              <a:rPr lang="en-US" smtClean="0"/>
              <a:t>5/8/2024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4F2EA3-14EE-43ED-8CCC-3F4D55F2F669}" type="slidenum">
              <a:rPr lang="en-US" smtClean="0"/>
              <a:t>‹#›</a:t>
            </a:fld>
            <a:endParaRPr lang="en-US"/>
          </a:p>
        </p:txBody>
      </p:sp>
    </p:spTree>
    <p:extLst>
      <p:ext uri="{BB962C8B-B14F-4D97-AF65-F5344CB8AC3E}">
        <p14:creationId xmlns:p14="http://schemas.microsoft.com/office/powerpoint/2010/main" val="289097645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10000" dirty="0" smtClean="0">
                <a:solidFill>
                  <a:schemeClr val="accent3"/>
                </a:solidFill>
              </a:rPr>
              <a:t>FAITH</a:t>
            </a:r>
            <a:endParaRPr lang="en-US" sz="10000" dirty="0">
              <a:solidFill>
                <a:schemeClr val="accent3"/>
              </a:solidFill>
            </a:endParaRPr>
          </a:p>
        </p:txBody>
      </p:sp>
      <p:sp>
        <p:nvSpPr>
          <p:cNvPr id="3" name="Subtitle 2"/>
          <p:cNvSpPr>
            <a:spLocks noGrp="1"/>
          </p:cNvSpPr>
          <p:nvPr>
            <p:ph type="subTitle" idx="1"/>
          </p:nvPr>
        </p:nvSpPr>
        <p:spPr/>
        <p:txBody>
          <a:bodyPr/>
          <a:lstStyle/>
          <a:p>
            <a:r>
              <a:rPr lang="en-US" dirty="0" err="1" smtClean="0"/>
              <a:t>Chatbot</a:t>
            </a:r>
            <a:endParaRPr lang="en-US" dirty="0" smtClean="0"/>
          </a:p>
          <a:p>
            <a:endParaRPr lang="en-US" dirty="0"/>
          </a:p>
        </p:txBody>
      </p:sp>
    </p:spTree>
    <p:extLst>
      <p:ext uri="{BB962C8B-B14F-4D97-AF65-F5344CB8AC3E}">
        <p14:creationId xmlns:p14="http://schemas.microsoft.com/office/powerpoint/2010/main" val="1346270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Workload distribution within the team</a:t>
            </a:r>
            <a:endParaRPr lang="en-US"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r>
              <a:rPr lang="en-US" dirty="0" smtClean="0">
                <a:solidFill>
                  <a:srgbClr val="0070C0"/>
                </a:solidFill>
              </a:rPr>
              <a:t>Who did what?</a:t>
            </a:r>
          </a:p>
          <a:p>
            <a:pPr marL="0" indent="0">
              <a:buNone/>
            </a:pPr>
            <a:r>
              <a:rPr lang="en-US" dirty="0" smtClean="0">
                <a:solidFill>
                  <a:schemeClr val="tx2">
                    <a:lumMod val="50000"/>
                  </a:schemeClr>
                </a:solidFill>
              </a:rPr>
              <a:t>Omar:</a:t>
            </a:r>
          </a:p>
          <a:p>
            <a:pPr marL="0" indent="0">
              <a:buNone/>
            </a:pPr>
            <a:r>
              <a:rPr lang="en-US" dirty="0" smtClean="0">
                <a:solidFill>
                  <a:schemeClr val="tx2">
                    <a:lumMod val="50000"/>
                  </a:schemeClr>
                </a:solidFill>
              </a:rPr>
              <a:t> </a:t>
            </a:r>
            <a:r>
              <a:rPr lang="en-US" dirty="0" err="1" smtClean="0">
                <a:solidFill>
                  <a:schemeClr val="tx2">
                    <a:lumMod val="50000"/>
                  </a:schemeClr>
                </a:solidFill>
              </a:rPr>
              <a:t>greetuser</a:t>
            </a:r>
            <a:r>
              <a:rPr lang="en-US" dirty="0" smtClean="0">
                <a:solidFill>
                  <a:schemeClr val="tx2">
                    <a:lumMod val="50000"/>
                  </a:schemeClr>
                </a:solidFill>
              </a:rPr>
              <a:t>() , </a:t>
            </a:r>
            <a:r>
              <a:rPr lang="en-US" dirty="0" err="1" smtClean="0">
                <a:solidFill>
                  <a:schemeClr val="tx2">
                    <a:lumMod val="50000"/>
                  </a:schemeClr>
                </a:solidFill>
              </a:rPr>
              <a:t>userAccount</a:t>
            </a:r>
            <a:r>
              <a:rPr lang="en-US" dirty="0" smtClean="0">
                <a:solidFill>
                  <a:schemeClr val="tx2">
                    <a:lumMod val="50000"/>
                  </a:schemeClr>
                </a:solidFill>
              </a:rPr>
              <a:t>() , options() , Report</a:t>
            </a:r>
          </a:p>
          <a:p>
            <a:pPr marL="0" indent="0">
              <a:buNone/>
            </a:pPr>
            <a:r>
              <a:rPr lang="en-US" dirty="0" smtClean="0">
                <a:solidFill>
                  <a:schemeClr val="tx2">
                    <a:lumMod val="50000"/>
                  </a:schemeClr>
                </a:solidFill>
              </a:rPr>
              <a:t>Badr:</a:t>
            </a:r>
          </a:p>
          <a:p>
            <a:pPr marL="0" indent="0">
              <a:buNone/>
            </a:pPr>
            <a:r>
              <a:rPr lang="en-US" dirty="0" err="1" smtClean="0">
                <a:solidFill>
                  <a:schemeClr val="tx2">
                    <a:lumMod val="50000"/>
                  </a:schemeClr>
                </a:solidFill>
              </a:rPr>
              <a:t>storeuserPreference</a:t>
            </a:r>
            <a:r>
              <a:rPr lang="en-US" dirty="0" smtClean="0">
                <a:solidFill>
                  <a:schemeClr val="tx2">
                    <a:lumMod val="50000"/>
                  </a:schemeClr>
                </a:solidFill>
              </a:rPr>
              <a:t>(), </a:t>
            </a:r>
            <a:r>
              <a:rPr lang="en-US" dirty="0" err="1" smtClean="0">
                <a:solidFill>
                  <a:schemeClr val="tx2">
                    <a:lumMod val="50000"/>
                  </a:schemeClr>
                </a:solidFill>
              </a:rPr>
              <a:t>getuserprefrences</a:t>
            </a:r>
            <a:r>
              <a:rPr lang="en-US" dirty="0" smtClean="0">
                <a:solidFill>
                  <a:schemeClr val="tx2">
                    <a:lumMod val="50000"/>
                  </a:schemeClr>
                </a:solidFill>
              </a:rPr>
              <a:t>(), </a:t>
            </a:r>
            <a:r>
              <a:rPr lang="en-US" dirty="0" err="1" smtClean="0">
                <a:solidFill>
                  <a:schemeClr val="tx2">
                    <a:lumMod val="50000"/>
                  </a:schemeClr>
                </a:solidFill>
              </a:rPr>
              <a:t>isBrand</a:t>
            </a:r>
            <a:r>
              <a:rPr lang="en-US" dirty="0" smtClean="0">
                <a:solidFill>
                  <a:schemeClr val="tx2">
                    <a:lumMod val="50000"/>
                  </a:schemeClr>
                </a:solidFill>
              </a:rPr>
              <a:t>() ,</a:t>
            </a:r>
            <a:r>
              <a:rPr lang="en-US" dirty="0" err="1" smtClean="0">
                <a:solidFill>
                  <a:schemeClr val="tx2">
                    <a:lumMod val="50000"/>
                  </a:schemeClr>
                </a:solidFill>
              </a:rPr>
              <a:t>isModel</a:t>
            </a:r>
            <a:r>
              <a:rPr lang="en-US" dirty="0" smtClean="0">
                <a:solidFill>
                  <a:schemeClr val="tx2">
                    <a:lumMod val="50000"/>
                  </a:schemeClr>
                </a:solidFill>
              </a:rPr>
              <a:t>() ,</a:t>
            </a:r>
            <a:r>
              <a:rPr lang="en-US" dirty="0" err="1" smtClean="0">
                <a:solidFill>
                  <a:schemeClr val="tx2">
                    <a:lumMod val="50000"/>
                  </a:schemeClr>
                </a:solidFill>
              </a:rPr>
              <a:t>isColor</a:t>
            </a:r>
            <a:r>
              <a:rPr lang="en-US" dirty="0" smtClean="0">
                <a:solidFill>
                  <a:schemeClr val="tx2">
                    <a:lumMod val="50000"/>
                  </a:schemeClr>
                </a:solidFill>
              </a:rPr>
              <a:t>(),Report</a:t>
            </a:r>
          </a:p>
          <a:p>
            <a:pPr marL="0" indent="0">
              <a:buNone/>
            </a:pPr>
            <a:r>
              <a:rPr lang="en-US" dirty="0" smtClean="0">
                <a:solidFill>
                  <a:schemeClr val="tx2">
                    <a:lumMod val="50000"/>
                  </a:schemeClr>
                </a:solidFill>
              </a:rPr>
              <a:t>Youssef </a:t>
            </a:r>
            <a:r>
              <a:rPr lang="en-US" dirty="0" err="1" smtClean="0">
                <a:solidFill>
                  <a:schemeClr val="tx2">
                    <a:lumMod val="50000"/>
                  </a:schemeClr>
                </a:solidFill>
              </a:rPr>
              <a:t>elmenshawy</a:t>
            </a:r>
            <a:r>
              <a:rPr lang="en-US" dirty="0" smtClean="0">
                <a:solidFill>
                  <a:schemeClr val="tx2">
                    <a:lumMod val="50000"/>
                  </a:schemeClr>
                </a:solidFill>
              </a:rPr>
              <a:t>: </a:t>
            </a:r>
          </a:p>
          <a:p>
            <a:pPr marL="0" indent="0">
              <a:buNone/>
            </a:pPr>
            <a:r>
              <a:rPr lang="en-US" dirty="0" err="1" smtClean="0">
                <a:solidFill>
                  <a:schemeClr val="tx2">
                    <a:lumMod val="50000"/>
                  </a:schemeClr>
                </a:solidFill>
              </a:rPr>
              <a:t>getResult</a:t>
            </a:r>
            <a:r>
              <a:rPr lang="en-US" dirty="0" smtClean="0">
                <a:solidFill>
                  <a:schemeClr val="tx2">
                    <a:lumMod val="50000"/>
                  </a:schemeClr>
                </a:solidFill>
              </a:rPr>
              <a:t>() , get the data base and filter </a:t>
            </a:r>
            <a:r>
              <a:rPr lang="en-US" dirty="0" err="1" smtClean="0">
                <a:solidFill>
                  <a:schemeClr val="tx2">
                    <a:lumMod val="50000"/>
                  </a:schemeClr>
                </a:solidFill>
              </a:rPr>
              <a:t>it,Demo</a:t>
            </a:r>
            <a:r>
              <a:rPr lang="en-US" dirty="0" smtClean="0">
                <a:solidFill>
                  <a:schemeClr val="tx2">
                    <a:lumMod val="50000"/>
                  </a:schemeClr>
                </a:solidFill>
              </a:rPr>
              <a:t> </a:t>
            </a:r>
            <a:r>
              <a:rPr lang="en-US" dirty="0" err="1" smtClean="0">
                <a:solidFill>
                  <a:schemeClr val="tx2">
                    <a:lumMod val="50000"/>
                  </a:schemeClr>
                </a:solidFill>
              </a:rPr>
              <a:t>viedo</a:t>
            </a:r>
            <a:r>
              <a:rPr lang="en-US" dirty="0" smtClean="0">
                <a:solidFill>
                  <a:schemeClr val="tx2">
                    <a:lumMod val="50000"/>
                  </a:schemeClr>
                </a:solidFill>
              </a:rPr>
              <a:t> </a:t>
            </a:r>
          </a:p>
          <a:p>
            <a:pPr marL="0" indent="0">
              <a:buNone/>
            </a:pPr>
            <a:r>
              <a:rPr lang="en-US" dirty="0" smtClean="0">
                <a:solidFill>
                  <a:schemeClr val="tx2">
                    <a:lumMod val="50000"/>
                  </a:schemeClr>
                </a:solidFill>
              </a:rPr>
              <a:t>Youssef Yasser:</a:t>
            </a:r>
          </a:p>
          <a:p>
            <a:pPr marL="0" indent="0">
              <a:buNone/>
            </a:pPr>
            <a:r>
              <a:rPr lang="en-US" dirty="0" smtClean="0">
                <a:solidFill>
                  <a:schemeClr val="tx2">
                    <a:lumMod val="50000"/>
                  </a:schemeClr>
                </a:solidFill>
              </a:rPr>
              <a:t> </a:t>
            </a:r>
            <a:r>
              <a:rPr lang="en-US" dirty="0" err="1" smtClean="0">
                <a:solidFill>
                  <a:schemeClr val="tx2">
                    <a:lumMod val="50000"/>
                  </a:schemeClr>
                </a:solidFill>
              </a:rPr>
              <a:t>ParseInput</a:t>
            </a:r>
            <a:r>
              <a:rPr lang="en-US" dirty="0" smtClean="0">
                <a:solidFill>
                  <a:schemeClr val="tx2">
                    <a:lumMod val="50000"/>
                  </a:schemeClr>
                </a:solidFill>
              </a:rPr>
              <a:t>() , </a:t>
            </a:r>
            <a:r>
              <a:rPr lang="en-US" dirty="0" err="1" smtClean="0">
                <a:solidFill>
                  <a:schemeClr val="tx2">
                    <a:lumMod val="50000"/>
                  </a:schemeClr>
                </a:solidFill>
              </a:rPr>
              <a:t>handleUserInput</a:t>
            </a:r>
            <a:r>
              <a:rPr lang="en-US" dirty="0" smtClean="0">
                <a:solidFill>
                  <a:schemeClr val="tx2">
                    <a:lumMod val="50000"/>
                  </a:schemeClr>
                </a:solidFill>
              </a:rPr>
              <a:t>() ,instructions() , Main()</a:t>
            </a:r>
            <a:endParaRPr lang="en-US" dirty="0">
              <a:solidFill>
                <a:schemeClr val="tx2">
                  <a:lumMod val="50000"/>
                </a:schemeClr>
              </a:solidFill>
            </a:endParaRPr>
          </a:p>
        </p:txBody>
      </p:sp>
    </p:spTree>
    <p:extLst>
      <p:ext uri="{BB962C8B-B14F-4D97-AF65-F5344CB8AC3E}">
        <p14:creationId xmlns:p14="http://schemas.microsoft.com/office/powerpoint/2010/main" val="554395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5">
                    <a:lumMod val="50000"/>
                  </a:schemeClr>
                </a:solidFill>
              </a:rPr>
              <a:t>Introduction about the project</a:t>
            </a:r>
            <a:endParaRPr lang="en-US" dirty="0">
              <a:solidFill>
                <a:schemeClr val="accent5">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dirty="0" smtClean="0">
                <a:solidFill>
                  <a:schemeClr val="accent5"/>
                </a:solidFill>
              </a:rPr>
              <a:t>What is </a:t>
            </a:r>
            <a:r>
              <a:rPr lang="en-US" dirty="0" err="1" smtClean="0">
                <a:solidFill>
                  <a:schemeClr val="accent5"/>
                </a:solidFill>
              </a:rPr>
              <a:t>Chatbot</a:t>
            </a:r>
            <a:r>
              <a:rPr lang="en-US" dirty="0" smtClean="0">
                <a:solidFill>
                  <a:schemeClr val="accent5"/>
                </a:solidFill>
              </a:rPr>
              <a:t>?</a:t>
            </a:r>
          </a:p>
          <a:p>
            <a:pPr marL="0" indent="0" algn="ctr">
              <a:buNone/>
            </a:pPr>
            <a:r>
              <a:rPr lang="en-US" dirty="0" smtClean="0"/>
              <a:t>A </a:t>
            </a:r>
            <a:r>
              <a:rPr lang="en-US" dirty="0" err="1" smtClean="0"/>
              <a:t>chatbot</a:t>
            </a:r>
            <a:r>
              <a:rPr lang="en-US" dirty="0" smtClean="0"/>
              <a:t> is a computer program designed to simulate conversation with human users, especially over the internet. </a:t>
            </a:r>
            <a:r>
              <a:rPr lang="en-US" dirty="0" err="1" smtClean="0"/>
              <a:t>Chatbots</a:t>
            </a:r>
            <a:r>
              <a:rPr lang="en-US" dirty="0" smtClean="0"/>
              <a:t> can engage in text-based ,depending on their capabilities and the interface </a:t>
            </a:r>
            <a:r>
              <a:rPr lang="en-US" dirty="0" err="1" smtClean="0"/>
              <a:t>provided.Chatbots</a:t>
            </a:r>
            <a:r>
              <a:rPr lang="en-US" dirty="0" smtClean="0"/>
              <a:t> are used in various applications and industries, including customer service, virtual assistants, healthcare, education, and entertainment. They can perform tasks such as answering questions, providing information, assisting with transactions, and offering recommendations, all within the context of a conversation. And our </a:t>
            </a:r>
            <a:r>
              <a:rPr lang="en-US" dirty="0" err="1" smtClean="0"/>
              <a:t>Chatbot</a:t>
            </a:r>
            <a:r>
              <a:rPr lang="en-US" dirty="0" smtClean="0"/>
              <a:t> helps the user find a used car that fits the required specifications</a:t>
            </a:r>
          </a:p>
          <a:p>
            <a:pPr marL="0" indent="0" algn="ctr">
              <a:buNone/>
            </a:pPr>
            <a:endParaRPr lang="en-US" dirty="0"/>
          </a:p>
          <a:p>
            <a:r>
              <a:rPr lang="en-US" dirty="0" smtClean="0">
                <a:solidFill>
                  <a:srgbClr val="0070C0"/>
                </a:solidFill>
              </a:rPr>
              <a:t>Historic Outline</a:t>
            </a:r>
          </a:p>
          <a:p>
            <a:pPr marL="0" indent="0" algn="ctr">
              <a:buNone/>
            </a:pPr>
            <a:r>
              <a:rPr lang="en-US" dirty="0" err="1" smtClean="0"/>
              <a:t>Chatbots</a:t>
            </a:r>
            <a:r>
              <a:rPr lang="en-US" dirty="0" smtClean="0"/>
              <a:t> started in the 1960s with basic programs like ELIZA and PARRY. Over time, they got better at talking like humans. In the 2000s, AI made them even smarter. </a:t>
            </a:r>
            <a:r>
              <a:rPr lang="en-US" dirty="0" err="1" smtClean="0"/>
              <a:t>Siri</a:t>
            </a:r>
            <a:r>
              <a:rPr lang="en-US" dirty="0" smtClean="0"/>
              <a:t>, introduced in 2011, was a big step. Businesses started using </a:t>
            </a:r>
            <a:r>
              <a:rPr lang="en-US" dirty="0" err="1" smtClean="0"/>
              <a:t>chatbots</a:t>
            </a:r>
            <a:r>
              <a:rPr lang="en-US" dirty="0" smtClean="0"/>
              <a:t> for customer service, and they became popular on messaging apps. Today, they're everywhere, from helping you shop online to talking to your smart home devices.</a:t>
            </a:r>
            <a:endParaRPr lang="en-US" dirty="0"/>
          </a:p>
        </p:txBody>
      </p:sp>
    </p:spTree>
    <p:extLst>
      <p:ext uri="{BB962C8B-B14F-4D97-AF65-F5344CB8AC3E}">
        <p14:creationId xmlns:p14="http://schemas.microsoft.com/office/powerpoint/2010/main" val="62572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4017" y="153824"/>
            <a:ext cx="10515600" cy="6810998"/>
          </a:xfrm>
        </p:spPr>
        <p:txBody>
          <a:bodyPr>
            <a:normAutofit fontScale="92500" lnSpcReduction="20000"/>
          </a:bodyPr>
          <a:lstStyle/>
          <a:p>
            <a:r>
              <a:rPr lang="en-US" dirty="0" smtClean="0">
                <a:solidFill>
                  <a:srgbClr val="0070C0"/>
                </a:solidFill>
              </a:rPr>
              <a:t>Importance/Advantages of </a:t>
            </a:r>
            <a:r>
              <a:rPr lang="en-US" dirty="0" err="1" smtClean="0">
                <a:solidFill>
                  <a:srgbClr val="0070C0"/>
                </a:solidFill>
              </a:rPr>
              <a:t>Chatbot</a:t>
            </a:r>
            <a:endParaRPr lang="en-US" dirty="0" smtClean="0">
              <a:solidFill>
                <a:srgbClr val="0070C0"/>
              </a:solidFill>
            </a:endParaRPr>
          </a:p>
          <a:p>
            <a:pPr marL="0" indent="0">
              <a:buNone/>
            </a:pPr>
            <a:r>
              <a:rPr lang="en-US" sz="2400" dirty="0" smtClean="0"/>
              <a:t>1-24/7 Availability: A </a:t>
            </a:r>
            <a:r>
              <a:rPr lang="en-US" sz="2400" dirty="0" err="1" smtClean="0"/>
              <a:t>chatbot</a:t>
            </a:r>
            <a:r>
              <a:rPr lang="en-US" sz="2400" dirty="0" smtClean="0"/>
              <a:t> can provide assistance to users at any time, allowing them to search for used cars and get information about available inventory outside of business hours.</a:t>
            </a:r>
          </a:p>
          <a:p>
            <a:pPr marL="0" indent="0">
              <a:buNone/>
            </a:pPr>
            <a:r>
              <a:rPr lang="en-US" sz="2400" dirty="0" smtClean="0"/>
              <a:t>2-Instant Responses: Users can receive immediate responses to their inquiries about used cars, including details about pricing, features, and availability, without having to wait for a human agent.</a:t>
            </a:r>
          </a:p>
          <a:p>
            <a:pPr marL="0" indent="0">
              <a:buNone/>
            </a:pPr>
            <a:r>
              <a:rPr lang="en-US" sz="2400" dirty="0" smtClean="0"/>
              <a:t>3-Convenience: </a:t>
            </a:r>
            <a:r>
              <a:rPr lang="en-US" sz="2400" dirty="0" err="1" smtClean="0"/>
              <a:t>Chatbots</a:t>
            </a:r>
            <a:r>
              <a:rPr lang="en-US" sz="2400" dirty="0" smtClean="0"/>
              <a:t> offer a convenient way for users to search for used cars from the comfort of their homes or on the go, eliminating the need to visit multiple dealerships or websites.</a:t>
            </a:r>
          </a:p>
          <a:p>
            <a:pPr marL="0" indent="0">
              <a:buNone/>
            </a:pPr>
            <a:r>
              <a:rPr lang="en-US" sz="2400" dirty="0" smtClean="0"/>
              <a:t>4-Personalized Recommendations: Advanced </a:t>
            </a:r>
            <a:r>
              <a:rPr lang="en-US" sz="2400" dirty="0" err="1" smtClean="0"/>
              <a:t>chatbots</a:t>
            </a:r>
            <a:r>
              <a:rPr lang="en-US" sz="2400" dirty="0" smtClean="0"/>
              <a:t> can analyze user preferences and requirements to provide personalized recommendations for used cars that match their criteria, such as make, model, price range, and color</a:t>
            </a:r>
          </a:p>
          <a:p>
            <a:r>
              <a:rPr lang="en-US" dirty="0" smtClean="0">
                <a:solidFill>
                  <a:srgbClr val="0070C0"/>
                </a:solidFill>
              </a:rPr>
              <a:t>How do </a:t>
            </a:r>
            <a:r>
              <a:rPr lang="en-US" dirty="0" err="1" smtClean="0">
                <a:solidFill>
                  <a:srgbClr val="0070C0"/>
                </a:solidFill>
              </a:rPr>
              <a:t>Chatbots</a:t>
            </a:r>
            <a:r>
              <a:rPr lang="en-US" dirty="0" smtClean="0">
                <a:solidFill>
                  <a:srgbClr val="0070C0"/>
                </a:solidFill>
              </a:rPr>
              <a:t> work?</a:t>
            </a:r>
          </a:p>
          <a:p>
            <a:pPr marL="0" indent="0">
              <a:buNone/>
            </a:pPr>
            <a:r>
              <a:rPr lang="en-US" sz="2400" dirty="0" smtClean="0"/>
              <a:t>Our </a:t>
            </a:r>
            <a:r>
              <a:rPr lang="en-US" sz="2400" dirty="0" err="1" smtClean="0"/>
              <a:t>chatbot</a:t>
            </a:r>
            <a:r>
              <a:rPr lang="en-US" sz="2400" dirty="0" smtClean="0"/>
              <a:t> works like this:</a:t>
            </a:r>
          </a:p>
          <a:p>
            <a:pPr marL="0" indent="0">
              <a:buNone/>
            </a:pPr>
            <a:r>
              <a:rPr lang="en-US" sz="2400" dirty="0" smtClean="0"/>
              <a:t>1- Asks the user how he can help him </a:t>
            </a:r>
          </a:p>
          <a:p>
            <a:pPr marL="0" indent="0">
              <a:buNone/>
            </a:pPr>
            <a:r>
              <a:rPr lang="en-US" sz="2400" dirty="0" smtClean="0"/>
              <a:t>2-The user is asked to enter the car’s specifications </a:t>
            </a:r>
          </a:p>
          <a:p>
            <a:pPr marL="0" indent="0">
              <a:buNone/>
            </a:pPr>
            <a:r>
              <a:rPr lang="en-US" sz="2400" dirty="0" smtClean="0"/>
              <a:t>3- The </a:t>
            </a:r>
            <a:r>
              <a:rPr lang="en-US" sz="2400" dirty="0" err="1" smtClean="0"/>
              <a:t>chatbot</a:t>
            </a:r>
            <a:r>
              <a:rPr lang="en-US" sz="2400" dirty="0" smtClean="0"/>
              <a:t> takes the specifications and goes to the data contained in the cars and searches for it </a:t>
            </a:r>
          </a:p>
          <a:p>
            <a:pPr marL="0" indent="0">
              <a:buNone/>
            </a:pPr>
            <a:r>
              <a:rPr lang="en-US" sz="2400" dirty="0" smtClean="0"/>
              <a:t>4- The </a:t>
            </a:r>
            <a:r>
              <a:rPr lang="en-US" sz="2400" dirty="0" err="1" smtClean="0"/>
              <a:t>chatbot</a:t>
            </a:r>
            <a:r>
              <a:rPr lang="en-US" sz="2400" dirty="0" smtClean="0"/>
              <a:t> shows the user cars whose specifications are similar to the specifications requested by the user</a:t>
            </a:r>
          </a:p>
          <a:p>
            <a:pPr marL="0" indent="0">
              <a:buNone/>
            </a:pPr>
            <a:endParaRPr lang="en-US" dirty="0"/>
          </a:p>
        </p:txBody>
      </p:sp>
    </p:spTree>
    <p:extLst>
      <p:ext uri="{BB962C8B-B14F-4D97-AF65-F5344CB8AC3E}">
        <p14:creationId xmlns:p14="http://schemas.microsoft.com/office/powerpoint/2010/main" val="3876850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3824"/>
            <a:ext cx="10515600" cy="6023139"/>
          </a:xfrm>
        </p:spPr>
        <p:txBody>
          <a:bodyPr>
            <a:normAutofit fontScale="85000" lnSpcReduction="20000"/>
          </a:bodyPr>
          <a:lstStyle/>
          <a:p>
            <a:r>
              <a:rPr lang="en-US" dirty="0" smtClean="0">
                <a:solidFill>
                  <a:srgbClr val="0070C0"/>
                </a:solidFill>
              </a:rPr>
              <a:t>Types of </a:t>
            </a:r>
            <a:r>
              <a:rPr lang="en-US" dirty="0" err="1" smtClean="0">
                <a:solidFill>
                  <a:srgbClr val="0070C0"/>
                </a:solidFill>
              </a:rPr>
              <a:t>Chatbots</a:t>
            </a:r>
            <a:endParaRPr lang="en-US" dirty="0" smtClean="0">
              <a:solidFill>
                <a:srgbClr val="0070C0"/>
              </a:solidFill>
            </a:endParaRPr>
          </a:p>
          <a:p>
            <a:pPr marL="0" indent="0">
              <a:buNone/>
            </a:pPr>
            <a:r>
              <a:rPr lang="en-US" dirty="0" err="1" smtClean="0"/>
              <a:t>Chatbots</a:t>
            </a:r>
            <a:r>
              <a:rPr lang="en-US" dirty="0" smtClean="0"/>
              <a:t> come in different types based on what they do and how they work. </a:t>
            </a:r>
          </a:p>
          <a:p>
            <a:pPr marL="0" indent="0">
              <a:buNone/>
            </a:pPr>
            <a:r>
              <a:rPr lang="en-US" dirty="0" smtClean="0"/>
              <a:t>Here's a simpler breakdown:</a:t>
            </a:r>
          </a:p>
          <a:p>
            <a:pPr marL="0" indent="0">
              <a:buNone/>
            </a:pPr>
            <a:r>
              <a:rPr lang="en-US" dirty="0" smtClean="0"/>
              <a:t>1-Task-Based: Some </a:t>
            </a:r>
            <a:r>
              <a:rPr lang="en-US" dirty="0" err="1" smtClean="0"/>
              <a:t>chatbots</a:t>
            </a:r>
            <a:r>
              <a:rPr lang="en-US" dirty="0" smtClean="0"/>
              <a:t> are like helpers, doing specific jobs like booking appointments or answering questions about the weather.</a:t>
            </a:r>
          </a:p>
          <a:p>
            <a:pPr marL="0" indent="0">
              <a:buNone/>
            </a:pPr>
            <a:r>
              <a:rPr lang="en-US" dirty="0" smtClean="0"/>
              <a:t>2-Talking: Others chat with you like a friend, understanding what you say and responding naturally.</a:t>
            </a:r>
          </a:p>
          <a:p>
            <a:pPr marL="0" indent="0">
              <a:buNone/>
            </a:pPr>
            <a:r>
              <a:rPr lang="en-US" dirty="0" smtClean="0"/>
              <a:t>3-Buying and Selling: Some </a:t>
            </a:r>
            <a:r>
              <a:rPr lang="en-US" dirty="0" err="1" smtClean="0"/>
              <a:t>chatbots</a:t>
            </a:r>
            <a:r>
              <a:rPr lang="en-US" dirty="0" smtClean="0"/>
              <a:t> handle buying or selling things, like ordering food or paying bills.</a:t>
            </a:r>
          </a:p>
          <a:p>
            <a:pPr marL="0" indent="0">
              <a:buNone/>
            </a:pPr>
            <a:r>
              <a:rPr lang="en-US" dirty="0" smtClean="0"/>
              <a:t>4-Info Providers: Some are like encyclopedias, giving you information on topics you ask about.</a:t>
            </a:r>
          </a:p>
          <a:p>
            <a:pPr marL="0" indent="0">
              <a:buNone/>
            </a:pPr>
            <a:r>
              <a:rPr lang="en-US" dirty="0" smtClean="0"/>
              <a:t>5-Learning: Smart </a:t>
            </a:r>
            <a:r>
              <a:rPr lang="en-US" dirty="0" err="1" smtClean="0"/>
              <a:t>chatbots</a:t>
            </a:r>
            <a:r>
              <a:rPr lang="en-US" dirty="0" smtClean="0"/>
              <a:t> learn from talking to people and get better over time.</a:t>
            </a:r>
          </a:p>
          <a:p>
            <a:pPr marL="0" indent="0">
              <a:buNone/>
            </a:pPr>
            <a:r>
              <a:rPr lang="en-US" dirty="0" smtClean="0"/>
              <a:t>6-Following Rules: Some just follow strict rules to respond to what you say, like giving a set answer to common questions.</a:t>
            </a:r>
          </a:p>
          <a:p>
            <a:pPr marL="0" indent="0">
              <a:buNone/>
            </a:pPr>
            <a:r>
              <a:rPr lang="en-US" dirty="0" smtClean="0"/>
              <a:t>7-Voice-Activated: You can talk to some </a:t>
            </a:r>
            <a:r>
              <a:rPr lang="en-US" dirty="0" err="1" smtClean="0"/>
              <a:t>chatbots</a:t>
            </a:r>
            <a:r>
              <a:rPr lang="en-US" dirty="0" smtClean="0"/>
              <a:t> instead of typing, and they'll understand what you say.</a:t>
            </a:r>
          </a:p>
          <a:p>
            <a:pPr marL="0" indent="0">
              <a:buNone/>
            </a:pPr>
            <a:r>
              <a:rPr lang="en-US" dirty="0" smtClean="0"/>
              <a:t>8-Mix-and-Match: Some combine different features to give you the best of everything.</a:t>
            </a:r>
            <a:endParaRPr lang="en-US" dirty="0"/>
          </a:p>
        </p:txBody>
      </p:sp>
    </p:spTree>
    <p:extLst>
      <p:ext uri="{BB962C8B-B14F-4D97-AF65-F5344CB8AC3E}">
        <p14:creationId xmlns:p14="http://schemas.microsoft.com/office/powerpoint/2010/main" val="3308777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3671"/>
            <a:ext cx="10515600" cy="1325563"/>
          </a:xfrm>
        </p:spPr>
        <p:txBody>
          <a:bodyPr/>
          <a:lstStyle/>
          <a:p>
            <a:r>
              <a:rPr lang="en-US" dirty="0" smtClean="0">
                <a:solidFill>
                  <a:srgbClr val="002060"/>
                </a:solidFill>
              </a:rPr>
              <a:t>Motivation</a:t>
            </a:r>
            <a:endParaRPr lang="en-US" dirty="0">
              <a:solidFill>
                <a:srgbClr val="002060"/>
              </a:solidFill>
            </a:endParaRPr>
          </a:p>
        </p:txBody>
      </p:sp>
      <p:sp>
        <p:nvSpPr>
          <p:cNvPr id="3" name="Content Placeholder 2"/>
          <p:cNvSpPr>
            <a:spLocks noGrp="1"/>
          </p:cNvSpPr>
          <p:nvPr>
            <p:ph idx="1"/>
          </p:nvPr>
        </p:nvSpPr>
        <p:spPr/>
        <p:txBody>
          <a:bodyPr/>
          <a:lstStyle/>
          <a:p>
            <a:r>
              <a:rPr lang="en-US" dirty="0" err="1" smtClean="0">
                <a:solidFill>
                  <a:srgbClr val="0070C0"/>
                </a:solidFill>
              </a:rPr>
              <a:t>Thedomain</a:t>
            </a:r>
            <a:r>
              <a:rPr lang="en-US" dirty="0" smtClean="0">
                <a:solidFill>
                  <a:srgbClr val="0070C0"/>
                </a:solidFill>
              </a:rPr>
              <a:t> or chat topic you selected.</a:t>
            </a:r>
          </a:p>
          <a:p>
            <a:pPr marL="0" indent="0">
              <a:buNone/>
            </a:pPr>
            <a:r>
              <a:rPr lang="en-US" dirty="0"/>
              <a:t>U</a:t>
            </a:r>
            <a:r>
              <a:rPr lang="en-US" dirty="0" smtClean="0"/>
              <a:t>sed cars 🚗</a:t>
            </a:r>
            <a:endParaRPr lang="en-US" dirty="0" smtClean="0">
              <a:solidFill>
                <a:srgbClr val="0070C0"/>
              </a:solidFill>
            </a:endParaRPr>
          </a:p>
          <a:p>
            <a:r>
              <a:rPr lang="en-US" dirty="0" smtClean="0">
                <a:solidFill>
                  <a:srgbClr val="0070C0"/>
                </a:solidFill>
              </a:rPr>
              <a:t>Why do you select this topic?</a:t>
            </a:r>
          </a:p>
          <a:p>
            <a:pPr marL="0" indent="0">
              <a:buNone/>
            </a:pPr>
            <a:r>
              <a:rPr lang="en-US" dirty="0" smtClean="0"/>
              <a:t>we </a:t>
            </a:r>
            <a:r>
              <a:rPr lang="en-US" dirty="0"/>
              <a:t>chose this topic because it's a common and practical aspect of daily life for many people. Buying a used car involves various considerations, such as budget, reliability, and value for money. It's an area where people often seek advice and information to make informed decisions.</a:t>
            </a:r>
            <a:endParaRPr lang="en-US" dirty="0" smtClean="0">
              <a:solidFill>
                <a:srgbClr val="0070C0"/>
              </a:solidFill>
            </a:endParaRPr>
          </a:p>
          <a:p>
            <a:pPr marL="0" indent="0">
              <a:buNone/>
            </a:pPr>
            <a:endParaRPr lang="en-US" dirty="0" smtClean="0">
              <a:solidFill>
                <a:srgbClr val="0070C0"/>
              </a:solidFill>
            </a:endParaRPr>
          </a:p>
          <a:p>
            <a:pPr marL="0" indent="0">
              <a:buNone/>
            </a:pPr>
            <a:endParaRPr lang="en-US" dirty="0">
              <a:solidFill>
                <a:srgbClr val="0070C0"/>
              </a:solidFill>
            </a:endParaRPr>
          </a:p>
        </p:txBody>
      </p:sp>
    </p:spTree>
    <p:extLst>
      <p:ext uri="{BB962C8B-B14F-4D97-AF65-F5344CB8AC3E}">
        <p14:creationId xmlns:p14="http://schemas.microsoft.com/office/powerpoint/2010/main" val="3875335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Analysis and Design</a:t>
            </a:r>
            <a:endParaRPr lang="en-US" dirty="0">
              <a:solidFill>
                <a:srgbClr val="002060"/>
              </a:solidFill>
            </a:endParaRPr>
          </a:p>
        </p:txBody>
      </p:sp>
      <p:sp>
        <p:nvSpPr>
          <p:cNvPr id="5" name="Text Placeholder 4"/>
          <p:cNvSpPr>
            <a:spLocks noGrp="1"/>
          </p:cNvSpPr>
          <p:nvPr>
            <p:ph type="body" idx="1"/>
          </p:nvPr>
        </p:nvSpPr>
        <p:spPr>
          <a:xfrm>
            <a:off x="839788" y="1681163"/>
            <a:ext cx="10515600" cy="823912"/>
          </a:xfrm>
        </p:spPr>
        <p:txBody>
          <a:bodyPr/>
          <a:lstStyle/>
          <a:p>
            <a:pPr marL="342900" indent="-342900">
              <a:buFont typeface="Arial" panose="020B0604020202020204" pitchFamily="34" charset="0"/>
              <a:buChar char="•"/>
            </a:pPr>
            <a:r>
              <a:rPr lang="en-US" dirty="0" err="1" smtClean="0">
                <a:solidFill>
                  <a:srgbClr val="0070C0"/>
                </a:solidFill>
              </a:rPr>
              <a:t>Themodules</a:t>
            </a:r>
            <a:r>
              <a:rPr lang="en-US" dirty="0" smtClean="0">
                <a:solidFill>
                  <a:srgbClr val="0070C0"/>
                </a:solidFill>
              </a:rPr>
              <a:t> or functions of your project</a:t>
            </a:r>
            <a:endParaRPr lang="en-US" dirty="0">
              <a:solidFill>
                <a:srgbClr val="0070C0"/>
              </a:solidFill>
            </a:endParaRPr>
          </a:p>
        </p:txBody>
      </p:sp>
      <p:sp>
        <p:nvSpPr>
          <p:cNvPr id="3" name="Content Placeholder 2"/>
          <p:cNvSpPr>
            <a:spLocks noGrp="1"/>
          </p:cNvSpPr>
          <p:nvPr>
            <p:ph sz="half" idx="2"/>
          </p:nvPr>
        </p:nvSpPr>
        <p:spPr/>
        <p:txBody>
          <a:bodyPr>
            <a:normAutofit fontScale="55000" lnSpcReduction="20000"/>
          </a:bodyPr>
          <a:lstStyle/>
          <a:p>
            <a:pPr marL="0" indent="0">
              <a:buNone/>
            </a:pPr>
            <a:r>
              <a:rPr lang="en-US" dirty="0" smtClean="0"/>
              <a:t>1-greetUser():Input: </a:t>
            </a:r>
            <a:r>
              <a:rPr lang="en-US" dirty="0" err="1" smtClean="0"/>
              <a:t>NoneReturn</a:t>
            </a:r>
            <a:r>
              <a:rPr lang="en-US" dirty="0" smtClean="0"/>
              <a:t>: List[String]Task: Greets the user, prompts for their name, checks if it's their first time, and retrieves or creates user preferences.</a:t>
            </a:r>
          </a:p>
          <a:p>
            <a:pPr marL="0" indent="0">
              <a:buNone/>
            </a:pPr>
            <a:r>
              <a:rPr lang="en-US" dirty="0" smtClean="0"/>
              <a:t>2-userAccount(name: String):Input: String (user's name)Return: List[String]Task: Creates a user account by collecting preferences such as favorite car brand, model, color, and budget.</a:t>
            </a:r>
          </a:p>
          <a:p>
            <a:pPr marL="0" indent="0">
              <a:buNone/>
            </a:pPr>
            <a:r>
              <a:rPr lang="en-US" dirty="0" smtClean="0"/>
              <a:t>3-options():Input: </a:t>
            </a:r>
            <a:r>
              <a:rPr lang="en-US" dirty="0" err="1" smtClean="0"/>
              <a:t>NoneReturn</a:t>
            </a:r>
            <a:r>
              <a:rPr lang="en-US" dirty="0" smtClean="0"/>
              <a:t>: </a:t>
            </a:r>
            <a:r>
              <a:rPr lang="en-US" dirty="0" err="1" smtClean="0"/>
              <a:t>StringTask</a:t>
            </a:r>
            <a:r>
              <a:rPr lang="en-US" dirty="0" smtClean="0"/>
              <a:t>: Asks the user if they want to use preferences to search for a car and returns the choice.</a:t>
            </a:r>
          </a:p>
          <a:p>
            <a:pPr marL="0" indent="0">
              <a:buNone/>
            </a:pPr>
            <a:r>
              <a:rPr lang="en-US" dirty="0" smtClean="0"/>
              <a:t>4-instructions():Input: </a:t>
            </a:r>
            <a:r>
              <a:rPr lang="en-US" dirty="0" err="1" smtClean="0"/>
              <a:t>NoneReturn</a:t>
            </a:r>
            <a:r>
              <a:rPr lang="en-US" dirty="0" smtClean="0"/>
              <a:t>: Unit (no return value)Task: Displays some instructions for the user.</a:t>
            </a:r>
          </a:p>
          <a:p>
            <a:pPr marL="0" indent="0">
              <a:buNone/>
            </a:pPr>
            <a:r>
              <a:rPr lang="en-US" dirty="0" smtClean="0"/>
              <a:t>5-storeUserPreferences(preference: List[String]):Input: List[String]Return: </a:t>
            </a:r>
            <a:r>
              <a:rPr lang="en-US" dirty="0" err="1" smtClean="0"/>
              <a:t>UnitTask</a:t>
            </a:r>
            <a:r>
              <a:rPr lang="en-US" dirty="0" smtClean="0"/>
              <a:t>: Stores the user preferences in a text file.</a:t>
            </a:r>
          </a:p>
          <a:p>
            <a:pPr marL="0" indent="0">
              <a:buNone/>
            </a:pPr>
            <a:r>
              <a:rPr lang="en-US" dirty="0" smtClean="0"/>
              <a:t>6-getUserPreferences(name: String):Input: String (user's name)Return: List[String]Task: Retrieves user preferences from the text file based on the user's name.</a:t>
            </a:r>
            <a:endParaRPr lang="en-US" dirty="0"/>
          </a:p>
        </p:txBody>
      </p:sp>
      <p:sp>
        <p:nvSpPr>
          <p:cNvPr id="6" name="Text Placeholder 5"/>
          <p:cNvSpPr>
            <a:spLocks noGrp="1"/>
          </p:cNvSpPr>
          <p:nvPr>
            <p:ph type="body" sz="quarter" idx="3"/>
          </p:nvPr>
        </p:nvSpPr>
        <p:spPr/>
        <p:txBody>
          <a:bodyPr/>
          <a:lstStyle/>
          <a:p>
            <a:endParaRPr lang="en-US" dirty="0" smtClean="0"/>
          </a:p>
          <a:p>
            <a:endParaRPr lang="en-US" dirty="0"/>
          </a:p>
        </p:txBody>
      </p:sp>
      <p:sp>
        <p:nvSpPr>
          <p:cNvPr id="4" name="Content Placeholder 3"/>
          <p:cNvSpPr>
            <a:spLocks noGrp="1"/>
          </p:cNvSpPr>
          <p:nvPr>
            <p:ph sz="quarter" idx="4"/>
          </p:nvPr>
        </p:nvSpPr>
        <p:spPr/>
        <p:txBody>
          <a:bodyPr>
            <a:normAutofit fontScale="55000" lnSpcReduction="20000"/>
          </a:bodyPr>
          <a:lstStyle/>
          <a:p>
            <a:pPr marL="0" indent="0">
              <a:buNone/>
            </a:pPr>
            <a:r>
              <a:rPr lang="en-US" dirty="0" smtClean="0"/>
              <a:t>7-isBrand(input: String):Input: </a:t>
            </a:r>
            <a:r>
              <a:rPr lang="en-US" dirty="0" err="1" smtClean="0"/>
              <a:t>StringReturn</a:t>
            </a:r>
            <a:r>
              <a:rPr lang="en-US" dirty="0" smtClean="0"/>
              <a:t>: </a:t>
            </a:r>
            <a:r>
              <a:rPr lang="en-US" dirty="0" err="1" smtClean="0"/>
              <a:t>BooleanTask</a:t>
            </a:r>
            <a:r>
              <a:rPr lang="en-US" dirty="0" smtClean="0"/>
              <a:t>: Checks if the input string is a car brand.</a:t>
            </a:r>
          </a:p>
          <a:p>
            <a:pPr marL="0" indent="0">
              <a:buNone/>
            </a:pPr>
            <a:r>
              <a:rPr lang="en-US" dirty="0" smtClean="0"/>
              <a:t>8-isModel(input: String):Input: </a:t>
            </a:r>
            <a:r>
              <a:rPr lang="en-US" dirty="0" err="1" smtClean="0"/>
              <a:t>StringReturn</a:t>
            </a:r>
            <a:r>
              <a:rPr lang="en-US" dirty="0" smtClean="0"/>
              <a:t>: </a:t>
            </a:r>
            <a:r>
              <a:rPr lang="en-US" dirty="0" err="1" smtClean="0"/>
              <a:t>BooleanTask</a:t>
            </a:r>
            <a:r>
              <a:rPr lang="en-US" dirty="0" smtClean="0"/>
              <a:t>: Checks if the input string is a car model.</a:t>
            </a:r>
          </a:p>
          <a:p>
            <a:pPr marL="0" indent="0">
              <a:buNone/>
            </a:pPr>
            <a:r>
              <a:rPr lang="en-US" dirty="0" smtClean="0"/>
              <a:t>9-isColor(input: String):Input: </a:t>
            </a:r>
            <a:r>
              <a:rPr lang="en-US" dirty="0" err="1" smtClean="0"/>
              <a:t>StringReturn</a:t>
            </a:r>
            <a:r>
              <a:rPr lang="en-US" dirty="0" smtClean="0"/>
              <a:t>: </a:t>
            </a:r>
            <a:r>
              <a:rPr lang="en-US" dirty="0" err="1" smtClean="0"/>
              <a:t>BooleanTask</a:t>
            </a:r>
            <a:r>
              <a:rPr lang="en-US" dirty="0" smtClean="0"/>
              <a:t>: Checks if the input string is a color.</a:t>
            </a:r>
          </a:p>
          <a:p>
            <a:pPr marL="0" indent="0">
              <a:buNone/>
            </a:pPr>
            <a:r>
              <a:rPr lang="en-US" dirty="0" smtClean="0"/>
              <a:t>10-parseInput(input: String):Input: </a:t>
            </a:r>
            <a:r>
              <a:rPr lang="en-US" dirty="0" err="1" smtClean="0"/>
              <a:t>StringReturn</a:t>
            </a:r>
            <a:r>
              <a:rPr lang="en-US" dirty="0" smtClean="0"/>
              <a:t>: List[String]Task: Parses the user's input and extracts relevant tokens like brand, model, color, price, date, and mileage.</a:t>
            </a:r>
          </a:p>
          <a:p>
            <a:pPr marL="0" indent="0">
              <a:buNone/>
            </a:pPr>
            <a:r>
              <a:rPr lang="en-US" dirty="0" smtClean="0"/>
              <a:t>11-handleUserInput(track: String)(</a:t>
            </a:r>
            <a:r>
              <a:rPr lang="en-US" dirty="0" err="1" smtClean="0"/>
              <a:t>pref</a:t>
            </a:r>
            <a:r>
              <a:rPr lang="en-US" dirty="0" smtClean="0"/>
              <a:t>: List[String])(input: String):Input: String, List[String], </a:t>
            </a:r>
            <a:r>
              <a:rPr lang="en-US" dirty="0" err="1" smtClean="0"/>
              <a:t>StringReturn</a:t>
            </a:r>
            <a:r>
              <a:rPr lang="en-US" dirty="0" smtClean="0"/>
              <a:t>: </a:t>
            </a:r>
            <a:r>
              <a:rPr lang="en-US" dirty="0" err="1" smtClean="0"/>
              <a:t>StringTask</a:t>
            </a:r>
            <a:r>
              <a:rPr lang="en-US" dirty="0" smtClean="0"/>
              <a:t>: Handles the user's input based on whether they want to search with or without preferences.</a:t>
            </a:r>
          </a:p>
          <a:p>
            <a:pPr marL="0" indent="0">
              <a:buNone/>
            </a:pPr>
            <a:r>
              <a:rPr lang="en-US" dirty="0" smtClean="0"/>
              <a:t>12-generateResponse(tokens: List[String]):Input: List[String]Return: </a:t>
            </a:r>
            <a:r>
              <a:rPr lang="en-US" dirty="0" err="1" smtClean="0"/>
              <a:t>StringTask</a:t>
            </a:r>
            <a:r>
              <a:rPr lang="en-US" dirty="0" smtClean="0"/>
              <a:t>: Generates a response based on the tokens extracted from the user's input.</a:t>
            </a:r>
            <a:endParaRPr lang="en-US" dirty="0" smtClean="0"/>
          </a:p>
        </p:txBody>
      </p:sp>
    </p:spTree>
    <p:extLst>
      <p:ext uri="{BB962C8B-B14F-4D97-AF65-F5344CB8AC3E}">
        <p14:creationId xmlns:p14="http://schemas.microsoft.com/office/powerpoint/2010/main" val="2752214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4545" y="365125"/>
            <a:ext cx="10515600" cy="1325563"/>
          </a:xfrm>
        </p:spPr>
        <p:txBody>
          <a:bodyPr/>
          <a:lstStyle/>
          <a:p>
            <a:r>
              <a:rPr lang="en-US" dirty="0" smtClean="0"/>
              <a:t/>
            </a:r>
            <a:br>
              <a:rPr lang="en-US" dirty="0" smtClean="0"/>
            </a:br>
            <a:endParaRPr lang="en-US" dirty="0"/>
          </a:p>
        </p:txBody>
      </p:sp>
      <p:sp>
        <p:nvSpPr>
          <p:cNvPr id="3" name="Content Placeholder 2"/>
          <p:cNvSpPr>
            <a:spLocks noGrp="1"/>
          </p:cNvSpPr>
          <p:nvPr>
            <p:ph idx="1"/>
          </p:nvPr>
        </p:nvSpPr>
        <p:spPr>
          <a:xfrm>
            <a:off x="838200" y="365125"/>
            <a:ext cx="10687050" cy="5811837"/>
          </a:xfrm>
        </p:spPr>
        <p:txBody>
          <a:bodyPr>
            <a:normAutofit fontScale="55000" lnSpcReduction="20000"/>
          </a:bodyPr>
          <a:lstStyle/>
          <a:p>
            <a:r>
              <a:rPr lang="en-US" sz="3600" dirty="0" err="1" smtClean="0">
                <a:solidFill>
                  <a:srgbClr val="0070C0"/>
                </a:solidFill>
                <a:latin typeface="Bahnschrift" panose="020B0502040204020203" pitchFamily="34" charset="0"/>
              </a:rPr>
              <a:t>Ahierarchy</a:t>
            </a:r>
            <a:r>
              <a:rPr lang="en-US" sz="3600" dirty="0" smtClean="0">
                <a:solidFill>
                  <a:srgbClr val="0070C0"/>
                </a:solidFill>
                <a:latin typeface="Bahnschrift" panose="020B0502040204020203" pitchFamily="34" charset="0"/>
              </a:rPr>
              <a:t> chart that depicts relationship between modules or functions</a:t>
            </a:r>
          </a:p>
          <a:p>
            <a:pPr marL="0" indent="0">
              <a:buNone/>
            </a:pPr>
            <a:r>
              <a:rPr lang="en-US" dirty="0" smtClean="0"/>
              <a:t>run()</a:t>
            </a:r>
          </a:p>
          <a:p>
            <a:pPr marL="0" indent="0">
              <a:buNone/>
            </a:pPr>
            <a:r>
              <a:rPr lang="en-US" dirty="0" smtClean="0"/>
              <a:t>    └── </a:t>
            </a:r>
            <a:r>
              <a:rPr lang="en-US" dirty="0" err="1" smtClean="0"/>
              <a:t>greetUser</a:t>
            </a:r>
            <a:r>
              <a:rPr lang="en-US" dirty="0" smtClean="0"/>
              <a:t>()</a:t>
            </a:r>
          </a:p>
          <a:p>
            <a:pPr marL="0" indent="0">
              <a:buNone/>
            </a:pPr>
            <a:r>
              <a:rPr lang="en-US" dirty="0" smtClean="0"/>
              <a:t>        ├── </a:t>
            </a:r>
            <a:r>
              <a:rPr lang="en-US" dirty="0" err="1" smtClean="0"/>
              <a:t>getUserPreferences</a:t>
            </a:r>
            <a:r>
              <a:rPr lang="en-US" dirty="0" smtClean="0"/>
              <a:t>()</a:t>
            </a:r>
          </a:p>
          <a:p>
            <a:pPr marL="0" indent="0">
              <a:buNone/>
            </a:pPr>
            <a:r>
              <a:rPr lang="en-US" dirty="0" smtClean="0"/>
              <a:t>        ├── </a:t>
            </a:r>
            <a:r>
              <a:rPr lang="en-US" dirty="0" err="1" smtClean="0"/>
              <a:t>userAccount</a:t>
            </a:r>
            <a:r>
              <a:rPr lang="en-US" dirty="0" smtClean="0"/>
              <a:t>()</a:t>
            </a:r>
          </a:p>
          <a:p>
            <a:pPr marL="0" indent="0">
              <a:buNone/>
            </a:pPr>
            <a:r>
              <a:rPr lang="en-US" dirty="0" smtClean="0"/>
              <a:t>        │   ├── </a:t>
            </a:r>
            <a:r>
              <a:rPr lang="en-US" dirty="0" err="1" smtClean="0"/>
              <a:t>isBrand</a:t>
            </a:r>
            <a:r>
              <a:rPr lang="en-US" dirty="0" smtClean="0"/>
              <a:t>()</a:t>
            </a:r>
          </a:p>
          <a:p>
            <a:pPr marL="0" indent="0">
              <a:buNone/>
            </a:pPr>
            <a:r>
              <a:rPr lang="en-US" dirty="0" smtClean="0"/>
              <a:t>        │   ├── </a:t>
            </a:r>
            <a:r>
              <a:rPr lang="en-US" dirty="0" err="1" smtClean="0"/>
              <a:t>isModel</a:t>
            </a:r>
            <a:r>
              <a:rPr lang="en-US" dirty="0" smtClean="0"/>
              <a:t>()</a:t>
            </a:r>
          </a:p>
          <a:p>
            <a:pPr marL="0" indent="0">
              <a:buNone/>
            </a:pPr>
            <a:r>
              <a:rPr lang="en-US" dirty="0" smtClean="0"/>
              <a:t>        │   └── </a:t>
            </a:r>
            <a:r>
              <a:rPr lang="en-US" dirty="0" err="1" smtClean="0"/>
              <a:t>isColor</a:t>
            </a:r>
            <a:r>
              <a:rPr lang="en-US" dirty="0" smtClean="0"/>
              <a:t>()</a:t>
            </a:r>
          </a:p>
          <a:p>
            <a:pPr marL="0" indent="0">
              <a:buNone/>
            </a:pPr>
            <a:r>
              <a:rPr lang="en-US" dirty="0" smtClean="0"/>
              <a:t>        ├── storeUserPreferences()</a:t>
            </a:r>
          </a:p>
          <a:p>
            <a:pPr marL="0" indent="0">
              <a:buNone/>
            </a:pPr>
            <a:r>
              <a:rPr lang="en-US" dirty="0" smtClean="0"/>
              <a:t>        ├── options()</a:t>
            </a:r>
          </a:p>
          <a:p>
            <a:pPr marL="0" indent="0">
              <a:buNone/>
            </a:pPr>
            <a:r>
              <a:rPr lang="en-US" dirty="0" smtClean="0"/>
              <a:t>        └── instructions()</a:t>
            </a:r>
          </a:p>
          <a:p>
            <a:pPr marL="0" indent="0">
              <a:buNone/>
            </a:pPr>
            <a:r>
              <a:rPr lang="en-US" dirty="0" smtClean="0"/>
              <a:t>    └── </a:t>
            </a:r>
            <a:r>
              <a:rPr lang="en-US" dirty="0" err="1" smtClean="0"/>
              <a:t>handleUserInput</a:t>
            </a:r>
            <a:r>
              <a:rPr lang="en-US" dirty="0" smtClean="0"/>
              <a:t>()</a:t>
            </a:r>
          </a:p>
          <a:p>
            <a:pPr marL="0" indent="0">
              <a:buNone/>
            </a:pPr>
            <a:r>
              <a:rPr lang="en-US" dirty="0" smtClean="0"/>
              <a:t>        ├── </a:t>
            </a:r>
            <a:r>
              <a:rPr lang="en-US" dirty="0" err="1" smtClean="0"/>
              <a:t>parseInput</a:t>
            </a:r>
            <a:r>
              <a:rPr lang="en-US" dirty="0" smtClean="0"/>
              <a:t>()</a:t>
            </a:r>
          </a:p>
          <a:p>
            <a:pPr marL="0" indent="0">
              <a:buNone/>
            </a:pPr>
            <a:r>
              <a:rPr lang="en-US" dirty="0" smtClean="0"/>
              <a:t>        │   ├── </a:t>
            </a:r>
            <a:r>
              <a:rPr lang="en-US" dirty="0" err="1" smtClean="0"/>
              <a:t>isBrand</a:t>
            </a:r>
            <a:r>
              <a:rPr lang="en-US" dirty="0" smtClean="0"/>
              <a:t>()</a:t>
            </a:r>
          </a:p>
          <a:p>
            <a:pPr marL="0" indent="0">
              <a:buNone/>
            </a:pPr>
            <a:r>
              <a:rPr lang="en-US" dirty="0" smtClean="0"/>
              <a:t>        │   ├── </a:t>
            </a:r>
            <a:r>
              <a:rPr lang="en-US" dirty="0" err="1" smtClean="0"/>
              <a:t>isModel</a:t>
            </a:r>
            <a:r>
              <a:rPr lang="en-US" dirty="0" smtClean="0"/>
              <a:t>()</a:t>
            </a:r>
          </a:p>
          <a:p>
            <a:pPr marL="0" indent="0">
              <a:buNone/>
            </a:pPr>
            <a:r>
              <a:rPr lang="en-US" dirty="0" smtClean="0"/>
              <a:t>        │   └── </a:t>
            </a:r>
            <a:r>
              <a:rPr lang="en-US" dirty="0" err="1" smtClean="0"/>
              <a:t>isColor</a:t>
            </a:r>
            <a:r>
              <a:rPr lang="en-US" dirty="0" smtClean="0"/>
              <a:t>()</a:t>
            </a:r>
          </a:p>
          <a:p>
            <a:pPr marL="0" indent="0">
              <a:buNone/>
            </a:pPr>
            <a:r>
              <a:rPr lang="en-US" dirty="0" smtClean="0"/>
              <a:t>        ├── </a:t>
            </a:r>
            <a:r>
              <a:rPr lang="en-US" dirty="0" err="1" smtClean="0"/>
              <a:t>generateResponse</a:t>
            </a:r>
            <a:r>
              <a:rPr lang="en-US" dirty="0" smtClean="0"/>
              <a:t>()</a:t>
            </a:r>
          </a:p>
          <a:p>
            <a:pPr marL="0" indent="0">
              <a:buNone/>
            </a:pPr>
            <a:r>
              <a:rPr lang="en-US" dirty="0" smtClean="0"/>
              <a:t>        └── </a:t>
            </a:r>
            <a:r>
              <a:rPr lang="en-US" dirty="0" err="1" smtClean="0"/>
              <a:t>CSVReader.getResult</a:t>
            </a:r>
            <a:r>
              <a:rPr lang="en-US" dirty="0" smtClean="0"/>
              <a:t>()</a:t>
            </a:r>
          </a:p>
          <a:p>
            <a:pPr marL="0" indent="0">
              <a:buNone/>
            </a:pPr>
            <a:r>
              <a:rPr lang="en-US" dirty="0" smtClean="0"/>
              <a:t>    └── options()</a:t>
            </a:r>
          </a:p>
          <a:p>
            <a:pPr marL="0" indent="0">
              <a:buNone/>
            </a:pPr>
            <a:r>
              <a:rPr lang="en-US" dirty="0" smtClean="0"/>
              <a:t>    └── instructions()</a:t>
            </a:r>
            <a:endParaRPr lang="en-US" dirty="0"/>
          </a:p>
        </p:txBody>
      </p:sp>
    </p:spTree>
    <p:extLst>
      <p:ext uri="{BB962C8B-B14F-4D97-AF65-F5344CB8AC3E}">
        <p14:creationId xmlns:p14="http://schemas.microsoft.com/office/powerpoint/2010/main" val="26891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p:spPr>
        <p:txBody>
          <a:bodyPr>
            <a:normAutofit fontScale="90000"/>
          </a:bodyPr>
          <a:lstStyle/>
          <a:p>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442039"/>
            <a:ext cx="10515600" cy="5811838"/>
          </a:xfrm>
        </p:spPr>
        <p:txBody>
          <a:bodyPr numCol="2">
            <a:normAutofit fontScale="32500" lnSpcReduction="20000"/>
          </a:bodyPr>
          <a:lstStyle/>
          <a:p>
            <a:r>
              <a:rPr lang="en-US" dirty="0" err="1" smtClean="0">
                <a:solidFill>
                  <a:srgbClr val="0070C0"/>
                </a:solidFill>
              </a:rPr>
              <a:t>Thedialogue</a:t>
            </a:r>
            <a:r>
              <a:rPr lang="en-US" dirty="0" smtClean="0">
                <a:solidFill>
                  <a:srgbClr val="0070C0"/>
                </a:solidFill>
              </a:rPr>
              <a:t> or conversation flow</a:t>
            </a:r>
            <a:endParaRPr lang="en-US" dirty="0">
              <a:solidFill>
                <a:srgbClr val="0070C0"/>
              </a:solidFill>
            </a:endParaRPr>
          </a:p>
          <a:p>
            <a:pPr marL="0" indent="0">
              <a:buNone/>
            </a:pPr>
            <a:r>
              <a:rPr lang="en-US" dirty="0" smtClean="0"/>
              <a:t>1-Greeting and User Identification:</a:t>
            </a:r>
          </a:p>
          <a:p>
            <a:pPr marL="0" indent="0">
              <a:buNone/>
            </a:pPr>
            <a:r>
              <a:rPr lang="en-US" dirty="0" smtClean="0"/>
              <a:t>Bot: "Hello! I am hatla2ee, your car buying assistant.“</a:t>
            </a:r>
          </a:p>
          <a:p>
            <a:pPr marL="0" indent="0">
              <a:buNone/>
            </a:pPr>
            <a:r>
              <a:rPr lang="en-US" dirty="0" smtClean="0"/>
              <a:t>Bot: "Please enter your name:“</a:t>
            </a:r>
          </a:p>
          <a:p>
            <a:pPr marL="0" indent="0">
              <a:buNone/>
            </a:pPr>
            <a:r>
              <a:rPr lang="en-US" dirty="0" smtClean="0"/>
              <a:t>[User inputs their name]</a:t>
            </a:r>
          </a:p>
          <a:p>
            <a:pPr marL="0" indent="0">
              <a:buNone/>
            </a:pPr>
            <a:r>
              <a:rPr lang="en-US" dirty="0" smtClean="0"/>
              <a:t>[If it's the first time user, bot proceeds to gather preferences, otherwise, it retrieves user preferences]</a:t>
            </a:r>
          </a:p>
          <a:p>
            <a:pPr marL="0" indent="0">
              <a:buNone/>
            </a:pPr>
            <a:r>
              <a:rPr lang="en-US" dirty="0" smtClean="0"/>
              <a:t>2-Preferences Gathering (if it's the first time):</a:t>
            </a:r>
          </a:p>
          <a:p>
            <a:pPr marL="0" indent="0">
              <a:buNone/>
            </a:pPr>
            <a:r>
              <a:rPr lang="en-US" dirty="0" smtClean="0"/>
              <a:t>Bot: "Please enter your preferences:“</a:t>
            </a:r>
          </a:p>
          <a:p>
            <a:pPr marL="0" indent="0">
              <a:buNone/>
            </a:pPr>
            <a:r>
              <a:rPr lang="en-US" dirty="0" smtClean="0"/>
              <a:t>Bot: "Enter your favorite car brand:“</a:t>
            </a:r>
          </a:p>
          <a:p>
            <a:pPr marL="0" indent="0">
              <a:buNone/>
            </a:pPr>
            <a:r>
              <a:rPr lang="en-US" dirty="0" smtClean="0"/>
              <a:t>[User inputs their favorite car brand]</a:t>
            </a:r>
          </a:p>
          <a:p>
            <a:pPr marL="0" indent="0">
              <a:buNone/>
            </a:pPr>
            <a:r>
              <a:rPr lang="en-US" dirty="0" smtClean="0"/>
              <a:t>Bot: "Enter your favorite model:“</a:t>
            </a:r>
          </a:p>
          <a:p>
            <a:pPr marL="0" indent="0">
              <a:buNone/>
            </a:pPr>
            <a:r>
              <a:rPr lang="en-US" dirty="0" smtClean="0"/>
              <a:t>[User inputs their favorite car model]</a:t>
            </a:r>
          </a:p>
          <a:p>
            <a:pPr marL="0" indent="0">
              <a:buNone/>
            </a:pPr>
            <a:r>
              <a:rPr lang="en-US" dirty="0" smtClean="0"/>
              <a:t>Bot: "Enter your favorite color:“</a:t>
            </a:r>
          </a:p>
          <a:p>
            <a:pPr marL="0" indent="0">
              <a:buNone/>
            </a:pPr>
            <a:r>
              <a:rPr lang="en-US" dirty="0" smtClean="0"/>
              <a:t>[User inputs their favorite car color]</a:t>
            </a:r>
          </a:p>
          <a:p>
            <a:pPr marL="0" indent="0">
              <a:buNone/>
            </a:pPr>
            <a:r>
              <a:rPr lang="en-US" dirty="0" smtClean="0"/>
              <a:t>Bot: "Enter your price range:“</a:t>
            </a:r>
          </a:p>
          <a:p>
            <a:pPr marL="0" indent="0">
              <a:buNone/>
            </a:pPr>
            <a:r>
              <a:rPr lang="en-US" dirty="0" smtClean="0"/>
              <a:t>[User inputs their preferred price range]</a:t>
            </a:r>
          </a:p>
          <a:p>
            <a:pPr marL="0" indent="0">
              <a:buNone/>
            </a:pPr>
            <a:r>
              <a:rPr lang="en-US" dirty="0" smtClean="0"/>
              <a:t>Bot: "Welcome back [User's Name]“</a:t>
            </a:r>
          </a:p>
          <a:p>
            <a:pPr marL="0" indent="0">
              <a:buNone/>
            </a:pPr>
            <a:r>
              <a:rPr lang="en-US" dirty="0" smtClean="0"/>
              <a:t>3-Instruction and Options:</a:t>
            </a:r>
          </a:p>
          <a:p>
            <a:pPr marL="0" indent="0">
              <a:buNone/>
            </a:pPr>
            <a:r>
              <a:rPr lang="en-US" dirty="0" smtClean="0"/>
              <a:t>Bot: "Some instructions first:)“</a:t>
            </a:r>
          </a:p>
          <a:p>
            <a:pPr marL="0" indent="0">
              <a:buNone/>
            </a:pPr>
            <a:r>
              <a:rPr lang="en-US" dirty="0" smtClean="0"/>
              <a:t>Bot: “1-if you want to enter a price write before it the dollar sign.</a:t>
            </a:r>
          </a:p>
          <a:p>
            <a:pPr marL="0" indent="0">
              <a:buNone/>
            </a:pPr>
            <a:r>
              <a:rPr lang="en-US" dirty="0" smtClean="0"/>
              <a:t>[example'$800,000']“</a:t>
            </a:r>
          </a:p>
          <a:p>
            <a:pPr marL="0" indent="0">
              <a:buNone/>
            </a:pPr>
            <a:r>
              <a:rPr lang="en-US" dirty="0" smtClean="0"/>
              <a:t>Bot: “2-if you want to find a car and its name consists of multiple words put a dash between them.</a:t>
            </a:r>
          </a:p>
          <a:p>
            <a:pPr marL="0" indent="0">
              <a:buNone/>
            </a:pPr>
            <a:r>
              <a:rPr lang="en-US" dirty="0" smtClean="0"/>
              <a:t>[example 'g-36-amg']“</a:t>
            </a:r>
          </a:p>
          <a:p>
            <a:pPr marL="0" indent="0">
              <a:buNone/>
            </a:pPr>
            <a:r>
              <a:rPr lang="en-US" dirty="0" smtClean="0"/>
              <a:t>Bot: “3-you can search by 5 things a (car brand name), (car model), (car color), (car make year) or (a budget or price).</a:t>
            </a:r>
          </a:p>
          <a:p>
            <a:pPr marL="0" indent="0">
              <a:buNone/>
            </a:pPr>
            <a:r>
              <a:rPr lang="en-US" dirty="0" smtClean="0"/>
              <a:t>"Bot: "Do you want me to find you a car based on your preferences?"[User responds with yes/no]</a:t>
            </a:r>
          </a:p>
          <a:p>
            <a:pPr marL="0" indent="0">
              <a:buNone/>
            </a:pPr>
            <a:endParaRPr lang="en-US" dirty="0" smtClean="0"/>
          </a:p>
          <a:p>
            <a:pPr marL="0" indent="0">
              <a:buNone/>
            </a:pPr>
            <a:r>
              <a:rPr lang="en-US" dirty="0" smtClean="0"/>
              <a:t>4-User Interaction:</a:t>
            </a:r>
          </a:p>
          <a:p>
            <a:pPr marL="0" indent="0">
              <a:buNone/>
            </a:pPr>
            <a:r>
              <a:rPr lang="en-US" dirty="0" smtClean="0"/>
              <a:t>[If user wants to proceed with preferences]:</a:t>
            </a:r>
          </a:p>
          <a:p>
            <a:pPr marL="0" indent="0">
              <a:buNone/>
            </a:pPr>
            <a:r>
              <a:rPr lang="en-US" dirty="0" smtClean="0"/>
              <a:t>Bot: "what do you want me to find:“</a:t>
            </a:r>
          </a:p>
          <a:p>
            <a:pPr marL="0" indent="0">
              <a:buNone/>
            </a:pPr>
            <a:r>
              <a:rPr lang="en-US" dirty="0" smtClean="0"/>
              <a:t>[User inputs car specifications]</a:t>
            </a:r>
          </a:p>
          <a:p>
            <a:pPr marL="0" indent="0">
              <a:buNone/>
            </a:pPr>
            <a:r>
              <a:rPr lang="en-US" dirty="0" smtClean="0"/>
              <a:t>[Bot processes user input and provides response]</a:t>
            </a:r>
          </a:p>
          <a:p>
            <a:pPr marL="0" indent="0">
              <a:buNone/>
            </a:pPr>
            <a:r>
              <a:rPr lang="en-US" dirty="0" smtClean="0"/>
              <a:t>[If user wants to proceed without preferences]:</a:t>
            </a:r>
          </a:p>
          <a:p>
            <a:pPr marL="0" indent="0">
              <a:buNone/>
            </a:pPr>
            <a:r>
              <a:rPr lang="en-US" dirty="0" smtClean="0"/>
              <a:t>Bot: "what do you want me to find:“</a:t>
            </a:r>
          </a:p>
          <a:p>
            <a:pPr marL="0" indent="0">
              <a:buNone/>
            </a:pPr>
            <a:r>
              <a:rPr lang="en-US" dirty="0" smtClean="0"/>
              <a:t>[User inputs car specifications]</a:t>
            </a:r>
          </a:p>
          <a:p>
            <a:pPr marL="0" indent="0">
              <a:buNone/>
            </a:pPr>
            <a:r>
              <a:rPr lang="en-US" dirty="0" smtClean="0"/>
              <a:t>[Bot processes user input and provides response]</a:t>
            </a:r>
          </a:p>
          <a:p>
            <a:pPr marL="0" indent="0">
              <a:buNone/>
            </a:pPr>
            <a:r>
              <a:rPr lang="en-US" dirty="0" smtClean="0"/>
              <a:t>[If user's input is unclear]:</a:t>
            </a:r>
          </a:p>
          <a:p>
            <a:pPr marL="0" indent="0">
              <a:buNone/>
            </a:pPr>
            <a:r>
              <a:rPr lang="en-US" dirty="0" smtClean="0"/>
              <a:t>Bot: "can't understand“</a:t>
            </a:r>
          </a:p>
          <a:p>
            <a:pPr marL="0" indent="0">
              <a:buNone/>
            </a:pPr>
            <a:r>
              <a:rPr lang="en-US" dirty="0" smtClean="0"/>
              <a:t>Bot: [Options presented again]</a:t>
            </a:r>
          </a:p>
          <a:p>
            <a:pPr marL="0" indent="0">
              <a:buNone/>
            </a:pPr>
            <a:r>
              <a:rPr lang="en-US" dirty="0" smtClean="0"/>
              <a:t>[User selects option or provides more clarity]</a:t>
            </a:r>
          </a:p>
          <a:p>
            <a:pPr marL="0" indent="0">
              <a:buNone/>
            </a:pPr>
            <a:r>
              <a:rPr lang="en-US" dirty="0" smtClean="0"/>
              <a:t>[Bot proceeds accordingly]</a:t>
            </a:r>
          </a:p>
          <a:p>
            <a:pPr marL="0" indent="0">
              <a:buNone/>
            </a:pPr>
            <a:r>
              <a:rPr lang="en-US" dirty="0" smtClean="0"/>
              <a:t>5-Continued </a:t>
            </a:r>
            <a:r>
              <a:rPr lang="en-US" dirty="0" err="1" smtClean="0"/>
              <a:t>Interaction:Bot</a:t>
            </a:r>
            <a:r>
              <a:rPr lang="en-US" dirty="0" smtClean="0"/>
              <a:t>: </a:t>
            </a:r>
          </a:p>
          <a:p>
            <a:pPr marL="0" indent="0">
              <a:buNone/>
            </a:pPr>
            <a:r>
              <a:rPr lang="en-US" dirty="0" smtClean="0"/>
              <a:t>[Displays response]</a:t>
            </a:r>
          </a:p>
          <a:p>
            <a:pPr marL="0" indent="0">
              <a:buNone/>
            </a:pPr>
            <a:r>
              <a:rPr lang="en-US" dirty="0" smtClean="0"/>
              <a:t>[User interacts further or exits]</a:t>
            </a:r>
          </a:p>
          <a:p>
            <a:pPr marL="0" indent="0">
              <a:buNone/>
            </a:pPr>
            <a:r>
              <a:rPr lang="en-US" dirty="0" smtClean="0"/>
              <a:t>[If user wants to continue]:</a:t>
            </a:r>
          </a:p>
          <a:p>
            <a:pPr marL="0" indent="0">
              <a:buNone/>
            </a:pPr>
            <a:r>
              <a:rPr lang="en-US" dirty="0" smtClean="0"/>
              <a:t>Bot: [Asks for user's statement]</a:t>
            </a:r>
          </a:p>
          <a:p>
            <a:pPr marL="0" indent="0">
              <a:buNone/>
            </a:pPr>
            <a:r>
              <a:rPr lang="en-US" dirty="0" smtClean="0"/>
              <a:t>[User provides statement]</a:t>
            </a:r>
          </a:p>
          <a:p>
            <a:pPr marL="0" indent="0">
              <a:buNone/>
            </a:pPr>
            <a:r>
              <a:rPr lang="en-US" dirty="0" smtClean="0"/>
              <a:t>Bot: [Processes statement and provides response]</a:t>
            </a:r>
          </a:p>
          <a:p>
            <a:pPr marL="0" indent="0">
              <a:buNone/>
            </a:pPr>
            <a:r>
              <a:rPr lang="en-US" dirty="0" smtClean="0"/>
              <a:t>[Loop continues until user exits]</a:t>
            </a:r>
          </a:p>
          <a:p>
            <a:pPr marL="0" indent="0">
              <a:buNone/>
            </a:pPr>
            <a:endParaRPr lang="en-US" dirty="0" smtClean="0"/>
          </a:p>
          <a:p>
            <a:pPr marL="0" indent="0">
              <a:buNone/>
            </a:pPr>
            <a:endParaRPr lang="en-US" dirty="0">
              <a:solidFill>
                <a:srgbClr val="0070C0"/>
              </a:solidFill>
            </a:endParaRPr>
          </a:p>
        </p:txBody>
      </p:sp>
    </p:spTree>
    <p:extLst>
      <p:ext uri="{BB962C8B-B14F-4D97-AF65-F5344CB8AC3E}">
        <p14:creationId xmlns:p14="http://schemas.microsoft.com/office/powerpoint/2010/main" val="398857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p:spPr>
        <p:txBody>
          <a:bodyPr>
            <a:normAutofit fontScale="90000"/>
          </a:bodyPr>
          <a:lstStyle/>
          <a:p>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a:xfrm>
            <a:off x="838200" y="442039"/>
            <a:ext cx="10515600" cy="5811838"/>
          </a:xfrm>
        </p:spPr>
        <p:txBody>
          <a:bodyPr>
            <a:normAutofit lnSpcReduction="10000"/>
          </a:bodyPr>
          <a:lstStyle/>
          <a:p>
            <a:pPr marL="0" indent="0">
              <a:buNone/>
            </a:pPr>
            <a:r>
              <a:rPr lang="en-US" sz="3200" dirty="0" smtClean="0">
                <a:solidFill>
                  <a:srgbClr val="002060"/>
                </a:solidFill>
              </a:rPr>
              <a:t>Description</a:t>
            </a:r>
          </a:p>
          <a:p>
            <a:r>
              <a:rPr lang="en-US" dirty="0" smtClean="0">
                <a:solidFill>
                  <a:srgbClr val="0070C0"/>
                </a:solidFill>
              </a:rPr>
              <a:t>Explanation of the theory behind your code.</a:t>
            </a:r>
          </a:p>
          <a:p>
            <a:pPr marL="0" indent="0">
              <a:buNone/>
            </a:pPr>
            <a:r>
              <a:rPr lang="en-US" dirty="0" smtClean="0"/>
              <a:t>The theory behind the code is to help the user find a used car that fits the required specifications</a:t>
            </a:r>
          </a:p>
          <a:p>
            <a:r>
              <a:rPr lang="en-US" dirty="0" smtClean="0">
                <a:solidFill>
                  <a:srgbClr val="0070C0"/>
                </a:solidFill>
              </a:rPr>
              <a:t> Explanation of your chat rules</a:t>
            </a:r>
          </a:p>
          <a:p>
            <a:pPr marL="0" indent="0">
              <a:buNone/>
            </a:pPr>
            <a:r>
              <a:rPr lang="en-US" dirty="0" smtClean="0"/>
              <a:t>If the user starts a small talks , the </a:t>
            </a:r>
            <a:r>
              <a:rPr lang="en-US" dirty="0" err="1" smtClean="0"/>
              <a:t>chatbot</a:t>
            </a:r>
            <a:r>
              <a:rPr lang="en-US" dirty="0" smtClean="0"/>
              <a:t> will respond within the limits of the small talks, and if the user enters a sentence that is not understood and in order, the </a:t>
            </a:r>
            <a:r>
              <a:rPr lang="en-US" dirty="0" err="1" smtClean="0"/>
              <a:t>chatbot</a:t>
            </a:r>
            <a:r>
              <a:rPr lang="en-US" dirty="0" smtClean="0"/>
              <a:t> will filter the speech and take out the important words and respond to them, then the </a:t>
            </a:r>
            <a:r>
              <a:rPr lang="en-US" dirty="0" err="1" smtClean="0"/>
              <a:t>chatbot</a:t>
            </a:r>
            <a:r>
              <a:rPr lang="en-US" dirty="0" smtClean="0"/>
              <a:t> will ask the user how it can help him, if the user responds outside the range of cars. The </a:t>
            </a:r>
            <a:r>
              <a:rPr lang="en-US" dirty="0" err="1" smtClean="0"/>
              <a:t>chatbot</a:t>
            </a:r>
            <a:r>
              <a:rPr lang="en-US" dirty="0" smtClean="0"/>
              <a:t> will tell the user that it cannot help him and ask him to enter something </a:t>
            </a:r>
            <a:r>
              <a:rPr lang="en-US" dirty="0" err="1" smtClean="0"/>
              <a:t>else.If</a:t>
            </a:r>
            <a:r>
              <a:rPr lang="en-US" dirty="0" smtClean="0"/>
              <a:t> he enters the car’s specifications, the </a:t>
            </a:r>
            <a:r>
              <a:rPr lang="en-US" dirty="0" err="1" smtClean="0"/>
              <a:t>chatbot</a:t>
            </a:r>
            <a:r>
              <a:rPr lang="en-US" dirty="0" smtClean="0"/>
              <a:t> will search for suitable cars in the data and then display them to the user.</a:t>
            </a:r>
            <a:endParaRPr lang="en-US" dirty="0"/>
          </a:p>
        </p:txBody>
      </p:sp>
    </p:spTree>
    <p:extLst>
      <p:ext uri="{BB962C8B-B14F-4D97-AF65-F5344CB8AC3E}">
        <p14:creationId xmlns:p14="http://schemas.microsoft.com/office/powerpoint/2010/main" val="3988576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1391</Words>
  <Application>Microsoft Office PowerPoint</Application>
  <PresentationFormat>Widescreen</PresentationFormat>
  <Paragraphs>135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Bahnschrift</vt:lpstr>
      <vt:lpstr>Calibri</vt:lpstr>
      <vt:lpstr>Calibri Light</vt:lpstr>
      <vt:lpstr>Office Theme</vt:lpstr>
      <vt:lpstr>FAITH</vt:lpstr>
      <vt:lpstr>Introduction about the project</vt:lpstr>
      <vt:lpstr>PowerPoint Presentation</vt:lpstr>
      <vt:lpstr>PowerPoint Presentation</vt:lpstr>
      <vt:lpstr>Motivation</vt:lpstr>
      <vt:lpstr>Analysis and Design</vt:lpstr>
      <vt:lpstr> </vt:lpstr>
      <vt:lpstr>  </vt:lpstr>
      <vt:lpstr>  </vt:lpstr>
      <vt:lpstr>Workload distribution within the team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FAITH</dc:title>
  <dc:creator>dell</dc:creator>
  <cp:lastModifiedBy>dell</cp:lastModifiedBy>
  <cp:revision>20</cp:revision>
  <dcterms:created xsi:type="dcterms:W3CDTF">2024-05-08T10:59:08Z</dcterms:created>
  <dcterms:modified xsi:type="dcterms:W3CDTF">2024-05-08T14:59:07Z</dcterms:modified>
</cp:coreProperties>
</file>