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5BCE5C-8E8F-455D-98E1-3BF09D30CC6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327707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BCE5C-8E8F-455D-98E1-3BF09D30CC6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119358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BCE5C-8E8F-455D-98E1-3BF09D30CC6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425420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5BCE5C-8E8F-455D-98E1-3BF09D30CC6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264466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5BCE5C-8E8F-455D-98E1-3BF09D30CC68}"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152787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5BCE5C-8E8F-455D-98E1-3BF09D30CC6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288263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5BCE5C-8E8F-455D-98E1-3BF09D30CC68}"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341784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5BCE5C-8E8F-455D-98E1-3BF09D30CC68}"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3971551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BCE5C-8E8F-455D-98E1-3BF09D30CC68}"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20810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BCE5C-8E8F-455D-98E1-3BF09D30CC6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3883830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BCE5C-8E8F-455D-98E1-3BF09D30CC68}"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BC45-1891-476D-A7B0-317E13584D7D}" type="slidenum">
              <a:rPr lang="en-US" smtClean="0"/>
              <a:t>‹#›</a:t>
            </a:fld>
            <a:endParaRPr lang="en-US"/>
          </a:p>
        </p:txBody>
      </p:sp>
    </p:spTree>
    <p:extLst>
      <p:ext uri="{BB962C8B-B14F-4D97-AF65-F5344CB8AC3E}">
        <p14:creationId xmlns:p14="http://schemas.microsoft.com/office/powerpoint/2010/main" val="55536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BCE5C-8E8F-455D-98E1-3BF09D30CC68}" type="datetimeFigureOut">
              <a:rPr lang="en-US" smtClean="0"/>
              <a:t>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ABC45-1891-476D-A7B0-317E13584D7D}" type="slidenum">
              <a:rPr lang="en-US" smtClean="0"/>
              <a:t>‹#›</a:t>
            </a:fld>
            <a:endParaRPr lang="en-US"/>
          </a:p>
        </p:txBody>
      </p:sp>
    </p:spTree>
    <p:extLst>
      <p:ext uri="{BB962C8B-B14F-4D97-AF65-F5344CB8AC3E}">
        <p14:creationId xmlns:p14="http://schemas.microsoft.com/office/powerpoint/2010/main" val="1884853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smtClean="0">
                <a:solidFill>
                  <a:schemeClr val="accent5">
                    <a:lumMod val="50000"/>
                  </a:schemeClr>
                </a:solidFill>
              </a:rPr>
              <a:t>FAITH</a:t>
            </a:r>
            <a:endParaRPr lang="en-US" sz="9600" dirty="0">
              <a:solidFill>
                <a:schemeClr val="accent5">
                  <a:lumMod val="50000"/>
                </a:schemeClr>
              </a:solidFill>
            </a:endParaRPr>
          </a:p>
        </p:txBody>
      </p:sp>
      <p:sp>
        <p:nvSpPr>
          <p:cNvPr id="3" name="Subtitle 2"/>
          <p:cNvSpPr>
            <a:spLocks noGrp="1"/>
          </p:cNvSpPr>
          <p:nvPr>
            <p:ph type="subTitle" idx="1"/>
          </p:nvPr>
        </p:nvSpPr>
        <p:spPr/>
        <p:txBody>
          <a:bodyPr>
            <a:normAutofit/>
          </a:bodyPr>
          <a:lstStyle/>
          <a:p>
            <a:r>
              <a:rPr lang="en-US" sz="6000" dirty="0" smtClean="0">
                <a:solidFill>
                  <a:schemeClr val="accent5"/>
                </a:solidFill>
              </a:rPr>
              <a:t>MP3 PLAYER</a:t>
            </a:r>
            <a:endParaRPr lang="en-US" sz="6000" dirty="0">
              <a:solidFill>
                <a:schemeClr val="accent5"/>
              </a:solidFill>
            </a:endParaRPr>
          </a:p>
        </p:txBody>
      </p:sp>
    </p:spTree>
    <p:extLst>
      <p:ext uri="{BB962C8B-B14F-4D97-AF65-F5344CB8AC3E}">
        <p14:creationId xmlns:p14="http://schemas.microsoft.com/office/powerpoint/2010/main" val="260396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FUNCTIONS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chemeClr val="accent4">
                    <a:lumMod val="50000"/>
                  </a:schemeClr>
                </a:solidFill>
              </a:rPr>
              <a:t>2. </a:t>
            </a:r>
            <a:r>
              <a:rPr lang="en-US" dirty="0" err="1" smtClean="0">
                <a:solidFill>
                  <a:schemeClr val="accent4">
                    <a:lumMod val="50000"/>
                  </a:schemeClr>
                </a:solidFill>
              </a:rPr>
              <a:t>MainWindow</a:t>
            </a:r>
            <a:r>
              <a:rPr lang="en-US" dirty="0" smtClean="0">
                <a:solidFill>
                  <a:schemeClr val="accent4">
                    <a:lumMod val="50000"/>
                  </a:schemeClr>
                </a:solidFill>
              </a:rPr>
              <a:t> Class:</a:t>
            </a:r>
          </a:p>
          <a:p>
            <a:pPr marL="0" indent="0">
              <a:buNone/>
            </a:pPr>
            <a:r>
              <a:rPr lang="en-US" dirty="0" smtClean="0"/>
              <a:t>Public Member </a:t>
            </a:r>
            <a:r>
              <a:rPr lang="en-US" dirty="0" err="1" smtClean="0"/>
              <a:t>Functions:Constructor</a:t>
            </a:r>
            <a:r>
              <a:rPr lang="en-US" dirty="0" smtClean="0"/>
              <a:t> and Destructor:</a:t>
            </a:r>
          </a:p>
          <a:p>
            <a:pPr marL="0" indent="0">
              <a:buNone/>
            </a:pPr>
            <a:r>
              <a:rPr lang="en-US" dirty="0" smtClean="0">
                <a:solidFill>
                  <a:srgbClr val="7030A0"/>
                </a:solidFill>
              </a:rPr>
              <a:t>-</a:t>
            </a:r>
            <a:r>
              <a:rPr lang="en-US" dirty="0" err="1" smtClean="0">
                <a:solidFill>
                  <a:srgbClr val="7030A0"/>
                </a:solidFill>
              </a:rPr>
              <a:t>MainWindow</a:t>
            </a:r>
            <a:r>
              <a:rPr lang="en-US" dirty="0" smtClean="0">
                <a:solidFill>
                  <a:srgbClr val="7030A0"/>
                </a:solidFill>
              </a:rPr>
              <a:t>(</a:t>
            </a:r>
            <a:r>
              <a:rPr lang="en-US" dirty="0" err="1" smtClean="0">
                <a:solidFill>
                  <a:srgbClr val="7030A0"/>
                </a:solidFill>
              </a:rPr>
              <a:t>QWidget</a:t>
            </a:r>
            <a:r>
              <a:rPr lang="en-US" dirty="0" smtClean="0">
                <a:solidFill>
                  <a:srgbClr val="7030A0"/>
                </a:solidFill>
              </a:rPr>
              <a:t> *parent = </a:t>
            </a:r>
            <a:r>
              <a:rPr lang="en-US" dirty="0" err="1" smtClean="0">
                <a:solidFill>
                  <a:srgbClr val="7030A0"/>
                </a:solidFill>
              </a:rPr>
              <a:t>nullptr</a:t>
            </a:r>
            <a:r>
              <a:rPr lang="en-US" dirty="0" smtClean="0">
                <a:solidFill>
                  <a:srgbClr val="7030A0"/>
                </a:solidFill>
              </a:rPr>
              <a:t>):</a:t>
            </a:r>
            <a:r>
              <a:rPr lang="en-US" dirty="0" smtClean="0"/>
              <a:t>Constructor for the main window.~</a:t>
            </a:r>
            <a:r>
              <a:rPr lang="en-US" dirty="0" err="1" smtClean="0"/>
              <a:t>MainWindow</a:t>
            </a:r>
            <a:r>
              <a:rPr lang="en-US" dirty="0" smtClean="0"/>
              <a:t>(): Destructor for the main </a:t>
            </a:r>
            <a:r>
              <a:rPr lang="en-US" dirty="0" err="1" smtClean="0"/>
              <a:t>window.Playback</a:t>
            </a:r>
            <a:r>
              <a:rPr lang="en-US" dirty="0" smtClean="0"/>
              <a:t> and Position Management:</a:t>
            </a:r>
          </a:p>
          <a:p>
            <a:pPr marL="0" indent="0">
              <a:buNone/>
            </a:pPr>
            <a:r>
              <a:rPr lang="en-US" dirty="0" smtClean="0">
                <a:solidFill>
                  <a:srgbClr val="7030A0"/>
                </a:solidFill>
              </a:rPr>
              <a:t>-seek(</a:t>
            </a:r>
            <a:r>
              <a:rPr lang="en-US" dirty="0" err="1" smtClean="0">
                <a:solidFill>
                  <a:srgbClr val="7030A0"/>
                </a:solidFill>
              </a:rPr>
              <a:t>int</a:t>
            </a:r>
            <a:r>
              <a:rPr lang="en-US" dirty="0" smtClean="0">
                <a:solidFill>
                  <a:srgbClr val="7030A0"/>
                </a:solidFill>
              </a:rPr>
              <a:t> </a:t>
            </a:r>
            <a:r>
              <a:rPr lang="en-US" dirty="0" err="1" smtClean="0">
                <a:solidFill>
                  <a:srgbClr val="7030A0"/>
                </a:solidFill>
              </a:rPr>
              <a:t>Mseconds</a:t>
            </a:r>
            <a:r>
              <a:rPr lang="en-US" dirty="0" smtClean="0">
                <a:solidFill>
                  <a:srgbClr val="7030A0"/>
                </a:solidFill>
              </a:rPr>
              <a:t>): </a:t>
            </a:r>
            <a:r>
              <a:rPr lang="en-US" dirty="0" smtClean="0"/>
              <a:t>Seeks to the specified position in the media.</a:t>
            </a:r>
          </a:p>
          <a:p>
            <a:pPr marL="0" indent="0">
              <a:buNone/>
            </a:pPr>
            <a:r>
              <a:rPr lang="en-US" dirty="0" smtClean="0">
                <a:solidFill>
                  <a:srgbClr val="7030A0"/>
                </a:solidFill>
              </a:rPr>
              <a:t>-</a:t>
            </a:r>
            <a:r>
              <a:rPr lang="en-US" dirty="0" err="1" smtClean="0">
                <a:solidFill>
                  <a:srgbClr val="7030A0"/>
                </a:solidFill>
              </a:rPr>
              <a:t>durationChanged</a:t>
            </a:r>
            <a:r>
              <a:rPr lang="en-US" dirty="0" smtClean="0">
                <a:solidFill>
                  <a:srgbClr val="7030A0"/>
                </a:solidFill>
              </a:rPr>
              <a:t>(qint64 duration): </a:t>
            </a:r>
            <a:r>
              <a:rPr lang="en-US" dirty="0" smtClean="0"/>
              <a:t>Slot for handling duration changes.</a:t>
            </a:r>
          </a:p>
        </p:txBody>
      </p:sp>
    </p:spTree>
    <p:extLst>
      <p:ext uri="{BB962C8B-B14F-4D97-AF65-F5344CB8AC3E}">
        <p14:creationId xmlns:p14="http://schemas.microsoft.com/office/powerpoint/2010/main" val="20402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FUNCTIONS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7030A0"/>
                </a:solidFill>
              </a:rPr>
              <a:t>-</a:t>
            </a:r>
            <a:r>
              <a:rPr lang="en-US" dirty="0" err="1" smtClean="0">
                <a:solidFill>
                  <a:srgbClr val="7030A0"/>
                </a:solidFill>
              </a:rPr>
              <a:t>positionChanged</a:t>
            </a:r>
            <a:r>
              <a:rPr lang="en-US" dirty="0" smtClean="0">
                <a:solidFill>
                  <a:srgbClr val="7030A0"/>
                </a:solidFill>
              </a:rPr>
              <a:t>(qint64 progress): </a:t>
            </a:r>
            <a:r>
              <a:rPr lang="en-US" dirty="0" smtClean="0"/>
              <a:t>Slot for handling position </a:t>
            </a:r>
            <a:r>
              <a:rPr lang="en-US" dirty="0" err="1" smtClean="0"/>
              <a:t>changes.User</a:t>
            </a:r>
            <a:r>
              <a:rPr lang="en-US" dirty="0" smtClean="0"/>
              <a:t> Interface and Interaction:</a:t>
            </a:r>
          </a:p>
          <a:p>
            <a:pPr marL="0" indent="0">
              <a:buNone/>
            </a:pPr>
            <a:r>
              <a:rPr lang="en-US" dirty="0" smtClean="0">
                <a:solidFill>
                  <a:srgbClr val="7030A0"/>
                </a:solidFill>
              </a:rPr>
              <a:t>-</a:t>
            </a:r>
            <a:r>
              <a:rPr lang="en-US" dirty="0" err="1" smtClean="0">
                <a:solidFill>
                  <a:srgbClr val="7030A0"/>
                </a:solidFill>
              </a:rPr>
              <a:t>on_pushButton_pause_play_clicked</a:t>
            </a:r>
            <a:r>
              <a:rPr lang="en-US" dirty="0" smtClean="0">
                <a:solidFill>
                  <a:srgbClr val="7030A0"/>
                </a:solidFill>
              </a:rPr>
              <a:t>(): </a:t>
            </a:r>
            <a:r>
              <a:rPr lang="en-US" dirty="0" smtClean="0"/>
              <a:t>Toggles play/pause state of the media player.</a:t>
            </a:r>
          </a:p>
          <a:p>
            <a:pPr marL="0" indent="0">
              <a:buNone/>
            </a:pPr>
            <a:r>
              <a:rPr lang="en-US" dirty="0" smtClean="0">
                <a:solidFill>
                  <a:srgbClr val="7030A0"/>
                </a:solidFill>
              </a:rPr>
              <a:t>-</a:t>
            </a:r>
            <a:r>
              <a:rPr lang="en-US" dirty="0" err="1" smtClean="0">
                <a:solidFill>
                  <a:srgbClr val="7030A0"/>
                </a:solidFill>
              </a:rPr>
              <a:t>on_actionopen_audio_File_triggered</a:t>
            </a:r>
            <a:r>
              <a:rPr lang="en-US" dirty="0" smtClean="0">
                <a:solidFill>
                  <a:srgbClr val="7030A0"/>
                </a:solidFill>
              </a:rPr>
              <a:t>(): </a:t>
            </a:r>
            <a:r>
              <a:rPr lang="en-US" dirty="0" smtClean="0"/>
              <a:t>Opens an audio file and adds it to the playlist.</a:t>
            </a:r>
          </a:p>
          <a:p>
            <a:pPr marL="0" indent="0">
              <a:buNone/>
            </a:pPr>
            <a:r>
              <a:rPr lang="en-US" dirty="0" smtClean="0">
                <a:solidFill>
                  <a:srgbClr val="7030A0"/>
                </a:solidFill>
              </a:rPr>
              <a:t>-</a:t>
            </a:r>
            <a:r>
              <a:rPr lang="en-US" dirty="0" err="1" smtClean="0">
                <a:solidFill>
                  <a:srgbClr val="7030A0"/>
                </a:solidFill>
              </a:rPr>
              <a:t>on_horizontalSlider_volume_sliderMoved</a:t>
            </a:r>
            <a:r>
              <a:rPr lang="en-US" dirty="0" smtClean="0">
                <a:solidFill>
                  <a:srgbClr val="7030A0"/>
                </a:solidFill>
              </a:rPr>
              <a:t>(</a:t>
            </a:r>
            <a:r>
              <a:rPr lang="en-US" dirty="0" err="1" smtClean="0">
                <a:solidFill>
                  <a:srgbClr val="7030A0"/>
                </a:solidFill>
              </a:rPr>
              <a:t>int</a:t>
            </a:r>
            <a:r>
              <a:rPr lang="en-US" dirty="0" smtClean="0">
                <a:solidFill>
                  <a:srgbClr val="7030A0"/>
                </a:solidFill>
              </a:rPr>
              <a:t> position): </a:t>
            </a:r>
            <a:r>
              <a:rPr lang="en-US" dirty="0" smtClean="0"/>
              <a:t>Adjusts the volume based on the slider position.</a:t>
            </a:r>
          </a:p>
          <a:p>
            <a:pPr marL="0" indent="0">
              <a:buNone/>
            </a:pPr>
            <a:r>
              <a:rPr lang="en-US" dirty="0" smtClean="0">
                <a:solidFill>
                  <a:srgbClr val="7030A0"/>
                </a:solidFill>
              </a:rPr>
              <a:t>-</a:t>
            </a:r>
            <a:r>
              <a:rPr lang="en-US" dirty="0" err="1" smtClean="0">
                <a:solidFill>
                  <a:srgbClr val="7030A0"/>
                </a:solidFill>
              </a:rPr>
              <a:t>on_actionname_playlist_triggered</a:t>
            </a:r>
            <a:r>
              <a:rPr lang="en-US" dirty="0" smtClean="0">
                <a:solidFill>
                  <a:srgbClr val="7030A0"/>
                </a:solidFill>
              </a:rPr>
              <a:t>(): </a:t>
            </a:r>
            <a:r>
              <a:rPr lang="en-US" dirty="0" smtClean="0"/>
              <a:t>Displays playlist information in the user interface.</a:t>
            </a:r>
          </a:p>
          <a:p>
            <a:pPr marL="0" indent="0">
              <a:buNone/>
            </a:pPr>
            <a:r>
              <a:rPr lang="en-US" dirty="0" smtClean="0">
                <a:solidFill>
                  <a:srgbClr val="7030A0"/>
                </a:solidFill>
              </a:rPr>
              <a:t>-</a:t>
            </a:r>
            <a:r>
              <a:rPr lang="en-US" dirty="0" err="1" smtClean="0">
                <a:solidFill>
                  <a:srgbClr val="7030A0"/>
                </a:solidFill>
              </a:rPr>
              <a:t>on_pushButton_prev_clicked</a:t>
            </a:r>
            <a:r>
              <a:rPr lang="en-US" dirty="0" smtClean="0">
                <a:solidFill>
                  <a:srgbClr val="7030A0"/>
                </a:solidFill>
              </a:rPr>
              <a:t>():</a:t>
            </a:r>
            <a:r>
              <a:rPr lang="en-US" dirty="0" smtClean="0"/>
              <a:t> Plays the previous song in the playlist.</a:t>
            </a:r>
          </a:p>
          <a:p>
            <a:pPr marL="0" indent="0">
              <a:buNone/>
            </a:pPr>
            <a:endParaRPr lang="en-US" dirty="0" smtClean="0"/>
          </a:p>
        </p:txBody>
      </p:sp>
    </p:spTree>
    <p:extLst>
      <p:ext uri="{BB962C8B-B14F-4D97-AF65-F5344CB8AC3E}">
        <p14:creationId xmlns:p14="http://schemas.microsoft.com/office/powerpoint/2010/main" val="204025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FUNCTIONS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t>
            </a:r>
            <a:r>
              <a:rPr lang="en-US" dirty="0" err="1" smtClean="0">
                <a:solidFill>
                  <a:srgbClr val="7030A0"/>
                </a:solidFill>
              </a:rPr>
              <a:t>on_pushButton_next_clicked</a:t>
            </a:r>
            <a:r>
              <a:rPr lang="en-US" dirty="0" smtClean="0">
                <a:solidFill>
                  <a:srgbClr val="7030A0"/>
                </a:solidFill>
              </a:rPr>
              <a:t>(): </a:t>
            </a:r>
            <a:r>
              <a:rPr lang="en-US" dirty="0" smtClean="0"/>
              <a:t>Plays the next song in the playlist.</a:t>
            </a:r>
          </a:p>
          <a:p>
            <a:pPr marL="0" indent="0">
              <a:buNone/>
            </a:pPr>
            <a:r>
              <a:rPr lang="en-US" dirty="0" smtClean="0">
                <a:solidFill>
                  <a:srgbClr val="7030A0"/>
                </a:solidFill>
              </a:rPr>
              <a:t>-</a:t>
            </a:r>
            <a:r>
              <a:rPr lang="en-US" dirty="0" err="1" smtClean="0">
                <a:solidFill>
                  <a:srgbClr val="7030A0"/>
                </a:solidFill>
              </a:rPr>
              <a:t>on_horizontalSlider_seek_bar_sliderMoved</a:t>
            </a:r>
            <a:r>
              <a:rPr lang="en-US" dirty="0" smtClean="0">
                <a:solidFill>
                  <a:srgbClr val="7030A0"/>
                </a:solidFill>
              </a:rPr>
              <a:t>(</a:t>
            </a:r>
            <a:r>
              <a:rPr lang="en-US" dirty="0" err="1" smtClean="0">
                <a:solidFill>
                  <a:srgbClr val="7030A0"/>
                </a:solidFill>
              </a:rPr>
              <a:t>int</a:t>
            </a:r>
            <a:r>
              <a:rPr lang="en-US" dirty="0" smtClean="0">
                <a:solidFill>
                  <a:srgbClr val="7030A0"/>
                </a:solidFill>
              </a:rPr>
              <a:t> position): </a:t>
            </a:r>
            <a:r>
              <a:rPr lang="en-US" dirty="0" smtClean="0"/>
              <a:t>Seeks to a specific position in the media.</a:t>
            </a:r>
          </a:p>
          <a:p>
            <a:pPr marL="0" indent="0">
              <a:buNone/>
            </a:pPr>
            <a:r>
              <a:rPr lang="en-US" dirty="0" smtClean="0">
                <a:solidFill>
                  <a:srgbClr val="7030A0"/>
                </a:solidFill>
              </a:rPr>
              <a:t>-</a:t>
            </a:r>
            <a:r>
              <a:rPr lang="en-US" dirty="0" err="1" smtClean="0">
                <a:solidFill>
                  <a:srgbClr val="7030A0"/>
                </a:solidFill>
              </a:rPr>
              <a:t>on_listWidget_itemDoubleClicked</a:t>
            </a:r>
            <a:r>
              <a:rPr lang="en-US" dirty="0" smtClean="0">
                <a:solidFill>
                  <a:srgbClr val="7030A0"/>
                </a:solidFill>
              </a:rPr>
              <a:t>(</a:t>
            </a:r>
            <a:r>
              <a:rPr lang="en-US" dirty="0" err="1" smtClean="0">
                <a:solidFill>
                  <a:srgbClr val="7030A0"/>
                </a:solidFill>
              </a:rPr>
              <a:t>QListWidgetItem</a:t>
            </a:r>
            <a:r>
              <a:rPr lang="en-US" dirty="0" smtClean="0">
                <a:solidFill>
                  <a:srgbClr val="7030A0"/>
                </a:solidFill>
              </a:rPr>
              <a:t> *item): </a:t>
            </a:r>
            <a:r>
              <a:rPr lang="en-US" dirty="0" smtClean="0"/>
              <a:t>Plays the selected song from the </a:t>
            </a:r>
            <a:r>
              <a:rPr lang="en-US" dirty="0" err="1" smtClean="0"/>
              <a:t>playlist.Playlist</a:t>
            </a:r>
            <a:r>
              <a:rPr lang="en-US" dirty="0" smtClean="0"/>
              <a:t> Management:</a:t>
            </a:r>
          </a:p>
          <a:p>
            <a:pPr marL="0" indent="0">
              <a:buNone/>
            </a:pPr>
            <a:r>
              <a:rPr lang="en-US" dirty="0" smtClean="0">
                <a:solidFill>
                  <a:srgbClr val="7030A0"/>
                </a:solidFill>
              </a:rPr>
              <a:t>-</a:t>
            </a:r>
            <a:r>
              <a:rPr lang="en-US" dirty="0" err="1" smtClean="0">
                <a:solidFill>
                  <a:srgbClr val="7030A0"/>
                </a:solidFill>
              </a:rPr>
              <a:t>on_actionadd_new_playlist_triggered</a:t>
            </a:r>
            <a:r>
              <a:rPr lang="en-US" dirty="0" smtClean="0">
                <a:solidFill>
                  <a:srgbClr val="7030A0"/>
                </a:solidFill>
              </a:rPr>
              <a:t>(): </a:t>
            </a:r>
            <a:r>
              <a:rPr lang="en-US" dirty="0" smtClean="0"/>
              <a:t>Adds a new playlist option to the menu.</a:t>
            </a:r>
          </a:p>
          <a:p>
            <a:pPr marL="0" indent="0">
              <a:buNone/>
            </a:pPr>
            <a:r>
              <a:rPr lang="en-US" dirty="0" smtClean="0">
                <a:solidFill>
                  <a:srgbClr val="7030A0"/>
                </a:solidFill>
              </a:rPr>
              <a:t>-</a:t>
            </a:r>
            <a:r>
              <a:rPr lang="en-US" dirty="0" err="1" smtClean="0">
                <a:solidFill>
                  <a:srgbClr val="7030A0"/>
                </a:solidFill>
              </a:rPr>
              <a:t>on_new_playlist_option_triggered</a:t>
            </a:r>
            <a:r>
              <a:rPr lang="en-US" dirty="0" smtClean="0">
                <a:solidFill>
                  <a:srgbClr val="7030A0"/>
                </a:solidFill>
              </a:rPr>
              <a:t>(): </a:t>
            </a:r>
            <a:r>
              <a:rPr lang="en-US" dirty="0" smtClean="0"/>
              <a:t>Handles functionality for the newly added playlist </a:t>
            </a:r>
            <a:r>
              <a:rPr lang="en-US" dirty="0" err="1" smtClean="0"/>
              <a:t>option.Volume</a:t>
            </a:r>
            <a:r>
              <a:rPr lang="en-US" dirty="0" smtClean="0"/>
              <a:t> Control:</a:t>
            </a:r>
          </a:p>
          <a:p>
            <a:pPr marL="0" indent="0">
              <a:buNone/>
            </a:pPr>
            <a:r>
              <a:rPr lang="en-US" dirty="0" smtClean="0">
                <a:solidFill>
                  <a:srgbClr val="7030A0"/>
                </a:solidFill>
              </a:rPr>
              <a:t>-volume() </a:t>
            </a:r>
            <a:r>
              <a:rPr lang="en-US" dirty="0" err="1" smtClean="0">
                <a:solidFill>
                  <a:srgbClr val="7030A0"/>
                </a:solidFill>
              </a:rPr>
              <a:t>const</a:t>
            </a:r>
            <a:r>
              <a:rPr lang="en-US" dirty="0" smtClean="0">
                <a:solidFill>
                  <a:srgbClr val="7030A0"/>
                </a:solidFill>
              </a:rPr>
              <a:t>: </a:t>
            </a:r>
            <a:r>
              <a:rPr lang="en-US" dirty="0" smtClean="0"/>
              <a:t>Gets the current volume level.</a:t>
            </a:r>
          </a:p>
          <a:p>
            <a:pPr marL="0" indent="0">
              <a:buNone/>
            </a:pPr>
            <a:r>
              <a:rPr lang="en-US" dirty="0" smtClean="0">
                <a:solidFill>
                  <a:srgbClr val="7030A0"/>
                </a:solidFill>
              </a:rPr>
              <a:t>-</a:t>
            </a:r>
            <a:r>
              <a:rPr lang="en-US" dirty="0" err="1" smtClean="0">
                <a:solidFill>
                  <a:srgbClr val="7030A0"/>
                </a:solidFill>
              </a:rPr>
              <a:t>setVolume</a:t>
            </a:r>
            <a:r>
              <a:rPr lang="en-US" dirty="0" smtClean="0">
                <a:solidFill>
                  <a:srgbClr val="7030A0"/>
                </a:solidFill>
              </a:rPr>
              <a:t>(float volume): </a:t>
            </a:r>
            <a:r>
              <a:rPr lang="en-US" dirty="0" smtClean="0"/>
              <a:t>Sets the volume based on the given level.</a:t>
            </a:r>
          </a:p>
          <a:p>
            <a:pPr marL="0" indent="0">
              <a:buNone/>
            </a:pPr>
            <a:endParaRPr lang="en-US" dirty="0" smtClean="0"/>
          </a:p>
        </p:txBody>
      </p:sp>
    </p:spTree>
    <p:extLst>
      <p:ext uri="{BB962C8B-B14F-4D97-AF65-F5344CB8AC3E}">
        <p14:creationId xmlns:p14="http://schemas.microsoft.com/office/powerpoint/2010/main" val="204025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FUNCTIONS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accent2">
                    <a:lumMod val="50000"/>
                  </a:schemeClr>
                </a:solidFill>
              </a:rPr>
              <a:t>3. </a:t>
            </a:r>
            <a:r>
              <a:rPr lang="en-US" dirty="0" err="1" smtClean="0">
                <a:solidFill>
                  <a:schemeClr val="accent2">
                    <a:lumMod val="50000"/>
                  </a:schemeClr>
                </a:solidFill>
              </a:rPr>
              <a:t>PlayList</a:t>
            </a:r>
            <a:r>
              <a:rPr lang="en-US" dirty="0" smtClean="0">
                <a:solidFill>
                  <a:schemeClr val="accent2">
                    <a:lumMod val="50000"/>
                  </a:schemeClr>
                </a:solidFill>
              </a:rPr>
              <a:t> Class:</a:t>
            </a:r>
          </a:p>
          <a:p>
            <a:pPr marL="0" indent="0">
              <a:buNone/>
            </a:pPr>
            <a:r>
              <a:rPr lang="en-US" dirty="0" smtClean="0"/>
              <a:t>Public Member </a:t>
            </a:r>
            <a:r>
              <a:rPr lang="en-US" dirty="0" err="1" smtClean="0"/>
              <a:t>Functions:Constructor</a:t>
            </a:r>
            <a:r>
              <a:rPr lang="en-US" dirty="0" smtClean="0"/>
              <a:t>, Destructor, and Copy Operations:</a:t>
            </a:r>
          </a:p>
          <a:p>
            <a:pPr marL="0" indent="0">
              <a:buNone/>
            </a:pPr>
            <a:r>
              <a:rPr lang="en-US" dirty="0" smtClean="0">
                <a:solidFill>
                  <a:srgbClr val="7030A0"/>
                </a:solidFill>
              </a:rPr>
              <a:t>-</a:t>
            </a:r>
            <a:r>
              <a:rPr lang="en-US" dirty="0" err="1" smtClean="0">
                <a:solidFill>
                  <a:srgbClr val="7030A0"/>
                </a:solidFill>
              </a:rPr>
              <a:t>PlayList</a:t>
            </a:r>
            <a:r>
              <a:rPr lang="en-US" dirty="0" smtClean="0">
                <a:solidFill>
                  <a:srgbClr val="7030A0"/>
                </a:solidFill>
              </a:rPr>
              <a:t>(): </a:t>
            </a:r>
            <a:r>
              <a:rPr lang="en-US" dirty="0" smtClean="0"/>
              <a:t>Default constructor.-</a:t>
            </a:r>
            <a:r>
              <a:rPr lang="en-US" dirty="0" err="1" smtClean="0"/>
              <a:t>PlayList</a:t>
            </a:r>
            <a:r>
              <a:rPr lang="en-US" dirty="0" smtClean="0"/>
              <a:t>(</a:t>
            </a:r>
            <a:r>
              <a:rPr lang="en-US" dirty="0" err="1" smtClean="0"/>
              <a:t>const</a:t>
            </a:r>
            <a:r>
              <a:rPr lang="en-US" dirty="0" smtClean="0"/>
              <a:t> </a:t>
            </a:r>
            <a:r>
              <a:rPr lang="en-US" dirty="0" err="1" smtClean="0"/>
              <a:t>PlayList</a:t>
            </a:r>
            <a:r>
              <a:rPr lang="en-US" dirty="0" smtClean="0"/>
              <a:t> &amp;): Copy constructor.</a:t>
            </a:r>
          </a:p>
          <a:p>
            <a:pPr marL="0" indent="0">
              <a:buNone/>
            </a:pPr>
            <a:r>
              <a:rPr lang="en-US" dirty="0" smtClean="0">
                <a:solidFill>
                  <a:srgbClr val="7030A0"/>
                </a:solidFill>
              </a:rPr>
              <a:t>-</a:t>
            </a:r>
            <a:r>
              <a:rPr lang="en-US" dirty="0" err="1" smtClean="0">
                <a:solidFill>
                  <a:srgbClr val="7030A0"/>
                </a:solidFill>
              </a:rPr>
              <a:t>PlayList</a:t>
            </a:r>
            <a:r>
              <a:rPr lang="en-US" dirty="0" smtClean="0">
                <a:solidFill>
                  <a:srgbClr val="7030A0"/>
                </a:solidFill>
              </a:rPr>
              <a:t> &amp;operator=(</a:t>
            </a:r>
            <a:r>
              <a:rPr lang="en-US" dirty="0" err="1" smtClean="0">
                <a:solidFill>
                  <a:srgbClr val="7030A0"/>
                </a:solidFill>
              </a:rPr>
              <a:t>const</a:t>
            </a:r>
            <a:r>
              <a:rPr lang="en-US" dirty="0" smtClean="0">
                <a:solidFill>
                  <a:srgbClr val="7030A0"/>
                </a:solidFill>
              </a:rPr>
              <a:t> </a:t>
            </a:r>
            <a:r>
              <a:rPr lang="en-US" dirty="0" err="1" smtClean="0">
                <a:solidFill>
                  <a:srgbClr val="7030A0"/>
                </a:solidFill>
              </a:rPr>
              <a:t>PlayList</a:t>
            </a:r>
            <a:r>
              <a:rPr lang="en-US" dirty="0" smtClean="0">
                <a:solidFill>
                  <a:srgbClr val="7030A0"/>
                </a:solidFill>
              </a:rPr>
              <a:t> &amp;): </a:t>
            </a:r>
            <a:r>
              <a:rPr lang="en-US" dirty="0" smtClean="0"/>
              <a:t>Assignment operator.~</a:t>
            </a:r>
            <a:r>
              <a:rPr lang="en-US" dirty="0" err="1" smtClean="0"/>
              <a:t>PlayList</a:t>
            </a:r>
            <a:r>
              <a:rPr lang="en-US" dirty="0" smtClean="0"/>
              <a:t>(): </a:t>
            </a:r>
            <a:r>
              <a:rPr lang="en-US" dirty="0" err="1" smtClean="0"/>
              <a:t>Destructor.Song</a:t>
            </a:r>
            <a:r>
              <a:rPr lang="en-US" dirty="0" smtClean="0"/>
              <a:t> Management:</a:t>
            </a:r>
          </a:p>
          <a:p>
            <a:pPr marL="0" indent="0">
              <a:buNone/>
            </a:pPr>
            <a:r>
              <a:rPr lang="en-US" dirty="0" smtClean="0">
                <a:solidFill>
                  <a:srgbClr val="7030A0"/>
                </a:solidFill>
              </a:rPr>
              <a:t>-</a:t>
            </a:r>
            <a:r>
              <a:rPr lang="en-US" dirty="0" err="1" smtClean="0">
                <a:solidFill>
                  <a:srgbClr val="7030A0"/>
                </a:solidFill>
              </a:rPr>
              <a:t>addSong</a:t>
            </a:r>
            <a:r>
              <a:rPr lang="en-US" dirty="0" smtClean="0">
                <a:solidFill>
                  <a:srgbClr val="7030A0"/>
                </a:solidFill>
              </a:rPr>
              <a:t>(</a:t>
            </a:r>
            <a:r>
              <a:rPr lang="en-US" dirty="0" err="1" smtClean="0">
                <a:solidFill>
                  <a:srgbClr val="7030A0"/>
                </a:solidFill>
              </a:rPr>
              <a:t>QFileInfo</a:t>
            </a:r>
            <a:r>
              <a:rPr lang="en-US" dirty="0" smtClean="0">
                <a:solidFill>
                  <a:srgbClr val="7030A0"/>
                </a:solidFill>
              </a:rPr>
              <a:t> </a:t>
            </a:r>
            <a:r>
              <a:rPr lang="en-US" dirty="0" err="1" smtClean="0">
                <a:solidFill>
                  <a:srgbClr val="7030A0"/>
                </a:solidFill>
              </a:rPr>
              <a:t>newSong</a:t>
            </a:r>
            <a:r>
              <a:rPr lang="en-US" dirty="0" smtClean="0">
                <a:solidFill>
                  <a:srgbClr val="7030A0"/>
                </a:solidFill>
              </a:rPr>
              <a:t>): </a:t>
            </a:r>
            <a:r>
              <a:rPr lang="en-US" dirty="0" smtClean="0"/>
              <a:t>Adds a new song to the playlist.</a:t>
            </a:r>
          </a:p>
          <a:p>
            <a:pPr marL="0" indent="0">
              <a:buNone/>
            </a:pPr>
            <a:r>
              <a:rPr lang="en-US" dirty="0" smtClean="0">
                <a:solidFill>
                  <a:srgbClr val="7030A0"/>
                </a:solidFill>
              </a:rPr>
              <a:t>-</a:t>
            </a:r>
            <a:r>
              <a:rPr lang="en-US" dirty="0" err="1" smtClean="0">
                <a:solidFill>
                  <a:srgbClr val="7030A0"/>
                </a:solidFill>
              </a:rPr>
              <a:t>removeSong</a:t>
            </a:r>
            <a:r>
              <a:rPr lang="en-US" dirty="0" smtClean="0">
                <a:solidFill>
                  <a:srgbClr val="7030A0"/>
                </a:solidFill>
              </a:rPr>
              <a:t>():</a:t>
            </a:r>
            <a:r>
              <a:rPr lang="en-US" dirty="0" smtClean="0"/>
              <a:t> Removes a song from the </a:t>
            </a:r>
            <a:r>
              <a:rPr lang="en-US" dirty="0" err="1" smtClean="0"/>
              <a:t>playlist.Playlist</a:t>
            </a:r>
            <a:r>
              <a:rPr lang="en-US" dirty="0" smtClean="0"/>
              <a:t> Information:</a:t>
            </a:r>
          </a:p>
          <a:p>
            <a:pPr marL="0" indent="0">
              <a:buNone/>
            </a:pPr>
            <a:r>
              <a:rPr lang="en-US" dirty="0" smtClean="0">
                <a:solidFill>
                  <a:srgbClr val="7030A0"/>
                </a:solidFill>
              </a:rPr>
              <a:t>-</a:t>
            </a:r>
            <a:r>
              <a:rPr lang="en-US" dirty="0" err="1" smtClean="0">
                <a:solidFill>
                  <a:srgbClr val="7030A0"/>
                </a:solidFill>
              </a:rPr>
              <a:t>getcurSong</a:t>
            </a:r>
            <a:r>
              <a:rPr lang="en-US" dirty="0" smtClean="0">
                <a:solidFill>
                  <a:srgbClr val="7030A0"/>
                </a:solidFill>
              </a:rPr>
              <a:t>(): </a:t>
            </a:r>
            <a:r>
              <a:rPr lang="en-US" dirty="0" smtClean="0"/>
              <a:t>Gets information about the current song.</a:t>
            </a:r>
          </a:p>
          <a:p>
            <a:pPr marL="0" indent="0">
              <a:buNone/>
            </a:pPr>
            <a:r>
              <a:rPr lang="en-US" dirty="0" smtClean="0">
                <a:solidFill>
                  <a:srgbClr val="7030A0"/>
                </a:solidFill>
              </a:rPr>
              <a:t>-</a:t>
            </a:r>
            <a:r>
              <a:rPr lang="en-US" dirty="0" err="1" smtClean="0">
                <a:solidFill>
                  <a:srgbClr val="7030A0"/>
                </a:solidFill>
              </a:rPr>
              <a:t>displayPLayList</a:t>
            </a:r>
            <a:r>
              <a:rPr lang="en-US" dirty="0" smtClean="0">
                <a:solidFill>
                  <a:srgbClr val="7030A0"/>
                </a:solidFill>
              </a:rPr>
              <a:t>(</a:t>
            </a:r>
            <a:r>
              <a:rPr lang="en-US" dirty="0" err="1" smtClean="0">
                <a:solidFill>
                  <a:srgbClr val="7030A0"/>
                </a:solidFill>
              </a:rPr>
              <a:t>int</a:t>
            </a:r>
            <a:r>
              <a:rPr lang="en-US" dirty="0" smtClean="0">
                <a:solidFill>
                  <a:srgbClr val="7030A0"/>
                </a:solidFill>
              </a:rPr>
              <a:t> index): </a:t>
            </a:r>
            <a:r>
              <a:rPr lang="en-US" dirty="0" smtClean="0"/>
              <a:t>Displays information about a song at a given index.</a:t>
            </a:r>
          </a:p>
        </p:txBody>
      </p:sp>
    </p:spTree>
    <p:extLst>
      <p:ext uri="{BB962C8B-B14F-4D97-AF65-F5344CB8AC3E}">
        <p14:creationId xmlns:p14="http://schemas.microsoft.com/office/powerpoint/2010/main" val="204025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FUNCTIONS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7030A0"/>
                </a:solidFill>
              </a:rPr>
              <a:t>-</a:t>
            </a:r>
            <a:r>
              <a:rPr lang="en-US" dirty="0" err="1" smtClean="0">
                <a:solidFill>
                  <a:srgbClr val="7030A0"/>
                </a:solidFill>
              </a:rPr>
              <a:t>getnumSongs</a:t>
            </a:r>
            <a:r>
              <a:rPr lang="en-US" dirty="0" smtClean="0">
                <a:solidFill>
                  <a:srgbClr val="7030A0"/>
                </a:solidFill>
              </a:rPr>
              <a:t>(): </a:t>
            </a:r>
            <a:r>
              <a:rPr lang="en-US" dirty="0" smtClean="0"/>
              <a:t>Gets the number of songs in the playlist.</a:t>
            </a:r>
          </a:p>
          <a:p>
            <a:pPr marL="0" indent="0">
              <a:buNone/>
            </a:pPr>
            <a:r>
              <a:rPr lang="en-US" dirty="0" smtClean="0">
                <a:solidFill>
                  <a:srgbClr val="7030A0"/>
                </a:solidFill>
              </a:rPr>
              <a:t>-</a:t>
            </a:r>
            <a:r>
              <a:rPr lang="en-US" dirty="0" err="1" smtClean="0">
                <a:solidFill>
                  <a:srgbClr val="7030A0"/>
                </a:solidFill>
              </a:rPr>
              <a:t>setname</a:t>
            </a:r>
            <a:r>
              <a:rPr lang="en-US" dirty="0" smtClean="0">
                <a:solidFill>
                  <a:srgbClr val="7030A0"/>
                </a:solidFill>
              </a:rPr>
              <a:t>(): </a:t>
            </a:r>
            <a:r>
              <a:rPr lang="en-US" dirty="0" smtClean="0"/>
              <a:t>Sets the name of the playlist.</a:t>
            </a:r>
          </a:p>
          <a:p>
            <a:pPr marL="0" indent="0">
              <a:buNone/>
            </a:pPr>
            <a:r>
              <a:rPr lang="en-US" dirty="0" smtClean="0">
                <a:solidFill>
                  <a:srgbClr val="7030A0"/>
                </a:solidFill>
              </a:rPr>
              <a:t>-</a:t>
            </a:r>
            <a:r>
              <a:rPr lang="en-US" dirty="0" err="1" smtClean="0">
                <a:solidFill>
                  <a:srgbClr val="7030A0"/>
                </a:solidFill>
              </a:rPr>
              <a:t>getName</a:t>
            </a:r>
            <a:r>
              <a:rPr lang="en-US" dirty="0" smtClean="0">
                <a:solidFill>
                  <a:srgbClr val="7030A0"/>
                </a:solidFill>
              </a:rPr>
              <a:t>(): </a:t>
            </a:r>
            <a:r>
              <a:rPr lang="en-US" dirty="0" smtClean="0"/>
              <a:t>Gets the name of the </a:t>
            </a:r>
            <a:r>
              <a:rPr lang="en-US" dirty="0" err="1" smtClean="0"/>
              <a:t>playlist.Playlist</a:t>
            </a:r>
            <a:r>
              <a:rPr lang="en-US" dirty="0" smtClean="0"/>
              <a:t> Navigation:</a:t>
            </a:r>
          </a:p>
          <a:p>
            <a:pPr marL="0" indent="0">
              <a:buNone/>
            </a:pPr>
            <a:r>
              <a:rPr lang="en-US" dirty="0" smtClean="0">
                <a:solidFill>
                  <a:srgbClr val="7030A0"/>
                </a:solidFill>
              </a:rPr>
              <a:t>-</a:t>
            </a:r>
            <a:r>
              <a:rPr lang="en-US" dirty="0" err="1" smtClean="0">
                <a:solidFill>
                  <a:srgbClr val="7030A0"/>
                </a:solidFill>
              </a:rPr>
              <a:t>getNextSong</a:t>
            </a:r>
            <a:r>
              <a:rPr lang="en-US" dirty="0" smtClean="0">
                <a:solidFill>
                  <a:srgbClr val="7030A0"/>
                </a:solidFill>
              </a:rPr>
              <a:t>(): </a:t>
            </a:r>
            <a:r>
              <a:rPr lang="en-US" dirty="0" smtClean="0"/>
              <a:t>Gets information about the next song in the playlist.</a:t>
            </a:r>
          </a:p>
          <a:p>
            <a:pPr marL="0" indent="0">
              <a:buNone/>
            </a:pPr>
            <a:r>
              <a:rPr lang="en-US" dirty="0" smtClean="0">
                <a:solidFill>
                  <a:srgbClr val="7030A0"/>
                </a:solidFill>
              </a:rPr>
              <a:t>-</a:t>
            </a:r>
            <a:r>
              <a:rPr lang="en-US" dirty="0" err="1" smtClean="0">
                <a:solidFill>
                  <a:srgbClr val="7030A0"/>
                </a:solidFill>
              </a:rPr>
              <a:t>getPrevSong</a:t>
            </a:r>
            <a:r>
              <a:rPr lang="en-US" dirty="0" smtClean="0">
                <a:solidFill>
                  <a:srgbClr val="7030A0"/>
                </a:solidFill>
              </a:rPr>
              <a:t>(): </a:t>
            </a:r>
            <a:r>
              <a:rPr lang="en-US" dirty="0" smtClean="0"/>
              <a:t>Gets information about the previous song in the </a:t>
            </a:r>
            <a:r>
              <a:rPr lang="en-US" dirty="0" err="1" smtClean="0"/>
              <a:t>playlist.Playlist</a:t>
            </a:r>
            <a:r>
              <a:rPr lang="en-US" dirty="0" smtClean="0"/>
              <a:t> Status:</a:t>
            </a:r>
          </a:p>
          <a:p>
            <a:pPr marL="0" indent="0">
              <a:buNone/>
            </a:pPr>
            <a:r>
              <a:rPr lang="en-US" dirty="0" smtClean="0">
                <a:solidFill>
                  <a:srgbClr val="7030A0"/>
                </a:solidFill>
              </a:rPr>
              <a:t>-</a:t>
            </a:r>
            <a:r>
              <a:rPr lang="en-US" dirty="0" err="1" smtClean="0">
                <a:solidFill>
                  <a:srgbClr val="7030A0"/>
                </a:solidFill>
              </a:rPr>
              <a:t>getIsFirstSong</a:t>
            </a:r>
            <a:r>
              <a:rPr lang="en-US" dirty="0" smtClean="0">
                <a:solidFill>
                  <a:srgbClr val="7030A0"/>
                </a:solidFill>
              </a:rPr>
              <a:t>() </a:t>
            </a:r>
            <a:r>
              <a:rPr lang="en-US" dirty="0" err="1" smtClean="0">
                <a:solidFill>
                  <a:srgbClr val="7030A0"/>
                </a:solidFill>
              </a:rPr>
              <a:t>const</a:t>
            </a:r>
            <a:r>
              <a:rPr lang="en-US" dirty="0" smtClean="0">
                <a:solidFill>
                  <a:srgbClr val="7030A0"/>
                </a:solidFill>
              </a:rPr>
              <a:t>: </a:t>
            </a:r>
            <a:r>
              <a:rPr lang="en-US" dirty="0" smtClean="0"/>
              <a:t>Gets a </a:t>
            </a:r>
            <a:r>
              <a:rPr lang="en-US" dirty="0" err="1" smtClean="0"/>
              <a:t>boolean</a:t>
            </a:r>
            <a:r>
              <a:rPr lang="en-US" dirty="0" smtClean="0"/>
              <a:t> indicating whether the current song is the first in the playlist.</a:t>
            </a:r>
          </a:p>
          <a:p>
            <a:pPr marL="0" indent="0">
              <a:buNone/>
            </a:pPr>
            <a:r>
              <a:rPr lang="en-US" dirty="0" smtClean="0">
                <a:solidFill>
                  <a:srgbClr val="7030A0"/>
                </a:solidFill>
              </a:rPr>
              <a:t>-</a:t>
            </a:r>
            <a:r>
              <a:rPr lang="en-US" dirty="0" err="1" smtClean="0">
                <a:solidFill>
                  <a:srgbClr val="7030A0"/>
                </a:solidFill>
              </a:rPr>
              <a:t>setIsFirstSong</a:t>
            </a:r>
            <a:r>
              <a:rPr lang="en-US" dirty="0" smtClean="0">
                <a:solidFill>
                  <a:srgbClr val="7030A0"/>
                </a:solidFill>
              </a:rPr>
              <a:t>(</a:t>
            </a:r>
            <a:r>
              <a:rPr lang="en-US" dirty="0" err="1" smtClean="0">
                <a:solidFill>
                  <a:srgbClr val="7030A0"/>
                </a:solidFill>
              </a:rPr>
              <a:t>bool</a:t>
            </a:r>
            <a:r>
              <a:rPr lang="en-US" dirty="0" smtClean="0">
                <a:solidFill>
                  <a:srgbClr val="7030A0"/>
                </a:solidFill>
              </a:rPr>
              <a:t> </a:t>
            </a:r>
            <a:r>
              <a:rPr lang="en-US" dirty="0" err="1" smtClean="0">
                <a:solidFill>
                  <a:srgbClr val="7030A0"/>
                </a:solidFill>
              </a:rPr>
              <a:t>newIsFirstSong</a:t>
            </a:r>
            <a:r>
              <a:rPr lang="en-US" dirty="0" smtClean="0">
                <a:solidFill>
                  <a:srgbClr val="7030A0"/>
                </a:solidFill>
              </a:rPr>
              <a:t>): </a:t>
            </a:r>
            <a:r>
              <a:rPr lang="en-US" dirty="0" smtClean="0"/>
              <a:t>Sets the </a:t>
            </a:r>
            <a:r>
              <a:rPr lang="en-US" dirty="0" err="1" smtClean="0"/>
              <a:t>boolean</a:t>
            </a:r>
            <a:r>
              <a:rPr lang="en-US" dirty="0" smtClean="0"/>
              <a:t> indicating whether the current song is the first in the </a:t>
            </a:r>
            <a:r>
              <a:rPr lang="en-US" dirty="0" err="1" smtClean="0"/>
              <a:t>playlist.Song</a:t>
            </a:r>
            <a:r>
              <a:rPr lang="en-US" dirty="0" smtClean="0"/>
              <a:t> Search:</a:t>
            </a:r>
          </a:p>
          <a:p>
            <a:pPr marL="0" indent="0">
              <a:buNone/>
            </a:pPr>
            <a:r>
              <a:rPr lang="en-US" dirty="0" smtClean="0">
                <a:solidFill>
                  <a:srgbClr val="7030A0"/>
                </a:solidFill>
              </a:rPr>
              <a:t>-</a:t>
            </a:r>
            <a:r>
              <a:rPr lang="en-US" dirty="0" err="1" smtClean="0">
                <a:solidFill>
                  <a:srgbClr val="7030A0"/>
                </a:solidFill>
              </a:rPr>
              <a:t>searchSong</a:t>
            </a:r>
            <a:r>
              <a:rPr lang="en-US" dirty="0" smtClean="0">
                <a:solidFill>
                  <a:srgbClr val="7030A0"/>
                </a:solidFill>
              </a:rPr>
              <a:t>(</a:t>
            </a:r>
            <a:r>
              <a:rPr lang="en-US" dirty="0" err="1" smtClean="0">
                <a:solidFill>
                  <a:srgbClr val="7030A0"/>
                </a:solidFill>
              </a:rPr>
              <a:t>QString</a:t>
            </a:r>
            <a:r>
              <a:rPr lang="en-US" dirty="0" smtClean="0">
                <a:solidFill>
                  <a:srgbClr val="7030A0"/>
                </a:solidFill>
              </a:rPr>
              <a:t> </a:t>
            </a:r>
            <a:r>
              <a:rPr lang="en-US" dirty="0" err="1" smtClean="0">
                <a:solidFill>
                  <a:srgbClr val="7030A0"/>
                </a:solidFill>
              </a:rPr>
              <a:t>SongName</a:t>
            </a:r>
            <a:r>
              <a:rPr lang="en-US" dirty="0" smtClean="0">
                <a:solidFill>
                  <a:srgbClr val="7030A0"/>
                </a:solidFill>
              </a:rPr>
              <a:t>): </a:t>
            </a:r>
            <a:r>
              <a:rPr lang="en-US" dirty="0" smtClean="0"/>
              <a:t>Searches for a song by name in the playlist.</a:t>
            </a:r>
            <a:endParaRPr lang="en-US" dirty="0"/>
          </a:p>
        </p:txBody>
      </p:sp>
    </p:spTree>
    <p:extLst>
      <p:ext uri="{BB962C8B-B14F-4D97-AF65-F5344CB8AC3E}">
        <p14:creationId xmlns:p14="http://schemas.microsoft.com/office/powerpoint/2010/main" val="204025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INTRODUCTION</a:t>
            </a:r>
            <a:endParaRPr lang="en-US" dirty="0">
              <a:solidFill>
                <a:schemeClr val="accent6">
                  <a:lumMod val="50000"/>
                </a:schemeClr>
              </a:solidFill>
            </a:endParaRPr>
          </a:p>
        </p:txBody>
      </p:sp>
      <p:sp>
        <p:nvSpPr>
          <p:cNvPr id="3" name="Content Placeholder 2"/>
          <p:cNvSpPr>
            <a:spLocks noGrp="1"/>
          </p:cNvSpPr>
          <p:nvPr>
            <p:ph idx="1"/>
          </p:nvPr>
        </p:nvSpPr>
        <p:spPr/>
        <p:txBody>
          <a:bodyPr/>
          <a:lstStyle/>
          <a:p>
            <a:r>
              <a:rPr lang="en-US" dirty="0" smtClean="0"/>
              <a:t>Welcome to the “FAITH Audio Player" project! This application is designed to provide users with a simple yet feature-rich audio player, incorporating playlist management functionality. Developed using the </a:t>
            </a:r>
            <a:r>
              <a:rPr lang="en-US" dirty="0" err="1" smtClean="0"/>
              <a:t>Qt</a:t>
            </a:r>
            <a:r>
              <a:rPr lang="en-US" dirty="0" smtClean="0"/>
              <a:t> framework, the Wavy Audio Player offers a graphical user interface for playing audio files, adjusting volume, managing playlists, and more.</a:t>
            </a:r>
            <a:endParaRPr lang="en-US" dirty="0"/>
          </a:p>
        </p:txBody>
      </p:sp>
    </p:spTree>
    <p:extLst>
      <p:ext uri="{BB962C8B-B14F-4D97-AF65-F5344CB8AC3E}">
        <p14:creationId xmlns:p14="http://schemas.microsoft.com/office/powerpoint/2010/main" val="3772578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Features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lnSpcReduction="10000"/>
          </a:bodyPr>
          <a:lstStyle/>
          <a:p>
            <a:r>
              <a:rPr lang="en-US" sz="2000" dirty="0" smtClean="0">
                <a:solidFill>
                  <a:srgbClr val="7030A0"/>
                </a:solidFill>
              </a:rPr>
              <a:t>1-Audio </a:t>
            </a:r>
            <a:r>
              <a:rPr lang="en-US" sz="2000" dirty="0" err="1" smtClean="0">
                <a:solidFill>
                  <a:srgbClr val="7030A0"/>
                </a:solidFill>
              </a:rPr>
              <a:t>Playback</a:t>
            </a:r>
            <a:r>
              <a:rPr lang="en-US" sz="2000" dirty="0" err="1" smtClean="0"/>
              <a:t>:Utilizes</a:t>
            </a:r>
            <a:r>
              <a:rPr lang="en-US" sz="2000" dirty="0" smtClean="0"/>
              <a:t> the </a:t>
            </a:r>
            <a:r>
              <a:rPr lang="en-US" sz="2000" dirty="0" err="1" smtClean="0"/>
              <a:t>QtMultimedia</a:t>
            </a:r>
            <a:r>
              <a:rPr lang="en-US" sz="2000" dirty="0" smtClean="0"/>
              <a:t> module to enable seamless audio </a:t>
            </a:r>
            <a:r>
              <a:rPr lang="en-US" sz="2000" dirty="0" err="1" smtClean="0"/>
              <a:t>playback.Allows</a:t>
            </a:r>
            <a:r>
              <a:rPr lang="en-US" sz="2000" dirty="0" smtClean="0"/>
              <a:t> users to play, pause, and skip between audio tracks.</a:t>
            </a:r>
          </a:p>
          <a:p>
            <a:r>
              <a:rPr lang="en-US" sz="2000" dirty="0" smtClean="0">
                <a:solidFill>
                  <a:srgbClr val="7030A0"/>
                </a:solidFill>
              </a:rPr>
              <a:t>2-Volume </a:t>
            </a:r>
            <a:r>
              <a:rPr lang="en-US" sz="2000" dirty="0" err="1" smtClean="0">
                <a:solidFill>
                  <a:srgbClr val="7030A0"/>
                </a:solidFill>
              </a:rPr>
              <a:t>Control</a:t>
            </a:r>
            <a:r>
              <a:rPr lang="en-US" sz="2000" dirty="0" err="1" smtClean="0"/>
              <a:t>:Employs</a:t>
            </a:r>
            <a:r>
              <a:rPr lang="en-US" sz="2000" dirty="0" smtClean="0"/>
              <a:t> </a:t>
            </a:r>
            <a:r>
              <a:rPr lang="en-US" sz="2000" dirty="0" err="1" smtClean="0"/>
              <a:t>QAudioOutput</a:t>
            </a:r>
            <a:r>
              <a:rPr lang="en-US" sz="2000" dirty="0" smtClean="0"/>
              <a:t> to manage and control the audio </a:t>
            </a:r>
            <a:r>
              <a:rPr lang="en-US" sz="2000" dirty="0" err="1" smtClean="0"/>
              <a:t>volume.Provides</a:t>
            </a:r>
            <a:r>
              <a:rPr lang="en-US" sz="2000" dirty="0" smtClean="0"/>
              <a:t> users with a slider for adjusting the volume level.</a:t>
            </a:r>
          </a:p>
          <a:p>
            <a:r>
              <a:rPr lang="en-US" sz="2000" dirty="0" smtClean="0">
                <a:solidFill>
                  <a:srgbClr val="7030A0"/>
                </a:solidFill>
              </a:rPr>
              <a:t>3-Playlist </a:t>
            </a:r>
            <a:r>
              <a:rPr lang="en-US" sz="2000" dirty="0" err="1" smtClean="0">
                <a:solidFill>
                  <a:srgbClr val="7030A0"/>
                </a:solidFill>
              </a:rPr>
              <a:t>Management</a:t>
            </a:r>
            <a:r>
              <a:rPr lang="en-US" sz="2000" dirty="0" err="1" smtClean="0"/>
              <a:t>:Implements</a:t>
            </a:r>
            <a:r>
              <a:rPr lang="en-US" sz="2000" dirty="0" smtClean="0"/>
              <a:t> a playlist system for organizing and managing audio </a:t>
            </a:r>
            <a:r>
              <a:rPr lang="en-US" sz="2000" dirty="0" err="1" smtClean="0"/>
              <a:t>files.Supports</a:t>
            </a:r>
            <a:r>
              <a:rPr lang="en-US" sz="2000" dirty="0" smtClean="0"/>
              <a:t> functionalities such as adding songs, removing songs, and navigating through the playlist.</a:t>
            </a:r>
          </a:p>
          <a:p>
            <a:r>
              <a:rPr lang="en-US" sz="2000" dirty="0" smtClean="0">
                <a:solidFill>
                  <a:srgbClr val="7030A0"/>
                </a:solidFill>
              </a:rPr>
              <a:t>4-User </a:t>
            </a:r>
            <a:r>
              <a:rPr lang="en-US" sz="2000" dirty="0" err="1" smtClean="0">
                <a:solidFill>
                  <a:srgbClr val="7030A0"/>
                </a:solidFill>
              </a:rPr>
              <a:t>Interface</a:t>
            </a:r>
            <a:r>
              <a:rPr lang="en-US" sz="2000" dirty="0" err="1" smtClean="0"/>
              <a:t>:Features</a:t>
            </a:r>
            <a:r>
              <a:rPr lang="en-US" sz="2000" dirty="0" smtClean="0"/>
              <a:t> an intuitive graphical user interface built with </a:t>
            </a:r>
            <a:r>
              <a:rPr lang="en-US" sz="2000" dirty="0" err="1" smtClean="0"/>
              <a:t>Qt</a:t>
            </a:r>
            <a:r>
              <a:rPr lang="en-US" sz="2000" dirty="0" smtClean="0"/>
              <a:t> </a:t>
            </a:r>
            <a:r>
              <a:rPr lang="en-US" sz="2000" dirty="0" err="1" smtClean="0"/>
              <a:t>Widgets.Utilizes</a:t>
            </a:r>
            <a:r>
              <a:rPr lang="en-US" sz="2000" dirty="0" smtClean="0"/>
              <a:t> icons and visual elements for a more engaging user experience.</a:t>
            </a:r>
          </a:p>
          <a:p>
            <a:r>
              <a:rPr lang="en-US" sz="2000" dirty="0" smtClean="0">
                <a:solidFill>
                  <a:srgbClr val="7030A0"/>
                </a:solidFill>
              </a:rPr>
              <a:t>5-Internationalization </a:t>
            </a:r>
            <a:r>
              <a:rPr lang="en-US" sz="2000" dirty="0" err="1" smtClean="0">
                <a:solidFill>
                  <a:srgbClr val="7030A0"/>
                </a:solidFill>
              </a:rPr>
              <a:t>Support</a:t>
            </a:r>
            <a:r>
              <a:rPr lang="en-US" sz="2000" dirty="0" err="1" smtClean="0"/>
              <a:t>:Includes</a:t>
            </a:r>
            <a:r>
              <a:rPr lang="en-US" sz="2000" dirty="0" smtClean="0"/>
              <a:t> support for multiple languages through the </a:t>
            </a:r>
            <a:r>
              <a:rPr lang="en-US" sz="2000" dirty="0" err="1" smtClean="0"/>
              <a:t>Qt</a:t>
            </a:r>
            <a:r>
              <a:rPr lang="en-US" sz="2000" dirty="0" smtClean="0"/>
              <a:t> internationalization </a:t>
            </a:r>
            <a:r>
              <a:rPr lang="en-US" sz="2000" dirty="0" err="1" smtClean="0"/>
              <a:t>framework.Adjusts</a:t>
            </a:r>
            <a:r>
              <a:rPr lang="en-US" sz="2000" dirty="0" smtClean="0"/>
              <a:t> the application's language based on the system's UI language.</a:t>
            </a:r>
          </a:p>
          <a:p>
            <a:r>
              <a:rPr lang="en-US" sz="2000" dirty="0" smtClean="0">
                <a:solidFill>
                  <a:srgbClr val="7030A0"/>
                </a:solidFill>
              </a:rPr>
              <a:t>6-Customization</a:t>
            </a:r>
            <a:r>
              <a:rPr lang="en-US" sz="2000" dirty="0" smtClean="0"/>
              <a:t>:Offers options for users to create and name playlists, enhancing </a:t>
            </a:r>
            <a:r>
              <a:rPr lang="en-US" sz="2000" dirty="0" err="1" smtClean="0"/>
              <a:t>personalization.Allows</a:t>
            </a:r>
            <a:r>
              <a:rPr lang="en-US" sz="2000" dirty="0" smtClean="0"/>
              <a:t> users to add new playlist options through the application's menu.</a:t>
            </a:r>
            <a:endParaRPr lang="en-US" sz="2000" dirty="0"/>
          </a:p>
        </p:txBody>
      </p:sp>
    </p:spTree>
    <p:extLst>
      <p:ext uri="{BB962C8B-B14F-4D97-AF65-F5344CB8AC3E}">
        <p14:creationId xmlns:p14="http://schemas.microsoft.com/office/powerpoint/2010/main" val="114778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FILES</a:t>
            </a:r>
            <a:endParaRPr lang="en-US" dirty="0">
              <a:solidFill>
                <a:schemeClr val="accent6">
                  <a:lumMod val="50000"/>
                </a:schemeClr>
              </a:solidFill>
            </a:endParaRPr>
          </a:p>
        </p:txBody>
      </p:sp>
      <p:sp>
        <p:nvSpPr>
          <p:cNvPr id="3" name="Content Placeholder 2"/>
          <p:cNvSpPr>
            <a:spLocks noGrp="1"/>
          </p:cNvSpPr>
          <p:nvPr>
            <p:ph idx="1"/>
          </p:nvPr>
        </p:nvSpPr>
        <p:spPr>
          <a:xfrm>
            <a:off x="838200" y="1870893"/>
            <a:ext cx="10515600" cy="4351338"/>
          </a:xfrm>
        </p:spPr>
        <p:txBody>
          <a:bodyPr>
            <a:normAutofit fontScale="77500" lnSpcReduction="20000"/>
          </a:bodyPr>
          <a:lstStyle/>
          <a:p>
            <a:r>
              <a:rPr lang="en-US" dirty="0" smtClean="0">
                <a:solidFill>
                  <a:srgbClr val="7030A0"/>
                </a:solidFill>
              </a:rPr>
              <a:t>1-Header Files:</a:t>
            </a:r>
          </a:p>
          <a:p>
            <a:pPr marL="0" indent="0">
              <a:buNone/>
            </a:pPr>
            <a:r>
              <a:rPr lang="en-US" dirty="0" smtClean="0">
                <a:solidFill>
                  <a:srgbClr val="C00000"/>
                </a:solidFill>
              </a:rPr>
              <a:t>-</a:t>
            </a:r>
            <a:r>
              <a:rPr lang="en-US" dirty="0" err="1" smtClean="0">
                <a:solidFill>
                  <a:srgbClr val="C00000"/>
                </a:solidFill>
              </a:rPr>
              <a:t>linkedlist.h</a:t>
            </a:r>
            <a:r>
              <a:rPr lang="en-US" dirty="0" smtClean="0"/>
              <a:t>: Declares the template class </a:t>
            </a:r>
            <a:r>
              <a:rPr lang="en-US" dirty="0" err="1" smtClean="0"/>
              <a:t>LinkedList</a:t>
            </a:r>
            <a:r>
              <a:rPr lang="en-US" dirty="0" smtClean="0"/>
              <a:t>, which represents a generic linked list. It includes a nested Node class and functions for adding, removing, checking emptiness, and clearing nodes.</a:t>
            </a:r>
          </a:p>
          <a:p>
            <a:pPr marL="0" indent="0">
              <a:buNone/>
            </a:pPr>
            <a:r>
              <a:rPr lang="en-US" dirty="0" smtClean="0">
                <a:solidFill>
                  <a:srgbClr val="C00000"/>
                </a:solidFill>
              </a:rPr>
              <a:t>-</a:t>
            </a:r>
            <a:r>
              <a:rPr lang="en-US" dirty="0" err="1" smtClean="0">
                <a:solidFill>
                  <a:srgbClr val="C00000"/>
                </a:solidFill>
              </a:rPr>
              <a:t>mainwindow.h</a:t>
            </a:r>
            <a:r>
              <a:rPr lang="en-US" dirty="0" smtClean="0">
                <a:solidFill>
                  <a:srgbClr val="C00000"/>
                </a:solidFill>
              </a:rPr>
              <a:t>: </a:t>
            </a:r>
            <a:r>
              <a:rPr lang="en-US" dirty="0" smtClean="0"/>
              <a:t>Declares the </a:t>
            </a:r>
            <a:r>
              <a:rPr lang="en-US" dirty="0" err="1" smtClean="0"/>
              <a:t>MainWindow</a:t>
            </a:r>
            <a:r>
              <a:rPr lang="en-US" dirty="0" smtClean="0"/>
              <a:t> class, which represents the main window of the application. It includes declarations for various functionalities related to audio playback, volume control, playlist management, and user interface interactions.</a:t>
            </a:r>
          </a:p>
          <a:p>
            <a:pPr marL="0" indent="0">
              <a:buNone/>
            </a:pPr>
            <a:r>
              <a:rPr lang="en-US" dirty="0" smtClean="0">
                <a:solidFill>
                  <a:srgbClr val="C00000"/>
                </a:solidFill>
              </a:rPr>
              <a:t>-</a:t>
            </a:r>
            <a:r>
              <a:rPr lang="en-US" dirty="0" err="1" smtClean="0">
                <a:solidFill>
                  <a:srgbClr val="C00000"/>
                </a:solidFill>
              </a:rPr>
              <a:t>playlist.h</a:t>
            </a:r>
            <a:r>
              <a:rPr lang="en-US" dirty="0" smtClean="0">
                <a:solidFill>
                  <a:srgbClr val="C00000"/>
                </a:solidFill>
              </a:rPr>
              <a:t>: </a:t>
            </a:r>
            <a:r>
              <a:rPr lang="en-US" dirty="0" smtClean="0"/>
              <a:t>Declares the </a:t>
            </a:r>
            <a:r>
              <a:rPr lang="en-US" dirty="0" err="1" smtClean="0"/>
              <a:t>PlayList</a:t>
            </a:r>
            <a:r>
              <a:rPr lang="en-US" dirty="0" smtClean="0"/>
              <a:t> class, responsible for managing playlists and song sequences. It includes declarations for adding songs, getting information about the current song, displaying the playlist, removing songs, setting and getting the playlist name, and more.</a:t>
            </a:r>
          </a:p>
          <a:p>
            <a:r>
              <a:rPr lang="en-US" dirty="0" smtClean="0">
                <a:solidFill>
                  <a:srgbClr val="7030A0"/>
                </a:solidFill>
              </a:rPr>
              <a:t>2-Source Files:</a:t>
            </a:r>
          </a:p>
          <a:p>
            <a:pPr marL="0" indent="0">
              <a:buNone/>
            </a:pPr>
            <a:r>
              <a:rPr lang="en-US" dirty="0" smtClean="0"/>
              <a:t>-</a:t>
            </a:r>
            <a:r>
              <a:rPr lang="en-US" dirty="0" smtClean="0">
                <a:solidFill>
                  <a:srgbClr val="C00000"/>
                </a:solidFill>
              </a:rPr>
              <a:t>linkedlist.cpp</a:t>
            </a:r>
            <a:r>
              <a:rPr lang="en-US" dirty="0" smtClean="0"/>
              <a:t>: Implements the functions declared in </a:t>
            </a:r>
            <a:r>
              <a:rPr lang="en-US" dirty="0" err="1" smtClean="0"/>
              <a:t>linkedlist.h</a:t>
            </a:r>
            <a:r>
              <a:rPr lang="en-US" dirty="0" smtClean="0"/>
              <a:t>. Contains the actual code for adding, removing, checking emptiness, and clearing nodes in the linked list.</a:t>
            </a:r>
          </a:p>
        </p:txBody>
      </p:sp>
    </p:spTree>
    <p:extLst>
      <p:ext uri="{BB962C8B-B14F-4D97-AF65-F5344CB8AC3E}">
        <p14:creationId xmlns:p14="http://schemas.microsoft.com/office/powerpoint/2010/main" val="139026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FILES</a:t>
            </a:r>
            <a:endParaRPr lang="en-US" dirty="0">
              <a:solidFill>
                <a:schemeClr val="accent6">
                  <a:lumMod val="50000"/>
                </a:schemeClr>
              </a:solidFill>
            </a:endParaRPr>
          </a:p>
        </p:txBody>
      </p:sp>
      <p:sp>
        <p:nvSpPr>
          <p:cNvPr id="3" name="Content Placeholder 2"/>
          <p:cNvSpPr>
            <a:spLocks noGrp="1"/>
          </p:cNvSpPr>
          <p:nvPr>
            <p:ph idx="1"/>
          </p:nvPr>
        </p:nvSpPr>
        <p:spPr>
          <a:xfrm>
            <a:off x="838200" y="1870893"/>
            <a:ext cx="10515600" cy="4351338"/>
          </a:xfrm>
        </p:spPr>
        <p:txBody>
          <a:bodyPr>
            <a:normAutofit fontScale="70000" lnSpcReduction="20000"/>
          </a:bodyPr>
          <a:lstStyle/>
          <a:p>
            <a:pPr marL="0" indent="0">
              <a:buNone/>
            </a:pPr>
            <a:r>
              <a:rPr lang="en-US" smtClean="0"/>
              <a:t>-</a:t>
            </a:r>
            <a:r>
              <a:rPr lang="en-US" dirty="0" smtClean="0"/>
              <a:t>mainwindow.cpp: Implements the functions declared in </a:t>
            </a:r>
            <a:r>
              <a:rPr lang="en-US" dirty="0" err="1" smtClean="0"/>
              <a:t>mainwindow.h</a:t>
            </a:r>
            <a:r>
              <a:rPr lang="en-US" dirty="0" smtClean="0"/>
              <a:t>. Contains the actual code for handling audio playback, volume control, user interface interactions, and playlist management.-playlist.cpp: Implements the functions declared in </a:t>
            </a:r>
            <a:r>
              <a:rPr lang="en-US" dirty="0" err="1" smtClean="0"/>
              <a:t>playlist.h</a:t>
            </a:r>
            <a:r>
              <a:rPr lang="en-US" dirty="0" smtClean="0"/>
              <a:t>. Contains the actual code for managing playlists, adding songs, getting information about the current song, displaying the playlist, removing songs, and more.</a:t>
            </a:r>
          </a:p>
          <a:p>
            <a:r>
              <a:rPr lang="en-US" dirty="0" smtClean="0">
                <a:solidFill>
                  <a:srgbClr val="7030A0"/>
                </a:solidFill>
              </a:rPr>
              <a:t>3-Main File:</a:t>
            </a:r>
          </a:p>
          <a:p>
            <a:pPr marL="0" indent="0">
              <a:buNone/>
            </a:pPr>
            <a:r>
              <a:rPr lang="en-US" dirty="0" smtClean="0"/>
              <a:t>-</a:t>
            </a:r>
            <a:r>
              <a:rPr lang="en-US" dirty="0" smtClean="0">
                <a:solidFill>
                  <a:srgbClr val="C00000"/>
                </a:solidFill>
              </a:rPr>
              <a:t>main.cpp</a:t>
            </a:r>
            <a:r>
              <a:rPr lang="en-US" dirty="0" smtClean="0"/>
              <a:t>: Contains the main function, which serves as the entry point for the application. It creates an instance of the </a:t>
            </a:r>
            <a:r>
              <a:rPr lang="en-US" dirty="0" err="1" smtClean="0"/>
              <a:t>MainWindow</a:t>
            </a:r>
            <a:r>
              <a:rPr lang="en-US" dirty="0" smtClean="0"/>
              <a:t> class, installs a translator for internationalization, and starts the application.</a:t>
            </a:r>
          </a:p>
          <a:p>
            <a:r>
              <a:rPr lang="en-US" dirty="0" smtClean="0">
                <a:solidFill>
                  <a:srgbClr val="7030A0"/>
                </a:solidFill>
              </a:rPr>
              <a:t>4-UI File:</a:t>
            </a:r>
            <a:endParaRPr lang="en-US" u="sng" dirty="0" smtClean="0">
              <a:solidFill>
                <a:srgbClr val="7030A0"/>
              </a:solidFill>
            </a:endParaRPr>
          </a:p>
          <a:p>
            <a:pPr marL="0" indent="0">
              <a:buNone/>
            </a:pPr>
            <a:r>
              <a:rPr lang="en-US" u="sng" dirty="0" smtClean="0"/>
              <a:t>-</a:t>
            </a:r>
            <a:r>
              <a:rPr lang="en-US" u="sng" dirty="0" err="1" smtClean="0">
                <a:solidFill>
                  <a:srgbClr val="C00000"/>
                </a:solidFill>
              </a:rPr>
              <a:t>ui_</a:t>
            </a:r>
            <a:r>
              <a:rPr lang="en-US" dirty="0" err="1" smtClean="0">
                <a:solidFill>
                  <a:srgbClr val="C00000"/>
                </a:solidFill>
              </a:rPr>
              <a:t>mainwindow.h</a:t>
            </a:r>
            <a:r>
              <a:rPr lang="en-US" dirty="0" smtClean="0"/>
              <a:t>: Automatically generated file containing the user interface (UI) description for the </a:t>
            </a:r>
            <a:r>
              <a:rPr lang="en-US" dirty="0" err="1" smtClean="0"/>
              <a:t>MainWindow</a:t>
            </a:r>
            <a:r>
              <a:rPr lang="en-US" dirty="0" smtClean="0"/>
              <a:t> class. Created by </a:t>
            </a:r>
            <a:r>
              <a:rPr lang="en-US" dirty="0" err="1" smtClean="0"/>
              <a:t>Qt's</a:t>
            </a:r>
            <a:r>
              <a:rPr lang="en-US" dirty="0" smtClean="0"/>
              <a:t> User Interface Compiler (UIC) tool.</a:t>
            </a:r>
          </a:p>
          <a:p>
            <a:r>
              <a:rPr lang="en-US" dirty="0" smtClean="0">
                <a:solidFill>
                  <a:srgbClr val="7030A0"/>
                </a:solidFill>
              </a:rPr>
              <a:t>5-Resource File:</a:t>
            </a:r>
          </a:p>
          <a:p>
            <a:pPr marL="0" indent="0">
              <a:buNone/>
            </a:pPr>
            <a:r>
              <a:rPr lang="en-US" dirty="0" smtClean="0"/>
              <a:t>-</a:t>
            </a:r>
            <a:r>
              <a:rPr lang="en-US" dirty="0" err="1" smtClean="0">
                <a:solidFill>
                  <a:srgbClr val="C00000"/>
                </a:solidFill>
              </a:rPr>
              <a:t>resources.qrc</a:t>
            </a:r>
            <a:r>
              <a:rPr lang="en-US" dirty="0" smtClean="0"/>
              <a:t>: </a:t>
            </a:r>
            <a:r>
              <a:rPr lang="en-US" dirty="0" err="1" smtClean="0"/>
              <a:t>Qt</a:t>
            </a:r>
            <a:r>
              <a:rPr lang="en-US" dirty="0" smtClean="0"/>
              <a:t> Resource Collection file, used to bundle external resources like images with the application.</a:t>
            </a:r>
            <a:endParaRPr lang="en-US" dirty="0"/>
          </a:p>
        </p:txBody>
      </p:sp>
    </p:spTree>
    <p:extLst>
      <p:ext uri="{BB962C8B-B14F-4D97-AF65-F5344CB8AC3E}">
        <p14:creationId xmlns:p14="http://schemas.microsoft.com/office/powerpoint/2010/main" val="139026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CLASSES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US" dirty="0" smtClean="0">
                <a:solidFill>
                  <a:srgbClr val="7030A0"/>
                </a:solidFill>
              </a:rPr>
              <a:t>1-LinkedList (Template Class):</a:t>
            </a:r>
          </a:p>
          <a:p>
            <a:pPr marL="0" indent="0">
              <a:buNone/>
            </a:pPr>
            <a:r>
              <a:rPr lang="en-US" dirty="0" smtClean="0"/>
              <a:t>-Location: </a:t>
            </a:r>
            <a:r>
              <a:rPr lang="en-US" dirty="0" err="1" smtClean="0"/>
              <a:t>linkedlist.h</a:t>
            </a:r>
            <a:r>
              <a:rPr lang="en-US" dirty="0" smtClean="0"/>
              <a:t> and linkedlist.cpp</a:t>
            </a:r>
          </a:p>
          <a:p>
            <a:pPr marL="0" indent="0">
              <a:buNone/>
            </a:pPr>
            <a:r>
              <a:rPr lang="en-US" dirty="0" smtClean="0"/>
              <a:t>-Description: A generic linked list template class (</a:t>
            </a:r>
            <a:r>
              <a:rPr lang="en-US" dirty="0" err="1" smtClean="0"/>
              <a:t>LinkedList</a:t>
            </a:r>
            <a:r>
              <a:rPr lang="en-US" dirty="0" smtClean="0"/>
              <a:t>) that provides basic operations for managing a linked list. It includes a nested Node class to represent nodes in the list.</a:t>
            </a:r>
          </a:p>
          <a:p>
            <a:pPr marL="0" indent="0">
              <a:buNone/>
            </a:pPr>
            <a:endParaRPr lang="en-US" dirty="0" smtClean="0"/>
          </a:p>
          <a:p>
            <a:pPr marL="0" indent="0">
              <a:buNone/>
            </a:pPr>
            <a:r>
              <a:rPr lang="en-US" dirty="0" smtClean="0">
                <a:solidFill>
                  <a:srgbClr val="7030A0"/>
                </a:solidFill>
              </a:rPr>
              <a:t>2-Node (Inner Class of </a:t>
            </a:r>
            <a:r>
              <a:rPr lang="en-US" dirty="0" err="1" smtClean="0">
                <a:solidFill>
                  <a:srgbClr val="7030A0"/>
                </a:solidFill>
              </a:rPr>
              <a:t>LinkedList</a:t>
            </a:r>
            <a:r>
              <a:rPr lang="en-US" dirty="0" smtClean="0">
                <a:solidFill>
                  <a:srgbClr val="7030A0"/>
                </a:solidFill>
              </a:rPr>
              <a:t>):</a:t>
            </a:r>
          </a:p>
          <a:p>
            <a:pPr marL="0" indent="0">
              <a:buNone/>
            </a:pPr>
            <a:r>
              <a:rPr lang="en-US" dirty="0" smtClean="0"/>
              <a:t>-Location: Inside the </a:t>
            </a:r>
            <a:r>
              <a:rPr lang="en-US" dirty="0" err="1" smtClean="0"/>
              <a:t>LinkedList</a:t>
            </a:r>
            <a:r>
              <a:rPr lang="en-US" dirty="0" smtClean="0"/>
              <a:t> class in </a:t>
            </a:r>
            <a:r>
              <a:rPr lang="en-US" dirty="0" err="1" smtClean="0"/>
              <a:t>linkedlist.h</a:t>
            </a:r>
            <a:endParaRPr lang="en-US" dirty="0" smtClean="0"/>
          </a:p>
        </p:txBody>
      </p:sp>
    </p:spTree>
    <p:extLst>
      <p:ext uri="{BB962C8B-B14F-4D97-AF65-F5344CB8AC3E}">
        <p14:creationId xmlns:p14="http://schemas.microsoft.com/office/powerpoint/2010/main" val="1359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CLASSES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-Description: Represents a node in the linked list, containing data and a pointer to the next node.</a:t>
            </a:r>
          </a:p>
          <a:p>
            <a:pPr marL="0" indent="0">
              <a:buNone/>
            </a:pPr>
            <a:endParaRPr lang="en-US" dirty="0" smtClean="0"/>
          </a:p>
          <a:p>
            <a:pPr marL="0" indent="0">
              <a:buNone/>
            </a:pPr>
            <a:r>
              <a:rPr lang="en-US" dirty="0" smtClean="0">
                <a:solidFill>
                  <a:srgbClr val="7030A0"/>
                </a:solidFill>
              </a:rPr>
              <a:t>3-MainWindow Class:</a:t>
            </a:r>
          </a:p>
          <a:p>
            <a:pPr marL="0" indent="0">
              <a:buNone/>
            </a:pPr>
            <a:r>
              <a:rPr lang="en-US" dirty="0" smtClean="0"/>
              <a:t>-Location: </a:t>
            </a:r>
            <a:r>
              <a:rPr lang="en-US" dirty="0" err="1" smtClean="0"/>
              <a:t>mainwindow.h</a:t>
            </a:r>
            <a:r>
              <a:rPr lang="en-US" dirty="0" smtClean="0"/>
              <a:t> and mainwindow.cpp</a:t>
            </a:r>
          </a:p>
          <a:p>
            <a:pPr marL="0" indent="0">
              <a:buNone/>
            </a:pPr>
            <a:r>
              <a:rPr lang="en-US" dirty="0" smtClean="0"/>
              <a:t>-Description: Represents the main window of the application. It handles the user interface, audio playback, volume control, playlist management, and other user interactions.</a:t>
            </a:r>
            <a:endParaRPr lang="en-US" dirty="0"/>
          </a:p>
          <a:p>
            <a:pPr marL="0" indent="0">
              <a:buNone/>
            </a:pPr>
            <a:endParaRPr lang="en-US" dirty="0" smtClean="0"/>
          </a:p>
          <a:p>
            <a:pPr marL="0" indent="0">
              <a:buNone/>
            </a:pPr>
            <a:r>
              <a:rPr lang="en-US" dirty="0" smtClean="0">
                <a:solidFill>
                  <a:srgbClr val="7030A0"/>
                </a:solidFill>
              </a:rPr>
              <a:t>4-PlayList Class:</a:t>
            </a:r>
          </a:p>
        </p:txBody>
      </p:sp>
    </p:spTree>
    <p:extLst>
      <p:ext uri="{BB962C8B-B14F-4D97-AF65-F5344CB8AC3E}">
        <p14:creationId xmlns:p14="http://schemas.microsoft.com/office/powerpoint/2010/main" val="13590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CLASSES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-Location: </a:t>
            </a:r>
            <a:r>
              <a:rPr lang="en-US" dirty="0" err="1" smtClean="0"/>
              <a:t>playlist.h</a:t>
            </a:r>
            <a:r>
              <a:rPr lang="en-US" dirty="0" smtClean="0"/>
              <a:t> and playlist.cpp</a:t>
            </a:r>
          </a:p>
          <a:p>
            <a:pPr marL="0" indent="0">
              <a:buNone/>
            </a:pPr>
            <a:r>
              <a:rPr lang="en-US" dirty="0" smtClean="0"/>
              <a:t>-Description: Manages playlists and song sequences. This class includes functionalities for adding songs, getting information about the current song, displaying the playlist, removing songs, setting and getting the playlist name, and managing the sequence of songs.</a:t>
            </a:r>
          </a:p>
          <a:p>
            <a:pPr marL="0" indent="0">
              <a:buNone/>
            </a:pPr>
            <a:endParaRPr lang="en-US" dirty="0" smtClean="0"/>
          </a:p>
          <a:p>
            <a:pPr marL="0" indent="0">
              <a:buNone/>
            </a:pPr>
            <a:r>
              <a:rPr lang="en-US" dirty="0" smtClean="0">
                <a:solidFill>
                  <a:srgbClr val="7030A0"/>
                </a:solidFill>
              </a:rPr>
              <a:t>5-PlayListData Class (Used by </a:t>
            </a:r>
            <a:r>
              <a:rPr lang="en-US" dirty="0" err="1" smtClean="0">
                <a:solidFill>
                  <a:srgbClr val="7030A0"/>
                </a:solidFill>
              </a:rPr>
              <a:t>PlayList</a:t>
            </a:r>
            <a:r>
              <a:rPr lang="en-US" dirty="0" smtClean="0">
                <a:solidFill>
                  <a:srgbClr val="7030A0"/>
                </a:solidFill>
              </a:rPr>
              <a:t>):</a:t>
            </a:r>
          </a:p>
          <a:p>
            <a:pPr marL="0" indent="0">
              <a:buNone/>
            </a:pPr>
            <a:r>
              <a:rPr lang="en-US" dirty="0" smtClean="0"/>
              <a:t>-Location: Inside </a:t>
            </a:r>
            <a:r>
              <a:rPr lang="en-US" dirty="0" err="1" smtClean="0"/>
              <a:t>playlist.h</a:t>
            </a:r>
            <a:endParaRPr lang="en-US" dirty="0" smtClean="0"/>
          </a:p>
          <a:p>
            <a:pPr marL="0" indent="0">
              <a:buNone/>
            </a:pPr>
            <a:r>
              <a:rPr lang="en-US" dirty="0" smtClean="0"/>
              <a:t>-Description: A class used by </a:t>
            </a:r>
            <a:r>
              <a:rPr lang="en-US" dirty="0" err="1" smtClean="0"/>
              <a:t>PlayList</a:t>
            </a:r>
            <a:r>
              <a:rPr lang="en-US" dirty="0" smtClean="0"/>
              <a:t> that is not fully implemented in the provided code. It appears to be part of a design for potential future expansion.</a:t>
            </a:r>
          </a:p>
          <a:p>
            <a:pPr marL="0" indent="0">
              <a:buNone/>
            </a:pPr>
            <a:endParaRPr lang="en-US" dirty="0" smtClean="0"/>
          </a:p>
          <a:p>
            <a:pPr marL="0" indent="0">
              <a:buNone/>
            </a:pPr>
            <a:r>
              <a:rPr lang="en-US" dirty="0" smtClean="0">
                <a:solidFill>
                  <a:srgbClr val="7030A0"/>
                </a:solidFill>
              </a:rPr>
              <a:t>6-Main Function:-Location: main.cpp</a:t>
            </a:r>
          </a:p>
          <a:p>
            <a:pPr marL="0" indent="0">
              <a:buNone/>
            </a:pPr>
            <a:r>
              <a:rPr lang="en-US" dirty="0" smtClean="0"/>
              <a:t>-Description: The main function serves as the entry point for the application. It creates an instance of the </a:t>
            </a:r>
            <a:r>
              <a:rPr lang="en-US" dirty="0" err="1" smtClean="0"/>
              <a:t>MainWindow</a:t>
            </a:r>
            <a:r>
              <a:rPr lang="en-US" dirty="0" smtClean="0"/>
              <a:t> class, installs a translator for internationalization, and starts the application.</a:t>
            </a:r>
            <a:endParaRPr lang="en-US" dirty="0"/>
          </a:p>
        </p:txBody>
      </p:sp>
    </p:spTree>
    <p:extLst>
      <p:ext uri="{BB962C8B-B14F-4D97-AF65-F5344CB8AC3E}">
        <p14:creationId xmlns:p14="http://schemas.microsoft.com/office/powerpoint/2010/main" val="1359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50000"/>
                  </a:schemeClr>
                </a:solidFill>
              </a:rPr>
              <a:t>FUNCTIONS</a:t>
            </a:r>
            <a:endParaRPr lang="en-US" dirty="0">
              <a:solidFill>
                <a:schemeClr val="accent6">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accent4">
                    <a:lumMod val="50000"/>
                  </a:schemeClr>
                </a:solidFill>
              </a:rPr>
              <a:t>1-LinkedList Template Class:</a:t>
            </a:r>
          </a:p>
          <a:p>
            <a:pPr marL="0" indent="0">
              <a:buNone/>
            </a:pPr>
            <a:r>
              <a:rPr lang="en-US" dirty="0" smtClean="0"/>
              <a:t>Member Functions:</a:t>
            </a:r>
          </a:p>
          <a:p>
            <a:pPr marL="0" indent="0">
              <a:buNone/>
            </a:pPr>
            <a:r>
              <a:rPr lang="en-US" dirty="0" smtClean="0">
                <a:solidFill>
                  <a:srgbClr val="7030A0"/>
                </a:solidFill>
              </a:rPr>
              <a:t>-add(T value): </a:t>
            </a:r>
            <a:r>
              <a:rPr lang="en-US" dirty="0" smtClean="0"/>
              <a:t>Adds a new node with the given value to the end of the linked list.</a:t>
            </a:r>
          </a:p>
          <a:p>
            <a:pPr marL="0" indent="0">
              <a:buNone/>
            </a:pPr>
            <a:r>
              <a:rPr lang="en-US" dirty="0" smtClean="0">
                <a:solidFill>
                  <a:srgbClr val="7030A0"/>
                </a:solidFill>
              </a:rPr>
              <a:t>-remove(T value): </a:t>
            </a:r>
            <a:r>
              <a:rPr lang="en-US" dirty="0" smtClean="0"/>
              <a:t>Removes the first occurrence of a node with the specified value.</a:t>
            </a:r>
          </a:p>
          <a:p>
            <a:pPr marL="0" indent="0">
              <a:buNone/>
            </a:pPr>
            <a:r>
              <a:rPr lang="en-US" dirty="0" smtClean="0">
                <a:solidFill>
                  <a:srgbClr val="7030A0"/>
                </a:solidFill>
              </a:rPr>
              <a:t>-</a:t>
            </a:r>
            <a:r>
              <a:rPr lang="en-US" dirty="0" err="1" smtClean="0">
                <a:solidFill>
                  <a:srgbClr val="7030A0"/>
                </a:solidFill>
              </a:rPr>
              <a:t>isEmpty</a:t>
            </a:r>
            <a:r>
              <a:rPr lang="en-US" dirty="0" smtClean="0">
                <a:solidFill>
                  <a:srgbClr val="7030A0"/>
                </a:solidFill>
              </a:rPr>
              <a:t>(): </a:t>
            </a:r>
            <a:r>
              <a:rPr lang="en-US" dirty="0" smtClean="0"/>
              <a:t>Checks if the linked list is empty.</a:t>
            </a:r>
          </a:p>
          <a:p>
            <a:pPr marL="0" indent="0">
              <a:buNone/>
            </a:pPr>
            <a:r>
              <a:rPr lang="en-US" dirty="0" smtClean="0">
                <a:solidFill>
                  <a:srgbClr val="7030A0"/>
                </a:solidFill>
              </a:rPr>
              <a:t>-clear(): </a:t>
            </a:r>
            <a:r>
              <a:rPr lang="en-US" dirty="0" smtClean="0"/>
              <a:t>Clears all nodes from the linked list.</a:t>
            </a:r>
          </a:p>
          <a:p>
            <a:pPr marL="0" indent="0">
              <a:buNone/>
            </a:pPr>
            <a:endParaRPr lang="en-US" dirty="0" smtClean="0"/>
          </a:p>
        </p:txBody>
      </p:sp>
    </p:spTree>
    <p:extLst>
      <p:ext uri="{BB962C8B-B14F-4D97-AF65-F5344CB8AC3E}">
        <p14:creationId xmlns:p14="http://schemas.microsoft.com/office/powerpoint/2010/main" val="204025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1266</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FAITH</vt:lpstr>
      <vt:lpstr>INTRODUCTION</vt:lpstr>
      <vt:lpstr>Features</vt:lpstr>
      <vt:lpstr>FILES</vt:lpstr>
      <vt:lpstr>FILES</vt:lpstr>
      <vt:lpstr>CLASSES</vt:lpstr>
      <vt:lpstr>CLASSES</vt:lpstr>
      <vt:lpstr>CLASSES</vt:lpstr>
      <vt:lpstr>FUNCTIONS</vt:lpstr>
      <vt:lpstr>FUNCTIONS</vt:lpstr>
      <vt:lpstr>FUNCTIONS</vt:lpstr>
      <vt:lpstr>FUNCTIONS</vt:lpstr>
      <vt:lpstr>FUNCTIONS</vt:lpstr>
      <vt:lpstr>FUNCTIONS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FAITH</dc:title>
  <dc:creator>Badr Mohamed Abd ElAziz Abd ElRazek</dc:creator>
  <cp:lastModifiedBy>Badr Mohamed Abd ElAziz Abd ElRazek</cp:lastModifiedBy>
  <cp:revision>5</cp:revision>
  <dcterms:created xsi:type="dcterms:W3CDTF">2024-01-02T21:25:40Z</dcterms:created>
  <dcterms:modified xsi:type="dcterms:W3CDTF">2024-01-02T22:01:07Z</dcterms:modified>
</cp:coreProperties>
</file>