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1" r:id="rId6"/>
    <p:sldId id="302" r:id="rId7"/>
    <p:sldId id="303" r:id="rId8"/>
    <p:sldId id="311" r:id="rId9"/>
    <p:sldId id="304" r:id="rId10"/>
    <p:sldId id="312" r:id="rId11"/>
    <p:sldId id="307" r:id="rId12"/>
    <p:sldId id="313" r:id="rId13"/>
    <p:sldId id="308" r:id="rId14"/>
    <p:sldId id="314" r:id="rId15"/>
    <p:sldId id="309" r:id="rId16"/>
    <p:sldId id="310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F2BCE-AAD8-4680-BFC4-C77DF7FF1C4F}" v="1" dt="2025-08-22T23:44:4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wael\Downloads\ID%23762354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wael\Downloads\ID%23762354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Campain Audience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Charts!$C$1</c:f>
              <c:strCache>
                <c:ptCount val="1"/>
                <c:pt idx="0">
                  <c:v>Campain Email Sent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757476338184999E-2"/>
                  <c:y val="-4.629747808172148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Customer Appreciation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22915573053368"/>
                      <c:h val="0.180416666666666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99F8-474D-BF1B-5C5F2140E5B9}"/>
                </c:ext>
              </c:extLst>
            </c:dLbl>
            <c:dLbl>
              <c:idx val="1"/>
              <c:layout>
                <c:manualLayout>
                  <c:x val="-2.5757575757575851E-2"/>
                  <c:y val="-5.980422188115897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Flash</a:t>
                    </a:r>
                    <a:r>
                      <a:rPr lang="en-US" baseline="0"/>
                      <a:t> Sales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9F8-474D-BF1B-5C5F2140E5B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Newsletter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9F8-474D-BF1B-5C5F2140E5B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Exclusive</a:t>
                    </a:r>
                    <a:r>
                      <a:rPr lang="en-US" baseline="0"/>
                      <a:t> Offers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9F8-474D-BF1B-5C5F2140E5B9}"/>
                </c:ext>
              </c:extLst>
            </c:dLbl>
            <c:dLbl>
              <c:idx val="4"/>
              <c:layout>
                <c:manualLayout>
                  <c:x val="-7.5757078660621969E-3"/>
                  <c:y val="1.3295086023651675E-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New Product Launch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73878549272248"/>
                      <c:h val="0.11097222177905267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99F8-474D-BF1B-5C5F2140E5B9}"/>
                </c:ext>
              </c:extLst>
            </c:dLbl>
            <c:dLbl>
              <c:idx val="5"/>
              <c:layout>
                <c:manualLayout>
                  <c:x val="-1.5909090909091001E-2"/>
                  <c:y val="-1.33171558726522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Holiday Discounts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137510936132984"/>
                      <c:h val="0.161967774861475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5-99F8-474D-BF1B-5C5F2140E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Charts!$B$2:$B$7</c:f>
              <c:numCache>
                <c:formatCode>General</c:formatCode>
                <c:ptCount val="6"/>
                <c:pt idx="0">
                  <c:v>132</c:v>
                </c:pt>
                <c:pt idx="1">
                  <c:v>135</c:v>
                </c:pt>
                <c:pt idx="2">
                  <c:v>138</c:v>
                </c:pt>
                <c:pt idx="3">
                  <c:v>124</c:v>
                </c:pt>
                <c:pt idx="4">
                  <c:v>134</c:v>
                </c:pt>
                <c:pt idx="5">
                  <c:v>137</c:v>
                </c:pt>
              </c:numCache>
            </c:numRef>
          </c:xVal>
          <c:yVal>
            <c:numRef>
              <c:f>Charts!$C$2:$C$7</c:f>
              <c:numCache>
                <c:formatCode>General</c:formatCode>
                <c:ptCount val="6"/>
                <c:pt idx="0">
                  <c:v>33815488</c:v>
                </c:pt>
                <c:pt idx="1">
                  <c:v>34350607</c:v>
                </c:pt>
                <c:pt idx="2">
                  <c:v>33344614</c:v>
                </c:pt>
                <c:pt idx="3">
                  <c:v>30909453</c:v>
                </c:pt>
                <c:pt idx="4">
                  <c:v>32125876</c:v>
                </c:pt>
                <c:pt idx="5">
                  <c:v>34526433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9F8-474D-BF1B-5C5F2140E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200607"/>
        <c:axId val="827201087"/>
      </c:scatterChart>
      <c:valAx>
        <c:axId val="827200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</a:t>
                </a:r>
                <a:r>
                  <a:rPr lang="en-GB" baseline="0"/>
                  <a:t> of Campain Name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01087"/>
        <c:crosses val="autoZero"/>
        <c:crossBetween val="midCat"/>
      </c:valAx>
      <c:valAx>
        <c:axId val="82720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Email</a:t>
                </a:r>
                <a:r>
                  <a:rPr lang="en-GB" baseline="0"/>
                  <a:t>s Sent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200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n>
            <a:noFill/>
          </a:ln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Charts!$D$1</c:f>
              <c:strCache>
                <c:ptCount val="1"/>
                <c:pt idx="0">
                  <c:v>Revenue Generated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Charts!$A$2:$A$7</c:f>
              <c:strCache>
                <c:ptCount val="6"/>
                <c:pt idx="0">
                  <c:v>Customer Appreciation</c:v>
                </c:pt>
                <c:pt idx="1">
                  <c:v>Flash Sale</c:v>
                </c:pt>
                <c:pt idx="2">
                  <c:v>Newsletter</c:v>
                </c:pt>
                <c:pt idx="3">
                  <c:v>Exclusive Offers</c:v>
                </c:pt>
                <c:pt idx="4">
                  <c:v>New Product Launch</c:v>
                </c:pt>
                <c:pt idx="5">
                  <c:v>Holiday Discounts</c:v>
                </c:pt>
              </c:strCache>
            </c:strRef>
          </c:cat>
          <c:val>
            <c:numRef>
              <c:f>Charts!$D$2:$D$7</c:f>
              <c:numCache>
                <c:formatCode>_-[$$-C09]* #,##0_-;\-[$$-C09]* #,##0_-;_-[$$-C09]* "-"_-;_-@_-</c:formatCode>
                <c:ptCount val="6"/>
                <c:pt idx="0">
                  <c:v>6588694.5899999999</c:v>
                </c:pt>
                <c:pt idx="1">
                  <c:v>7136734.120000002</c:v>
                </c:pt>
                <c:pt idx="2">
                  <c:v>7149435.290000001</c:v>
                </c:pt>
                <c:pt idx="3">
                  <c:v>6301145.0200000033</c:v>
                </c:pt>
                <c:pt idx="4">
                  <c:v>6981279.0999999996</c:v>
                </c:pt>
                <c:pt idx="5">
                  <c:v>6673343.0999999996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C-427D-B17B-C94F1781F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5742463"/>
        <c:axId val="845739583"/>
      </c:barChart>
      <c:catAx>
        <c:axId val="84574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739583"/>
        <c:crosses val="autoZero"/>
        <c:auto val="1"/>
        <c:lblAlgn val="ctr"/>
        <c:lblOffset val="100"/>
        <c:noMultiLvlLbl val="0"/>
      </c:catAx>
      <c:valAx>
        <c:axId val="84573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C09]* #,##0_-;\-[$$-C09]* #,##0_-;_-[$$-C09]* &quot;-&quot;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574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5B1A-6DB7-4CED-A54B-377FE5577673}" type="datetime1">
              <a:rPr lang="en-GB" smtClean="0"/>
              <a:t>24/08/2025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EA438-8B65-4D13-AA42-BA57E155A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70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8DBC-65F2-4BD2-9AD8-2B73EA439260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F151F-66B2-4EE0-8956-9F20DBE8F1A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5483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F151F-66B2-4EE0-8956-9F20DBE8F1A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62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B47CC9-938B-4541-B481-E31574CB0C96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B0E3E-2D44-4E62-B790-FEF74818D1B8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07FCF-E8BA-43A0-91CA-069142741CF2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5FAB88-1B1E-4CCF-800A-E8B8F70870E9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AE631-BA18-4136-9A30-D5746C437046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DF7EE-89B0-4ED7-A169-C9E278BFC4F8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5C22B9-AE40-46D1-95EF-6F38A3213529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3DED581-478E-49B3-AFA7-E4919570B281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45F460F-C71D-4649-9D64-5BFD37510D02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Quarter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BDF0783-7615-4503-8DA8-A0B2AC7FF7D1}" type="datetime1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 fontScale="90000"/>
          </a:bodyPr>
          <a:lstStyle/>
          <a:p>
            <a:r>
              <a:rPr lang="en-GB" sz="4900" b="1" dirty="0"/>
              <a:t>Email Campaign Analysis</a:t>
            </a:r>
            <a:br>
              <a:rPr lang="en-GB" b="1" dirty="0"/>
            </a:b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z="1600" dirty="0"/>
              <a:t>BY: Youssef </a:t>
            </a:r>
            <a:r>
              <a:rPr lang="en-GB" sz="1600" dirty="0" err="1"/>
              <a:t>wael</a:t>
            </a:r>
            <a:endParaRPr lang="en-GB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FD19B-F37E-5ADA-D43F-73F116FF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353962"/>
            <a:ext cx="10950889" cy="59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7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69B7-8E35-7EA4-5086-7FEAF2F6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 Chart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423C-8C88-19FE-A8D2-B252A0A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4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1) Subject Lines (Grabbing Attention)</a:t>
            </a:r>
          </a:p>
          <a:p>
            <a:r>
              <a:rPr lang="en-GB" b="1" dirty="0"/>
              <a:t>49% High-Performing vs 51% Low-Performing </a:t>
            </a:r>
            <a:r>
              <a:rPr lang="en-GB" dirty="0"/>
              <a:t>: Almost half of subject lines fail to engage.</a:t>
            </a:r>
            <a:br>
              <a:rPr lang="en-GB" dirty="0"/>
            </a:br>
            <a:r>
              <a:rPr lang="en-GB" b="1" dirty="0"/>
              <a:t>Insight:</a:t>
            </a:r>
            <a:r>
              <a:rPr lang="en-GB" dirty="0"/>
              <a:t> Subject line optimization is crucial to increase open rates further.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2) Click-Through Rate</a:t>
            </a:r>
          </a:p>
          <a:p>
            <a:r>
              <a:rPr lang="en-GB" b="1" dirty="0"/>
              <a:t>86% Good vs 14% Weak :</a:t>
            </a:r>
            <a:r>
              <a:rPr lang="en-GB" dirty="0"/>
              <a:t> Once users open emails, most engage well.</a:t>
            </a:r>
            <a:br>
              <a:rPr lang="en-GB" dirty="0"/>
            </a:br>
            <a:r>
              <a:rPr lang="en-GB" b="1" dirty="0"/>
              <a:t>Insight:</a:t>
            </a:r>
            <a:r>
              <a:rPr lang="en-GB" dirty="0"/>
              <a:t> Content relevance and CTA placement are strong, but improvement is needed for the 14% weak-performing campaigns.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3)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Financial Tracking</a:t>
            </a:r>
          </a:p>
          <a:p>
            <a:r>
              <a:rPr lang="en-GB" b="1" dirty="0"/>
              <a:t>85% “Not Enough” vs 15% “Enough”</a:t>
            </a:r>
            <a:r>
              <a:rPr lang="en-GB" dirty="0"/>
              <a:t> : Despite high engagement, most campaigns are not translating into sufficient financial success.</a:t>
            </a:r>
            <a:br>
              <a:rPr lang="en-GB" dirty="0"/>
            </a:br>
            <a:r>
              <a:rPr lang="en-GB" b="1" dirty="0"/>
              <a:t>Insight:</a:t>
            </a:r>
            <a:r>
              <a:rPr lang="en-GB" dirty="0"/>
              <a:t> There’s a gap between clicks and actual revenue conversion — possibly due to weak offers, pricing, or checkout experience.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09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541D-C980-2802-E569-7015A84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35F4-9DBA-849E-11E3-00E45BD3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/>
              <a:t>Reduce Unsubscribe Rate:</a:t>
            </a:r>
            <a:r>
              <a:rPr lang="en-GB" dirty="0"/>
              <a:t> Revisit email frequency, improve targeting, and personalize content to prevent audience fatigue.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Optimize Subject Lines:</a:t>
            </a:r>
            <a:r>
              <a:rPr lang="en-GB" dirty="0"/>
              <a:t> Since 51% underperform, A/B testing and personalization can improve open rates beyond 25%.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Improve Revenue Conversion:</a:t>
            </a:r>
            <a:r>
              <a:rPr lang="en-GB" dirty="0"/>
              <a:t> Despite high CTR and conversions, financial performance is “Not Enough” for 85% of campaigns. Investigate checkout funnel, pricing strategy, and offer relevance.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Focus on High ROI Campaigns:</a:t>
            </a:r>
            <a:r>
              <a:rPr lang="en-GB" dirty="0"/>
              <a:t> Flash Sales and Newsletters deliver the most revenue - scale these while rethinking Exclusive Offers.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Better Segmentation:</a:t>
            </a:r>
            <a:r>
              <a:rPr lang="en-GB" dirty="0"/>
              <a:t> Sending mass emails doesn’t guarantee revenue. Tailor content to different audience groups for stronger ROI.</a:t>
            </a:r>
          </a:p>
        </p:txBody>
      </p:sp>
    </p:spTree>
    <p:extLst>
      <p:ext uri="{BB962C8B-B14F-4D97-AF65-F5344CB8AC3E}">
        <p14:creationId xmlns:p14="http://schemas.microsoft.com/office/powerpoint/2010/main" val="409649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39AA-E41E-1BD2-168B-3423AF8D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75" y="2909365"/>
            <a:ext cx="4123649" cy="103927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7452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F617-9635-C796-5937-483BA568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EF35-1E67-730C-2841-59736E7C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KPIs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Campaign Audience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Revenue Generated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Pie Chart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760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F554-879D-09F7-C1EE-5F4D53C2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C624-131E-8C1C-6DA7-51F6D9D1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Open Rates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Click-Through Rates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Conversion Rates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Unsubscribe Rates</a:t>
            </a:r>
          </a:p>
        </p:txBody>
      </p:sp>
    </p:spTree>
    <p:extLst>
      <p:ext uri="{BB962C8B-B14F-4D97-AF65-F5344CB8AC3E}">
        <p14:creationId xmlns:p14="http://schemas.microsoft.com/office/powerpoint/2010/main" val="398093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6906-DCF5-BAAD-FE2D-D1A43E0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GB" dirty="0"/>
              <a:t>continue: 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E0BBB-321E-9405-1E7A-5E7952A13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471895"/>
            <a:ext cx="10058400" cy="2513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52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AB6C-1844-AEE5-36CE-D1897230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 (Performance Metrics)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9039-89FE-B960-EB62-CA6AA057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Open Rate increased by 25% → Subject lines are improving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CTR (Click-Through Rate) improved massively by 197% → Campaigns are engaging once emails are opened.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Conversion Rate rose by 157% → Campaigns are driving stronger customer actions (purchases, signups).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Unsubscribe Rate worsened dramatically (-413%) → Too many users are opting out, indicating email fatigue, poor targeting, or excessive frequency.</a:t>
            </a:r>
          </a:p>
        </p:txBody>
      </p:sp>
    </p:spTree>
    <p:extLst>
      <p:ext uri="{BB962C8B-B14F-4D97-AF65-F5344CB8AC3E}">
        <p14:creationId xmlns:p14="http://schemas.microsoft.com/office/powerpoint/2010/main" val="16366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D07D-FB01-4B5D-C624-5012A43B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Campaign Audience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F3E988-919A-13CE-83DB-6674C0EB8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50169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606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AFFA-4FC7-4B90-8EEF-C73A548B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Campaign Audience (Emails Sent vs Count of Campaigns)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C110-2056-2711-E096-2BBD40BD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Holiday Discounts, Flash Sales, and Newsletter reach larger audiences (over 33M emails each).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Exclusive Offers and New Product Launch target smaller audiences (closer to 31M emails).</a:t>
            </a:r>
            <a:br>
              <a:rPr lang="en-GB" sz="2200" dirty="0"/>
            </a:br>
            <a:r>
              <a:rPr lang="en-GB" sz="2200" dirty="0"/>
              <a:t>Insight: Larger audience campaigns do not always correlate to higher revenue — segmentation may need refinement.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9004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D23E-4049-9C0C-BC3D-DE3B3E4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Generated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312EE-7208-257D-8058-9CF6C7192C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680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DDBA-2CB4-EE25-DF72-0E7F8F67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Revenue Generated (by Campaign 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DD8-850E-E19C-A2CD-5A620592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Highest Revenue: Flash Sales &amp; Newsletters (~$7.2M each)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Lowest Revenue: Exclusive Offers (~$6.0M).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Insight: Flash Sales and Newsletters are the most profitable strategies, while Exclusive Offers underperform despite sending millions of emails.</a:t>
            </a:r>
          </a:p>
        </p:txBody>
      </p:sp>
    </p:spTree>
    <p:extLst>
      <p:ext uri="{BB962C8B-B14F-4D97-AF65-F5344CB8AC3E}">
        <p14:creationId xmlns:p14="http://schemas.microsoft.com/office/powerpoint/2010/main" val="22034943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9_TF22712842.potx" id="{66207373-B99E-4885-8182-B73EA986FCBA}" vid="{BA3EABD1-0925-4BFC-B6D5-F3CE9D9640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256</TotalTime>
  <Words>516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1_RetrospectVTI</vt:lpstr>
      <vt:lpstr>Email Campaign Analysis </vt:lpstr>
      <vt:lpstr>AGENDA</vt:lpstr>
      <vt:lpstr>KPIs</vt:lpstr>
      <vt:lpstr>continue: KPIs</vt:lpstr>
      <vt:lpstr>KPIs (Performance Metrics)</vt:lpstr>
      <vt:lpstr>Campaign Audience</vt:lpstr>
      <vt:lpstr>Campaign Audience (Emails Sent vs Count of Campaigns)</vt:lpstr>
      <vt:lpstr>Revenue Generated</vt:lpstr>
      <vt:lpstr>Revenue Generated (by Campaign Type)</vt:lpstr>
      <vt:lpstr>PowerPoint Presentation</vt:lpstr>
      <vt:lpstr>Pie Chart Insights</vt:lpstr>
      <vt:lpstr>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يوسف وائل بدوى الغنيمى</dc:creator>
  <cp:lastModifiedBy>يوسف وائل بدوى الغنيمى</cp:lastModifiedBy>
  <cp:revision>2</cp:revision>
  <dcterms:created xsi:type="dcterms:W3CDTF">2025-08-22T23:18:44Z</dcterms:created>
  <dcterms:modified xsi:type="dcterms:W3CDTF">2025-08-24T01:57:30Z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