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59" r:id="rId6"/>
    <p:sldId id="260" r:id="rId7"/>
    <p:sldId id="261" r:id="rId8"/>
    <p:sldId id="262" r:id="rId9"/>
    <p:sldId id="263" r:id="rId10"/>
    <p:sldId id="267" r:id="rId11"/>
    <p:sldId id="268"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388A60-F70D-49B1-A2EF-14097A717DE7}"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CF292-247C-4069-BA94-F1C64872AB1B}" type="slidenum">
              <a:rPr lang="en-US" smtClean="0"/>
              <a:t>‹#›</a:t>
            </a:fld>
            <a:endParaRPr lang="en-US"/>
          </a:p>
        </p:txBody>
      </p:sp>
    </p:spTree>
    <p:extLst>
      <p:ext uri="{BB962C8B-B14F-4D97-AF65-F5344CB8AC3E}">
        <p14:creationId xmlns:p14="http://schemas.microsoft.com/office/powerpoint/2010/main" val="2590679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388A60-F70D-49B1-A2EF-14097A717DE7}" type="datetimeFigureOut">
              <a:rPr lang="en-US" smtClean="0"/>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CF292-247C-4069-BA94-F1C64872AB1B}" type="slidenum">
              <a:rPr lang="en-US" smtClean="0"/>
              <a:t>‹#›</a:t>
            </a:fld>
            <a:endParaRPr lang="en-US"/>
          </a:p>
        </p:txBody>
      </p:sp>
    </p:spTree>
    <p:extLst>
      <p:ext uri="{BB962C8B-B14F-4D97-AF65-F5344CB8AC3E}">
        <p14:creationId xmlns:p14="http://schemas.microsoft.com/office/powerpoint/2010/main" val="344674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388A60-F70D-49B1-A2EF-14097A717DE7}" type="datetimeFigureOut">
              <a:rPr lang="en-US" smtClean="0"/>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CF292-247C-4069-BA94-F1C64872AB1B}" type="slidenum">
              <a:rPr lang="en-US" smtClean="0"/>
              <a:t>‹#›</a:t>
            </a:fld>
            <a:endParaRPr lang="en-US"/>
          </a:p>
        </p:txBody>
      </p:sp>
    </p:spTree>
    <p:extLst>
      <p:ext uri="{BB962C8B-B14F-4D97-AF65-F5344CB8AC3E}">
        <p14:creationId xmlns:p14="http://schemas.microsoft.com/office/powerpoint/2010/main" val="4011567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388A60-F70D-49B1-A2EF-14097A717DE7}" type="datetimeFigureOut">
              <a:rPr lang="en-US" smtClean="0"/>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CF292-247C-4069-BA94-F1C64872AB1B}"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79611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388A60-F70D-49B1-A2EF-14097A717DE7}" type="datetimeFigureOut">
              <a:rPr lang="en-US" smtClean="0"/>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CF292-247C-4069-BA94-F1C64872AB1B}" type="slidenum">
              <a:rPr lang="en-US" smtClean="0"/>
              <a:t>‹#›</a:t>
            </a:fld>
            <a:endParaRPr lang="en-US"/>
          </a:p>
        </p:txBody>
      </p:sp>
    </p:spTree>
    <p:extLst>
      <p:ext uri="{BB962C8B-B14F-4D97-AF65-F5344CB8AC3E}">
        <p14:creationId xmlns:p14="http://schemas.microsoft.com/office/powerpoint/2010/main" val="2896413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388A60-F70D-49B1-A2EF-14097A717DE7}" type="datetimeFigureOut">
              <a:rPr lang="en-US" smtClean="0"/>
              <a:t>12/29/2024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3CF292-247C-4069-BA94-F1C64872AB1B}" type="slidenum">
              <a:rPr lang="en-US" smtClean="0"/>
              <a:t>‹#›</a:t>
            </a:fld>
            <a:endParaRPr lang="en-US"/>
          </a:p>
        </p:txBody>
      </p:sp>
    </p:spTree>
    <p:extLst>
      <p:ext uri="{BB962C8B-B14F-4D97-AF65-F5344CB8AC3E}">
        <p14:creationId xmlns:p14="http://schemas.microsoft.com/office/powerpoint/2010/main" val="2248741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388A60-F70D-49B1-A2EF-14097A717DE7}" type="datetimeFigureOut">
              <a:rPr lang="en-US" smtClean="0"/>
              <a:t>12/29/2024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3CF292-247C-4069-BA94-F1C64872AB1B}" type="slidenum">
              <a:rPr lang="en-US" smtClean="0"/>
              <a:t>‹#›</a:t>
            </a:fld>
            <a:endParaRPr lang="en-US"/>
          </a:p>
        </p:txBody>
      </p:sp>
    </p:spTree>
    <p:extLst>
      <p:ext uri="{BB962C8B-B14F-4D97-AF65-F5344CB8AC3E}">
        <p14:creationId xmlns:p14="http://schemas.microsoft.com/office/powerpoint/2010/main" val="1084228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88A60-F70D-49B1-A2EF-14097A717DE7}"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CF292-247C-4069-BA94-F1C64872AB1B}" type="slidenum">
              <a:rPr lang="en-US" smtClean="0"/>
              <a:t>‹#›</a:t>
            </a:fld>
            <a:endParaRPr lang="en-US"/>
          </a:p>
        </p:txBody>
      </p:sp>
    </p:spTree>
    <p:extLst>
      <p:ext uri="{BB962C8B-B14F-4D97-AF65-F5344CB8AC3E}">
        <p14:creationId xmlns:p14="http://schemas.microsoft.com/office/powerpoint/2010/main" val="1540714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88A60-F70D-49B1-A2EF-14097A717DE7}"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CF292-247C-4069-BA94-F1C64872AB1B}" type="slidenum">
              <a:rPr lang="en-US" smtClean="0"/>
              <a:t>‹#›</a:t>
            </a:fld>
            <a:endParaRPr lang="en-US"/>
          </a:p>
        </p:txBody>
      </p:sp>
    </p:spTree>
    <p:extLst>
      <p:ext uri="{BB962C8B-B14F-4D97-AF65-F5344CB8AC3E}">
        <p14:creationId xmlns:p14="http://schemas.microsoft.com/office/powerpoint/2010/main" val="1066191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88A60-F70D-49B1-A2EF-14097A717DE7}"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CF292-247C-4069-BA94-F1C64872AB1B}" type="slidenum">
              <a:rPr lang="en-US" smtClean="0"/>
              <a:t>‹#›</a:t>
            </a:fld>
            <a:endParaRPr lang="en-US"/>
          </a:p>
        </p:txBody>
      </p:sp>
    </p:spTree>
    <p:extLst>
      <p:ext uri="{BB962C8B-B14F-4D97-AF65-F5344CB8AC3E}">
        <p14:creationId xmlns:p14="http://schemas.microsoft.com/office/powerpoint/2010/main" val="1065695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388A60-F70D-49B1-A2EF-14097A717DE7}"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CF292-247C-4069-BA94-F1C64872AB1B}" type="slidenum">
              <a:rPr lang="en-US" smtClean="0"/>
              <a:t>‹#›</a:t>
            </a:fld>
            <a:endParaRPr lang="en-US"/>
          </a:p>
        </p:txBody>
      </p:sp>
    </p:spTree>
    <p:extLst>
      <p:ext uri="{BB962C8B-B14F-4D97-AF65-F5344CB8AC3E}">
        <p14:creationId xmlns:p14="http://schemas.microsoft.com/office/powerpoint/2010/main" val="51095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388A60-F70D-49B1-A2EF-14097A717DE7}" type="datetimeFigureOut">
              <a:rPr lang="en-US" smtClean="0"/>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CF292-247C-4069-BA94-F1C64872AB1B}" type="slidenum">
              <a:rPr lang="en-US" smtClean="0"/>
              <a:t>‹#›</a:t>
            </a:fld>
            <a:endParaRPr lang="en-US"/>
          </a:p>
        </p:txBody>
      </p:sp>
    </p:spTree>
    <p:extLst>
      <p:ext uri="{BB962C8B-B14F-4D97-AF65-F5344CB8AC3E}">
        <p14:creationId xmlns:p14="http://schemas.microsoft.com/office/powerpoint/2010/main" val="259435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388A60-F70D-49B1-A2EF-14097A717DE7}" type="datetimeFigureOut">
              <a:rPr lang="en-US" smtClean="0"/>
              <a:t>12/29/2024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3CF292-247C-4069-BA94-F1C64872AB1B}" type="slidenum">
              <a:rPr lang="en-US" smtClean="0"/>
              <a:t>‹#›</a:t>
            </a:fld>
            <a:endParaRPr lang="en-US"/>
          </a:p>
        </p:txBody>
      </p:sp>
    </p:spTree>
    <p:extLst>
      <p:ext uri="{BB962C8B-B14F-4D97-AF65-F5344CB8AC3E}">
        <p14:creationId xmlns:p14="http://schemas.microsoft.com/office/powerpoint/2010/main" val="4214095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388A60-F70D-49B1-A2EF-14097A717DE7}" type="datetimeFigureOut">
              <a:rPr lang="en-US" smtClean="0"/>
              <a:t>12/29/2024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3CF292-247C-4069-BA94-F1C64872AB1B}" type="slidenum">
              <a:rPr lang="en-US" smtClean="0"/>
              <a:t>‹#›</a:t>
            </a:fld>
            <a:endParaRPr lang="en-US"/>
          </a:p>
        </p:txBody>
      </p:sp>
    </p:spTree>
    <p:extLst>
      <p:ext uri="{BB962C8B-B14F-4D97-AF65-F5344CB8AC3E}">
        <p14:creationId xmlns:p14="http://schemas.microsoft.com/office/powerpoint/2010/main" val="514253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7388A60-F70D-49B1-A2EF-14097A717DE7}" type="datetimeFigureOut">
              <a:rPr lang="en-US" smtClean="0"/>
              <a:t>12/29/2024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3CF292-247C-4069-BA94-F1C64872AB1B}" type="slidenum">
              <a:rPr lang="en-US" smtClean="0"/>
              <a:t>‹#›</a:t>
            </a:fld>
            <a:endParaRPr lang="en-US"/>
          </a:p>
        </p:txBody>
      </p:sp>
    </p:spTree>
    <p:extLst>
      <p:ext uri="{BB962C8B-B14F-4D97-AF65-F5344CB8AC3E}">
        <p14:creationId xmlns:p14="http://schemas.microsoft.com/office/powerpoint/2010/main" val="2692755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388A60-F70D-49B1-A2EF-14097A717DE7}" type="datetimeFigureOut">
              <a:rPr lang="en-US" smtClean="0"/>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CF292-247C-4069-BA94-F1C64872AB1B}" type="slidenum">
              <a:rPr lang="en-US" smtClean="0"/>
              <a:t>‹#›</a:t>
            </a:fld>
            <a:endParaRPr lang="en-US"/>
          </a:p>
        </p:txBody>
      </p:sp>
    </p:spTree>
    <p:extLst>
      <p:ext uri="{BB962C8B-B14F-4D97-AF65-F5344CB8AC3E}">
        <p14:creationId xmlns:p14="http://schemas.microsoft.com/office/powerpoint/2010/main" val="1273119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388A60-F70D-49B1-A2EF-14097A717DE7}" type="datetimeFigureOut">
              <a:rPr lang="en-US" smtClean="0"/>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CF292-247C-4069-BA94-F1C64872AB1B}" type="slidenum">
              <a:rPr lang="en-US" smtClean="0"/>
              <a:t>‹#›</a:t>
            </a:fld>
            <a:endParaRPr lang="en-US"/>
          </a:p>
        </p:txBody>
      </p:sp>
    </p:spTree>
    <p:extLst>
      <p:ext uri="{BB962C8B-B14F-4D97-AF65-F5344CB8AC3E}">
        <p14:creationId xmlns:p14="http://schemas.microsoft.com/office/powerpoint/2010/main" val="1534328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7388A60-F70D-49B1-A2EF-14097A717DE7}" type="datetimeFigureOut">
              <a:rPr lang="en-US" smtClean="0"/>
              <a:t>12/29/2024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63CF292-247C-4069-BA94-F1C64872AB1B}" type="slidenum">
              <a:rPr lang="en-US" smtClean="0"/>
              <a:t>‹#›</a:t>
            </a:fld>
            <a:endParaRPr lang="en-US"/>
          </a:p>
        </p:txBody>
      </p:sp>
    </p:spTree>
    <p:extLst>
      <p:ext uri="{BB962C8B-B14F-4D97-AF65-F5344CB8AC3E}">
        <p14:creationId xmlns:p14="http://schemas.microsoft.com/office/powerpoint/2010/main" val="3102817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publication/269524396_A_Crypto-Steganography_A_Survey" TargetMode="External"/><Relationship Id="rId2" Type="http://schemas.openxmlformats.org/officeDocument/2006/relationships/hyperlink" Target="https://www.javatpoint.com/rsa-encryption-algorithm" TargetMode="External"/><Relationship Id="rId1" Type="http://schemas.openxmlformats.org/officeDocument/2006/relationships/slideLayout" Target="../slideLayouts/slideLayout2.xml"/><Relationship Id="rId4" Type="http://schemas.openxmlformats.org/officeDocument/2006/relationships/hyperlink" Target="https://www.geeksforgeeks.org/image-steganography-in-cryptograph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AE77-A916-4455-8117-166988A41B26}"/>
              </a:ext>
            </a:extLst>
          </p:cNvPr>
          <p:cNvSpPr>
            <a:spLocks noGrp="1"/>
          </p:cNvSpPr>
          <p:nvPr>
            <p:ph type="ctrTitle"/>
          </p:nvPr>
        </p:nvSpPr>
        <p:spPr>
          <a:xfrm>
            <a:off x="1751012" y="1431719"/>
            <a:ext cx="8689976" cy="1371599"/>
          </a:xfrm>
        </p:spPr>
        <p:txBody>
          <a:bodyPr/>
          <a:lstStyle/>
          <a:p>
            <a:r>
              <a:rPr lang="en-US" sz="3200" dirty="0"/>
              <a:t>Secret Communication using </a:t>
            </a:r>
            <a:r>
              <a:rPr lang="en-US" sz="4000" dirty="0"/>
              <a:t>cryptography &amp; steganography</a:t>
            </a:r>
            <a:endParaRPr lang="en-US" dirty="0"/>
          </a:p>
        </p:txBody>
      </p:sp>
      <p:sp>
        <p:nvSpPr>
          <p:cNvPr id="3" name="Subtitle 2">
            <a:extLst>
              <a:ext uri="{FF2B5EF4-FFF2-40B4-BE49-F238E27FC236}">
                <a16:creationId xmlns:a16="http://schemas.microsoft.com/office/drawing/2014/main" id="{761656F3-7273-41E3-BF6A-6C93172EA6F2}"/>
              </a:ext>
            </a:extLst>
          </p:cNvPr>
          <p:cNvSpPr>
            <a:spLocks noGrp="1"/>
          </p:cNvSpPr>
          <p:nvPr>
            <p:ph type="subTitle" idx="1"/>
          </p:nvPr>
        </p:nvSpPr>
        <p:spPr>
          <a:xfrm>
            <a:off x="1751012" y="3886200"/>
            <a:ext cx="8689976" cy="1155583"/>
          </a:xfrm>
        </p:spPr>
        <p:txBody>
          <a:bodyPr>
            <a:normAutofit/>
          </a:bodyPr>
          <a:lstStyle/>
          <a:p>
            <a:r>
              <a:rPr lang="en-US" dirty="0"/>
              <a:t>Youssef Mohamed abdelshahid</a:t>
            </a:r>
          </a:p>
          <a:p>
            <a:r>
              <a:rPr lang="en-US" dirty="0"/>
              <a:t>ID: 2022/05890</a:t>
            </a:r>
          </a:p>
        </p:txBody>
      </p:sp>
    </p:spTree>
    <p:extLst>
      <p:ext uri="{BB962C8B-B14F-4D97-AF65-F5344CB8AC3E}">
        <p14:creationId xmlns:p14="http://schemas.microsoft.com/office/powerpoint/2010/main" val="1903624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670F9-81A9-49A0-BF24-56BE82A4E8CE}"/>
              </a:ext>
            </a:extLst>
          </p:cNvPr>
          <p:cNvSpPr>
            <a:spLocks noGrp="1"/>
          </p:cNvSpPr>
          <p:nvPr>
            <p:ph type="title"/>
          </p:nvPr>
        </p:nvSpPr>
        <p:spPr/>
        <p:txBody>
          <a:bodyPr/>
          <a:lstStyle/>
          <a:p>
            <a:r>
              <a:rPr lang="en-US" dirty="0"/>
              <a:t>testing</a:t>
            </a:r>
          </a:p>
        </p:txBody>
      </p:sp>
      <p:pic>
        <p:nvPicPr>
          <p:cNvPr id="5" name="Picture 4">
            <a:extLst>
              <a:ext uri="{FF2B5EF4-FFF2-40B4-BE49-F238E27FC236}">
                <a16:creationId xmlns:a16="http://schemas.microsoft.com/office/drawing/2014/main" id="{5909BBCD-A9AF-4008-9B0A-9F354637CD86}"/>
              </a:ext>
            </a:extLst>
          </p:cNvPr>
          <p:cNvPicPr>
            <a:picLocks noChangeAspect="1"/>
          </p:cNvPicPr>
          <p:nvPr/>
        </p:nvPicPr>
        <p:blipFill>
          <a:blip r:embed="rId2"/>
          <a:stretch>
            <a:fillRect/>
          </a:stretch>
        </p:blipFill>
        <p:spPr>
          <a:xfrm>
            <a:off x="1324173" y="1879134"/>
            <a:ext cx="9413735" cy="4040573"/>
          </a:xfrm>
          <a:prstGeom prst="rect">
            <a:avLst/>
          </a:prstGeom>
        </p:spPr>
      </p:pic>
    </p:spTree>
    <p:extLst>
      <p:ext uri="{BB962C8B-B14F-4D97-AF65-F5344CB8AC3E}">
        <p14:creationId xmlns:p14="http://schemas.microsoft.com/office/powerpoint/2010/main" val="45134666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68E3-84F0-4F9B-9B59-B31C2AC0FE1E}"/>
              </a:ext>
            </a:extLst>
          </p:cNvPr>
          <p:cNvSpPr>
            <a:spLocks noGrp="1"/>
          </p:cNvSpPr>
          <p:nvPr>
            <p:ph type="title"/>
          </p:nvPr>
        </p:nvSpPr>
        <p:spPr/>
        <p:txBody>
          <a:bodyPr/>
          <a:lstStyle/>
          <a:p>
            <a:r>
              <a:rPr lang="en-US" dirty="0"/>
              <a:t>Result</a:t>
            </a:r>
          </a:p>
        </p:txBody>
      </p:sp>
      <p:pic>
        <p:nvPicPr>
          <p:cNvPr id="7" name="Picture 6">
            <a:extLst>
              <a:ext uri="{FF2B5EF4-FFF2-40B4-BE49-F238E27FC236}">
                <a16:creationId xmlns:a16="http://schemas.microsoft.com/office/drawing/2014/main" id="{26732143-40A6-4134-9C18-9F06D552E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258" y="1667136"/>
            <a:ext cx="8534881" cy="3953487"/>
          </a:xfrm>
          <a:prstGeom prst="rect">
            <a:avLst/>
          </a:prstGeom>
        </p:spPr>
      </p:pic>
    </p:spTree>
    <p:extLst>
      <p:ext uri="{BB962C8B-B14F-4D97-AF65-F5344CB8AC3E}">
        <p14:creationId xmlns:p14="http://schemas.microsoft.com/office/powerpoint/2010/main" val="238048062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4215-5747-4BA6-A56B-F22A0BF3B52C}"/>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58C4844C-ECC0-442E-9C8A-B19A48601565}"/>
              </a:ext>
            </a:extLst>
          </p:cNvPr>
          <p:cNvSpPr>
            <a:spLocks noGrp="1"/>
          </p:cNvSpPr>
          <p:nvPr>
            <p:ph sz="quarter" idx="13"/>
          </p:nvPr>
        </p:nvSpPr>
        <p:spPr/>
        <p:txBody>
          <a:bodyPr/>
          <a:lstStyle/>
          <a:p>
            <a:r>
              <a:rPr lang="en-US" cap="none" dirty="0"/>
              <a:t>Secret communication (e.g. military, intelligence agencies, etc.)</a:t>
            </a:r>
          </a:p>
          <a:p>
            <a:r>
              <a:rPr lang="en-US" cap="none" dirty="0"/>
              <a:t>Digital Watermarking</a:t>
            </a:r>
          </a:p>
          <a:p>
            <a:r>
              <a:rPr lang="en-US" cap="none" dirty="0"/>
              <a:t>Authentication systems (where encrypted hidden data is used to validate users or devices)</a:t>
            </a:r>
          </a:p>
          <a:p>
            <a:r>
              <a:rPr lang="en-US" cap="none" dirty="0"/>
              <a:t>Health and Medical Records (Ensures secure storage and transfer of encrypted patient data embedded in medical images, like MRI scans)</a:t>
            </a:r>
          </a:p>
          <a:p>
            <a:r>
              <a:rPr lang="en-US" cap="none" dirty="0"/>
              <a:t>And many more…</a:t>
            </a:r>
          </a:p>
        </p:txBody>
      </p:sp>
    </p:spTree>
    <p:extLst>
      <p:ext uri="{BB962C8B-B14F-4D97-AF65-F5344CB8AC3E}">
        <p14:creationId xmlns:p14="http://schemas.microsoft.com/office/powerpoint/2010/main" val="1445975124"/>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3B138-99CF-4EC9-BA81-33C687C30D8C}"/>
              </a:ext>
            </a:extLst>
          </p:cNvPr>
          <p:cNvSpPr>
            <a:spLocks noGrp="1"/>
          </p:cNvSpPr>
          <p:nvPr>
            <p:ph type="title"/>
          </p:nvPr>
        </p:nvSpPr>
        <p:spPr>
          <a:xfrm>
            <a:off x="687273" y="610128"/>
            <a:ext cx="10364451" cy="1596177"/>
          </a:xfrm>
        </p:spPr>
        <p:txBody>
          <a:bodyPr/>
          <a:lstStyle/>
          <a:p>
            <a:r>
              <a:rPr lang="en-US" dirty="0"/>
              <a:t>references</a:t>
            </a:r>
          </a:p>
        </p:txBody>
      </p:sp>
      <p:sp>
        <p:nvSpPr>
          <p:cNvPr id="3" name="Content Placeholder 2">
            <a:extLst>
              <a:ext uri="{FF2B5EF4-FFF2-40B4-BE49-F238E27FC236}">
                <a16:creationId xmlns:a16="http://schemas.microsoft.com/office/drawing/2014/main" id="{0EB64046-847E-4AAA-8853-0FD8EE39EDA0}"/>
              </a:ext>
            </a:extLst>
          </p:cNvPr>
          <p:cNvSpPr>
            <a:spLocks noGrp="1"/>
          </p:cNvSpPr>
          <p:nvPr>
            <p:ph sz="quarter" idx="13"/>
          </p:nvPr>
        </p:nvSpPr>
        <p:spPr>
          <a:xfrm>
            <a:off x="914087" y="2643928"/>
            <a:ext cx="10363826" cy="3424107"/>
          </a:xfrm>
        </p:spPr>
        <p:txBody>
          <a:bodyPr/>
          <a:lstStyle/>
          <a:p>
            <a:r>
              <a:rPr lang="en-US" dirty="0">
                <a:solidFill>
                  <a:schemeClr val="tx1">
                    <a:lumMod val="85000"/>
                    <a:lumOff val="15000"/>
                  </a:schemeClr>
                </a:solidFill>
                <a:hlinkClick r:id="rId2">
                  <a:extLst>
                    <a:ext uri="{A12FA001-AC4F-418D-AE19-62706E023703}">
                      <ahyp:hlinkClr xmlns:ahyp="http://schemas.microsoft.com/office/drawing/2018/hyperlinkcolor" val="tx"/>
                    </a:ext>
                  </a:extLst>
                </a:hlinkClick>
              </a:rPr>
              <a:t>https://www.javatpoint.com/rsa-encryption-algorithm</a:t>
            </a:r>
            <a:endParaRPr lang="en-US" dirty="0">
              <a:solidFill>
                <a:schemeClr val="tx1">
                  <a:lumMod val="85000"/>
                  <a:lumOff val="15000"/>
                </a:schemeClr>
              </a:solidFill>
            </a:endParaRPr>
          </a:p>
          <a:p>
            <a:r>
              <a:rPr lang="en-US" dirty="0">
                <a:solidFill>
                  <a:schemeClr val="tx1">
                    <a:lumMod val="85000"/>
                    <a:lumOff val="15000"/>
                  </a:schemeClr>
                </a:solidFill>
                <a:hlinkClick r:id="rId3">
                  <a:extLst>
                    <a:ext uri="{A12FA001-AC4F-418D-AE19-62706E023703}">
                      <ahyp:hlinkClr xmlns:ahyp="http://schemas.microsoft.com/office/drawing/2018/hyperlinkcolor" val="tx"/>
                    </a:ext>
                  </a:extLst>
                </a:hlinkClick>
              </a:rPr>
              <a:t>https://www.researchgate.net/publication/269524396_A_Crypto-Steganography_A_Survey</a:t>
            </a:r>
            <a:endParaRPr lang="en-US" dirty="0">
              <a:solidFill>
                <a:schemeClr val="tx1">
                  <a:lumMod val="85000"/>
                  <a:lumOff val="15000"/>
                </a:schemeClr>
              </a:solidFill>
            </a:endParaRPr>
          </a:p>
          <a:p>
            <a:r>
              <a:rPr lang="en-US" dirty="0">
                <a:solidFill>
                  <a:schemeClr val="tx1">
                    <a:lumMod val="85000"/>
                    <a:lumOff val="15000"/>
                  </a:schemeClr>
                </a:solidFill>
                <a:hlinkClick r:id="rId4">
                  <a:extLst>
                    <a:ext uri="{A12FA001-AC4F-418D-AE19-62706E023703}">
                      <ahyp:hlinkClr xmlns:ahyp="http://schemas.microsoft.com/office/drawing/2018/hyperlinkcolor" val="tx"/>
                    </a:ext>
                  </a:extLst>
                </a:hlinkClick>
              </a:rPr>
              <a:t>https://www.geeksforgeeks.org/image-steganography-in-cryptography/</a:t>
            </a:r>
            <a:endParaRPr lang="en-US" dirty="0">
              <a:solidFill>
                <a:schemeClr val="tx1">
                  <a:lumMod val="85000"/>
                  <a:lumOff val="15000"/>
                </a:schemeClr>
              </a:solidFill>
            </a:endParaRPr>
          </a:p>
        </p:txBody>
      </p:sp>
    </p:spTree>
    <p:extLst>
      <p:ext uri="{BB962C8B-B14F-4D97-AF65-F5344CB8AC3E}">
        <p14:creationId xmlns:p14="http://schemas.microsoft.com/office/powerpoint/2010/main" val="211060492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011BD-9D42-486D-ABFF-2138CB90EDB4}"/>
              </a:ext>
            </a:extLst>
          </p:cNvPr>
          <p:cNvSpPr>
            <a:spLocks noGrp="1"/>
          </p:cNvSpPr>
          <p:nvPr>
            <p:ph type="ctrTitle"/>
          </p:nvPr>
        </p:nvSpPr>
        <p:spPr>
          <a:xfrm>
            <a:off x="1633566" y="1300785"/>
            <a:ext cx="8689976" cy="2509213"/>
          </a:xfrm>
        </p:spPr>
        <p:txBody>
          <a:bodyPr/>
          <a:lstStyle/>
          <a:p>
            <a:r>
              <a:rPr lang="en-US" dirty="0"/>
              <a:t>Thank you!</a:t>
            </a:r>
          </a:p>
        </p:txBody>
      </p:sp>
    </p:spTree>
    <p:extLst>
      <p:ext uri="{BB962C8B-B14F-4D97-AF65-F5344CB8AC3E}">
        <p14:creationId xmlns:p14="http://schemas.microsoft.com/office/powerpoint/2010/main" val="23455778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83EF0-FA8B-4566-860D-C80FDFEA2475}"/>
              </a:ext>
            </a:extLst>
          </p:cNvPr>
          <p:cNvSpPr>
            <a:spLocks noGrp="1"/>
          </p:cNvSpPr>
          <p:nvPr>
            <p:ph type="title"/>
          </p:nvPr>
        </p:nvSpPr>
        <p:spPr>
          <a:xfrm>
            <a:off x="743446" y="134423"/>
            <a:ext cx="10364451" cy="1596177"/>
          </a:xfrm>
        </p:spPr>
        <p:txBody>
          <a:bodyPr/>
          <a:lstStyle/>
          <a:p>
            <a:r>
              <a:rPr lang="en-US" dirty="0"/>
              <a:t>Table of content</a:t>
            </a:r>
          </a:p>
        </p:txBody>
      </p:sp>
      <p:sp>
        <p:nvSpPr>
          <p:cNvPr id="3" name="Content Placeholder 2">
            <a:extLst>
              <a:ext uri="{FF2B5EF4-FFF2-40B4-BE49-F238E27FC236}">
                <a16:creationId xmlns:a16="http://schemas.microsoft.com/office/drawing/2014/main" id="{C1E8511E-C500-4FBE-92C8-86279877983E}"/>
              </a:ext>
            </a:extLst>
          </p:cNvPr>
          <p:cNvSpPr>
            <a:spLocks noGrp="1"/>
          </p:cNvSpPr>
          <p:nvPr>
            <p:ph sz="quarter" idx="13"/>
          </p:nvPr>
        </p:nvSpPr>
        <p:spPr>
          <a:xfrm>
            <a:off x="1237128" y="1703294"/>
            <a:ext cx="10363826" cy="3424107"/>
          </a:xfrm>
        </p:spPr>
        <p:txBody>
          <a:bodyPr>
            <a:normAutofit fontScale="47500" lnSpcReduction="20000"/>
          </a:bodyPr>
          <a:lstStyle/>
          <a:p>
            <a:r>
              <a:rPr lang="en-US" sz="3300" dirty="0"/>
              <a:t>What is Cryptography?</a:t>
            </a:r>
          </a:p>
          <a:p>
            <a:r>
              <a:rPr lang="en-US" sz="3300" dirty="0"/>
              <a:t>Types of cryptography</a:t>
            </a:r>
          </a:p>
          <a:p>
            <a:r>
              <a:rPr lang="en-US" sz="3300" dirty="0"/>
              <a:t>Rsa cryptography</a:t>
            </a:r>
          </a:p>
          <a:p>
            <a:r>
              <a:rPr lang="en-US" sz="3300" dirty="0"/>
              <a:t>What is steganography?</a:t>
            </a:r>
          </a:p>
          <a:p>
            <a:r>
              <a:rPr lang="en-US" sz="3300" dirty="0"/>
              <a:t>Image steganography</a:t>
            </a:r>
          </a:p>
          <a:p>
            <a:r>
              <a:rPr lang="en-US" sz="3300" dirty="0"/>
              <a:t>Lsb method</a:t>
            </a:r>
          </a:p>
          <a:p>
            <a:r>
              <a:rPr lang="en-US" sz="3300" dirty="0"/>
              <a:t>Crypto-steganography</a:t>
            </a:r>
          </a:p>
          <a:p>
            <a:r>
              <a:rPr lang="en-US" sz="3300" dirty="0"/>
              <a:t>Testing and results</a:t>
            </a:r>
          </a:p>
          <a:p>
            <a:r>
              <a:rPr lang="en-US" sz="3300" dirty="0"/>
              <a:t>applications</a:t>
            </a:r>
          </a:p>
          <a:p>
            <a:endParaRPr lang="en-US" dirty="0"/>
          </a:p>
          <a:p>
            <a:endParaRPr lang="en-US" dirty="0"/>
          </a:p>
        </p:txBody>
      </p:sp>
    </p:spTree>
    <p:extLst>
      <p:ext uri="{BB962C8B-B14F-4D97-AF65-F5344CB8AC3E}">
        <p14:creationId xmlns:p14="http://schemas.microsoft.com/office/powerpoint/2010/main" val="321149896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2311-35FA-479F-BA25-9CF933F82750}"/>
              </a:ext>
            </a:extLst>
          </p:cNvPr>
          <p:cNvSpPr>
            <a:spLocks noGrp="1"/>
          </p:cNvSpPr>
          <p:nvPr>
            <p:ph type="title"/>
          </p:nvPr>
        </p:nvSpPr>
        <p:spPr>
          <a:xfrm>
            <a:off x="913149" y="543016"/>
            <a:ext cx="10364451" cy="1596177"/>
          </a:xfrm>
        </p:spPr>
        <p:txBody>
          <a:bodyPr/>
          <a:lstStyle/>
          <a:p>
            <a:r>
              <a:rPr lang="en-US" dirty="0"/>
              <a:t>What is cryptography?</a:t>
            </a:r>
          </a:p>
        </p:txBody>
      </p:sp>
      <p:sp>
        <p:nvSpPr>
          <p:cNvPr id="3" name="Content Placeholder 2">
            <a:extLst>
              <a:ext uri="{FF2B5EF4-FFF2-40B4-BE49-F238E27FC236}">
                <a16:creationId xmlns:a16="http://schemas.microsoft.com/office/drawing/2014/main" id="{2A4A7E4F-7CB7-48F4-BBB1-D2F156958C3B}"/>
              </a:ext>
            </a:extLst>
          </p:cNvPr>
          <p:cNvSpPr>
            <a:spLocks noGrp="1"/>
          </p:cNvSpPr>
          <p:nvPr>
            <p:ph sz="quarter" idx="13"/>
          </p:nvPr>
        </p:nvSpPr>
        <p:spPr>
          <a:xfrm>
            <a:off x="796328" y="2139193"/>
            <a:ext cx="10363826" cy="837502"/>
          </a:xfrm>
        </p:spPr>
        <p:txBody>
          <a:bodyPr/>
          <a:lstStyle/>
          <a:p>
            <a:r>
              <a:rPr lang="en-US" b="0" i="0" cap="none" dirty="0">
                <a:solidFill>
                  <a:srgbClr val="666666"/>
                </a:solidFill>
                <a:effectLst/>
                <a:latin typeface="Arial" panose="020B0604020202020204" pitchFamily="34" charset="0"/>
              </a:rPr>
              <a:t>Cryptography is a method of protecting information and communications using codes, so that only those for whom the information is intended can read and process it.</a:t>
            </a:r>
            <a:endParaRPr lang="en-US" cap="none" dirty="0"/>
          </a:p>
        </p:txBody>
      </p:sp>
      <p:pic>
        <p:nvPicPr>
          <p:cNvPr id="5" name="Picture 4">
            <a:extLst>
              <a:ext uri="{FF2B5EF4-FFF2-40B4-BE49-F238E27FC236}">
                <a16:creationId xmlns:a16="http://schemas.microsoft.com/office/drawing/2014/main" id="{E5730FE8-FEE6-4B71-B243-7976D76B7650}"/>
              </a:ext>
            </a:extLst>
          </p:cNvPr>
          <p:cNvPicPr>
            <a:picLocks noChangeAspect="1"/>
          </p:cNvPicPr>
          <p:nvPr/>
        </p:nvPicPr>
        <p:blipFill>
          <a:blip r:embed="rId2"/>
          <a:stretch>
            <a:fillRect/>
          </a:stretch>
        </p:blipFill>
        <p:spPr>
          <a:xfrm>
            <a:off x="3072710" y="3429000"/>
            <a:ext cx="5811061" cy="2114845"/>
          </a:xfrm>
          <a:prstGeom prst="rect">
            <a:avLst/>
          </a:prstGeom>
        </p:spPr>
      </p:pic>
    </p:spTree>
    <p:extLst>
      <p:ext uri="{BB962C8B-B14F-4D97-AF65-F5344CB8AC3E}">
        <p14:creationId xmlns:p14="http://schemas.microsoft.com/office/powerpoint/2010/main" val="277919524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4130-FA28-4C04-B523-099B550FA201}"/>
              </a:ext>
            </a:extLst>
          </p:cNvPr>
          <p:cNvSpPr>
            <a:spLocks noGrp="1"/>
          </p:cNvSpPr>
          <p:nvPr>
            <p:ph type="title"/>
          </p:nvPr>
        </p:nvSpPr>
        <p:spPr/>
        <p:txBody>
          <a:bodyPr/>
          <a:lstStyle/>
          <a:p>
            <a:r>
              <a:rPr lang="en-US" dirty="0"/>
              <a:t>Types of cryptography</a:t>
            </a:r>
          </a:p>
        </p:txBody>
      </p:sp>
      <p:sp>
        <p:nvSpPr>
          <p:cNvPr id="3" name="Content Placeholder 2">
            <a:extLst>
              <a:ext uri="{FF2B5EF4-FFF2-40B4-BE49-F238E27FC236}">
                <a16:creationId xmlns:a16="http://schemas.microsoft.com/office/drawing/2014/main" id="{1821CFB6-BDC8-4A06-BBA2-9121C6ED2F12}"/>
              </a:ext>
            </a:extLst>
          </p:cNvPr>
          <p:cNvSpPr>
            <a:spLocks noGrp="1"/>
          </p:cNvSpPr>
          <p:nvPr>
            <p:ph sz="quarter" idx="13"/>
          </p:nvPr>
        </p:nvSpPr>
        <p:spPr/>
        <p:txBody>
          <a:bodyPr/>
          <a:lstStyle/>
          <a:p>
            <a:pPr marL="0" indent="0">
              <a:buNone/>
            </a:pPr>
            <a:r>
              <a:rPr lang="en-US" dirty="0"/>
              <a:t>There are three types of cryptography:</a:t>
            </a:r>
          </a:p>
          <a:p>
            <a:pPr marL="0" indent="0">
              <a:buNone/>
            </a:pPr>
            <a:endParaRPr lang="en-US" dirty="0"/>
          </a:p>
          <a:p>
            <a:r>
              <a:rPr lang="en-US" cap="none" dirty="0"/>
              <a:t>Symmetric Key Cryptography (e.g. DES, AES, etc.)</a:t>
            </a:r>
          </a:p>
          <a:p>
            <a:r>
              <a:rPr lang="en-US" cap="none" dirty="0"/>
              <a:t>Asymmetric Key Cryptography (e.g. RSA)</a:t>
            </a:r>
          </a:p>
          <a:p>
            <a:r>
              <a:rPr lang="en-US" cap="none" dirty="0"/>
              <a:t>Hash Function</a:t>
            </a:r>
          </a:p>
        </p:txBody>
      </p:sp>
    </p:spTree>
    <p:extLst>
      <p:ext uri="{BB962C8B-B14F-4D97-AF65-F5344CB8AC3E}">
        <p14:creationId xmlns:p14="http://schemas.microsoft.com/office/powerpoint/2010/main" val="85095752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03493-2CEB-48EF-98F9-B8D2950C27B5}"/>
              </a:ext>
            </a:extLst>
          </p:cNvPr>
          <p:cNvSpPr>
            <a:spLocks noGrp="1"/>
          </p:cNvSpPr>
          <p:nvPr>
            <p:ph type="title"/>
          </p:nvPr>
        </p:nvSpPr>
        <p:spPr>
          <a:xfrm>
            <a:off x="751405" y="360717"/>
            <a:ext cx="10364451" cy="1596177"/>
          </a:xfrm>
        </p:spPr>
        <p:txBody>
          <a:bodyPr/>
          <a:lstStyle/>
          <a:p>
            <a:r>
              <a:rPr lang="en-US" dirty="0"/>
              <a:t>RSA cryptography</a:t>
            </a:r>
          </a:p>
        </p:txBody>
      </p:sp>
      <p:sp>
        <p:nvSpPr>
          <p:cNvPr id="3" name="Content Placeholder 2">
            <a:extLst>
              <a:ext uri="{FF2B5EF4-FFF2-40B4-BE49-F238E27FC236}">
                <a16:creationId xmlns:a16="http://schemas.microsoft.com/office/drawing/2014/main" id="{350BEE1A-5BCC-48B3-818F-58E1DF64B32F}"/>
              </a:ext>
            </a:extLst>
          </p:cNvPr>
          <p:cNvSpPr>
            <a:spLocks noGrp="1"/>
          </p:cNvSpPr>
          <p:nvPr>
            <p:ph sz="quarter" idx="13"/>
          </p:nvPr>
        </p:nvSpPr>
        <p:spPr>
          <a:xfrm>
            <a:off x="914087" y="1777432"/>
            <a:ext cx="10363826" cy="3424107"/>
          </a:xfrm>
        </p:spPr>
        <p:txBody>
          <a:bodyPr>
            <a:normAutofit/>
          </a:bodyPr>
          <a:lstStyle/>
          <a:p>
            <a:r>
              <a:rPr lang="en-US" sz="1800" b="0" i="0" cap="none" dirty="0">
                <a:solidFill>
                  <a:srgbClr val="333333"/>
                </a:solidFill>
                <a:effectLst/>
                <a:latin typeface="Montserrat" panose="00000500000000000000" pitchFamily="2" charset="0"/>
              </a:rPr>
              <a:t>RSA is the most common public-key algorithm, named after its inventors </a:t>
            </a:r>
            <a:r>
              <a:rPr lang="en-US" sz="1800" b="1" i="0" cap="none" dirty="0">
                <a:solidFill>
                  <a:srgbClr val="333333"/>
                </a:solidFill>
                <a:effectLst/>
                <a:latin typeface="Montserrat" panose="00000500000000000000" pitchFamily="2" charset="0"/>
              </a:rPr>
              <a:t>Rivest, Shamir, and Adelman (RSA).</a:t>
            </a:r>
            <a:endParaRPr lang="en-US" sz="1800" cap="none" dirty="0"/>
          </a:p>
        </p:txBody>
      </p:sp>
      <p:pic>
        <p:nvPicPr>
          <p:cNvPr id="5" name="Picture 4">
            <a:extLst>
              <a:ext uri="{FF2B5EF4-FFF2-40B4-BE49-F238E27FC236}">
                <a16:creationId xmlns:a16="http://schemas.microsoft.com/office/drawing/2014/main" id="{B0F5CAD0-4224-449D-912F-EA912A3E6909}"/>
              </a:ext>
            </a:extLst>
          </p:cNvPr>
          <p:cNvPicPr>
            <a:picLocks noChangeAspect="1"/>
          </p:cNvPicPr>
          <p:nvPr/>
        </p:nvPicPr>
        <p:blipFill>
          <a:blip r:embed="rId2"/>
          <a:stretch>
            <a:fillRect/>
          </a:stretch>
        </p:blipFill>
        <p:spPr>
          <a:xfrm>
            <a:off x="2296105" y="2923804"/>
            <a:ext cx="7840169" cy="3439005"/>
          </a:xfrm>
          <a:prstGeom prst="rect">
            <a:avLst/>
          </a:prstGeom>
        </p:spPr>
      </p:pic>
    </p:spTree>
    <p:extLst>
      <p:ext uri="{BB962C8B-B14F-4D97-AF65-F5344CB8AC3E}">
        <p14:creationId xmlns:p14="http://schemas.microsoft.com/office/powerpoint/2010/main" val="12190640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3082F-1668-4544-A873-4EB09E8D8166}"/>
              </a:ext>
            </a:extLst>
          </p:cNvPr>
          <p:cNvSpPr>
            <a:spLocks noGrp="1"/>
          </p:cNvSpPr>
          <p:nvPr>
            <p:ph type="title"/>
          </p:nvPr>
        </p:nvSpPr>
        <p:spPr/>
        <p:txBody>
          <a:bodyPr/>
          <a:lstStyle/>
          <a:p>
            <a:r>
              <a:rPr lang="en-US" dirty="0"/>
              <a:t>What is steganography?</a:t>
            </a:r>
          </a:p>
        </p:txBody>
      </p:sp>
      <p:sp>
        <p:nvSpPr>
          <p:cNvPr id="3" name="Content Placeholder 2">
            <a:extLst>
              <a:ext uri="{FF2B5EF4-FFF2-40B4-BE49-F238E27FC236}">
                <a16:creationId xmlns:a16="http://schemas.microsoft.com/office/drawing/2014/main" id="{09C63106-474B-4A98-9E10-69FE96B9E7BB}"/>
              </a:ext>
            </a:extLst>
          </p:cNvPr>
          <p:cNvSpPr>
            <a:spLocks noGrp="1"/>
          </p:cNvSpPr>
          <p:nvPr>
            <p:ph sz="quarter" idx="13"/>
          </p:nvPr>
        </p:nvSpPr>
        <p:spPr/>
        <p:txBody>
          <a:bodyPr>
            <a:normAutofit/>
          </a:bodyPr>
          <a:lstStyle/>
          <a:p>
            <a:r>
              <a:rPr lang="en-US" sz="2400" b="1" cap="none" dirty="0"/>
              <a:t>Steganography</a:t>
            </a:r>
            <a:r>
              <a:rPr lang="en-US" sz="2400" cap="none" dirty="0"/>
              <a:t> is the art and science of writing hidden messages in such a way that no one, apart from the sender and intended recipient, suspects the existence of the message, a form of </a:t>
            </a:r>
            <a:r>
              <a:rPr lang="en-US" sz="2400" b="1" cap="none" dirty="0"/>
              <a:t>security through obscurity</a:t>
            </a:r>
            <a:r>
              <a:rPr lang="en-US" sz="2400" cap="none" dirty="0"/>
              <a:t>.</a:t>
            </a:r>
          </a:p>
        </p:txBody>
      </p:sp>
    </p:spTree>
    <p:extLst>
      <p:ext uri="{BB962C8B-B14F-4D97-AF65-F5344CB8AC3E}">
        <p14:creationId xmlns:p14="http://schemas.microsoft.com/office/powerpoint/2010/main" val="12057974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B91B-89C2-4619-AB69-0A15DF7D3EDD}"/>
              </a:ext>
            </a:extLst>
          </p:cNvPr>
          <p:cNvSpPr>
            <a:spLocks noGrp="1"/>
          </p:cNvSpPr>
          <p:nvPr>
            <p:ph type="title"/>
          </p:nvPr>
        </p:nvSpPr>
        <p:spPr>
          <a:xfrm>
            <a:off x="729217" y="704939"/>
            <a:ext cx="10364451" cy="1596177"/>
          </a:xfrm>
        </p:spPr>
        <p:txBody>
          <a:bodyPr/>
          <a:lstStyle/>
          <a:p>
            <a:r>
              <a:rPr lang="en-US" dirty="0"/>
              <a:t>Image steganography</a:t>
            </a:r>
          </a:p>
        </p:txBody>
      </p:sp>
      <p:sp>
        <p:nvSpPr>
          <p:cNvPr id="3" name="Content Placeholder 2">
            <a:extLst>
              <a:ext uri="{FF2B5EF4-FFF2-40B4-BE49-F238E27FC236}">
                <a16:creationId xmlns:a16="http://schemas.microsoft.com/office/drawing/2014/main" id="{ED284CD3-5755-4921-8111-93A3AA532A3F}"/>
              </a:ext>
            </a:extLst>
          </p:cNvPr>
          <p:cNvSpPr>
            <a:spLocks noGrp="1"/>
          </p:cNvSpPr>
          <p:nvPr>
            <p:ph sz="quarter" idx="13"/>
          </p:nvPr>
        </p:nvSpPr>
        <p:spPr>
          <a:xfrm>
            <a:off x="972810" y="2589401"/>
            <a:ext cx="10363826" cy="3424107"/>
          </a:xfrm>
        </p:spPr>
        <p:txBody>
          <a:bodyPr/>
          <a:lstStyle/>
          <a:p>
            <a:r>
              <a:rPr lang="en-US" cap="none" dirty="0"/>
              <a:t>Using image files as hosts for steganographic messages takes advantage of the limited capabilities of the human visual system</a:t>
            </a:r>
          </a:p>
          <a:p>
            <a:r>
              <a:rPr lang="en-US" cap="none" dirty="0"/>
              <a:t>It is the practice of concealing information within the data of digital images without altering their visual appearance. The hidden data can include text, images, audio, or any other form of binary information.</a:t>
            </a:r>
          </a:p>
        </p:txBody>
      </p:sp>
    </p:spTree>
    <p:extLst>
      <p:ext uri="{BB962C8B-B14F-4D97-AF65-F5344CB8AC3E}">
        <p14:creationId xmlns:p14="http://schemas.microsoft.com/office/powerpoint/2010/main" val="5407684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6A9C7-49A2-4FD7-85CF-C29120F33308}"/>
              </a:ext>
            </a:extLst>
          </p:cNvPr>
          <p:cNvSpPr>
            <a:spLocks noGrp="1"/>
          </p:cNvSpPr>
          <p:nvPr>
            <p:ph type="title"/>
          </p:nvPr>
        </p:nvSpPr>
        <p:spPr>
          <a:xfrm>
            <a:off x="913149" y="433960"/>
            <a:ext cx="10364451" cy="1596177"/>
          </a:xfrm>
        </p:spPr>
        <p:txBody>
          <a:bodyPr/>
          <a:lstStyle/>
          <a:p>
            <a:r>
              <a:rPr lang="en-US" dirty="0"/>
              <a:t>Lsb (least significant bit) method</a:t>
            </a:r>
          </a:p>
        </p:txBody>
      </p:sp>
      <p:sp>
        <p:nvSpPr>
          <p:cNvPr id="3" name="Content Placeholder 2">
            <a:extLst>
              <a:ext uri="{FF2B5EF4-FFF2-40B4-BE49-F238E27FC236}">
                <a16:creationId xmlns:a16="http://schemas.microsoft.com/office/drawing/2014/main" id="{EFF1683B-D085-4E2E-9451-AA7A65A382FB}"/>
              </a:ext>
            </a:extLst>
          </p:cNvPr>
          <p:cNvSpPr>
            <a:spLocks noGrp="1"/>
          </p:cNvSpPr>
          <p:nvPr>
            <p:ph sz="quarter" idx="13"/>
          </p:nvPr>
        </p:nvSpPr>
        <p:spPr>
          <a:xfrm>
            <a:off x="754383" y="2115423"/>
            <a:ext cx="10363826" cy="3424107"/>
          </a:xfrm>
        </p:spPr>
        <p:txBody>
          <a:bodyPr/>
          <a:lstStyle/>
          <a:p>
            <a:r>
              <a:rPr lang="en-US" cap="none" dirty="0"/>
              <a:t>LSB steganography is a commonly used technique for hiding secret messages within images. It works by replacing the least significant bits of the cover image with the secret message bits.</a:t>
            </a:r>
          </a:p>
        </p:txBody>
      </p:sp>
      <p:pic>
        <p:nvPicPr>
          <p:cNvPr id="1026" name="Picture 2" descr="C Programming Projects | LSB Image Steganography Project">
            <a:extLst>
              <a:ext uri="{FF2B5EF4-FFF2-40B4-BE49-F238E27FC236}">
                <a16:creationId xmlns:a16="http://schemas.microsoft.com/office/drawing/2014/main" id="{9A458098-99A5-4CC0-96B2-E2EE2E8A6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4930" y="3143775"/>
            <a:ext cx="4764335" cy="3209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20309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CA2A1-82A6-4F1D-BAF8-7F6A43A70624}"/>
              </a:ext>
            </a:extLst>
          </p:cNvPr>
          <p:cNvSpPr>
            <a:spLocks noGrp="1"/>
          </p:cNvSpPr>
          <p:nvPr>
            <p:ph type="title"/>
          </p:nvPr>
        </p:nvSpPr>
        <p:spPr/>
        <p:txBody>
          <a:bodyPr/>
          <a:lstStyle/>
          <a:p>
            <a:r>
              <a:rPr lang="en-US" dirty="0"/>
              <a:t>Combined crypto-steganography</a:t>
            </a:r>
          </a:p>
        </p:txBody>
      </p:sp>
      <p:sp>
        <p:nvSpPr>
          <p:cNvPr id="3" name="Content Placeholder 2">
            <a:extLst>
              <a:ext uri="{FF2B5EF4-FFF2-40B4-BE49-F238E27FC236}">
                <a16:creationId xmlns:a16="http://schemas.microsoft.com/office/drawing/2014/main" id="{62F963CB-F69A-4A6C-9D5D-6B7812464C5B}"/>
              </a:ext>
            </a:extLst>
          </p:cNvPr>
          <p:cNvSpPr>
            <a:spLocks noGrp="1"/>
          </p:cNvSpPr>
          <p:nvPr>
            <p:ph sz="quarter" idx="13"/>
          </p:nvPr>
        </p:nvSpPr>
        <p:spPr>
          <a:xfrm>
            <a:off x="762772" y="2214694"/>
            <a:ext cx="10363826" cy="3424107"/>
          </a:xfrm>
        </p:spPr>
        <p:txBody>
          <a:bodyPr/>
          <a:lstStyle/>
          <a:p>
            <a:r>
              <a:rPr lang="en-US" b="1" cap="none" dirty="0"/>
              <a:t>Crypto-steganography</a:t>
            </a:r>
            <a:r>
              <a:rPr lang="en-US" cap="none" dirty="0"/>
              <a:t> is a technique that combines cryptography and steganography to enhance the security of information.</a:t>
            </a:r>
          </a:p>
        </p:txBody>
      </p:sp>
      <p:pic>
        <p:nvPicPr>
          <p:cNvPr id="5" name="Picture 4">
            <a:extLst>
              <a:ext uri="{FF2B5EF4-FFF2-40B4-BE49-F238E27FC236}">
                <a16:creationId xmlns:a16="http://schemas.microsoft.com/office/drawing/2014/main" id="{8E126BF6-F97E-46F1-BC7C-DEE2E0017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577" y="3209051"/>
            <a:ext cx="4765627" cy="3166582"/>
          </a:xfrm>
          <a:prstGeom prst="rect">
            <a:avLst/>
          </a:prstGeom>
        </p:spPr>
      </p:pic>
    </p:spTree>
    <p:extLst>
      <p:ext uri="{BB962C8B-B14F-4D97-AF65-F5344CB8AC3E}">
        <p14:creationId xmlns:p14="http://schemas.microsoft.com/office/powerpoint/2010/main" val="3986499902"/>
      </p:ext>
    </p:extLst>
  </p:cSld>
  <p:clrMapOvr>
    <a:masterClrMapping/>
  </p:clrMapOvr>
  <p:transition spd="med">
    <p:pull/>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235</TotalTime>
  <Words>394</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Montserrat</vt:lpstr>
      <vt:lpstr>Tw Cen MT</vt:lpstr>
      <vt:lpstr>Droplet</vt:lpstr>
      <vt:lpstr>Secret Communication using cryptography &amp; steganography</vt:lpstr>
      <vt:lpstr>Table of content</vt:lpstr>
      <vt:lpstr>What is cryptography?</vt:lpstr>
      <vt:lpstr>Types of cryptography</vt:lpstr>
      <vt:lpstr>RSA cryptography</vt:lpstr>
      <vt:lpstr>What is steganography?</vt:lpstr>
      <vt:lpstr>Image steganography</vt:lpstr>
      <vt:lpstr>Lsb (least significant bit) method</vt:lpstr>
      <vt:lpstr>Combined crypto-steganography</vt:lpstr>
      <vt:lpstr>testing</vt:lpstr>
      <vt:lpstr>Result</vt:lpstr>
      <vt:lpstr>Applications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Secret Communication using cryptography &amp; steganography</dc:title>
  <dc:creator>Youssef Mohamed</dc:creator>
  <cp:lastModifiedBy>Youssef</cp:lastModifiedBy>
  <cp:revision>15</cp:revision>
  <dcterms:created xsi:type="dcterms:W3CDTF">2024-12-23T15:57:02Z</dcterms:created>
  <dcterms:modified xsi:type="dcterms:W3CDTF">2024-12-28T23:13:03Z</dcterms:modified>
</cp:coreProperties>
</file>