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D5BE-D1D8-45C2-AC32-A023713F5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Super resolution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4B863-715E-4C44-89DE-6D9BB83F2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Youssef Mohamed abdelshahid 2022/05890</a:t>
            </a:r>
          </a:p>
        </p:txBody>
      </p:sp>
    </p:spTree>
    <p:extLst>
      <p:ext uri="{BB962C8B-B14F-4D97-AF65-F5344CB8AC3E}">
        <p14:creationId xmlns:p14="http://schemas.microsoft.com/office/powerpoint/2010/main" val="127330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7C7C-3F76-4F7B-AB5E-0878798C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SRCNN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7038-19D5-4959-BF94-D986B766D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yet effective architecture (only 3 layers).</a:t>
            </a:r>
          </a:p>
          <a:p>
            <a:r>
              <a:rPr lang="en-US" dirty="0"/>
              <a:t>Low training cost.</a:t>
            </a:r>
          </a:p>
          <a:p>
            <a:r>
              <a:rPr lang="en-US" dirty="0"/>
              <a:t>Competitive performance with deeper models.</a:t>
            </a:r>
          </a:p>
          <a:p>
            <a:r>
              <a:rPr lang="en-US" dirty="0"/>
              <a:t>Suitable for real-time or mobile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6127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8599-15E4-48B6-AC7F-6EDA690C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4AFB7-99EA-4E31-B08A-06021ACCA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Implemented and compared three deep learning models: SRCNN, FSRCNN, and EDSR for image super-resolution.</a:t>
            </a:r>
          </a:p>
          <a:p>
            <a:r>
              <a:rPr lang="en-US" dirty="0"/>
              <a:t>SRCNN offered a solid baseline with a simple architecture and balanced performance.</a:t>
            </a:r>
          </a:p>
          <a:p>
            <a:r>
              <a:rPr lang="en-US" dirty="0"/>
              <a:t>FSRCNN improved speed and efficiency.</a:t>
            </a:r>
          </a:p>
          <a:p>
            <a:r>
              <a:rPr lang="en-US" dirty="0"/>
              <a:t>EDSR achieved the best visual and quantitative results, leveraging deep residual learning.</a:t>
            </a:r>
          </a:p>
          <a:p>
            <a:r>
              <a:rPr lang="en-US" dirty="0"/>
              <a:t>Overall, the project demonstrated the trade-offs between speed, complexity, and output quality across different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75445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FD19-A4C1-465C-BADA-0958164B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9A7F4-1541-42BF-BA81-1249E9669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0919"/>
            <a:ext cx="9905999" cy="3541714"/>
          </a:xfrm>
        </p:spPr>
        <p:txBody>
          <a:bodyPr/>
          <a:lstStyle/>
          <a:p>
            <a:r>
              <a:rPr lang="en-US" dirty="0"/>
              <a:t>Need for high-quality images from low-resolution inputs.</a:t>
            </a:r>
          </a:p>
          <a:p>
            <a:r>
              <a:rPr lang="en-US" dirty="0"/>
              <a:t>Super-Resolution via Deep Learning.</a:t>
            </a:r>
          </a:p>
          <a:p>
            <a:r>
              <a:rPr lang="en-US" dirty="0"/>
              <a:t>Train and evaluate SRCNN on standard datasets.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2910F-74F8-4238-B343-612B6A908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42" y="4070587"/>
            <a:ext cx="2340869" cy="2340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F63840-BC9A-45E5-AB25-C1067F06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389" y="4070586"/>
            <a:ext cx="2340869" cy="234086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F438238-0203-41C3-9179-E0688D0F9893}"/>
              </a:ext>
            </a:extLst>
          </p:cNvPr>
          <p:cNvSpPr/>
          <p:nvPr/>
        </p:nvSpPr>
        <p:spPr>
          <a:xfrm>
            <a:off x="5066950" y="4882393"/>
            <a:ext cx="1795244" cy="46978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7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1A9B-161F-4B5C-8190-C7DC5908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SRCNN?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1E34-F0F8-406D-9B31-32D86B27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3593"/>
            <a:ext cx="9905999" cy="3541714"/>
          </a:xfrm>
        </p:spPr>
        <p:txBody>
          <a:bodyPr/>
          <a:lstStyle/>
          <a:p>
            <a:r>
              <a:rPr lang="en-US" dirty="0"/>
              <a:t>3-layer CNN model.</a:t>
            </a:r>
          </a:p>
          <a:p>
            <a:r>
              <a:rPr lang="en-US" dirty="0"/>
              <a:t>Simple yet effective architecture.</a:t>
            </a:r>
          </a:p>
          <a:p>
            <a:r>
              <a:rPr lang="en-US" dirty="0"/>
              <a:t>Performs end-to-end image mapping.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902EBE-D237-49D3-A333-08332E187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037" y="3829133"/>
            <a:ext cx="678274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9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D908-DAF2-43E5-9A5E-76B305F4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fsrcnn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FF45-CBAB-41DF-A7C8-77DD49B4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Accelerated version of SRCNN with improved speed and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Employs a deeper structure with </a:t>
            </a:r>
            <a:r>
              <a:rPr lang="en-US" i="1" dirty="0"/>
              <a:t>shrinking</a:t>
            </a:r>
            <a:r>
              <a:rPr lang="en-US" dirty="0"/>
              <a:t> and </a:t>
            </a:r>
            <a:r>
              <a:rPr lang="en-US" i="1" dirty="0"/>
              <a:t>expanding</a:t>
            </a:r>
            <a:r>
              <a:rPr lang="en-US" dirty="0"/>
              <a:t> 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Upsampling</a:t>
            </a:r>
            <a:r>
              <a:rPr lang="en-US" dirty="0"/>
              <a:t> is performed at the end, enabling faster inference on low-resolution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8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2444-D586-4FF9-9F79-E65A8B51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edsr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408BE-CA59-48B0-9DE8-FF1CC8EB7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residual network specifically designed for super-resolution.</a:t>
            </a:r>
          </a:p>
          <a:p>
            <a:r>
              <a:rPr lang="en-US" dirty="0"/>
              <a:t>Removes unnecessary batch normalization to improve performance.</a:t>
            </a:r>
          </a:p>
          <a:p>
            <a:r>
              <a:rPr lang="en-US" dirty="0"/>
              <a:t>Achieves state-of-the-art results with enhanced detail reconstruction.</a:t>
            </a:r>
          </a:p>
        </p:txBody>
      </p:sp>
    </p:spTree>
    <p:extLst>
      <p:ext uri="{BB962C8B-B14F-4D97-AF65-F5344CB8AC3E}">
        <p14:creationId xmlns:p14="http://schemas.microsoft.com/office/powerpoint/2010/main" val="152285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BDC2-C4DE-499B-B63C-4D81364F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808F-2A1A-4820-BFFC-3D8ABF36C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50154"/>
            <a:ext cx="9905999" cy="3541714"/>
          </a:xfrm>
        </p:spPr>
        <p:txBody>
          <a:bodyPr/>
          <a:lstStyle/>
          <a:p>
            <a:r>
              <a:rPr lang="en-US" dirty="0"/>
              <a:t>Process: Downscale → Patch extraction → Normalization.</a:t>
            </a:r>
          </a:p>
          <a:p>
            <a:r>
              <a:rPr lang="en-US" dirty="0"/>
              <a:t>Training/Validation split.</a:t>
            </a:r>
          </a:p>
        </p:txBody>
      </p:sp>
    </p:spTree>
    <p:extLst>
      <p:ext uri="{BB962C8B-B14F-4D97-AF65-F5344CB8AC3E}">
        <p14:creationId xmlns:p14="http://schemas.microsoft.com/office/powerpoint/2010/main" val="307787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0EFF-FD63-4795-AAEF-8044A1E6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0A620-5E44-4B18-8CE5-01F269EA6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586" y="2341765"/>
            <a:ext cx="9905999" cy="3541714"/>
          </a:xfrm>
        </p:spPr>
        <p:txBody>
          <a:bodyPr/>
          <a:lstStyle/>
          <a:p>
            <a:r>
              <a:rPr lang="en-US" dirty="0"/>
              <a:t>Loss: Mean Squared Error (MSE)</a:t>
            </a:r>
          </a:p>
          <a:p>
            <a:r>
              <a:rPr lang="en-US" dirty="0"/>
              <a:t>Optimizer: Adam</a:t>
            </a:r>
          </a:p>
          <a:p>
            <a:r>
              <a:rPr lang="en-US" dirty="0"/>
              <a:t>Metrics: PSNR</a:t>
            </a:r>
            <a:r>
              <a:rPr lang="en-US"/>
              <a:t>, SSIM</a:t>
            </a:r>
            <a:endParaRPr lang="en-US" dirty="0"/>
          </a:p>
          <a:p>
            <a:r>
              <a:rPr lang="en-US" dirty="0"/>
              <a:t>150 Epochs with early stopping, batch size of 16</a:t>
            </a:r>
          </a:p>
        </p:txBody>
      </p:sp>
    </p:spTree>
    <p:extLst>
      <p:ext uri="{BB962C8B-B14F-4D97-AF65-F5344CB8AC3E}">
        <p14:creationId xmlns:p14="http://schemas.microsoft.com/office/powerpoint/2010/main" val="142296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B1F4-A408-400D-A658-E60CCC52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Output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56CDDE-5BF1-44BE-9D82-4A4DA3C4D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248" y="2558504"/>
            <a:ext cx="9906000" cy="2336449"/>
          </a:xfrm>
        </p:spPr>
      </p:pic>
    </p:spTree>
    <p:extLst>
      <p:ext uri="{BB962C8B-B14F-4D97-AF65-F5344CB8AC3E}">
        <p14:creationId xmlns:p14="http://schemas.microsoft.com/office/powerpoint/2010/main" val="88899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73C6-3F42-4BF9-9055-59FB2309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03BF22-BD5A-41EA-8FE0-57D721C7F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913214"/>
              </p:ext>
            </p:extLst>
          </p:nvPr>
        </p:nvGraphicFramePr>
        <p:xfrm>
          <a:off x="1384693" y="2097088"/>
          <a:ext cx="974661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322">
                  <a:extLst>
                    <a:ext uri="{9D8B030D-6E8A-4147-A177-3AD203B41FA5}">
                      <a16:colId xmlns:a16="http://schemas.microsoft.com/office/drawing/2014/main" val="615898915"/>
                    </a:ext>
                  </a:extLst>
                </a:gridCol>
                <a:gridCol w="1949322">
                  <a:extLst>
                    <a:ext uri="{9D8B030D-6E8A-4147-A177-3AD203B41FA5}">
                      <a16:colId xmlns:a16="http://schemas.microsoft.com/office/drawing/2014/main" val="467795217"/>
                    </a:ext>
                  </a:extLst>
                </a:gridCol>
                <a:gridCol w="1949322">
                  <a:extLst>
                    <a:ext uri="{9D8B030D-6E8A-4147-A177-3AD203B41FA5}">
                      <a16:colId xmlns:a16="http://schemas.microsoft.com/office/drawing/2014/main" val="3966565041"/>
                    </a:ext>
                  </a:extLst>
                </a:gridCol>
                <a:gridCol w="1949322">
                  <a:extLst>
                    <a:ext uri="{9D8B030D-6E8A-4147-A177-3AD203B41FA5}">
                      <a16:colId xmlns:a16="http://schemas.microsoft.com/office/drawing/2014/main" val="1785799385"/>
                    </a:ext>
                  </a:extLst>
                </a:gridCol>
                <a:gridCol w="1949322">
                  <a:extLst>
                    <a:ext uri="{9D8B030D-6E8A-4147-A177-3AD203B41FA5}">
                      <a16:colId xmlns:a16="http://schemas.microsoft.com/office/drawing/2014/main" val="2713893022"/>
                    </a:ext>
                  </a:extLst>
                </a:gridCol>
              </a:tblGrid>
              <a:tr h="32353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201229"/>
                  </a:ext>
                </a:extLst>
              </a:tr>
              <a:tr h="323530">
                <a:tc>
                  <a:txBody>
                    <a:bodyPr/>
                    <a:lstStyle/>
                    <a:p>
                      <a:r>
                        <a:rPr lang="en-US" dirty="0"/>
                        <a:t>SRCNN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08804"/>
                  </a:ext>
                </a:extLst>
              </a:tr>
              <a:tr h="323530">
                <a:tc>
                  <a:txBody>
                    <a:bodyPr/>
                    <a:lstStyle/>
                    <a:p>
                      <a:r>
                        <a:rPr lang="en-US" dirty="0"/>
                        <a:t>FSRCNN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70596"/>
                  </a:ext>
                </a:extLst>
              </a:tr>
              <a:tr h="323530">
                <a:tc>
                  <a:txBody>
                    <a:bodyPr/>
                    <a:lstStyle/>
                    <a:p>
                      <a:r>
                        <a:rPr lang="en-US" dirty="0"/>
                        <a:t>VDSR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02476"/>
                  </a:ext>
                </a:extLst>
              </a:tr>
              <a:tr h="323530">
                <a:tc>
                  <a:txBody>
                    <a:bodyPr/>
                    <a:lstStyle/>
                    <a:p>
                      <a:r>
                        <a:rPr lang="en-US" dirty="0"/>
                        <a:t>EDSR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31.84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Much Longer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Heavy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29848"/>
                  </a:ext>
                </a:extLst>
              </a:tr>
              <a:tr h="1294121">
                <a:tc>
                  <a:txBody>
                    <a:bodyPr/>
                    <a:lstStyle/>
                    <a:p>
                      <a:r>
                        <a:rPr lang="en-US" dirty="0"/>
                        <a:t>ESRGAN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GAN-based, produces visually appealing images but slow and complex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40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95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</TotalTime>
  <Words>307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Image Super resolution</vt:lpstr>
      <vt:lpstr>introduction</vt:lpstr>
      <vt:lpstr>What is SRCNN?</vt:lpstr>
      <vt:lpstr>What is fsrcnn?</vt:lpstr>
      <vt:lpstr>What is edsr?</vt:lpstr>
      <vt:lpstr>preprocessing</vt:lpstr>
      <vt:lpstr>Training details</vt:lpstr>
      <vt:lpstr>Visual Output Comparison</vt:lpstr>
      <vt:lpstr>Model Comparison</vt:lpstr>
      <vt:lpstr>Strengths of SRCNN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Super resolution</dc:title>
  <dc:creator>Youssef Mohamed</dc:creator>
  <cp:lastModifiedBy>Youssef Mohamed</cp:lastModifiedBy>
  <cp:revision>9</cp:revision>
  <dcterms:created xsi:type="dcterms:W3CDTF">2025-05-21T14:43:22Z</dcterms:created>
  <dcterms:modified xsi:type="dcterms:W3CDTF">2025-05-24T15:01:16Z</dcterms:modified>
</cp:coreProperties>
</file>