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ssef%20Ali%20Mokhtar\Desktop\Case%20Study%20Solution\5-Share\Cyclistic_Analyzed_Visualiz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ssef%20Ali%20Mokhtar\Desktop\Case%20Study%20Solution\5-Share\Cyclistic_Analyzed_Visualize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ssef%20Ali%20Mokhtar\Desktop\Case%20Study%20Solution\5-Share\Cyclistic_Analyzed_Visualize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ssef%20Ali%20Mokhtar\Desktop\Case%20Study%20Solution\5-Share\Cyclistic_Analyzed_Visualiz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ssef%20Ali%20Mokhtar\Desktop\Case%20Study%20Solution\5-Share\Cyclistic_Analyzed_Visualiz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ssef%20Ali%20Mokhtar\Desktop\Case%20Study%20Solution\5-Share\Cyclistic_Analyzed_Visualiz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ssef%20Ali%20Mokhtar\Desktop\Case%20Study%20Solution\5-Share\Cyclistic_Analyzed_Visualiz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ssef%20Ali%20Mokhtar\Desktop\Case%20Study%20Solution\5-Share\Cyclistic_Analyzed_Visualiz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ssef%20Ali%20Mokhtar\Desktop\Case%20Study%20Solution\5-Share\Cyclistic_Analyzed_Visualiz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ssef%20Ali%20Mokhtar\Desktop\Case%20Study%20Solution\5-Share\Cyclistic_Analyzed_Visualize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ssef%20Ali%20Mokhtar\Desktop\Case%20Study%20Solution\5-Share\Cyclistic_Analyzed_Visualize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15-4D13-909C-0BE001AAE4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15-4D13-909C-0BE001AAE4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Subscriber</c:v>
                </c:pt>
                <c:pt idx="1">
                  <c:v>Customer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0.84915808934811399</c:v>
                </c:pt>
                <c:pt idx="1">
                  <c:v>0.15084048958571658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15-4D13-909C-0BE001AAE46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[Cyclistic_Analyzed_Visualized.xlsx]Sheet1!PivotTable22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Sheet1!$K$22:$K$23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Sheet1!$J$24:$J$26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Sheet1!$K$24:$K$26</c:f>
              <c:numCache>
                <c:formatCode>h:mm:ss;@</c:formatCode>
                <c:ptCount val="2"/>
                <c:pt idx="0">
                  <c:v>3707.6967812728603</c:v>
                </c:pt>
                <c:pt idx="1">
                  <c:v>842.99631512256224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EF-44CB-A6F7-3DA10FC3DED0}"/>
            </c:ext>
          </c:extLst>
        </c:ser>
        <c:ser>
          <c:idx val="1"/>
          <c:order val="1"/>
          <c:tx>
            <c:strRef>
              <c:f>Sheet1!$L$22:$L$23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Sheet1!$J$24:$J$26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Sheet1!$L$24:$L$26</c:f>
              <c:numCache>
                <c:formatCode>h:mm:ss;@</c:formatCode>
                <c:ptCount val="2"/>
                <c:pt idx="0">
                  <c:v>2830.0904217528901</c:v>
                </c:pt>
                <c:pt idx="1">
                  <c:v>721.32075749420562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EF-44CB-A6F7-3DA10FC3DE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80487312"/>
        <c:axId val="980489280"/>
      </c:barChart>
      <c:catAx>
        <c:axId val="98048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489280"/>
        <c:crosses val="autoZero"/>
        <c:auto val="1"/>
        <c:lblAlgn val="ctr"/>
        <c:lblOffset val="100"/>
        <c:noMultiLvlLbl val="0"/>
      </c:catAx>
      <c:valAx>
        <c:axId val="98048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48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[Cyclistic_Analyzed_Visualized.xlsx]Sheet1!PivotTable24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Sheet1!$K$43:$K$44</c:f>
              <c:strCache>
                <c:ptCount val="1"/>
                <c:pt idx="0">
                  <c:v>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Sheet1!$J$45:$J$53</c:f>
              <c:strCache>
                <c:ptCount val="8"/>
                <c:pt idx="0">
                  <c:v>12-17</c:v>
                </c:pt>
                <c:pt idx="1">
                  <c:v>18-24</c:v>
                </c:pt>
                <c:pt idx="2">
                  <c:v>25-34</c:v>
                </c:pt>
                <c:pt idx="3">
                  <c:v>35-44</c:v>
                </c:pt>
                <c:pt idx="4">
                  <c:v>45-54</c:v>
                </c:pt>
                <c:pt idx="5">
                  <c:v>55-64</c:v>
                </c:pt>
                <c:pt idx="6">
                  <c:v>65-74</c:v>
                </c:pt>
                <c:pt idx="7">
                  <c:v>75+</c:v>
                </c:pt>
              </c:strCache>
            </c:strRef>
          </c:cat>
          <c:val>
            <c:numRef>
              <c:f>Sheet1!$K$45:$K$53</c:f>
              <c:numCache>
                <c:formatCode>h:mm:ss;@</c:formatCode>
                <c:ptCount val="8"/>
                <c:pt idx="0">
                  <c:v>1718.0192307692307</c:v>
                </c:pt>
                <c:pt idx="1">
                  <c:v>3171.2503800411337</c:v>
                </c:pt>
                <c:pt idx="2">
                  <c:v>2898.2222421203437</c:v>
                </c:pt>
                <c:pt idx="3">
                  <c:v>4032.2401120778645</c:v>
                </c:pt>
                <c:pt idx="4">
                  <c:v>3205.7024390243901</c:v>
                </c:pt>
                <c:pt idx="5">
                  <c:v>3321.1440677966102</c:v>
                </c:pt>
                <c:pt idx="6">
                  <c:v>3541.2727272727275</c:v>
                </c:pt>
                <c:pt idx="7">
                  <c:v>2073.3571428571427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B-473C-9131-CAA04C3B38D7}"/>
            </c:ext>
          </c:extLst>
        </c:ser>
        <c:ser>
          <c:idx val="1"/>
          <c:order val="1"/>
          <c:tx>
            <c:strRef>
              <c:f>Sheet1!$L$43:$L$44</c:f>
              <c:strCache>
                <c:ptCount val="1"/>
                <c:pt idx="0">
                  <c:v>Subscriber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Sheet1!$J$45:$J$53</c:f>
              <c:strCache>
                <c:ptCount val="8"/>
                <c:pt idx="0">
                  <c:v>12-17</c:v>
                </c:pt>
                <c:pt idx="1">
                  <c:v>18-24</c:v>
                </c:pt>
                <c:pt idx="2">
                  <c:v>25-34</c:v>
                </c:pt>
                <c:pt idx="3">
                  <c:v>35-44</c:v>
                </c:pt>
                <c:pt idx="4">
                  <c:v>45-54</c:v>
                </c:pt>
                <c:pt idx="5">
                  <c:v>55-64</c:v>
                </c:pt>
                <c:pt idx="6">
                  <c:v>65-74</c:v>
                </c:pt>
                <c:pt idx="7">
                  <c:v>75+</c:v>
                </c:pt>
              </c:strCache>
            </c:strRef>
          </c:cat>
          <c:val>
            <c:numRef>
              <c:f>Sheet1!$L$45:$L$53</c:f>
              <c:numCache>
                <c:formatCode>h:mm:ss;@</c:formatCode>
                <c:ptCount val="8"/>
                <c:pt idx="0">
                  <c:v>2002.5148936170212</c:v>
                </c:pt>
                <c:pt idx="1">
                  <c:v>647.52432302129364</c:v>
                </c:pt>
                <c:pt idx="2">
                  <c:v>776.82985663645729</c:v>
                </c:pt>
                <c:pt idx="3">
                  <c:v>737.72064033489676</c:v>
                </c:pt>
                <c:pt idx="4">
                  <c:v>733.68535925736421</c:v>
                </c:pt>
                <c:pt idx="5">
                  <c:v>762.77698813989798</c:v>
                </c:pt>
                <c:pt idx="6">
                  <c:v>806.23807205452772</c:v>
                </c:pt>
                <c:pt idx="7">
                  <c:v>663.22072072072069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B-473C-9131-CAA04C3B38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5668736"/>
        <c:axId val="985669392"/>
      </c:barChart>
      <c:catAx>
        <c:axId val="98566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669392"/>
        <c:crosses val="autoZero"/>
        <c:auto val="1"/>
        <c:lblAlgn val="ctr"/>
        <c:lblOffset val="100"/>
        <c:noMultiLvlLbl val="0"/>
      </c:catAx>
      <c:valAx>
        <c:axId val="98566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6687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[Cyclistic_Analyzed_Visualized.xlsx]Sheet1!PivotTable26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Sheet1!$B$17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C8-4B3D-9CE0-64087C88DA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5C8-4B3D-9CE0-64087C88DA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Sheet1!$A$18:$A$20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Sheet1!$B$18:$B$20</c:f>
              <c:numCache>
                <c:formatCode>0.00%</c:formatCode>
                <c:ptCount val="2"/>
                <c:pt idx="0">
                  <c:v>0.23697811623523282</c:v>
                </c:pt>
                <c:pt idx="1">
                  <c:v>0.76302188376476721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C8-4B3D-9CE0-64087C88DA1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[Cyclistic_Analyzed_Visualized.xlsx]Sheet1!PivotTable27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94-4CD5-B092-8B984C9FF3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94-4CD5-B092-8B984C9FF3A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Sheet1!$A$35:$A$37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Sheet1!$B$35:$B$37</c:f>
              <c:numCache>
                <c:formatCode>0.00%</c:formatCode>
                <c:ptCount val="2"/>
                <c:pt idx="0">
                  <c:v>0.75061674359382458</c:v>
                </c:pt>
                <c:pt idx="1">
                  <c:v>0.2493832564061754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94-4CD5-B092-8B984C9FF3A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[Cyclistic_Analyzed_Visualized.xlsx]Sheet1!PivotTable28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Sheet1!$A$54:$A$62</c:f>
              <c:strCache>
                <c:ptCount val="8"/>
                <c:pt idx="0">
                  <c:v>12-17</c:v>
                </c:pt>
                <c:pt idx="1">
                  <c:v>18-24</c:v>
                </c:pt>
                <c:pt idx="2">
                  <c:v>25-34</c:v>
                </c:pt>
                <c:pt idx="3">
                  <c:v>35-44</c:v>
                </c:pt>
                <c:pt idx="4">
                  <c:v>45-54</c:v>
                </c:pt>
                <c:pt idx="5">
                  <c:v>55-64</c:v>
                </c:pt>
                <c:pt idx="6">
                  <c:v>65-74</c:v>
                </c:pt>
                <c:pt idx="7">
                  <c:v>75+</c:v>
                </c:pt>
              </c:strCache>
            </c:strRef>
          </c:cat>
          <c:val>
            <c:numRef>
              <c:f>Sheet1!$B$54:$B$62</c:f>
              <c:numCache>
                <c:formatCode>0.00%</c:formatCode>
                <c:ptCount val="8"/>
                <c:pt idx="0">
                  <c:v>4.8174211591369001E-4</c:v>
                </c:pt>
                <c:pt idx="1">
                  <c:v>0.10431777358404766</c:v>
                </c:pt>
                <c:pt idx="2">
                  <c:v>0.43864253882358289</c:v>
                </c:pt>
                <c:pt idx="3">
                  <c:v>0.27967332484481933</c:v>
                </c:pt>
                <c:pt idx="4">
                  <c:v>0.10186927309520021</c:v>
                </c:pt>
                <c:pt idx="5">
                  <c:v>6.2832529956117419E-2</c:v>
                </c:pt>
                <c:pt idx="6">
                  <c:v>1.1847445487824288E-2</c:v>
                </c:pt>
                <c:pt idx="7">
                  <c:v>3.3537209249448626E-4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6-4A6E-955C-61249ED0C8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40959456"/>
        <c:axId val="1040960440"/>
      </c:barChart>
      <c:catAx>
        <c:axId val="104095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960440"/>
        <c:crosses val="autoZero"/>
        <c:auto val="1"/>
        <c:lblAlgn val="ctr"/>
        <c:lblOffset val="100"/>
        <c:noMultiLvlLbl val="0"/>
      </c:catAx>
      <c:valAx>
        <c:axId val="1040960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95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 trip duration if each user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Average  tripduration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Sheet1!$E$2:$E$3</c:f>
              <c:strCache>
                <c:ptCount val="2"/>
                <c:pt idx="0">
                  <c:v>Subscriber</c:v>
                </c:pt>
                <c:pt idx="1">
                  <c:v>Customer</c:v>
                </c:pt>
              </c:strCache>
            </c:strRef>
          </c:cat>
          <c:val>
            <c:numRef>
              <c:f>Sheet1!$F$2:$F$3</c:f>
              <c:numCache>
                <c:formatCode>h:mm:ss;@</c:formatCode>
                <c:ptCount val="2"/>
                <c:pt idx="0">
                  <c:v>8.6805555555555559E-3</c:v>
                </c:pt>
                <c:pt idx="1">
                  <c:v>4.2425702766315625E-2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F-452E-BBD1-1E1AFCBA74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088120"/>
        <c:axId val="1154086480"/>
      </c:barChart>
      <c:catAx>
        <c:axId val="1154088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4086480"/>
        <c:crosses val="autoZero"/>
        <c:auto val="1"/>
        <c:lblAlgn val="ctr"/>
        <c:lblOffset val="100"/>
        <c:noMultiLvlLbl val="0"/>
      </c:catAx>
      <c:valAx>
        <c:axId val="115408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4088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Sheet1!$E$16</c:f>
              <c:strCache>
                <c:ptCount val="1"/>
                <c:pt idx="0">
                  <c:v>Subscriber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Sheet1!$F$15:$G$15</c:f>
              <c:strCache>
                <c:ptCount val="2"/>
                <c:pt idx="0">
                  <c:v>Weekday </c:v>
                </c:pt>
                <c:pt idx="1">
                  <c:v>Weekend</c:v>
                </c:pt>
              </c:strCache>
            </c:strRef>
          </c:cat>
          <c:val>
            <c:numRef>
              <c:f>Sheet1!$F$16:$G$16</c:f>
              <c:numCache>
                <c:formatCode>0.0%</c:formatCode>
                <c:ptCount val="2"/>
                <c:pt idx="0">
                  <c:v>0.7625085766881432</c:v>
                </c:pt>
                <c:pt idx="1">
                  <c:v>0.23749142331185674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AE-4271-820B-0F3F4E8439D7}"/>
            </c:ext>
          </c:extLst>
        </c:ser>
        <c:ser>
          <c:idx val="1"/>
          <c:order val="1"/>
          <c:tx>
            <c:strRef>
              <c:f>Sheet1!$E$17</c:f>
              <c:strCache>
                <c:ptCount val="1"/>
                <c:pt idx="0">
                  <c:v>Customer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Sheet1!$F$15:$G$15</c:f>
              <c:strCache>
                <c:ptCount val="2"/>
                <c:pt idx="0">
                  <c:v>Weekday </c:v>
                </c:pt>
                <c:pt idx="1">
                  <c:v>Weekend</c:v>
                </c:pt>
              </c:strCache>
            </c:strRef>
          </c:cat>
          <c:val>
            <c:numRef>
              <c:f>Sheet1!$F$17:$G$17</c:f>
              <c:numCache>
                <c:formatCode>0.0%</c:formatCode>
                <c:ptCount val="2"/>
                <c:pt idx="0">
                  <c:v>0.68367154673751251</c:v>
                </c:pt>
                <c:pt idx="1">
                  <c:v>0.31632845326248754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AE-4271-820B-0F3F4E8439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42720368"/>
        <c:axId val="942720696"/>
      </c:barChart>
      <c:catAx>
        <c:axId val="94272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720696"/>
        <c:crosses val="autoZero"/>
        <c:auto val="1"/>
        <c:lblAlgn val="ctr"/>
        <c:lblOffset val="100"/>
        <c:noMultiLvlLbl val="0"/>
      </c:catAx>
      <c:valAx>
        <c:axId val="942720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72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[Cyclistic_Analyzed_Visualized.xlsx]Sheet1!PivotTable25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5.0669566402167304E-3"/>
              <c:y val="-4.612850481292241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6.4756171178870461E-2"/>
              <c:y val="-7.688084135487046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8.446457110287452E-3"/>
              <c:y val="-1.92202103387176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5.0669566402167304E-3"/>
              <c:y val="-4.612850481292241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8.446457110287452E-3"/>
              <c:y val="-1.92202103387176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6.4756171178870461E-2"/>
              <c:y val="-7.688084135487046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5.0669566402167304E-3"/>
              <c:y val="-4.612850481292241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8.446457110287452E-3"/>
              <c:y val="-1.92202103387176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6.4756171178870461E-2"/>
              <c:y val="-7.688084135487046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Sheet1!$F$31:$F$32</c:f>
              <c:strCache>
                <c:ptCount val="1"/>
                <c:pt idx="0">
                  <c:v>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Sheet1!$E$33:$E$41</c:f>
              <c:strCache>
                <c:ptCount val="8"/>
                <c:pt idx="0">
                  <c:v>12-17</c:v>
                </c:pt>
                <c:pt idx="1">
                  <c:v>18-24</c:v>
                </c:pt>
                <c:pt idx="2">
                  <c:v>25-34</c:v>
                </c:pt>
                <c:pt idx="3">
                  <c:v>35-44</c:v>
                </c:pt>
                <c:pt idx="4">
                  <c:v>45-54</c:v>
                </c:pt>
                <c:pt idx="5">
                  <c:v>55-64</c:v>
                </c:pt>
                <c:pt idx="6">
                  <c:v>65-74</c:v>
                </c:pt>
                <c:pt idx="7">
                  <c:v>75+</c:v>
                </c:pt>
              </c:strCache>
            </c:strRef>
          </c:cat>
          <c:val>
            <c:numRef>
              <c:f>Sheet1!$F$33:$F$41</c:f>
              <c:numCache>
                <c:formatCode>0.00%</c:formatCode>
                <c:ptCount val="8"/>
                <c:pt idx="0">
                  <c:v>1.4779109160773971E-4</c:v>
                </c:pt>
                <c:pt idx="1">
                  <c:v>1.5891805552397626E-2</c:v>
                </c:pt>
                <c:pt idx="2">
                  <c:v>3.1740979059139175E-2</c:v>
                </c:pt>
                <c:pt idx="3">
                  <c:v>9.6362633864623362E-2</c:v>
                </c:pt>
                <c:pt idx="4">
                  <c:v>4.6611036583979444E-3</c:v>
                </c:pt>
                <c:pt idx="5">
                  <c:v>1.8445465087196743E-3</c:v>
                </c:pt>
                <c:pt idx="6">
                  <c:v>1.71949250812851E-4</c:v>
                </c:pt>
                <c:pt idx="7">
                  <c:v>1.9894954639503423E-5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80-4380-A28F-6CF03C8E1C29}"/>
            </c:ext>
          </c:extLst>
        </c:ser>
        <c:ser>
          <c:idx val="1"/>
          <c:order val="1"/>
          <c:tx>
            <c:strRef>
              <c:f>Sheet1!$G$31:$G$32</c:f>
              <c:strCache>
                <c:ptCount val="1"/>
                <c:pt idx="0">
                  <c:v>Subscriber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F80-4380-A28F-6CF03C8E1C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F80-4380-A28F-6CF03C8E1C2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5F80-4380-A28F-6CF03C8E1C29}"/>
              </c:ext>
            </c:extLst>
          </c:dPt>
          <c:dLbls>
            <c:dLbl>
              <c:idx val="0"/>
              <c:layout>
                <c:manualLayout>
                  <c:x val="5.0669566402167304E-3"/>
                  <c:y val="-4.612850481292241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F80-4380-A28F-6CF03C8E1C29}"/>
                </c:ext>
              </c:extLst>
            </c:dLbl>
            <c:dLbl>
              <c:idx val="6"/>
              <c:layout>
                <c:manualLayout>
                  <c:x val="8.446457110287452E-3"/>
                  <c:y val="-1.922021033871761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F80-4380-A28F-6CF03C8E1C29}"/>
                </c:ext>
              </c:extLst>
            </c:dLbl>
            <c:dLbl>
              <c:idx val="7"/>
              <c:layout>
                <c:manualLayout>
                  <c:x val="6.4756171178870461E-2"/>
                  <c:y val="-7.688084135487046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F80-4380-A28F-6CF03C8E1C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Sheet1!$E$33:$E$41</c:f>
              <c:strCache>
                <c:ptCount val="8"/>
                <c:pt idx="0">
                  <c:v>12-17</c:v>
                </c:pt>
                <c:pt idx="1">
                  <c:v>18-24</c:v>
                </c:pt>
                <c:pt idx="2">
                  <c:v>25-34</c:v>
                </c:pt>
                <c:pt idx="3">
                  <c:v>35-44</c:v>
                </c:pt>
                <c:pt idx="4">
                  <c:v>45-54</c:v>
                </c:pt>
                <c:pt idx="5">
                  <c:v>55-64</c:v>
                </c:pt>
                <c:pt idx="6">
                  <c:v>65-74</c:v>
                </c:pt>
                <c:pt idx="7">
                  <c:v>75+</c:v>
                </c:pt>
              </c:strCache>
            </c:strRef>
          </c:cat>
          <c:val>
            <c:numRef>
              <c:f>Sheet1!$G$33:$G$41</c:f>
              <c:numCache>
                <c:formatCode>0.00%</c:formatCode>
                <c:ptCount val="8"/>
                <c:pt idx="0">
                  <c:v>3.3395102430595029E-4</c:v>
                </c:pt>
                <c:pt idx="1">
                  <c:v>8.8425968031650037E-2</c:v>
                </c:pt>
                <c:pt idx="2">
                  <c:v>0.40690155976444375</c:v>
                </c:pt>
                <c:pt idx="3">
                  <c:v>0.18331069098019601</c:v>
                </c:pt>
                <c:pt idx="4">
                  <c:v>9.7208169436802258E-2</c:v>
                </c:pt>
                <c:pt idx="5">
                  <c:v>6.0987983447397739E-2</c:v>
                </c:pt>
                <c:pt idx="6">
                  <c:v>1.1675496237011437E-2</c:v>
                </c:pt>
                <c:pt idx="7">
                  <c:v>3.1547713785498284E-4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F80-4380-A28F-6CF03C8E1C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16382096"/>
        <c:axId val="1016383736"/>
      </c:barChart>
      <c:catAx>
        <c:axId val="101638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383736"/>
        <c:crosses val="autoZero"/>
        <c:auto val="1"/>
        <c:lblAlgn val="ctr"/>
        <c:lblOffset val="100"/>
        <c:noMultiLvlLbl val="0"/>
      </c:catAx>
      <c:valAx>
        <c:axId val="1016383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38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[Cyclistic_Analyzed_Visualized.xlsx]Sheet1!PivotTable30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Sheet1!$F$60:$F$61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Sheet1!$E$62:$E$64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Sheet1!$F$62:$F$64</c:f>
              <c:numCache>
                <c:formatCode>0.00%</c:formatCode>
                <c:ptCount val="2"/>
                <c:pt idx="0">
                  <c:v>2.1455286836938252E-2</c:v>
                </c:pt>
                <c:pt idx="1">
                  <c:v>0.21552282939829456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4F-445C-ACAC-5C28F2C6B749}"/>
            </c:ext>
          </c:extLst>
        </c:ser>
        <c:ser>
          <c:idx val="1"/>
          <c:order val="1"/>
          <c:tx>
            <c:strRef>
              <c:f>Sheet1!$G$60:$G$61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Sheet1!$E$62:$E$64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Sheet1!$G$62:$G$64</c:f>
              <c:numCache>
                <c:formatCode>0.00%</c:formatCode>
                <c:ptCount val="2"/>
                <c:pt idx="0">
                  <c:v>4.8601639516651786E-2</c:v>
                </c:pt>
                <c:pt idx="1">
                  <c:v>0.71442024424811545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4F-445C-ACAC-5C28F2C6B7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2227448"/>
        <c:axId val="542223840"/>
      </c:barChart>
      <c:catAx>
        <c:axId val="54222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223840"/>
        <c:crosses val="autoZero"/>
        <c:auto val="1"/>
        <c:lblAlgn val="ctr"/>
        <c:lblOffset val="100"/>
        <c:noMultiLvlLbl val="0"/>
      </c:catAx>
      <c:valAx>
        <c:axId val="54222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227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[Cyclistic_Analyzed_Visualized.xlsx]Sheet1!PivotTable21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7777777777777779E-3"/>
              <c:y val="-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-2.7777777777777779E-3"/>
              <c:y val="-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-2.7777777777777779E-3"/>
              <c:y val="-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Sheet1!$K$1:$K$2</c:f>
              <c:strCache>
                <c:ptCount val="1"/>
                <c:pt idx="0">
                  <c:v>Weekday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Sheet1!$J$3:$J$5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Sheet1!$K$3:$K$5</c:f>
              <c:numCache>
                <c:formatCode>h:mm:ss;@</c:formatCode>
                <c:ptCount val="2"/>
                <c:pt idx="0">
                  <c:v>3650.2117433063704</c:v>
                </c:pt>
                <c:pt idx="1">
                  <c:v>740.85231006261563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68-47D5-AD6A-F1179CAE0579}"/>
            </c:ext>
          </c:extLst>
        </c:ser>
        <c:ser>
          <c:idx val="1"/>
          <c:order val="1"/>
          <c:tx>
            <c:strRef>
              <c:f>Sheet1!$L$1:$L$2</c:f>
              <c:strCache>
                <c:ptCount val="1"/>
                <c:pt idx="0">
                  <c:v>Weekend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8768-47D5-AD6A-F1179CAE0579}"/>
              </c:ext>
            </c:extLst>
          </c:dPt>
          <c:dLbls>
            <c:dLbl>
              <c:idx val="0"/>
              <c:layout>
                <c:manualLayout>
                  <c:x val="-2.7777777777777779E-3"/>
                  <c:y val="-4.629629629629629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768-47D5-AD6A-F1179CAE05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Sheet1!$J$3:$J$5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Sheet1!$L$3:$L$5</c:f>
              <c:numCache>
                <c:formatCode>h:mm:ss;@</c:formatCode>
                <c:ptCount val="2"/>
                <c:pt idx="0">
                  <c:v>3698.797242159812</c:v>
                </c:pt>
                <c:pt idx="1">
                  <c:v>778.60416593264893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68-47D5-AD6A-F1179CAE05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4282592"/>
        <c:axId val="874278984"/>
      </c:barChart>
      <c:catAx>
        <c:axId val="87428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278984"/>
        <c:crosses val="autoZero"/>
        <c:auto val="1"/>
        <c:lblAlgn val="ctr"/>
        <c:lblOffset val="100"/>
        <c:noMultiLvlLbl val="0"/>
      </c:catAx>
      <c:valAx>
        <c:axId val="874278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2825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9B9E-E4AA-4005-9256-CC7116706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61902-4A9D-4B71-95E8-470B09202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5FAF1-E6A4-45F0-A9AF-ABA5D6BC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9F68-904B-4920-AC16-EB0C75AFFF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A1E4E-5EFC-4535-BF11-560DE8DB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86DEE-4159-494B-BA2D-E9C81978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9E0D-EFFC-4578-B7DA-158337F4D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6F6B-1BF4-4630-8203-94845DAE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86FC7-67EC-407C-9247-BF55BC988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E7834-A1A1-488B-8AF9-2748C532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9F68-904B-4920-AC16-EB0C75AFFF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C50DA-81F7-43DE-9AD6-7F21772C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C5F5C-3E48-4D51-9E97-77F8F916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9E0D-EFFC-4578-B7DA-158337F4D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8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0509B-2C79-4BBB-920F-6393F3601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97068-0760-473C-A852-7A0C1BB28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8B936-6923-4EA5-97F7-6823701F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9F68-904B-4920-AC16-EB0C75AFFF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20287-D743-4E0B-A16E-ECA33594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511DD-4459-434A-A8BB-EEB27CDC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9E0D-EFFC-4578-B7DA-158337F4D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0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2A41-4B8A-4229-93AE-1CBAA61D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E51E-4A03-4C54-9517-0A4C99D70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0BC9-7E9F-46AA-BAC3-9C7297A4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9F68-904B-4920-AC16-EB0C75AFFF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972A-BA08-4DF8-B76A-6F61E59C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DA9BB-9BAD-493E-8A2E-1AA8ABFD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9E0D-EFFC-4578-B7DA-158337F4D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0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3F4D-EBC7-4B92-821C-916DA2F8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C634E-2013-4356-8796-2AB9344A4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38DA1-627C-4040-A523-D836018F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9F68-904B-4920-AC16-EB0C75AFFF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01078-B115-49D8-AC51-27B6C331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00FD-6161-42DC-B87C-840729F1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9E0D-EFFC-4578-B7DA-158337F4D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1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B107-9466-44CD-93E2-8D583CAC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DF89-5927-4D24-8756-124B7CC09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1EE0A-F389-42AC-A689-5CB81124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1E41B-6540-4426-A195-CADA03A6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9F68-904B-4920-AC16-EB0C75AFFF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4A5DE-B6F2-498E-AA7C-1CE5487D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132C-1A1F-4373-BECD-4F8BDB47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9E0D-EFFC-4578-B7DA-158337F4D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17DA-D508-431B-8D28-318666ED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CF9A7-6161-43AD-93F2-72384CA6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C17FF-9E0E-42CB-8E5C-947FC7679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1EA19-30CF-4B4F-BFCC-DA486DC93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0E1C5-7443-4E9A-98BF-F089343D1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B5D00-6163-4E98-9013-7D77B6C8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9F68-904B-4920-AC16-EB0C75AFFF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94F96-8E21-4AD4-B0E5-01090DBA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13F54-7120-4763-AF16-70DAF86E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9E0D-EFFC-4578-B7DA-158337F4D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06F4-5432-41BE-B412-A0111343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6A092-7D99-4254-AE53-E6BBF273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9F68-904B-4920-AC16-EB0C75AFFF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EAE99-A86D-4DDA-A4C6-0B506B9C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41A70-00D9-40AC-BC0D-A6E8E6DF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9E0D-EFFC-4578-B7DA-158337F4D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7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37C0B-A03C-479E-97FD-0BA3EAED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9F68-904B-4920-AC16-EB0C75AFFF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1FBE7-84C8-4C35-B629-ABE81F63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7C3B5-5048-46A4-8F30-93DF3243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9E0D-EFFC-4578-B7DA-158337F4D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7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CB66-80B5-4248-8A6C-B72BEFEC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5A9F7-77C4-4C41-868A-7C0BA6CE0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F0802-2228-4987-8E32-FA528236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D0786-6307-4C32-840D-E0FCA022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9F68-904B-4920-AC16-EB0C75AFFF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82CC5-12A4-4D24-964F-697C23DD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D7C26-2B92-4405-8A28-CA548B50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9E0D-EFFC-4578-B7DA-158337F4D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7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F839-ADE2-4D2E-90C1-C0233A6B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130EE-BB0E-4A38-BBB3-9AC2EDFE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EA689-43FD-40F0-8240-6B7C7266A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3B7BF-35D3-4709-882E-8F110CA3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9F68-904B-4920-AC16-EB0C75AFFF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DC429-0372-4342-B54F-CDB0757C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1D6CA-9424-4061-88A8-CCFC3CB9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9E0D-EFFC-4578-B7DA-158337F4D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3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31C91-2448-4272-801B-B2A03D3C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AA0B6-6810-4B1A-B609-BEF20E02C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47EF5-6894-4333-B8BA-F3759291A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9F68-904B-4920-AC16-EB0C75AFFF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C358E-2F32-4532-B91E-7DA15AE8C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ED9F6-0B68-4114-BB18-A6B680BD5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09E0D-EFFC-4578-B7DA-158337F4D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AEF-1236-4FB7-AB66-428E1502D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Cyclistic</a:t>
            </a:r>
            <a:r>
              <a:rPr lang="en-US" b="1" dirty="0"/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31F72-28D8-4B83-A924-3C4557504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Key insights on how to turn casual bikers into annual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E620A-502E-47DA-83B4-E8A6E5D1AA81}"/>
              </a:ext>
            </a:extLst>
          </p:cNvPr>
          <p:cNvSpPr txBox="1"/>
          <p:nvPr/>
        </p:nvSpPr>
        <p:spPr>
          <a:xfrm>
            <a:off x="410817" y="4810539"/>
            <a:ext cx="400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Youssef Ali Mokhtar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2A109-2842-4F4C-B9E7-290AE4C70D5D}"/>
              </a:ext>
            </a:extLst>
          </p:cNvPr>
          <p:cNvSpPr txBox="1"/>
          <p:nvPr/>
        </p:nvSpPr>
        <p:spPr>
          <a:xfrm>
            <a:off x="410817" y="5433391"/>
            <a:ext cx="276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 August 2021</a:t>
            </a:r>
          </a:p>
        </p:txBody>
      </p:sp>
    </p:spTree>
    <p:extLst>
      <p:ext uri="{BB962C8B-B14F-4D97-AF65-F5344CB8AC3E}">
        <p14:creationId xmlns:p14="http://schemas.microsoft.com/office/powerpoint/2010/main" val="393413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E2B9-AAB7-42F9-B98C-FC3EBB9D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Percentages of Annual and Casual members during the week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68F63A-DE8C-4DA0-A444-513C234C9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967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657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F992-2E5D-45DE-925C-4B7C34E8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Percentages of Annual and Casual members of each age group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327B7C-9962-4456-ABE1-4D788CB96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6496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714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DAB7-3968-4467-8055-EC73E4DC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Percentages of Annual and Casual members of each gender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C76E7E-8824-47A6-BC90-1893DF39E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453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431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55FD-0AA2-45CA-9BCC-7ABF4C13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Casual and annual members behavior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FDC4-BF42-4A4B-9892-99674FC9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Trip duration of each user type during the week</a:t>
            </a:r>
          </a:p>
          <a:p>
            <a:r>
              <a:rPr lang="en-US" dirty="0"/>
              <a:t>Trip duration of each user type of each gender</a:t>
            </a:r>
          </a:p>
          <a:p>
            <a:r>
              <a:rPr lang="en-US" dirty="0"/>
              <a:t>Trip duration of each user type of each age group</a:t>
            </a:r>
          </a:p>
        </p:txBody>
      </p:sp>
    </p:spTree>
    <p:extLst>
      <p:ext uri="{BB962C8B-B14F-4D97-AF65-F5344CB8AC3E}">
        <p14:creationId xmlns:p14="http://schemas.microsoft.com/office/powerpoint/2010/main" val="318701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6FE8-51F8-4D59-96A8-228E2C2C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Trip duration of each user type during the week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322265-D7FD-4DAD-8275-B5B535BFA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4988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418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E1C6-1740-444B-AE5B-8822F6E3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Trip duration of each user type of each gender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FD2932-DF83-415C-8945-F689B6E6C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170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2345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F99B-6D6E-4D9F-96F5-D8EAD563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Trip duration of each user type of each age group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C1F169-66B9-4D20-B930-018877464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2739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5053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21FB-A3FE-4D1E-85ED-33BF4849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54F3-EB78-40E5-93AB-7787A987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Annual members are the majority of the bikers.</a:t>
            </a:r>
          </a:p>
          <a:p>
            <a:r>
              <a:rPr lang="en-US" dirty="0"/>
              <a:t>Age groups of 25-34 and 35-44 are the </a:t>
            </a:r>
            <a:r>
              <a:rPr lang="en-US" dirty="0" err="1"/>
              <a:t>the</a:t>
            </a:r>
            <a:r>
              <a:rPr lang="en-US" dirty="0"/>
              <a:t> majority of users</a:t>
            </a:r>
          </a:p>
          <a:p>
            <a:r>
              <a:rPr lang="en-US" dirty="0"/>
              <a:t>The majority of bikers are males</a:t>
            </a:r>
          </a:p>
          <a:p>
            <a:r>
              <a:rPr lang="en-US" dirty="0"/>
              <a:t>Bikes are mostly used during weekdays</a:t>
            </a:r>
          </a:p>
        </p:txBody>
      </p:sp>
    </p:spTree>
    <p:extLst>
      <p:ext uri="{BB962C8B-B14F-4D97-AF65-F5344CB8AC3E}">
        <p14:creationId xmlns:p14="http://schemas.microsoft.com/office/powerpoint/2010/main" val="1170627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2C83-35B9-477C-87CF-CEDCF948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6ADBF-E5EC-4269-B1F3-DACCA347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The marketing team needs to do the following: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-Launch campaigns that suit workers and commuters since the bikes are mostly   used on weekdays.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-Make offers that give more advantages to casual riders who ride for a long time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-The campaigns have to be done through social media since the age groups interested in biking are within 25 to 45 years old.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-The campaigns have to be interesting to males who are within the age mentioned above.</a:t>
            </a:r>
          </a:p>
        </p:txBody>
      </p:sp>
    </p:spTree>
    <p:extLst>
      <p:ext uri="{BB962C8B-B14F-4D97-AF65-F5344CB8AC3E}">
        <p14:creationId xmlns:p14="http://schemas.microsoft.com/office/powerpoint/2010/main" val="416768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8758-1BF6-46CD-A269-73A0A923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9C729-1367-4CE0-9D0C-BF0D7B1A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the population looks like</a:t>
            </a:r>
          </a:p>
          <a:p>
            <a:r>
              <a:rPr lang="en-US" dirty="0"/>
              <a:t>Percentages of casual and annual members</a:t>
            </a:r>
          </a:p>
          <a:p>
            <a:r>
              <a:rPr lang="en-US" dirty="0"/>
              <a:t>Casual and annual members behavior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2731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202D-8BAF-481A-AB97-1F1B7D1E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the population looks like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766F-2A79-4ADB-8316-7E15FD62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Annual vs Casual</a:t>
            </a:r>
          </a:p>
          <a:p>
            <a:r>
              <a:rPr lang="en-US" dirty="0"/>
              <a:t>Male vs Female</a:t>
            </a:r>
          </a:p>
          <a:p>
            <a:r>
              <a:rPr lang="en-US" dirty="0"/>
              <a:t>Weekday vs Weekend</a:t>
            </a:r>
          </a:p>
          <a:p>
            <a:r>
              <a:rPr lang="en-US" dirty="0"/>
              <a:t>Age Groups</a:t>
            </a:r>
          </a:p>
        </p:txBody>
      </p:sp>
    </p:spTree>
    <p:extLst>
      <p:ext uri="{BB962C8B-B14F-4D97-AF65-F5344CB8AC3E}">
        <p14:creationId xmlns:p14="http://schemas.microsoft.com/office/powerpoint/2010/main" val="151151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7771-8627-4BD9-8A7E-982C947E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Annual vs Casual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E0DD-A228-4217-8C9A-C29F8973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CEAD9A1-C9C3-4AC9-AFE8-3D75BAA503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655303"/>
              </p:ext>
            </p:extLst>
          </p:nvPr>
        </p:nvGraphicFramePr>
        <p:xfrm>
          <a:off x="3112234" y="1690688"/>
          <a:ext cx="6336565" cy="4178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870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454D-D7CD-4166-9E58-79566AC3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Male vs Female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D8FA23-6EB7-48AF-8E4A-55F701AF0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830494"/>
              </p:ext>
            </p:extLst>
          </p:nvPr>
        </p:nvGraphicFramePr>
        <p:xfrm>
          <a:off x="3803373" y="1905137"/>
          <a:ext cx="6175513" cy="3793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187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832C-348C-4FB7-83B2-3CD888AE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Weekday vs Weekend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7F2D-DBD7-412F-87F1-F68DFD76F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75% of biking happens on weekdays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3FE38E-A3FF-48C6-B9A2-F9C725BE37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950317"/>
              </p:ext>
            </p:extLst>
          </p:nvPr>
        </p:nvGraphicFramePr>
        <p:xfrm>
          <a:off x="4119401" y="2341139"/>
          <a:ext cx="5819729" cy="3970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604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52C4-8A1C-4C14-83DB-2691DF5B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Groups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61DB83-6346-4A33-B4F6-58CCE07B0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4642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341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9052-3DB6-45B6-A1F0-723992DD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Percentages of Casual and Annual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6B74-6FCC-445B-973A-FC234CA8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trip duration of each user type</a:t>
            </a:r>
          </a:p>
          <a:p>
            <a:r>
              <a:rPr lang="en-US" dirty="0"/>
              <a:t>Percentages of Annual and Casual members during the week</a:t>
            </a:r>
          </a:p>
          <a:p>
            <a:r>
              <a:rPr lang="en-US" dirty="0"/>
              <a:t>Percentages of Annual and Casual members of each age group</a:t>
            </a:r>
          </a:p>
          <a:p>
            <a:r>
              <a:rPr lang="en-US" dirty="0"/>
              <a:t>Percentages of Annual and Casual members of each gender</a:t>
            </a:r>
          </a:p>
        </p:txBody>
      </p:sp>
    </p:spTree>
    <p:extLst>
      <p:ext uri="{BB962C8B-B14F-4D97-AF65-F5344CB8AC3E}">
        <p14:creationId xmlns:p14="http://schemas.microsoft.com/office/powerpoint/2010/main" val="322242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B8B4-2140-4D05-8C02-C2B9BFB8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Average trip duration of each user type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31BCF7-B476-415C-883E-61B650CD73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80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485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351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Cyclistic Analysis</vt:lpstr>
      <vt:lpstr>Agenda</vt:lpstr>
      <vt:lpstr>How the population looks like </vt:lpstr>
      <vt:lpstr>Annual vs Casual</vt:lpstr>
      <vt:lpstr>Male vs Female</vt:lpstr>
      <vt:lpstr>Weekday vs Weekend</vt:lpstr>
      <vt:lpstr>Age Groups</vt:lpstr>
      <vt:lpstr>Percentages of Casual and Annual members</vt:lpstr>
      <vt:lpstr>Average trip duration of each user type </vt:lpstr>
      <vt:lpstr>Percentages of Annual and Casual members during the week </vt:lpstr>
      <vt:lpstr>Percentages of Annual and Casual members of each age group </vt:lpstr>
      <vt:lpstr>Percentages of Annual and Casual members of each gender </vt:lpstr>
      <vt:lpstr>Casual and annual members behavior </vt:lpstr>
      <vt:lpstr>Trip duration of each user type during the week </vt:lpstr>
      <vt:lpstr>Trip duration of each user type of each gender </vt:lpstr>
      <vt:lpstr>Trip duration of each user type of each age group </vt:lpstr>
      <vt:lpstr>Summary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Analysis</dc:title>
  <dc:creator>Youssef Ali Mokhtar</dc:creator>
  <cp:lastModifiedBy>Youssef Ali Mokhtar</cp:lastModifiedBy>
  <cp:revision>3</cp:revision>
  <dcterms:created xsi:type="dcterms:W3CDTF">2021-08-02T17:43:38Z</dcterms:created>
  <dcterms:modified xsi:type="dcterms:W3CDTF">2021-08-03T00:50:01Z</dcterms:modified>
</cp:coreProperties>
</file>