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7" r:id="rId4"/>
  </p:sldMasterIdLst>
  <p:notesMasterIdLst>
    <p:notesMasterId r:id="rId53"/>
  </p:notesMasterIdLst>
  <p:sldIdLst>
    <p:sldId id="256" r:id="rId5"/>
    <p:sldId id="308" r:id="rId6"/>
    <p:sldId id="310" r:id="rId7"/>
    <p:sldId id="311" r:id="rId8"/>
    <p:sldId id="368" r:id="rId9"/>
    <p:sldId id="369" r:id="rId10"/>
    <p:sldId id="370" r:id="rId11"/>
    <p:sldId id="371" r:id="rId12"/>
    <p:sldId id="372" r:id="rId13"/>
    <p:sldId id="312" r:id="rId14"/>
    <p:sldId id="309" r:id="rId15"/>
    <p:sldId id="314" r:id="rId16"/>
    <p:sldId id="315" r:id="rId17"/>
    <p:sldId id="337" r:id="rId18"/>
    <p:sldId id="316" r:id="rId19"/>
    <p:sldId id="338" r:id="rId20"/>
    <p:sldId id="317" r:id="rId21"/>
    <p:sldId id="339" r:id="rId22"/>
    <p:sldId id="320" r:id="rId23"/>
    <p:sldId id="318" r:id="rId24"/>
    <p:sldId id="340" r:id="rId25"/>
    <p:sldId id="321" r:id="rId26"/>
    <p:sldId id="322" r:id="rId27"/>
    <p:sldId id="323" r:id="rId28"/>
    <p:sldId id="324" r:id="rId29"/>
    <p:sldId id="326" r:id="rId30"/>
    <p:sldId id="327" r:id="rId31"/>
    <p:sldId id="342" r:id="rId32"/>
    <p:sldId id="325" r:id="rId33"/>
    <p:sldId id="343" r:id="rId34"/>
    <p:sldId id="328" r:id="rId35"/>
    <p:sldId id="345" r:id="rId36"/>
    <p:sldId id="344" r:id="rId37"/>
    <p:sldId id="363" r:id="rId38"/>
    <p:sldId id="348" r:id="rId39"/>
    <p:sldId id="331" r:id="rId40"/>
    <p:sldId id="364" r:id="rId41"/>
    <p:sldId id="346" r:id="rId42"/>
    <p:sldId id="330" r:id="rId43"/>
    <p:sldId id="373" r:id="rId44"/>
    <p:sldId id="365" r:id="rId45"/>
    <p:sldId id="332" r:id="rId46"/>
    <p:sldId id="347" r:id="rId47"/>
    <p:sldId id="366" r:id="rId48"/>
    <p:sldId id="352" r:id="rId49"/>
    <p:sldId id="367" r:id="rId50"/>
    <p:sldId id="351" r:id="rId51"/>
    <p:sldId id="374" r:id="rId5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80432" autoAdjust="0"/>
  </p:normalViewPr>
  <p:slideViewPr>
    <p:cSldViewPr>
      <p:cViewPr varScale="1">
        <p:scale>
          <a:sx n="91" d="100"/>
          <a:sy n="91" d="100"/>
        </p:scale>
        <p:origin x="1099" y="67"/>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10/8/2023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81022518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750873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29</a:t>
            </a:fld>
            <a:endParaRPr lang="en-US"/>
          </a:p>
        </p:txBody>
      </p:sp>
    </p:spTree>
    <p:extLst>
      <p:ext uri="{BB962C8B-B14F-4D97-AF65-F5344CB8AC3E}">
        <p14:creationId xmlns:p14="http://schemas.microsoft.com/office/powerpoint/2010/main" val="31214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32</a:t>
            </a:fld>
            <a:endParaRPr lang="en-US"/>
          </a:p>
        </p:txBody>
      </p:sp>
    </p:spTree>
    <p:extLst>
      <p:ext uri="{BB962C8B-B14F-4D97-AF65-F5344CB8AC3E}">
        <p14:creationId xmlns:p14="http://schemas.microsoft.com/office/powerpoint/2010/main" val="420678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43</a:t>
            </a:fld>
            <a:endParaRPr lang="en-US"/>
          </a:p>
        </p:txBody>
      </p:sp>
    </p:spTree>
    <p:extLst>
      <p:ext uri="{BB962C8B-B14F-4D97-AF65-F5344CB8AC3E}">
        <p14:creationId xmlns:p14="http://schemas.microsoft.com/office/powerpoint/2010/main" val="2778022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10/8/2023</a:t>
            </a:fld>
            <a:endParaRPr lang="en-US" sz="2000" dirty="0">
              <a:solidFill>
                <a:srgbClr val="FFFFFF"/>
              </a:solidFill>
            </a:endParaRPr>
          </a:p>
        </p:txBody>
      </p:sp>
      <p:sp>
        <p:nvSpPr>
          <p:cNvPr id="5" name="Footer Placeholder 4"/>
          <p:cNvSpPr>
            <a:spLocks noGrp="1"/>
          </p:cNvSpPr>
          <p:nvPr>
            <p:ph type="ftr" sz="quarter" idx="11"/>
          </p:nvPr>
        </p:nvSpPr>
        <p:spPr>
          <a:xfrm>
            <a:off x="3999309" y="4412457"/>
            <a:ext cx="3243033" cy="273844"/>
          </a:xfrm>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Tree>
    <p:extLst>
      <p:ext uri="{BB962C8B-B14F-4D97-AF65-F5344CB8AC3E}">
        <p14:creationId xmlns:p14="http://schemas.microsoft.com/office/powerpoint/2010/main" val="168537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10/8/2023</a:t>
            </a:fld>
            <a:endParaRPr lang="en-US" sz="1400" dirty="0">
              <a:solidFill>
                <a:schemeClr val="tx2"/>
              </a:solidFill>
            </a:endParaRPr>
          </a:p>
        </p:txBody>
      </p:sp>
      <p:sp>
        <p:nvSpPr>
          <p:cNvPr id="6" name="Footer Placeholder 5"/>
          <p:cNvSpPr>
            <a:spLocks noGrp="1"/>
          </p:cNvSpPr>
          <p:nvPr>
            <p:ph type="ftr" sz="quarter" idx="11"/>
          </p:nvPr>
        </p:nvSpPr>
        <p:spPr/>
        <p:txBody>
          <a:bodyPr/>
          <a:lstStyle/>
          <a:p>
            <a:pPr algn="r"/>
            <a:endParaRPr lang="en-US" sz="1400" dirty="0">
              <a:solidFill>
                <a:schemeClr val="tx2"/>
              </a:solidFill>
            </a:endParaRP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51171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10/8/2023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949891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10/8/2023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4043133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10/8/2023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007585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10/8/2023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674660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10/8/2023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862627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10/8/2023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016624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10/8/2023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5380011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3" name="Date Placeholder 2"/>
          <p:cNvSpPr>
            <a:spLocks noGrp="1"/>
          </p:cNvSpPr>
          <p:nvPr>
            <p:ph type="dt" sz="half" idx="20"/>
          </p:nvPr>
        </p:nvSpPr>
        <p:spPr/>
        <p:txBody>
          <a:bodyPr/>
          <a:lstStyle/>
          <a:p>
            <a:fld id="{E4606EA6-EFEA-4C30-9264-4F9291A5780D}" type="datetime1">
              <a:rPr lang="en-US" smtClean="0"/>
              <a:pPr/>
              <a:t>10/8/2023</a:t>
            </a:fld>
            <a:endParaRPr lang="en-US" sz="1400" dirty="0">
              <a:solidFill>
                <a:schemeClr val="tx2"/>
              </a:solidFill>
            </a:endParaRPr>
          </a:p>
        </p:txBody>
      </p:sp>
      <p:sp>
        <p:nvSpPr>
          <p:cNvPr id="4" name="Footer Placeholder 3"/>
          <p:cNvSpPr>
            <a:spLocks noGrp="1"/>
          </p:cNvSpPr>
          <p:nvPr>
            <p:ph type="ftr" sz="quarter" idx="21"/>
          </p:nvPr>
        </p:nvSpPr>
        <p:spPr/>
        <p:txBody>
          <a:bodyPr/>
          <a:lstStyle/>
          <a:p>
            <a:pPr algn="r"/>
            <a:endParaRPr lang="en-US" sz="1400" dirty="0">
              <a:solidFill>
                <a:schemeClr val="tx2"/>
              </a:solidFill>
            </a:endParaRPr>
          </a:p>
        </p:txBody>
      </p:sp>
      <p:sp>
        <p:nvSpPr>
          <p:cNvPr id="5" name="Slide Number Placeholder 4"/>
          <p:cNvSpPr>
            <a:spLocks noGrp="1"/>
          </p:cNvSpPr>
          <p:nvPr>
            <p:ph type="sldNum" sz="quarter" idx="2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10/8/2023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8213893" y="4400349"/>
            <a:ext cx="413375" cy="273844"/>
          </a:xfrm>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44830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extLst>
      <p:ext uri="{BB962C8B-B14F-4D97-AF65-F5344CB8AC3E}">
        <p14:creationId xmlns:p14="http://schemas.microsoft.com/office/powerpoint/2010/main" val="302514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06EA6-EFEA-4C30-9264-4F9291A5780D}" type="datetime1">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extLst>
      <p:ext uri="{BB962C8B-B14F-4D97-AF65-F5344CB8AC3E}">
        <p14:creationId xmlns:p14="http://schemas.microsoft.com/office/powerpoint/2010/main" val="46684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10/8/2023</a:t>
            </a:fld>
            <a:endParaRPr lang="en-US" sz="1400" dirty="0">
              <a:solidFill>
                <a:schemeClr val="tx2"/>
              </a:solidFill>
            </a:endParaRPr>
          </a:p>
        </p:txBody>
      </p:sp>
      <p:sp>
        <p:nvSpPr>
          <p:cNvPr id="8" name="Footer Placeholder 7"/>
          <p:cNvSpPr>
            <a:spLocks noGrp="1"/>
          </p:cNvSpPr>
          <p:nvPr>
            <p:ph type="ftr" sz="quarter" idx="11"/>
          </p:nvPr>
        </p:nvSpPr>
        <p:spPr/>
        <p:txBody>
          <a:bodyPr/>
          <a:lstStyle/>
          <a:p>
            <a:pPr algn="r"/>
            <a:endParaRPr lang="en-US" sz="1400" dirty="0">
              <a:solidFill>
                <a:schemeClr val="tx2"/>
              </a:solidFill>
            </a:endParaRP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70828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63985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10/8/2023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extLst>
      <p:ext uri="{BB962C8B-B14F-4D97-AF65-F5344CB8AC3E}">
        <p14:creationId xmlns:p14="http://schemas.microsoft.com/office/powerpoint/2010/main" val="311544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82700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10/8/2023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Tree>
    <p:extLst>
      <p:ext uri="{BB962C8B-B14F-4D97-AF65-F5344CB8AC3E}">
        <p14:creationId xmlns:p14="http://schemas.microsoft.com/office/powerpoint/2010/main" val="304021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E4606EA6-EFEA-4C30-9264-4F9291A5780D}" type="datetime1">
              <a:rPr lang="en-US" smtClean="0"/>
              <a:pPr/>
              <a:t>10/8/2023</a:t>
            </a:fld>
            <a:endParaRPr lang="en-US" sz="1400" dirty="0">
              <a:solidFill>
                <a:schemeClr val="tx2"/>
              </a:solidFill>
            </a:endParaRPr>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08691203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53" r:id="rId18"/>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2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g"/><Relationship Id="rId1" Type="http://schemas.openxmlformats.org/officeDocument/2006/relationships/slideLayout" Target="../slideLayouts/slideLayout6.xml"/><Relationship Id="rId4" Type="http://schemas.openxmlformats.org/officeDocument/2006/relationships/image" Target="../media/image3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310896" y="1047750"/>
            <a:ext cx="9143998" cy="1276350"/>
          </a:xfrm>
        </p:spPr>
        <p:txBody>
          <a:bodyPr>
            <a:normAutofit/>
          </a:bodyPr>
          <a:lstStyle/>
          <a:p>
            <a:pPr algn="ctr"/>
            <a:r>
              <a:rPr lang="en-US" sz="3000" b="1" cap="none"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Chapter 1</a:t>
            </a:r>
            <a:br>
              <a:rPr lang="en-US" sz="3000" b="1" cap="none"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br>
            <a:r>
              <a:rPr lang="en-US" sz="3000" b="1" cap="none"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Introduction to Computer Networks</a:t>
            </a:r>
          </a:p>
        </p:txBody>
      </p:sp>
      <p:sp>
        <p:nvSpPr>
          <p:cNvPr id="2" name="TextBox 1"/>
          <p:cNvSpPr txBox="1"/>
          <p:nvPr/>
        </p:nvSpPr>
        <p:spPr>
          <a:xfrm>
            <a:off x="4882895" y="4400550"/>
            <a:ext cx="239469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Dr. </a:t>
            </a:r>
            <a:r>
              <a:rPr lang="en-US" sz="2000" b="1" dirty="0" err="1">
                <a:latin typeface="Times New Roman" panose="02020603050405020304" pitchFamily="18" charset="0"/>
                <a:cs typeface="Times New Roman" panose="02020603050405020304" pitchFamily="18" charset="0"/>
              </a:rPr>
              <a:t>Omayma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Younis</a:t>
            </a:r>
            <a:endParaRPr lang="en-US" sz="2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267200" y="3848040"/>
            <a:ext cx="48768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BIS416E –  Networks &amp; Security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Networks Types</a:t>
            </a:r>
          </a:p>
        </p:txBody>
      </p:sp>
      <p:sp>
        <p:nvSpPr>
          <p:cNvPr id="3" name="Text Box 8"/>
          <p:cNvSpPr txBox="1">
            <a:spLocks noChangeArrowheads="1"/>
          </p:cNvSpPr>
          <p:nvPr/>
        </p:nvSpPr>
        <p:spPr bwMode="auto">
          <a:xfrm>
            <a:off x="1066800" y="1123950"/>
            <a:ext cx="8077200" cy="310854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223838" indent="-223838">
              <a:defRPr sz="2400">
                <a:solidFill>
                  <a:schemeClr val="tx1"/>
                </a:solidFill>
                <a:latin typeface="Times New Roman" panose="02020603050405020304" pitchFamily="18" charset="0"/>
              </a:defRPr>
            </a:lvl1pPr>
            <a:lvl2pPr marL="684213" indent="-22701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marL="0" indent="0" eaLnBrk="0" hangingPunct="0"/>
            <a:r>
              <a:rPr lang="en-US" altLang="en-US" sz="2800" dirty="0">
                <a:latin typeface="+mn-lt"/>
              </a:rPr>
              <a:t>Computer networks can be classified from different perspectives, such as:</a:t>
            </a:r>
          </a:p>
          <a:p>
            <a:pPr marL="457200" indent="-457200" eaLnBrk="0" hangingPunct="0">
              <a:spcBef>
                <a:spcPts val="600"/>
              </a:spcBef>
              <a:buSzPct val="90000"/>
              <a:buFont typeface="+mj-lt"/>
              <a:buAutoNum type="arabicPeriod"/>
            </a:pPr>
            <a:r>
              <a:rPr lang="en-US" altLang="en-US" dirty="0">
                <a:solidFill>
                  <a:schemeClr val="accent1">
                    <a:lumMod val="75000"/>
                  </a:schemeClr>
                </a:solidFill>
                <a:latin typeface="+mn-lt"/>
              </a:rPr>
              <a:t>Transmission Media: </a:t>
            </a:r>
            <a:r>
              <a:rPr lang="en-US" altLang="en-US" dirty="0">
                <a:latin typeface="+mn-lt"/>
              </a:rPr>
              <a:t>Wired media (Twisted-pair, coaxial, fiber-optic cables) and Wireless media. </a:t>
            </a:r>
          </a:p>
          <a:p>
            <a:pPr marL="457200" indent="-457200" eaLnBrk="0" hangingPunct="0">
              <a:spcBef>
                <a:spcPts val="600"/>
              </a:spcBef>
              <a:buSzPct val="90000"/>
              <a:buFont typeface="+mj-lt"/>
              <a:buAutoNum type="arabicPeriod"/>
            </a:pPr>
            <a:r>
              <a:rPr lang="en-US" altLang="en-US" dirty="0">
                <a:solidFill>
                  <a:schemeClr val="accent1">
                    <a:lumMod val="75000"/>
                  </a:schemeClr>
                </a:solidFill>
                <a:latin typeface="+mn-lt"/>
              </a:rPr>
              <a:t>Network Size: </a:t>
            </a:r>
            <a:r>
              <a:rPr lang="en-US" altLang="en-US" dirty="0">
                <a:latin typeface="+mn-lt"/>
              </a:rPr>
              <a:t>LAN, MAN, WAN, …</a:t>
            </a:r>
          </a:p>
          <a:p>
            <a:pPr marL="457200" indent="-457200" eaLnBrk="0" hangingPunct="0">
              <a:spcBef>
                <a:spcPts val="600"/>
              </a:spcBef>
              <a:buSzPct val="90000"/>
              <a:buFont typeface="+mj-lt"/>
              <a:buAutoNum type="arabicPeriod"/>
            </a:pPr>
            <a:r>
              <a:rPr lang="en-US" altLang="en-US" dirty="0">
                <a:solidFill>
                  <a:schemeClr val="accent1">
                    <a:lumMod val="75000"/>
                  </a:schemeClr>
                </a:solidFill>
                <a:latin typeface="+mn-lt"/>
              </a:rPr>
              <a:t>Network Architecture: </a:t>
            </a:r>
            <a:r>
              <a:rPr lang="en-US" altLang="en-US" dirty="0">
                <a:latin typeface="+mn-lt"/>
              </a:rPr>
              <a:t>Peer-to-Peer and Client/Server.</a:t>
            </a:r>
          </a:p>
          <a:p>
            <a:pPr marL="457200" indent="-457200" eaLnBrk="0" hangingPunct="0">
              <a:spcBef>
                <a:spcPts val="600"/>
              </a:spcBef>
              <a:buSzPct val="90000"/>
              <a:buFont typeface="+mj-lt"/>
              <a:buAutoNum type="arabicPeriod"/>
            </a:pPr>
            <a:r>
              <a:rPr lang="en-US" altLang="en-US" dirty="0">
                <a:solidFill>
                  <a:schemeClr val="accent1">
                    <a:lumMod val="75000"/>
                  </a:schemeClr>
                </a:solidFill>
                <a:latin typeface="+mn-lt"/>
              </a:rPr>
              <a:t>Network Topology </a:t>
            </a:r>
            <a:r>
              <a:rPr lang="en-US" altLang="en-US" dirty="0">
                <a:latin typeface="+mn-lt"/>
              </a:rPr>
              <a:t>(configuration): Bus, Star, Ring, Mesh, …</a:t>
            </a:r>
          </a:p>
        </p:txBody>
      </p:sp>
    </p:spTree>
    <p:extLst>
      <p:ext uri="{BB962C8B-B14F-4D97-AF65-F5344CB8AC3E}">
        <p14:creationId xmlns:p14="http://schemas.microsoft.com/office/powerpoint/2010/main" val="42367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marL="514350" indent="-514350" algn="l" eaLnBrk="1" hangingPunct="1">
              <a:buFont typeface="+mj-lt"/>
              <a:buAutoNum type="arabicPeriod"/>
            </a:pPr>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Transmission Media</a:t>
            </a:r>
          </a:p>
        </p:txBody>
      </p:sp>
      <p:sp>
        <p:nvSpPr>
          <p:cNvPr id="3" name="Content Placeholder 2"/>
          <p:cNvSpPr txBox="1">
            <a:spLocks/>
          </p:cNvSpPr>
          <p:nvPr/>
        </p:nvSpPr>
        <p:spPr>
          <a:xfrm>
            <a:off x="1219200" y="971550"/>
            <a:ext cx="7924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800" dirty="0"/>
              <a:t>Two main categories of transmission media:</a:t>
            </a:r>
          </a:p>
          <a:p>
            <a:pPr marL="457200" indent="-457200">
              <a:buClr>
                <a:schemeClr val="accent1">
                  <a:lumMod val="75000"/>
                </a:schemeClr>
              </a:buClr>
              <a:buSzPct val="90000"/>
              <a:buFont typeface="+mj-lt"/>
              <a:buAutoNum type="alphaUcPeriod"/>
            </a:pPr>
            <a:r>
              <a:rPr lang="en-US" sz="2100" dirty="0">
                <a:solidFill>
                  <a:srgbClr val="C00000"/>
                </a:solidFill>
              </a:rPr>
              <a:t>Wired Transmission Media:</a:t>
            </a:r>
            <a:r>
              <a:rPr lang="en-US" sz="2100" dirty="0"/>
              <a:t> nodes are connected via wires / cables.</a:t>
            </a:r>
          </a:p>
          <a:p>
            <a:pPr lvl="1">
              <a:buFont typeface="Wingdings" panose="05000000000000000000" pitchFamily="2" charset="2"/>
              <a:buChar char="q"/>
            </a:pPr>
            <a:r>
              <a:rPr lang="en-US" sz="2100" dirty="0"/>
              <a:t>Twisted pair cables (UTP &amp; STP)</a:t>
            </a:r>
          </a:p>
          <a:p>
            <a:pPr lvl="1">
              <a:buFont typeface="Wingdings" panose="05000000000000000000" pitchFamily="2" charset="2"/>
              <a:buChar char="q"/>
            </a:pPr>
            <a:r>
              <a:rPr lang="en-US" sz="2100" dirty="0"/>
              <a:t>Coaxial cables</a:t>
            </a:r>
          </a:p>
          <a:p>
            <a:pPr lvl="1">
              <a:buFont typeface="Wingdings" panose="05000000000000000000" pitchFamily="2" charset="2"/>
              <a:buChar char="q"/>
            </a:pPr>
            <a:r>
              <a:rPr lang="en-US" sz="2100" dirty="0"/>
              <a:t>Fiber optic cables</a:t>
            </a:r>
          </a:p>
          <a:p>
            <a:pPr marL="457200" indent="-457200">
              <a:buClr>
                <a:schemeClr val="accent1">
                  <a:lumMod val="75000"/>
                </a:schemeClr>
              </a:buClr>
              <a:buSzPct val="90000"/>
              <a:buFont typeface="+mj-lt"/>
              <a:buAutoNum type="alphaUcPeriod"/>
            </a:pPr>
            <a:r>
              <a:rPr lang="en-US" sz="2100" dirty="0">
                <a:solidFill>
                  <a:srgbClr val="C00000"/>
                </a:solidFill>
              </a:rPr>
              <a:t>Wireless Transmission Media:</a:t>
            </a:r>
            <a:r>
              <a:rPr lang="en-US" sz="2100" dirty="0"/>
              <a:t> nodes are connected via wireless links.</a:t>
            </a:r>
          </a:p>
          <a:p>
            <a:pPr lvl="1">
              <a:buFont typeface="Wingdings" panose="05000000000000000000" pitchFamily="2" charset="2"/>
              <a:buChar char="q"/>
            </a:pPr>
            <a:r>
              <a:rPr lang="en-US" sz="2100" dirty="0"/>
              <a:t>Microwaves</a:t>
            </a:r>
          </a:p>
          <a:p>
            <a:pPr lvl="1">
              <a:buFont typeface="Wingdings" panose="05000000000000000000" pitchFamily="2" charset="2"/>
              <a:buChar char="q"/>
            </a:pPr>
            <a:r>
              <a:rPr lang="en-US" sz="2100" dirty="0"/>
              <a:t>Radio waves</a:t>
            </a:r>
          </a:p>
          <a:p>
            <a:pPr lvl="1">
              <a:buFont typeface="Wingdings" panose="05000000000000000000" pitchFamily="2" charset="2"/>
              <a:buChar char="q"/>
            </a:pPr>
            <a:r>
              <a:rPr lang="en-US" sz="2100" dirty="0"/>
              <a:t>Infrared &amp; Bluetooth waves</a:t>
            </a:r>
          </a:p>
        </p:txBody>
      </p:sp>
    </p:spTree>
    <p:extLst>
      <p:ext uri="{BB962C8B-B14F-4D97-AF65-F5344CB8AC3E}">
        <p14:creationId xmlns:p14="http://schemas.microsoft.com/office/powerpoint/2010/main" val="297860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095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514350" indent="-514350">
              <a:buFont typeface="+mj-lt"/>
              <a:buAutoNum type="arabicPeriod"/>
            </a:pPr>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Transmission Media</a:t>
            </a:r>
          </a:p>
        </p:txBody>
      </p:sp>
      <p:sp>
        <p:nvSpPr>
          <p:cNvPr id="3" name="Content Placeholder 2"/>
          <p:cNvSpPr txBox="1">
            <a:spLocks/>
          </p:cNvSpPr>
          <p:nvPr/>
        </p:nvSpPr>
        <p:spPr>
          <a:xfrm>
            <a:off x="1498600" y="776288"/>
            <a:ext cx="7641771" cy="4614862"/>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solidFill>
                  <a:srgbClr val="C00000"/>
                </a:solidFill>
              </a:rPr>
              <a:t>A. Wired Transmission Media (Physical cabling):</a:t>
            </a:r>
          </a:p>
          <a:p>
            <a:pPr marL="0" indent="0">
              <a:buNone/>
            </a:pPr>
            <a:r>
              <a:rPr lang="en-US" sz="2400" b="1" dirty="0">
                <a:solidFill>
                  <a:srgbClr val="000000"/>
                </a:solidFill>
              </a:rPr>
              <a:t>Twisted-Pair Cables: </a:t>
            </a:r>
            <a:endParaRPr lang="en-US" sz="2400" dirty="0">
              <a:solidFill>
                <a:srgbClr val="000000"/>
              </a:solidFill>
            </a:endParaRPr>
          </a:p>
          <a:p>
            <a:pPr>
              <a:buClr>
                <a:schemeClr val="accent1">
                  <a:lumMod val="75000"/>
                </a:schemeClr>
              </a:buClr>
              <a:buFont typeface="Wingdings" panose="05000000000000000000" pitchFamily="2" charset="2"/>
              <a:buChar char="q"/>
            </a:pPr>
            <a:r>
              <a:rPr lang="en-US" sz="2400" dirty="0">
                <a:solidFill>
                  <a:srgbClr val="000000"/>
                </a:solidFill>
              </a:rPr>
              <a:t>Cheapest transmission media and the most widely used.</a:t>
            </a:r>
          </a:p>
          <a:p>
            <a:pPr>
              <a:buClr>
                <a:schemeClr val="accent1">
                  <a:lumMod val="75000"/>
                </a:schemeClr>
              </a:buClr>
              <a:buFont typeface="Wingdings" panose="05000000000000000000" pitchFamily="2" charset="2"/>
              <a:buChar char="q"/>
            </a:pPr>
            <a:r>
              <a:rPr lang="en-US" sz="2400" dirty="0">
                <a:solidFill>
                  <a:srgbClr val="000000"/>
                </a:solidFill>
              </a:rPr>
              <a:t>Good for short distances (up to 100 meters); requires repeaters for longer distances.</a:t>
            </a:r>
            <a:endParaRPr lang="en-US" sz="2000" dirty="0">
              <a:solidFill>
                <a:srgbClr val="000000"/>
              </a:solidFill>
            </a:endParaRPr>
          </a:p>
          <a:p>
            <a:pPr>
              <a:buClr>
                <a:schemeClr val="accent1">
                  <a:lumMod val="75000"/>
                </a:schemeClr>
              </a:buClr>
              <a:buFont typeface="Wingdings" panose="05000000000000000000" pitchFamily="2" charset="2"/>
              <a:buChar char="q"/>
            </a:pPr>
            <a:r>
              <a:rPr lang="en-US" sz="2400" dirty="0">
                <a:solidFill>
                  <a:srgbClr val="000000"/>
                </a:solidFill>
              </a:rPr>
              <a:t>Typically, four pairs of copper wires are bundled together in a cable:</a:t>
            </a:r>
          </a:p>
          <a:p>
            <a:pPr marL="365760" lvl="1" indent="0">
              <a:spcBef>
                <a:spcPts val="0"/>
              </a:spcBef>
              <a:buNone/>
            </a:pPr>
            <a:r>
              <a:rPr lang="en-US" sz="1800" dirty="0">
                <a:solidFill>
                  <a:srgbClr val="000000"/>
                </a:solidFill>
              </a:rPr>
              <a:t>- Orange &amp; White-Orange	- Green &amp; White-Green</a:t>
            </a:r>
          </a:p>
          <a:p>
            <a:pPr marL="365760" lvl="1" indent="0">
              <a:spcBef>
                <a:spcPts val="0"/>
              </a:spcBef>
              <a:buNone/>
            </a:pPr>
            <a:r>
              <a:rPr lang="en-US" sz="1800" dirty="0">
                <a:solidFill>
                  <a:srgbClr val="000000"/>
                </a:solidFill>
              </a:rPr>
              <a:t>- Blue &amp; White-Blue		- Brown &amp; White-Brown</a:t>
            </a:r>
          </a:p>
          <a:p>
            <a:pPr>
              <a:buClr>
                <a:schemeClr val="accent1">
                  <a:lumMod val="75000"/>
                </a:schemeClr>
              </a:buClr>
              <a:buFont typeface="Wingdings" panose="05000000000000000000" pitchFamily="2" charset="2"/>
              <a:buChar char="q"/>
            </a:pPr>
            <a:r>
              <a:rPr lang="en-US" sz="2400" dirty="0">
                <a:solidFill>
                  <a:srgbClr val="000000"/>
                </a:solidFill>
              </a:rPr>
              <a:t>Typically, twisted pair cables are terminated with an RJ-45 connector.</a:t>
            </a:r>
          </a:p>
        </p:txBody>
      </p:sp>
    </p:spTree>
    <p:extLst>
      <p:ext uri="{BB962C8B-B14F-4D97-AF65-F5344CB8AC3E}">
        <p14:creationId xmlns:p14="http://schemas.microsoft.com/office/powerpoint/2010/main" val="313657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1333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514350" indent="-514350">
              <a:buFont typeface="+mj-lt"/>
              <a:buAutoNum type="arabicPeriod"/>
            </a:pPr>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Transmission Media</a:t>
            </a:r>
          </a:p>
        </p:txBody>
      </p:sp>
      <p:sp>
        <p:nvSpPr>
          <p:cNvPr id="3" name="Content Placeholder 2"/>
          <p:cNvSpPr txBox="1">
            <a:spLocks/>
          </p:cNvSpPr>
          <p:nvPr/>
        </p:nvSpPr>
        <p:spPr>
          <a:xfrm>
            <a:off x="1447800" y="700088"/>
            <a:ext cx="7797800" cy="3657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solidFill>
                  <a:srgbClr val="C00000"/>
                </a:solidFill>
              </a:rPr>
              <a:t>A. Wired Transmission Media (Physical cabling):</a:t>
            </a:r>
          </a:p>
          <a:p>
            <a:pPr marL="0" indent="0">
              <a:buNone/>
            </a:pPr>
            <a:r>
              <a:rPr lang="en-US" sz="2400" b="1" dirty="0">
                <a:solidFill>
                  <a:srgbClr val="000000"/>
                </a:solidFill>
              </a:rPr>
              <a:t>Twisted-Pair Cables: </a:t>
            </a:r>
            <a:endParaRPr lang="en-US" sz="2400" dirty="0">
              <a:solidFill>
                <a:srgbClr val="000000"/>
              </a:solidFill>
            </a:endParaRPr>
          </a:p>
          <a:p>
            <a:pPr marL="0" indent="0">
              <a:buSzPct val="90000"/>
              <a:buNone/>
            </a:pPr>
            <a:r>
              <a:rPr lang="en-US" sz="2400" dirty="0"/>
              <a:t>Two types of twisted pair cables:</a:t>
            </a:r>
          </a:p>
          <a:p>
            <a:pPr marL="457200" indent="-457200">
              <a:buClr>
                <a:schemeClr val="accent1">
                  <a:lumMod val="75000"/>
                </a:schemeClr>
              </a:buClr>
              <a:buSzPct val="90000"/>
              <a:buFont typeface="+mj-lt"/>
              <a:buAutoNum type="arabicPeriod"/>
            </a:pPr>
            <a:r>
              <a:rPr lang="en-US" sz="2400" dirty="0"/>
              <a:t>Unshielded Twisted Pair (UTP): </a:t>
            </a:r>
            <a:r>
              <a:rPr lang="en-US" sz="1800" dirty="0"/>
              <a:t>CAT1, CAT2, CAT3, CAT4, CAT5, CAT5e, CAT6. </a:t>
            </a:r>
            <a:endParaRPr lang="en-US" sz="2400" dirty="0"/>
          </a:p>
          <a:p>
            <a:pPr marL="457200" indent="-457200">
              <a:buClr>
                <a:schemeClr val="accent1">
                  <a:lumMod val="75000"/>
                </a:schemeClr>
              </a:buClr>
              <a:buSzPct val="90000"/>
              <a:buFont typeface="+mj-lt"/>
              <a:buAutoNum type="arabicPeriod"/>
            </a:pPr>
            <a:r>
              <a:rPr lang="en-US" sz="2400" dirty="0"/>
              <a:t>Shielded Twisted Pair (STP).</a:t>
            </a:r>
          </a:p>
          <a:p>
            <a:pPr marL="0" indent="0">
              <a:buSzPct val="90000"/>
              <a:buNone/>
            </a:pPr>
            <a:r>
              <a:rPr lang="en-US" sz="2400" dirty="0"/>
              <a:t>UTP and STP cables are the same, except that STP cables have a metal foil (shield) that covers each pair of insulated wires. This makes STP cables </a:t>
            </a:r>
            <a:r>
              <a:rPr lang="en-US" sz="2400" dirty="0">
                <a:solidFill>
                  <a:srgbClr val="FF0000"/>
                </a:solidFill>
              </a:rPr>
              <a:t>more resistant to external electromagnetic interference.</a:t>
            </a:r>
            <a:endParaRPr lang="en-US" sz="2000" dirty="0">
              <a:solidFill>
                <a:srgbClr val="FF0000"/>
              </a:solidFill>
            </a:endParaRPr>
          </a:p>
        </p:txBody>
      </p:sp>
    </p:spTree>
    <p:extLst>
      <p:ext uri="{BB962C8B-B14F-4D97-AF65-F5344CB8AC3E}">
        <p14:creationId xmlns:p14="http://schemas.microsoft.com/office/powerpoint/2010/main" val="413409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414462" y="255472"/>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514350" indent="-514350">
              <a:buFont typeface="+mj-lt"/>
              <a:buAutoNum type="arabicPeriod"/>
            </a:pPr>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Transmission Media</a:t>
            </a:r>
          </a:p>
        </p:txBody>
      </p:sp>
      <p:pic>
        <p:nvPicPr>
          <p:cNvPr id="4" name="Picture 3"/>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350" t="5215" r="13917" b="13849"/>
          <a:stretch/>
        </p:blipFill>
        <p:spPr>
          <a:xfrm rot="5400000" flipH="1">
            <a:off x="3028302" y="2056751"/>
            <a:ext cx="2590800" cy="1182395"/>
          </a:xfrm>
          <a:prstGeom prst="rect">
            <a:avLst/>
          </a:prstGeom>
        </p:spPr>
      </p:pic>
      <p:pic>
        <p:nvPicPr>
          <p:cNvPr id="6" name="Picture 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 r="16087" b="5369"/>
          <a:stretch/>
        </p:blipFill>
        <p:spPr>
          <a:xfrm rot="16200000" flipH="1">
            <a:off x="659658" y="1569192"/>
            <a:ext cx="2819399" cy="1928916"/>
          </a:xfrm>
          <a:prstGeom prst="rect">
            <a:avLst/>
          </a:prstGeom>
        </p:spPr>
      </p:pic>
      <p:pic>
        <p:nvPicPr>
          <p:cNvPr id="8" name="Picture 7"/>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38800" b="32400"/>
          <a:stretch/>
        </p:blipFill>
        <p:spPr>
          <a:xfrm flipH="1">
            <a:off x="5905500" y="1047750"/>
            <a:ext cx="3314700" cy="954634"/>
          </a:xfrm>
          <a:prstGeom prst="rect">
            <a:avLst/>
          </a:prstGeom>
        </p:spPr>
      </p:pic>
      <p:pic>
        <p:nvPicPr>
          <p:cNvPr id="10" name="Picture 9"/>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6329362" y="2038350"/>
            <a:ext cx="2466975" cy="1847850"/>
          </a:xfrm>
          <a:prstGeom prst="rect">
            <a:avLst/>
          </a:prstGeom>
        </p:spPr>
      </p:pic>
      <p:sp>
        <p:nvSpPr>
          <p:cNvPr id="7" name="TextBox 6"/>
          <p:cNvSpPr txBox="1"/>
          <p:nvPr/>
        </p:nvSpPr>
        <p:spPr>
          <a:xfrm>
            <a:off x="1198782" y="3943350"/>
            <a:ext cx="1658718" cy="584775"/>
          </a:xfrm>
          <a:prstGeom prst="rect">
            <a:avLst/>
          </a:prstGeom>
          <a:noFill/>
        </p:spPr>
        <p:txBody>
          <a:bodyPr wrap="square" rtlCol="0">
            <a:spAutoFit/>
          </a:bodyPr>
          <a:lstStyle/>
          <a:p>
            <a:pPr algn="ctr"/>
            <a:r>
              <a:rPr lang="en-US" sz="1600" dirty="0"/>
              <a:t>Unshielded Twisted Pair (UTP)</a:t>
            </a:r>
          </a:p>
        </p:txBody>
      </p:sp>
      <p:sp>
        <p:nvSpPr>
          <p:cNvPr id="9" name="TextBox 8"/>
          <p:cNvSpPr txBox="1"/>
          <p:nvPr/>
        </p:nvSpPr>
        <p:spPr>
          <a:xfrm>
            <a:off x="3246227" y="3943349"/>
            <a:ext cx="1688326" cy="584775"/>
          </a:xfrm>
          <a:prstGeom prst="rect">
            <a:avLst/>
          </a:prstGeom>
          <a:noFill/>
        </p:spPr>
        <p:txBody>
          <a:bodyPr wrap="square" rtlCol="0">
            <a:spAutoFit/>
          </a:bodyPr>
          <a:lstStyle/>
          <a:p>
            <a:pPr algn="ctr"/>
            <a:r>
              <a:rPr lang="en-US" sz="1600" dirty="0"/>
              <a:t>Shielded Twisted Pair (STP)</a:t>
            </a:r>
          </a:p>
        </p:txBody>
      </p:sp>
      <p:sp>
        <p:nvSpPr>
          <p:cNvPr id="11" name="TextBox 10"/>
          <p:cNvSpPr txBox="1"/>
          <p:nvPr/>
        </p:nvSpPr>
        <p:spPr>
          <a:xfrm>
            <a:off x="6868146" y="3943349"/>
            <a:ext cx="1905000" cy="584775"/>
          </a:xfrm>
          <a:prstGeom prst="rect">
            <a:avLst/>
          </a:prstGeom>
          <a:noFill/>
        </p:spPr>
        <p:txBody>
          <a:bodyPr wrap="square" rtlCol="0">
            <a:spAutoFit/>
          </a:bodyPr>
          <a:lstStyle/>
          <a:p>
            <a:pPr algn="ctr"/>
            <a:r>
              <a:rPr lang="en-US" sz="1600" dirty="0"/>
              <a:t>RJ-45 Connecter for Twisted Pair Cables</a:t>
            </a:r>
          </a:p>
        </p:txBody>
      </p:sp>
    </p:spTree>
    <p:extLst>
      <p:ext uri="{BB962C8B-B14F-4D97-AF65-F5344CB8AC3E}">
        <p14:creationId xmlns:p14="http://schemas.microsoft.com/office/powerpoint/2010/main" val="192744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095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514350" indent="-514350">
              <a:buFont typeface="+mj-lt"/>
              <a:buAutoNum type="arabicPeriod"/>
            </a:pPr>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Transmission Media</a:t>
            </a:r>
          </a:p>
        </p:txBody>
      </p:sp>
      <p:sp>
        <p:nvSpPr>
          <p:cNvPr id="3" name="Content Placeholder 2"/>
          <p:cNvSpPr txBox="1">
            <a:spLocks/>
          </p:cNvSpPr>
          <p:nvPr/>
        </p:nvSpPr>
        <p:spPr>
          <a:xfrm>
            <a:off x="1295400" y="804409"/>
            <a:ext cx="8001000" cy="386715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solidFill>
                  <a:srgbClr val="C00000"/>
                </a:solidFill>
              </a:rPr>
              <a:t>A. Wired Transmission Media (Physical cabling):</a:t>
            </a:r>
          </a:p>
          <a:p>
            <a:pPr marL="0" indent="0">
              <a:buNone/>
            </a:pPr>
            <a:r>
              <a:rPr lang="en-US" sz="2400" b="1" dirty="0">
                <a:solidFill>
                  <a:srgbClr val="000000"/>
                </a:solidFill>
              </a:rPr>
              <a:t>Coaxial Cables: </a:t>
            </a:r>
            <a:endParaRPr lang="en-US" sz="2400" dirty="0">
              <a:solidFill>
                <a:srgbClr val="000000"/>
              </a:solidFill>
            </a:endParaRPr>
          </a:p>
          <a:p>
            <a:pPr>
              <a:buClr>
                <a:schemeClr val="accent1">
                  <a:lumMod val="75000"/>
                </a:schemeClr>
              </a:buClr>
            </a:pPr>
            <a:r>
              <a:rPr lang="en-US" sz="2400" dirty="0"/>
              <a:t>Much resistant to interference than twisted-pair cables.</a:t>
            </a:r>
          </a:p>
          <a:p>
            <a:pPr>
              <a:buClr>
                <a:schemeClr val="accent1">
                  <a:lumMod val="75000"/>
                </a:schemeClr>
              </a:buClr>
            </a:pPr>
            <a:r>
              <a:rPr lang="en-US" sz="2400" dirty="0"/>
              <a:t>Common in TV cables (receivers).</a:t>
            </a:r>
          </a:p>
          <a:p>
            <a:pPr>
              <a:buClr>
                <a:schemeClr val="accent1">
                  <a:lumMod val="75000"/>
                </a:schemeClr>
              </a:buClr>
            </a:pPr>
            <a:r>
              <a:rPr lang="en-US" sz="2400" dirty="0"/>
              <a:t>Can be used over longer distances than twisted pair cables.</a:t>
            </a:r>
          </a:p>
          <a:p>
            <a:pPr>
              <a:buClr>
                <a:schemeClr val="accent1">
                  <a:lumMod val="75000"/>
                </a:schemeClr>
              </a:buClr>
            </a:pPr>
            <a:r>
              <a:rPr lang="en-US" sz="2400" dirty="0"/>
              <a:t>Requires repeaters every few kilometers for digital transmission.</a:t>
            </a:r>
          </a:p>
          <a:p>
            <a:pPr>
              <a:buClr>
                <a:schemeClr val="accent1">
                  <a:lumMod val="75000"/>
                </a:schemeClr>
              </a:buClr>
            </a:pPr>
            <a:r>
              <a:rPr lang="en-US" sz="2400" dirty="0"/>
              <a:t>Typically, coaxial cables are terminated with a BNC connector, and such cables are connected to each other via a BNC-T connector.</a:t>
            </a:r>
          </a:p>
          <a:p>
            <a:endParaRPr lang="en-US" sz="2400" dirty="0"/>
          </a:p>
        </p:txBody>
      </p:sp>
    </p:spTree>
    <p:extLst>
      <p:ext uri="{BB962C8B-B14F-4D97-AF65-F5344CB8AC3E}">
        <p14:creationId xmlns:p14="http://schemas.microsoft.com/office/powerpoint/2010/main" val="72162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09485" y="22553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514350" indent="-514350">
              <a:buFont typeface="+mj-lt"/>
              <a:buAutoNum type="arabicPeriod"/>
            </a:pPr>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Transmission Media</a:t>
            </a:r>
          </a:p>
        </p:txBody>
      </p:sp>
      <p:pic>
        <p:nvPicPr>
          <p:cNvPr id="7" name="Picture 6"/>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303" b="35963"/>
          <a:stretch/>
        </p:blipFill>
        <p:spPr>
          <a:xfrm rot="16200000">
            <a:off x="1377895" y="2204026"/>
            <a:ext cx="2935357" cy="838200"/>
          </a:xfrm>
          <a:prstGeom prst="rect">
            <a:avLst/>
          </a:prstGeom>
        </p:spPr>
      </p:pic>
      <p:pic>
        <p:nvPicPr>
          <p:cNvPr id="13" name="Picture 12"/>
          <p:cNvPicPr>
            <a:picLocks noChangeAspect="1"/>
          </p:cNvPicPr>
          <p:nvPr/>
        </p:nvPicPr>
        <p:blipFill rotWithShape="1">
          <a:blip r:embed="rId3" cstate="print">
            <a:clrChange>
              <a:clrFrom>
                <a:srgbClr val="F5F6FB"/>
              </a:clrFrom>
              <a:clrTo>
                <a:srgbClr val="F5F6FB">
                  <a:alpha val="0"/>
                </a:srgbClr>
              </a:clrTo>
            </a:clrChange>
            <a:extLst>
              <a:ext uri="{28A0092B-C50C-407E-A947-70E740481C1C}">
                <a14:useLocalDpi xmlns:a14="http://schemas.microsoft.com/office/drawing/2010/main" val="0"/>
              </a:ext>
            </a:extLst>
          </a:blip>
          <a:srcRect l="21170" t="18889" r="10359" b="20370"/>
          <a:stretch/>
        </p:blipFill>
        <p:spPr>
          <a:xfrm rot="16200000">
            <a:off x="4092006" y="1139142"/>
            <a:ext cx="1737017" cy="1249433"/>
          </a:xfrm>
          <a:prstGeom prst="rect">
            <a:avLst/>
          </a:prstGeom>
        </p:spPr>
      </p:pic>
      <p:pic>
        <p:nvPicPr>
          <p:cNvPr id="15" name="Picture 14"/>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29200" r="6250" b="39835"/>
          <a:stretch/>
        </p:blipFill>
        <p:spPr>
          <a:xfrm>
            <a:off x="5105400" y="3147879"/>
            <a:ext cx="3810000" cy="1084091"/>
          </a:xfrm>
          <a:prstGeom prst="rect">
            <a:avLst/>
          </a:prstGeom>
        </p:spPr>
      </p:pic>
      <p:sp>
        <p:nvSpPr>
          <p:cNvPr id="8" name="TextBox 7"/>
          <p:cNvSpPr txBox="1"/>
          <p:nvPr/>
        </p:nvSpPr>
        <p:spPr>
          <a:xfrm>
            <a:off x="1969274" y="4147125"/>
            <a:ext cx="1688326" cy="338554"/>
          </a:xfrm>
          <a:prstGeom prst="rect">
            <a:avLst/>
          </a:prstGeom>
          <a:noFill/>
        </p:spPr>
        <p:txBody>
          <a:bodyPr wrap="square" rtlCol="0">
            <a:spAutoFit/>
          </a:bodyPr>
          <a:lstStyle/>
          <a:p>
            <a:pPr algn="ctr"/>
            <a:r>
              <a:rPr lang="en-US" sz="1600" dirty="0"/>
              <a:t>Coaxial Cable</a:t>
            </a:r>
          </a:p>
        </p:txBody>
      </p:sp>
      <p:sp>
        <p:nvSpPr>
          <p:cNvPr id="9" name="TextBox 8"/>
          <p:cNvSpPr txBox="1"/>
          <p:nvPr/>
        </p:nvSpPr>
        <p:spPr>
          <a:xfrm>
            <a:off x="1453405" y="1047750"/>
            <a:ext cx="1430269" cy="584775"/>
          </a:xfrm>
          <a:prstGeom prst="rect">
            <a:avLst/>
          </a:prstGeom>
          <a:noFill/>
        </p:spPr>
        <p:txBody>
          <a:bodyPr wrap="square" rtlCol="0">
            <a:spAutoFit/>
          </a:bodyPr>
          <a:lstStyle/>
          <a:p>
            <a:pPr algn="ctr"/>
            <a:r>
              <a:rPr lang="en-US" sz="1600" dirty="0"/>
              <a:t>Copper wire (center core)</a:t>
            </a:r>
          </a:p>
        </p:txBody>
      </p:sp>
      <p:sp>
        <p:nvSpPr>
          <p:cNvPr id="10" name="TextBox 9"/>
          <p:cNvSpPr txBox="1"/>
          <p:nvPr/>
        </p:nvSpPr>
        <p:spPr>
          <a:xfrm>
            <a:off x="1148605" y="1772499"/>
            <a:ext cx="1430269" cy="338554"/>
          </a:xfrm>
          <a:prstGeom prst="rect">
            <a:avLst/>
          </a:prstGeom>
          <a:noFill/>
        </p:spPr>
        <p:txBody>
          <a:bodyPr wrap="square" rtlCol="0">
            <a:spAutoFit/>
          </a:bodyPr>
          <a:lstStyle/>
          <a:p>
            <a:pPr algn="ctr"/>
            <a:r>
              <a:rPr lang="en-US" sz="1600" dirty="0"/>
              <a:t>Plastic Insulator</a:t>
            </a:r>
          </a:p>
        </p:txBody>
      </p:sp>
      <p:sp>
        <p:nvSpPr>
          <p:cNvPr id="12" name="TextBox 11"/>
          <p:cNvSpPr txBox="1"/>
          <p:nvPr/>
        </p:nvSpPr>
        <p:spPr>
          <a:xfrm>
            <a:off x="806087" y="2318325"/>
            <a:ext cx="1848987" cy="584775"/>
          </a:xfrm>
          <a:prstGeom prst="rect">
            <a:avLst/>
          </a:prstGeom>
          <a:noFill/>
        </p:spPr>
        <p:txBody>
          <a:bodyPr wrap="square" rtlCol="0">
            <a:spAutoFit/>
          </a:bodyPr>
          <a:lstStyle/>
          <a:p>
            <a:pPr algn="ctr"/>
            <a:r>
              <a:rPr lang="en-US" sz="1600" dirty="0"/>
              <a:t>Metallic Wrapping (2</a:t>
            </a:r>
            <a:r>
              <a:rPr lang="en-US" sz="1600" baseline="30000" dirty="0"/>
              <a:t>nd</a:t>
            </a:r>
            <a:r>
              <a:rPr lang="en-US" sz="1600" dirty="0"/>
              <a:t> Conductor)</a:t>
            </a:r>
          </a:p>
        </p:txBody>
      </p:sp>
      <p:sp>
        <p:nvSpPr>
          <p:cNvPr id="14" name="TextBox 13"/>
          <p:cNvSpPr txBox="1"/>
          <p:nvPr/>
        </p:nvSpPr>
        <p:spPr>
          <a:xfrm>
            <a:off x="1224806" y="3460909"/>
            <a:ext cx="1277868" cy="338554"/>
          </a:xfrm>
          <a:prstGeom prst="rect">
            <a:avLst/>
          </a:prstGeom>
          <a:noFill/>
        </p:spPr>
        <p:txBody>
          <a:bodyPr wrap="square" rtlCol="0">
            <a:spAutoFit/>
          </a:bodyPr>
          <a:lstStyle/>
          <a:p>
            <a:pPr algn="ctr"/>
            <a:r>
              <a:rPr lang="en-US" sz="1600" dirty="0"/>
              <a:t>Plastic Cover</a:t>
            </a:r>
          </a:p>
        </p:txBody>
      </p:sp>
      <p:sp>
        <p:nvSpPr>
          <p:cNvPr id="16" name="TextBox 15"/>
          <p:cNvSpPr txBox="1"/>
          <p:nvPr/>
        </p:nvSpPr>
        <p:spPr>
          <a:xfrm>
            <a:off x="4267200" y="2512902"/>
            <a:ext cx="1688326" cy="584775"/>
          </a:xfrm>
          <a:prstGeom prst="rect">
            <a:avLst/>
          </a:prstGeom>
          <a:noFill/>
        </p:spPr>
        <p:txBody>
          <a:bodyPr wrap="square" rtlCol="0">
            <a:spAutoFit/>
          </a:bodyPr>
          <a:lstStyle/>
          <a:p>
            <a:pPr algn="ctr"/>
            <a:r>
              <a:rPr lang="en-US" sz="1600" dirty="0"/>
              <a:t>BNC connector for Coaxial cables</a:t>
            </a:r>
          </a:p>
        </p:txBody>
      </p:sp>
      <p:sp>
        <p:nvSpPr>
          <p:cNvPr id="17" name="TextBox 16"/>
          <p:cNvSpPr txBox="1"/>
          <p:nvPr/>
        </p:nvSpPr>
        <p:spPr>
          <a:xfrm>
            <a:off x="6075814" y="4272975"/>
            <a:ext cx="2438400" cy="584775"/>
          </a:xfrm>
          <a:prstGeom prst="rect">
            <a:avLst/>
          </a:prstGeom>
          <a:noFill/>
        </p:spPr>
        <p:txBody>
          <a:bodyPr wrap="square" rtlCol="0">
            <a:spAutoFit/>
          </a:bodyPr>
          <a:lstStyle/>
          <a:p>
            <a:pPr algn="ctr"/>
            <a:r>
              <a:rPr lang="en-US" sz="1600" dirty="0"/>
              <a:t>BNC-T connector for joining several coaxial cables</a:t>
            </a:r>
          </a:p>
        </p:txBody>
      </p:sp>
      <p:sp>
        <p:nvSpPr>
          <p:cNvPr id="2" name="Rectangle 1"/>
          <p:cNvSpPr/>
          <p:nvPr/>
        </p:nvSpPr>
        <p:spPr>
          <a:xfrm>
            <a:off x="6914014" y="2724150"/>
            <a:ext cx="1066800" cy="1126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30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4478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514350" indent="-514350">
              <a:buFont typeface="+mj-lt"/>
              <a:buAutoNum type="arabicPeriod"/>
            </a:pPr>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Transmission Media</a:t>
            </a:r>
          </a:p>
        </p:txBody>
      </p:sp>
      <p:sp>
        <p:nvSpPr>
          <p:cNvPr id="3" name="Content Placeholder 2"/>
          <p:cNvSpPr txBox="1">
            <a:spLocks/>
          </p:cNvSpPr>
          <p:nvPr/>
        </p:nvSpPr>
        <p:spPr>
          <a:xfrm>
            <a:off x="1219200" y="971550"/>
            <a:ext cx="7848600" cy="371475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solidFill>
                  <a:srgbClr val="C00000"/>
                </a:solidFill>
              </a:rPr>
              <a:t>A. Wired Transmission Media (Physical cabling):</a:t>
            </a:r>
          </a:p>
          <a:p>
            <a:pPr marL="0" indent="0">
              <a:buNone/>
            </a:pPr>
            <a:r>
              <a:rPr lang="en-US" sz="2400" b="1" dirty="0">
                <a:solidFill>
                  <a:srgbClr val="000000"/>
                </a:solidFill>
              </a:rPr>
              <a:t>Fiber Optic cables: </a:t>
            </a:r>
            <a:endParaRPr lang="en-US" sz="2400" dirty="0">
              <a:solidFill>
                <a:srgbClr val="000000"/>
              </a:solidFill>
            </a:endParaRPr>
          </a:p>
          <a:p>
            <a:pPr>
              <a:buClr>
                <a:schemeClr val="accent1">
                  <a:lumMod val="75000"/>
                </a:schemeClr>
              </a:buClr>
            </a:pPr>
            <a:r>
              <a:rPr lang="en-US" sz="2400" dirty="0"/>
              <a:t>Much higher bandwidth (i.e. speed).</a:t>
            </a:r>
          </a:p>
          <a:p>
            <a:pPr>
              <a:buClr>
                <a:schemeClr val="accent1">
                  <a:lumMod val="75000"/>
                </a:schemeClr>
              </a:buClr>
            </a:pPr>
            <a:r>
              <a:rPr lang="en-US" sz="2400" dirty="0"/>
              <a:t>It can carry hundreds of </a:t>
            </a:r>
            <a:r>
              <a:rPr lang="en-US" sz="2400" dirty="0" err="1"/>
              <a:t>Gbps</a:t>
            </a:r>
            <a:r>
              <a:rPr lang="en-US" sz="2400" dirty="0"/>
              <a:t> over tens of Kilometers.</a:t>
            </a:r>
          </a:p>
          <a:p>
            <a:pPr>
              <a:buClr>
                <a:schemeClr val="accent1">
                  <a:lumMod val="75000"/>
                </a:schemeClr>
              </a:buClr>
            </a:pPr>
            <a:r>
              <a:rPr lang="en-US" sz="2400" dirty="0"/>
              <a:t>Significantly lower signal degradation (i.e. high resistance to interference).</a:t>
            </a:r>
          </a:p>
          <a:p>
            <a:pPr>
              <a:buClr>
                <a:schemeClr val="accent1">
                  <a:lumMod val="75000"/>
                </a:schemeClr>
              </a:buClr>
            </a:pPr>
            <a:r>
              <a:rPr lang="en-US" sz="2400" dirty="0"/>
              <a:t>Very expensive and hard to install.</a:t>
            </a:r>
          </a:p>
          <a:p>
            <a:pPr>
              <a:buClr>
                <a:schemeClr val="accent1">
                  <a:lumMod val="75000"/>
                </a:schemeClr>
              </a:buClr>
            </a:pPr>
            <a:r>
              <a:rPr lang="en-US" sz="2400" dirty="0"/>
              <a:t>Typically, fiber optic cables are terminated with LC, FC, SC, or ST connectors</a:t>
            </a:r>
          </a:p>
        </p:txBody>
      </p:sp>
    </p:spTree>
    <p:extLst>
      <p:ext uri="{BB962C8B-B14F-4D97-AF65-F5344CB8AC3E}">
        <p14:creationId xmlns:p14="http://schemas.microsoft.com/office/powerpoint/2010/main" val="281904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496265" y="225299"/>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514350" indent="-514350">
              <a:buFont typeface="+mj-lt"/>
              <a:buAutoNum type="arabicPeriod"/>
            </a:pPr>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Transmission Media</a:t>
            </a:r>
          </a:p>
        </p:txBody>
      </p:sp>
      <p:pic>
        <p:nvPicPr>
          <p:cNvPr id="7" name="Picture 6"/>
          <p:cNvPicPr>
            <a:picLocks noChangeAspect="1"/>
          </p:cNvPicPr>
          <p:nvPr/>
        </p:nvPicPr>
        <p:blipFill>
          <a:blip r:embed="rId2">
            <a:clrChange>
              <a:clrFrom>
                <a:srgbClr val="F5F0F4"/>
              </a:clrFrom>
              <a:clrTo>
                <a:srgbClr val="F5F0F4">
                  <a:alpha val="0"/>
                </a:srgbClr>
              </a:clrTo>
            </a:clrChange>
            <a:extLst>
              <a:ext uri="{28A0092B-C50C-407E-A947-70E740481C1C}">
                <a14:useLocalDpi xmlns:a14="http://schemas.microsoft.com/office/drawing/2010/main" val="0"/>
              </a:ext>
            </a:extLst>
          </a:blip>
          <a:stretch>
            <a:fillRect/>
          </a:stretch>
        </p:blipFill>
        <p:spPr>
          <a:xfrm>
            <a:off x="4876800" y="1200150"/>
            <a:ext cx="4114800" cy="2789834"/>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3429" t="22572" r="13429" b="27143"/>
          <a:stretch/>
        </p:blipFill>
        <p:spPr>
          <a:xfrm rot="4320366">
            <a:off x="2176950" y="1443946"/>
            <a:ext cx="2751033" cy="1891335"/>
          </a:xfrm>
          <a:prstGeom prst="rect">
            <a:avLst/>
          </a:prstGeom>
        </p:spPr>
      </p:pic>
      <p:pic>
        <p:nvPicPr>
          <p:cNvPr id="13" name="Picture 12"/>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7544" r="12126"/>
          <a:stretch/>
        </p:blipFill>
        <p:spPr>
          <a:xfrm rot="7651579">
            <a:off x="899357" y="1459775"/>
            <a:ext cx="2360336" cy="2278361"/>
          </a:xfrm>
          <a:prstGeom prst="rect">
            <a:avLst/>
          </a:prstGeom>
        </p:spPr>
      </p:pic>
      <p:sp>
        <p:nvSpPr>
          <p:cNvPr id="6" name="TextBox 5"/>
          <p:cNvSpPr txBox="1"/>
          <p:nvPr/>
        </p:nvSpPr>
        <p:spPr>
          <a:xfrm>
            <a:off x="1756836" y="4215374"/>
            <a:ext cx="1688326" cy="338554"/>
          </a:xfrm>
          <a:prstGeom prst="rect">
            <a:avLst/>
          </a:prstGeom>
          <a:noFill/>
        </p:spPr>
        <p:txBody>
          <a:bodyPr wrap="square" rtlCol="0">
            <a:spAutoFit/>
          </a:bodyPr>
          <a:lstStyle/>
          <a:p>
            <a:pPr algn="ctr"/>
            <a:r>
              <a:rPr lang="en-US" sz="1600" dirty="0"/>
              <a:t>Fiber Optic Cable</a:t>
            </a:r>
          </a:p>
        </p:txBody>
      </p:sp>
      <p:sp>
        <p:nvSpPr>
          <p:cNvPr id="8" name="TextBox 7"/>
          <p:cNvSpPr txBox="1"/>
          <p:nvPr/>
        </p:nvSpPr>
        <p:spPr>
          <a:xfrm>
            <a:off x="4737287" y="4059543"/>
            <a:ext cx="4419600" cy="338554"/>
          </a:xfrm>
          <a:prstGeom prst="rect">
            <a:avLst/>
          </a:prstGeom>
          <a:noFill/>
        </p:spPr>
        <p:txBody>
          <a:bodyPr wrap="square" rtlCol="0">
            <a:spAutoFit/>
          </a:bodyPr>
          <a:lstStyle/>
          <a:p>
            <a:pPr algn="ctr"/>
            <a:r>
              <a:rPr lang="en-US" sz="1600" dirty="0"/>
              <a:t>Different types of connectors for fiber optic cables</a:t>
            </a:r>
          </a:p>
        </p:txBody>
      </p:sp>
    </p:spTree>
    <p:extLst>
      <p:ext uri="{BB962C8B-B14F-4D97-AF65-F5344CB8AC3E}">
        <p14:creationId xmlns:p14="http://schemas.microsoft.com/office/powerpoint/2010/main" val="43518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37343" y="3619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514350" indent="-514350">
              <a:buFont typeface="+mj-lt"/>
              <a:buAutoNum type="arabicPeriod"/>
            </a:pPr>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Transmission Media</a:t>
            </a:r>
          </a:p>
        </p:txBody>
      </p:sp>
      <p:graphicFrame>
        <p:nvGraphicFramePr>
          <p:cNvPr id="2" name="Table 1"/>
          <p:cNvGraphicFramePr>
            <a:graphicFrameLocks noGrp="1"/>
          </p:cNvGraphicFramePr>
          <p:nvPr>
            <p:extLst>
              <p:ext uri="{D42A27DB-BD31-4B8C-83A1-F6EECF244321}">
                <p14:modId xmlns:p14="http://schemas.microsoft.com/office/powerpoint/2010/main" val="2233134646"/>
              </p:ext>
            </p:extLst>
          </p:nvPr>
        </p:nvGraphicFramePr>
        <p:xfrm>
          <a:off x="1" y="1123951"/>
          <a:ext cx="9144000" cy="3438435"/>
        </p:xfrm>
        <a:graphic>
          <a:graphicData uri="http://schemas.openxmlformats.org/drawingml/2006/table">
            <a:tbl>
              <a:tblPr firstRow="1" bandRow="1">
                <a:tableStyleId>{5C22544A-7EE6-4342-B048-85BDC9FD1C3A}</a:tableStyleId>
              </a:tblPr>
              <a:tblGrid>
                <a:gridCol w="2495099">
                  <a:extLst>
                    <a:ext uri="{9D8B030D-6E8A-4147-A177-3AD203B41FA5}">
                      <a16:colId xmlns:a16="http://schemas.microsoft.com/office/drawing/2014/main" val="1387754888"/>
                    </a:ext>
                  </a:extLst>
                </a:gridCol>
                <a:gridCol w="2562461">
                  <a:extLst>
                    <a:ext uri="{9D8B030D-6E8A-4147-A177-3AD203B41FA5}">
                      <a16:colId xmlns:a16="http://schemas.microsoft.com/office/drawing/2014/main" val="3799610848"/>
                    </a:ext>
                  </a:extLst>
                </a:gridCol>
                <a:gridCol w="1792703">
                  <a:extLst>
                    <a:ext uri="{9D8B030D-6E8A-4147-A177-3AD203B41FA5}">
                      <a16:colId xmlns:a16="http://schemas.microsoft.com/office/drawing/2014/main" val="657466905"/>
                    </a:ext>
                  </a:extLst>
                </a:gridCol>
                <a:gridCol w="2293737">
                  <a:extLst>
                    <a:ext uri="{9D8B030D-6E8A-4147-A177-3AD203B41FA5}">
                      <a16:colId xmlns:a16="http://schemas.microsoft.com/office/drawing/2014/main" val="2557275395"/>
                    </a:ext>
                  </a:extLst>
                </a:gridCol>
              </a:tblGrid>
              <a:tr h="455556">
                <a:tc>
                  <a:txBody>
                    <a:bodyPr/>
                    <a:lstStyle/>
                    <a:p>
                      <a:endParaRPr lang="en-US" dirty="0"/>
                    </a:p>
                  </a:txBody>
                  <a:tcPr/>
                </a:tc>
                <a:tc>
                  <a:txBody>
                    <a:bodyPr/>
                    <a:lstStyle/>
                    <a:p>
                      <a:r>
                        <a:rPr lang="en-US" b="1" dirty="0"/>
                        <a:t>Twisted Pair</a:t>
                      </a:r>
                    </a:p>
                  </a:txBody>
                  <a:tcPr/>
                </a:tc>
                <a:tc>
                  <a:txBody>
                    <a:bodyPr/>
                    <a:lstStyle/>
                    <a:p>
                      <a:r>
                        <a:rPr lang="en-US" b="1" dirty="0"/>
                        <a:t>Coaxial</a:t>
                      </a:r>
                    </a:p>
                  </a:txBody>
                  <a:tcPr/>
                </a:tc>
                <a:tc>
                  <a:txBody>
                    <a:bodyPr/>
                    <a:lstStyle/>
                    <a:p>
                      <a:r>
                        <a:rPr lang="en-US" b="1" dirty="0"/>
                        <a:t>Fiber Optic</a:t>
                      </a:r>
                    </a:p>
                  </a:txBody>
                  <a:tcPr/>
                </a:tc>
                <a:extLst>
                  <a:ext uri="{0D108BD9-81ED-4DB2-BD59-A6C34878D82A}">
                    <a16:rowId xmlns:a16="http://schemas.microsoft.com/office/drawing/2014/main" val="3382415084"/>
                  </a:ext>
                </a:extLst>
              </a:tr>
              <a:tr h="538737">
                <a:tc>
                  <a:txBody>
                    <a:bodyPr/>
                    <a:lstStyle/>
                    <a:p>
                      <a:r>
                        <a:rPr lang="en-US" b="1" baseline="0" dirty="0"/>
                        <a:t>Data Transfer Rate</a:t>
                      </a:r>
                      <a:endParaRPr lang="en-US" b="1" dirty="0"/>
                    </a:p>
                  </a:txBody>
                  <a:tcPr/>
                </a:tc>
                <a:tc>
                  <a:txBody>
                    <a:bodyPr/>
                    <a:lstStyle/>
                    <a:p>
                      <a:r>
                        <a:rPr lang="en-US" dirty="0"/>
                        <a:t>UTP: 10</a:t>
                      </a:r>
                      <a:r>
                        <a:rPr lang="en-US" baseline="0" dirty="0"/>
                        <a:t> ~ 1000 </a:t>
                      </a:r>
                      <a:r>
                        <a:rPr lang="en-US" baseline="0" dirty="0" err="1"/>
                        <a:t>Mbps</a:t>
                      </a:r>
                      <a:endParaRPr lang="en-US" baseline="0" dirty="0"/>
                    </a:p>
                    <a:p>
                      <a:r>
                        <a:rPr lang="en-US" baseline="0" dirty="0"/>
                        <a:t>STP: 10 ~ 100 </a:t>
                      </a:r>
                      <a:r>
                        <a:rPr lang="en-US" baseline="0" dirty="0" err="1"/>
                        <a:t>Mbps</a:t>
                      </a:r>
                      <a:endParaRPr lang="en-US" dirty="0"/>
                    </a:p>
                  </a:txBody>
                  <a:tcPr/>
                </a:tc>
                <a:tc>
                  <a:txBody>
                    <a:bodyPr/>
                    <a:lstStyle/>
                    <a:p>
                      <a:r>
                        <a:rPr lang="en-US" dirty="0"/>
                        <a:t>10 ~ 100 </a:t>
                      </a:r>
                      <a:r>
                        <a:rPr lang="en-US" dirty="0" err="1"/>
                        <a:t>Mbps</a:t>
                      </a:r>
                      <a:endParaRPr lang="en-US" dirty="0"/>
                    </a:p>
                  </a:txBody>
                  <a:tcPr/>
                </a:tc>
                <a:tc>
                  <a:txBody>
                    <a:bodyPr/>
                    <a:lstStyle/>
                    <a:p>
                      <a:r>
                        <a:rPr lang="en-US" dirty="0"/>
                        <a:t>1</a:t>
                      </a:r>
                      <a:r>
                        <a:rPr lang="en-US" baseline="0" dirty="0"/>
                        <a:t> ~ 100 </a:t>
                      </a:r>
                      <a:r>
                        <a:rPr lang="en-US" baseline="0" dirty="0" err="1"/>
                        <a:t>Gbps</a:t>
                      </a:r>
                      <a:endParaRPr lang="en-US" dirty="0"/>
                    </a:p>
                  </a:txBody>
                  <a:tcPr/>
                </a:tc>
                <a:extLst>
                  <a:ext uri="{0D108BD9-81ED-4DB2-BD59-A6C34878D82A}">
                    <a16:rowId xmlns:a16="http://schemas.microsoft.com/office/drawing/2014/main" val="268777722"/>
                  </a:ext>
                </a:extLst>
              </a:tr>
              <a:tr h="538737">
                <a:tc>
                  <a:txBody>
                    <a:bodyPr/>
                    <a:lstStyle/>
                    <a:p>
                      <a:r>
                        <a:rPr lang="en-US" b="1" dirty="0"/>
                        <a:t>Connector Type</a:t>
                      </a:r>
                    </a:p>
                  </a:txBody>
                  <a:tcPr/>
                </a:tc>
                <a:tc>
                  <a:txBody>
                    <a:bodyPr/>
                    <a:lstStyle/>
                    <a:p>
                      <a:r>
                        <a:rPr lang="en-US" dirty="0"/>
                        <a:t>RJ-45</a:t>
                      </a:r>
                    </a:p>
                  </a:txBody>
                  <a:tcPr/>
                </a:tc>
                <a:tc>
                  <a:txBody>
                    <a:bodyPr/>
                    <a:lstStyle/>
                    <a:p>
                      <a:r>
                        <a:rPr lang="en-US" dirty="0"/>
                        <a:t>BNC &amp; BNC-T</a:t>
                      </a:r>
                    </a:p>
                  </a:txBody>
                  <a:tcPr/>
                </a:tc>
                <a:tc>
                  <a:txBody>
                    <a:bodyPr/>
                    <a:lstStyle/>
                    <a:p>
                      <a:r>
                        <a:rPr lang="en-US" dirty="0"/>
                        <a:t>Most common types:</a:t>
                      </a:r>
                      <a:br>
                        <a:rPr lang="en-US" dirty="0"/>
                      </a:br>
                      <a:r>
                        <a:rPr lang="en-US" dirty="0"/>
                        <a:t>FC, LC, SC, and ST</a:t>
                      </a:r>
                    </a:p>
                  </a:txBody>
                  <a:tcPr/>
                </a:tc>
                <a:extLst>
                  <a:ext uri="{0D108BD9-81ED-4DB2-BD59-A6C34878D82A}">
                    <a16:rowId xmlns:a16="http://schemas.microsoft.com/office/drawing/2014/main" val="414486010"/>
                  </a:ext>
                </a:extLst>
              </a:tr>
              <a:tr h="455556">
                <a:tc>
                  <a:txBody>
                    <a:bodyPr/>
                    <a:lstStyle/>
                    <a:p>
                      <a:r>
                        <a:rPr lang="en-US" b="1" dirty="0"/>
                        <a:t>Cost</a:t>
                      </a:r>
                    </a:p>
                  </a:txBody>
                  <a:tcPr/>
                </a:tc>
                <a:tc>
                  <a:txBody>
                    <a:bodyPr/>
                    <a:lstStyle/>
                    <a:p>
                      <a:r>
                        <a:rPr lang="en-US" dirty="0"/>
                        <a:t>Cheap</a:t>
                      </a:r>
                    </a:p>
                  </a:txBody>
                  <a:tcPr/>
                </a:tc>
                <a:tc>
                  <a:txBody>
                    <a:bodyPr/>
                    <a:lstStyle/>
                    <a:p>
                      <a:r>
                        <a:rPr lang="en-US" dirty="0"/>
                        <a:t>Moderate</a:t>
                      </a:r>
                    </a:p>
                  </a:txBody>
                  <a:tcPr/>
                </a:tc>
                <a:tc>
                  <a:txBody>
                    <a:bodyPr/>
                    <a:lstStyle/>
                    <a:p>
                      <a:r>
                        <a:rPr lang="en-US" dirty="0"/>
                        <a:t>Expensive</a:t>
                      </a:r>
                    </a:p>
                  </a:txBody>
                  <a:tcPr/>
                </a:tc>
                <a:extLst>
                  <a:ext uri="{0D108BD9-81ED-4DB2-BD59-A6C34878D82A}">
                    <a16:rowId xmlns:a16="http://schemas.microsoft.com/office/drawing/2014/main" val="403452341"/>
                  </a:ext>
                </a:extLst>
              </a:tr>
              <a:tr h="455556">
                <a:tc>
                  <a:txBody>
                    <a:bodyPr/>
                    <a:lstStyle/>
                    <a:p>
                      <a:r>
                        <a:rPr lang="en-US" b="1" dirty="0"/>
                        <a:t>Interference Resistance</a:t>
                      </a:r>
                    </a:p>
                  </a:txBody>
                  <a:tcPr/>
                </a:tc>
                <a:tc>
                  <a:txBody>
                    <a:bodyPr/>
                    <a:lstStyle/>
                    <a:p>
                      <a:r>
                        <a:rPr lang="en-US" dirty="0"/>
                        <a:t>Least</a:t>
                      </a:r>
                      <a:r>
                        <a:rPr lang="en-US" baseline="0" dirty="0"/>
                        <a:t> Resistant</a:t>
                      </a:r>
                      <a:endParaRPr lang="en-US" dirty="0"/>
                    </a:p>
                  </a:txBody>
                  <a:tcPr/>
                </a:tc>
                <a:tc>
                  <a:txBody>
                    <a:bodyPr/>
                    <a:lstStyle/>
                    <a:p>
                      <a:r>
                        <a:rPr lang="en-US" dirty="0"/>
                        <a:t>Moderate</a:t>
                      </a:r>
                    </a:p>
                  </a:txBody>
                  <a:tcPr/>
                </a:tc>
                <a:tc>
                  <a:txBody>
                    <a:bodyPr/>
                    <a:lstStyle/>
                    <a:p>
                      <a:r>
                        <a:rPr lang="en-US" dirty="0"/>
                        <a:t>Most resistant</a:t>
                      </a:r>
                    </a:p>
                  </a:txBody>
                  <a:tcPr/>
                </a:tc>
                <a:extLst>
                  <a:ext uri="{0D108BD9-81ED-4DB2-BD59-A6C34878D82A}">
                    <a16:rowId xmlns:a16="http://schemas.microsoft.com/office/drawing/2014/main" val="1710227931"/>
                  </a:ext>
                </a:extLst>
              </a:tr>
              <a:tr h="455556">
                <a:tc>
                  <a:txBody>
                    <a:bodyPr/>
                    <a:lstStyle/>
                    <a:p>
                      <a:r>
                        <a:rPr lang="en-US" b="1" dirty="0"/>
                        <a:t>Signal Degradation</a:t>
                      </a:r>
                    </a:p>
                  </a:txBody>
                  <a:tcPr/>
                </a:tc>
                <a:tc>
                  <a:txBody>
                    <a:bodyPr/>
                    <a:lstStyle/>
                    <a:p>
                      <a:r>
                        <a:rPr lang="en-US" dirty="0"/>
                        <a:t>High</a:t>
                      </a:r>
                    </a:p>
                  </a:txBody>
                  <a:tcPr/>
                </a:tc>
                <a:tc>
                  <a:txBody>
                    <a:bodyPr/>
                    <a:lstStyle/>
                    <a:p>
                      <a:r>
                        <a:rPr lang="en-US" dirty="0"/>
                        <a:t>Moderate</a:t>
                      </a:r>
                    </a:p>
                  </a:txBody>
                  <a:tcPr/>
                </a:tc>
                <a:tc>
                  <a:txBody>
                    <a:bodyPr/>
                    <a:lstStyle/>
                    <a:p>
                      <a:r>
                        <a:rPr lang="en-US" dirty="0"/>
                        <a:t>Low</a:t>
                      </a:r>
                    </a:p>
                  </a:txBody>
                  <a:tcPr/>
                </a:tc>
                <a:extLst>
                  <a:ext uri="{0D108BD9-81ED-4DB2-BD59-A6C34878D82A}">
                    <a16:rowId xmlns:a16="http://schemas.microsoft.com/office/drawing/2014/main" val="279357309"/>
                  </a:ext>
                </a:extLst>
              </a:tr>
              <a:tr h="538737">
                <a:tc>
                  <a:txBody>
                    <a:bodyPr/>
                    <a:lstStyle/>
                    <a:p>
                      <a:r>
                        <a:rPr lang="en-US" b="1" dirty="0"/>
                        <a:t>Distance Limit</a:t>
                      </a:r>
                    </a:p>
                  </a:txBody>
                  <a:tcPr/>
                </a:tc>
                <a:tc>
                  <a:txBody>
                    <a:bodyPr/>
                    <a:lstStyle/>
                    <a:p>
                      <a:r>
                        <a:rPr lang="en-US" dirty="0"/>
                        <a:t>Short (up to 100 meters)</a:t>
                      </a:r>
                    </a:p>
                  </a:txBody>
                  <a:tcPr/>
                </a:tc>
                <a:tc>
                  <a:txBody>
                    <a:bodyPr/>
                    <a:lstStyle/>
                    <a:p>
                      <a:r>
                        <a:rPr lang="en-US" dirty="0"/>
                        <a:t>Medium (up to few kilometers)</a:t>
                      </a:r>
                    </a:p>
                  </a:txBody>
                  <a:tcPr/>
                </a:tc>
                <a:tc>
                  <a:txBody>
                    <a:bodyPr/>
                    <a:lstStyle/>
                    <a:p>
                      <a:r>
                        <a:rPr lang="en-US" baseline="0" dirty="0"/>
                        <a:t>Long (u</a:t>
                      </a:r>
                      <a:r>
                        <a:rPr lang="en-US" dirty="0"/>
                        <a:t>p to tens of kilometers)</a:t>
                      </a:r>
                    </a:p>
                  </a:txBody>
                  <a:tcPr/>
                </a:tc>
                <a:extLst>
                  <a:ext uri="{0D108BD9-81ED-4DB2-BD59-A6C34878D82A}">
                    <a16:rowId xmlns:a16="http://schemas.microsoft.com/office/drawing/2014/main" val="4268714643"/>
                  </a:ext>
                </a:extLst>
              </a:tr>
            </a:tbl>
          </a:graphicData>
        </a:graphic>
      </p:graphicFrame>
    </p:spTree>
    <p:extLst>
      <p:ext uri="{BB962C8B-B14F-4D97-AF65-F5344CB8AC3E}">
        <p14:creationId xmlns:p14="http://schemas.microsoft.com/office/powerpoint/2010/main" val="194482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Learning Objectives</a:t>
            </a:r>
          </a:p>
        </p:txBody>
      </p:sp>
      <p:sp>
        <p:nvSpPr>
          <p:cNvPr id="28" name="Content Placeholder 2"/>
          <p:cNvSpPr txBox="1">
            <a:spLocks/>
          </p:cNvSpPr>
          <p:nvPr/>
        </p:nvSpPr>
        <p:spPr>
          <a:xfrm>
            <a:off x="1066800" y="1200150"/>
            <a:ext cx="7543800" cy="3276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Clr>
                <a:schemeClr val="accent1">
                  <a:lumMod val="75000"/>
                </a:schemeClr>
              </a:buClr>
              <a:buFont typeface="Wingdings" panose="05000000000000000000" pitchFamily="2" charset="2"/>
              <a:buChar char="q"/>
            </a:pPr>
            <a:r>
              <a:rPr lang="en-US" dirty="0"/>
              <a:t>Understand what is a computer network, and identify its purpose.</a:t>
            </a:r>
          </a:p>
          <a:p>
            <a:pPr>
              <a:buClr>
                <a:schemeClr val="accent1">
                  <a:lumMod val="75000"/>
                </a:schemeClr>
              </a:buClr>
              <a:buFont typeface="Wingdings" panose="05000000000000000000" pitchFamily="2" charset="2"/>
              <a:buChar char="q"/>
            </a:pPr>
            <a:r>
              <a:rPr lang="en-US" dirty="0"/>
              <a:t>Explain and distinguish the types of networks from different perspectives.</a:t>
            </a:r>
          </a:p>
          <a:p>
            <a:pPr>
              <a:buClr>
                <a:schemeClr val="accent1">
                  <a:lumMod val="75000"/>
                </a:schemeClr>
              </a:buClr>
              <a:buFont typeface="Wingdings" panose="05000000000000000000" pitchFamily="2" charset="2"/>
              <a:buChar char="q"/>
            </a:pPr>
            <a:r>
              <a:rPr lang="en-US" dirty="0"/>
              <a:t>Determine the hardware components for installing a computer network.</a:t>
            </a:r>
          </a:p>
        </p:txBody>
      </p:sp>
    </p:spTree>
    <p:extLst>
      <p:ext uri="{BB962C8B-B14F-4D97-AF65-F5344CB8AC3E}">
        <p14:creationId xmlns:p14="http://schemas.microsoft.com/office/powerpoint/2010/main" val="409950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4348" name="Rectangle 11"/>
          <p:cNvSpPr>
            <a:spLocks/>
          </p:cNvSpPr>
          <p:nvPr/>
        </p:nvSpPr>
        <p:spPr bwMode="auto">
          <a:xfrm>
            <a:off x="15240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514350" indent="-514350">
              <a:buFont typeface="+mj-lt"/>
              <a:buAutoNum type="arabicPeriod"/>
            </a:pPr>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Transmission Media</a:t>
            </a:r>
          </a:p>
        </p:txBody>
      </p:sp>
      <p:sp>
        <p:nvSpPr>
          <p:cNvPr id="3" name="Content Placeholder 2"/>
          <p:cNvSpPr txBox="1">
            <a:spLocks/>
          </p:cNvSpPr>
          <p:nvPr/>
        </p:nvSpPr>
        <p:spPr>
          <a:xfrm>
            <a:off x="1066800" y="1123950"/>
            <a:ext cx="5029200" cy="38100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solidFill>
                  <a:srgbClr val="C00000"/>
                </a:solidFill>
              </a:rPr>
              <a:t>A. Wireless Transmission Media:</a:t>
            </a:r>
          </a:p>
          <a:p>
            <a:pPr>
              <a:buClr>
                <a:schemeClr val="accent1">
                  <a:lumMod val="75000"/>
                </a:schemeClr>
              </a:buClr>
            </a:pPr>
            <a:r>
              <a:rPr lang="en-US" sz="2000" dirty="0"/>
              <a:t>Wireless signals are electromagnetic waves that can travel through the vacuum of outer space and through a medium such as air.</a:t>
            </a:r>
          </a:p>
          <a:p>
            <a:pPr>
              <a:buClr>
                <a:schemeClr val="accent1">
                  <a:lumMod val="75000"/>
                </a:schemeClr>
              </a:buClr>
            </a:pPr>
            <a:r>
              <a:rPr lang="en-US" sz="2000" dirty="0"/>
              <a:t>No physical medium is necessary for wireless signals. </a:t>
            </a:r>
            <a:r>
              <a:rPr lang="en-US" sz="2000"/>
              <a:t>(Unguided Media)</a:t>
            </a:r>
            <a:endParaRPr lang="en-US" sz="2000" dirty="0"/>
          </a:p>
          <a:p>
            <a:pPr>
              <a:buClr>
                <a:schemeClr val="accent1">
                  <a:lumMod val="75000"/>
                </a:schemeClr>
              </a:buClr>
            </a:pPr>
            <a:r>
              <a:rPr lang="en-US" sz="2000" dirty="0"/>
              <a:t>Wireless networks typically use microwaves (e.g. 2.4 GHz), radio waves (e.g. 902 MHz), and IR waves (e.g. 820 nanometers) for communication. </a:t>
            </a:r>
          </a:p>
          <a:p>
            <a:endParaRPr lang="en-US" sz="2400" dirty="0"/>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06406" y="1361621"/>
            <a:ext cx="3652108" cy="3334657"/>
          </a:xfrm>
          <a:prstGeom prst="rect">
            <a:avLst/>
          </a:prstGeom>
        </p:spPr>
      </p:pic>
    </p:spTree>
    <p:extLst>
      <p:ext uri="{BB962C8B-B14F-4D97-AF65-F5344CB8AC3E}">
        <p14:creationId xmlns:p14="http://schemas.microsoft.com/office/powerpoint/2010/main" val="257237371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4348" name="Rectangle 11"/>
          <p:cNvSpPr>
            <a:spLocks/>
          </p:cNvSpPr>
          <p:nvPr/>
        </p:nvSpPr>
        <p:spPr bwMode="auto">
          <a:xfrm>
            <a:off x="15240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514350" indent="-514350">
              <a:buFont typeface="+mj-lt"/>
              <a:buAutoNum type="arabicPeriod"/>
            </a:pPr>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Transmission Media</a:t>
            </a:r>
          </a:p>
        </p:txBody>
      </p:sp>
      <p:sp>
        <p:nvSpPr>
          <p:cNvPr id="8" name="Content Placeholder 2"/>
          <p:cNvSpPr txBox="1">
            <a:spLocks/>
          </p:cNvSpPr>
          <p:nvPr/>
        </p:nvSpPr>
        <p:spPr>
          <a:xfrm>
            <a:off x="990600" y="1123950"/>
            <a:ext cx="8153400" cy="386715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solidFill>
                  <a:srgbClr val="C00000"/>
                </a:solidFill>
              </a:rPr>
              <a:t>A. Wireless Transmission Media:</a:t>
            </a:r>
          </a:p>
          <a:p>
            <a:pPr>
              <a:buClr>
                <a:schemeClr val="accent1">
                  <a:lumMod val="75000"/>
                </a:schemeClr>
              </a:buClr>
            </a:pPr>
            <a:r>
              <a:rPr lang="en-US" sz="2400" dirty="0"/>
              <a:t>Some common applications of wireless data communication include:</a:t>
            </a:r>
          </a:p>
          <a:p>
            <a:pPr lvl="1">
              <a:buFont typeface="Wingdings" panose="05000000000000000000" pitchFamily="2" charset="2"/>
              <a:buChar char="§"/>
            </a:pPr>
            <a:r>
              <a:rPr lang="en-US" sz="2000" dirty="0"/>
              <a:t>Accessing the Internet using a cellular phone (e.g. 4G, 5G)</a:t>
            </a:r>
          </a:p>
          <a:p>
            <a:pPr lvl="1">
              <a:buFont typeface="Wingdings" panose="05000000000000000000" pitchFamily="2" charset="2"/>
              <a:buChar char="§"/>
            </a:pPr>
            <a:r>
              <a:rPr lang="en-US" sz="2000" dirty="0"/>
              <a:t>Establishing a home or business Internet connection over satellite</a:t>
            </a:r>
          </a:p>
          <a:p>
            <a:pPr lvl="1">
              <a:buFont typeface="Wingdings" panose="05000000000000000000" pitchFamily="2" charset="2"/>
              <a:buChar char="§"/>
            </a:pPr>
            <a:r>
              <a:rPr lang="en-US" sz="2000" dirty="0"/>
              <a:t>Beaming data between two hand-held computing devices</a:t>
            </a:r>
          </a:p>
        </p:txBody>
      </p:sp>
    </p:spTree>
    <p:extLst>
      <p:ext uri="{BB962C8B-B14F-4D97-AF65-F5344CB8AC3E}">
        <p14:creationId xmlns:p14="http://schemas.microsoft.com/office/powerpoint/2010/main" val="64809598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46673"/>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2. Size of Network</a:t>
            </a:r>
          </a:p>
        </p:txBody>
      </p:sp>
      <p:sp>
        <p:nvSpPr>
          <p:cNvPr id="3" name="Content Placeholder 2"/>
          <p:cNvSpPr txBox="1">
            <a:spLocks/>
          </p:cNvSpPr>
          <p:nvPr/>
        </p:nvSpPr>
        <p:spPr>
          <a:xfrm>
            <a:off x="1066800" y="971550"/>
            <a:ext cx="8991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800" dirty="0"/>
              <a:t>The main categories of networks size include:</a:t>
            </a:r>
          </a:p>
          <a:p>
            <a:pPr marL="457200" indent="-457200">
              <a:buClr>
                <a:schemeClr val="accent1">
                  <a:lumMod val="75000"/>
                </a:schemeClr>
              </a:buClr>
              <a:buSzPct val="90000"/>
              <a:buFont typeface="+mj-lt"/>
              <a:buAutoNum type="alphaUcPeriod"/>
            </a:pPr>
            <a:r>
              <a:rPr lang="en-US" sz="2000" dirty="0">
                <a:solidFill>
                  <a:srgbClr val="C00000"/>
                </a:solidFill>
              </a:rPr>
              <a:t>Local Area Network (LAN)</a:t>
            </a:r>
            <a:endParaRPr lang="en-US" sz="2000" dirty="0"/>
          </a:p>
          <a:p>
            <a:pPr marL="457200" indent="-457200">
              <a:buClr>
                <a:schemeClr val="accent1">
                  <a:lumMod val="75000"/>
                </a:schemeClr>
              </a:buClr>
              <a:buSzPct val="90000"/>
              <a:buFont typeface="+mj-lt"/>
              <a:buAutoNum type="alphaUcPeriod"/>
            </a:pPr>
            <a:r>
              <a:rPr lang="en-US" sz="2000" dirty="0">
                <a:solidFill>
                  <a:srgbClr val="C00000"/>
                </a:solidFill>
              </a:rPr>
              <a:t>Metropolitan Area Network (MAN)</a:t>
            </a:r>
            <a:endParaRPr lang="en-US" sz="2000" dirty="0"/>
          </a:p>
          <a:p>
            <a:pPr marL="457200" indent="-457200">
              <a:buClr>
                <a:schemeClr val="accent1">
                  <a:lumMod val="75000"/>
                </a:schemeClr>
              </a:buClr>
              <a:buSzPct val="90000"/>
              <a:buFont typeface="+mj-lt"/>
              <a:buAutoNum type="alphaUcPeriod"/>
            </a:pPr>
            <a:r>
              <a:rPr lang="en-US" sz="2000" dirty="0">
                <a:solidFill>
                  <a:srgbClr val="C00000"/>
                </a:solidFill>
              </a:rPr>
              <a:t>Wide Area Network (WAN)</a:t>
            </a:r>
            <a:endParaRPr lang="en-US" sz="2000" dirty="0"/>
          </a:p>
          <a:p>
            <a:pPr marL="365760" lvl="1" indent="0">
              <a:buNone/>
            </a:pPr>
            <a:endParaRPr lang="en-US" sz="2000" dirty="0"/>
          </a:p>
        </p:txBody>
      </p:sp>
      <p:pic>
        <p:nvPicPr>
          <p:cNvPr id="4" name="Picture 3"/>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4242" t="10093"/>
          <a:stretch/>
        </p:blipFill>
        <p:spPr>
          <a:xfrm>
            <a:off x="4739230" y="1885950"/>
            <a:ext cx="4499113" cy="3146060"/>
          </a:xfrm>
          <a:prstGeom prst="rect">
            <a:avLst/>
          </a:prstGeom>
        </p:spPr>
      </p:pic>
    </p:spTree>
    <p:extLst>
      <p:ext uri="{BB962C8B-B14F-4D97-AF65-F5344CB8AC3E}">
        <p14:creationId xmlns:p14="http://schemas.microsoft.com/office/powerpoint/2010/main" val="4265620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4348" name="Rectangle 11"/>
          <p:cNvSpPr>
            <a:spLocks/>
          </p:cNvSpPr>
          <p:nvPr/>
        </p:nvSpPr>
        <p:spPr bwMode="auto">
          <a:xfrm>
            <a:off x="1447800" y="328612"/>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2. Size of Network</a:t>
            </a:r>
          </a:p>
        </p:txBody>
      </p:sp>
      <p:sp>
        <p:nvSpPr>
          <p:cNvPr id="3" name="Content Placeholder 2"/>
          <p:cNvSpPr txBox="1">
            <a:spLocks/>
          </p:cNvSpPr>
          <p:nvPr/>
        </p:nvSpPr>
        <p:spPr>
          <a:xfrm>
            <a:off x="1066800" y="1123950"/>
            <a:ext cx="4876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457200" indent="-457200">
              <a:buClr>
                <a:schemeClr val="accent1">
                  <a:lumMod val="75000"/>
                </a:schemeClr>
              </a:buClr>
              <a:buSzPct val="90000"/>
              <a:buAutoNum type="alphaUcPeriod"/>
            </a:pPr>
            <a:r>
              <a:rPr lang="en-US" sz="2400" dirty="0">
                <a:solidFill>
                  <a:srgbClr val="C00000"/>
                </a:solidFill>
              </a:rPr>
              <a:t>Local Area Network (LAN): </a:t>
            </a:r>
          </a:p>
          <a:p>
            <a:pPr marL="0" indent="0">
              <a:buSzPct val="90000"/>
              <a:buNone/>
            </a:pPr>
            <a:r>
              <a:rPr lang="en-US" sz="2400" dirty="0"/>
              <a:t>Nodes are connected within small geographic regions (e.g. across room, floor, building).</a:t>
            </a:r>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76800" y="2207986"/>
            <a:ext cx="4012580" cy="2743200"/>
          </a:xfrm>
          <a:prstGeom prst="rect">
            <a:avLst/>
          </a:prstGeom>
        </p:spPr>
      </p:pic>
    </p:spTree>
    <p:extLst>
      <p:ext uri="{BB962C8B-B14F-4D97-AF65-F5344CB8AC3E}">
        <p14:creationId xmlns:p14="http://schemas.microsoft.com/office/powerpoint/2010/main" val="29593573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4348" name="Rectangle 11"/>
          <p:cNvSpPr>
            <a:spLocks/>
          </p:cNvSpPr>
          <p:nvPr/>
        </p:nvSpPr>
        <p:spPr bwMode="auto">
          <a:xfrm>
            <a:off x="14478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2. Size of Network</a:t>
            </a:r>
          </a:p>
        </p:txBody>
      </p:sp>
      <p:sp>
        <p:nvSpPr>
          <p:cNvPr id="3" name="Content Placeholder 2"/>
          <p:cNvSpPr txBox="1">
            <a:spLocks/>
          </p:cNvSpPr>
          <p:nvPr/>
        </p:nvSpPr>
        <p:spPr>
          <a:xfrm>
            <a:off x="1066800" y="1047750"/>
            <a:ext cx="4876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B. Metropolitan Area Network (MAN): </a:t>
            </a:r>
          </a:p>
          <a:p>
            <a:pPr marL="0" indent="0">
              <a:buSzPct val="90000"/>
              <a:buNone/>
            </a:pPr>
            <a:r>
              <a:rPr lang="en-US" sz="2400" dirty="0"/>
              <a:t>Nodes are connected within larger geographic regions (e.g. across town, or small city).</a:t>
            </a:r>
          </a:p>
          <a:p>
            <a:pPr marL="365760" lvl="1" indent="0">
              <a:buNone/>
            </a:pPr>
            <a:endParaRPr lang="en-US" sz="2100" dirty="0"/>
          </a:p>
        </p:txBody>
      </p:sp>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523"/>
          <a:stretch/>
        </p:blipFill>
        <p:spPr>
          <a:xfrm>
            <a:off x="5257800" y="1200150"/>
            <a:ext cx="3862516" cy="3429000"/>
          </a:xfrm>
          <a:prstGeom prst="rect">
            <a:avLst/>
          </a:prstGeom>
        </p:spPr>
      </p:pic>
    </p:spTree>
    <p:extLst>
      <p:ext uri="{BB962C8B-B14F-4D97-AF65-F5344CB8AC3E}">
        <p14:creationId xmlns:p14="http://schemas.microsoft.com/office/powerpoint/2010/main" val="196930148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4478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2. Size of Network</a:t>
            </a:r>
          </a:p>
        </p:txBody>
      </p:sp>
      <p:sp>
        <p:nvSpPr>
          <p:cNvPr id="3" name="Content Placeholder 2"/>
          <p:cNvSpPr txBox="1">
            <a:spLocks/>
          </p:cNvSpPr>
          <p:nvPr/>
        </p:nvSpPr>
        <p:spPr>
          <a:xfrm>
            <a:off x="1066800" y="1047750"/>
            <a:ext cx="43434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C. Wide Area Network (WAN):</a:t>
            </a:r>
          </a:p>
          <a:p>
            <a:pPr marL="0" indent="0">
              <a:buSzPct val="90000"/>
              <a:buNone/>
            </a:pPr>
            <a:r>
              <a:rPr lang="en-US" sz="2400" dirty="0"/>
              <a:t>Nodes are connected within widely-broad geographic regions (e.g. across country, continent, world).</a:t>
            </a:r>
          </a:p>
          <a:p>
            <a:pPr marL="0" indent="0">
              <a:buSzPct val="90000"/>
              <a:buNone/>
            </a:pPr>
            <a:r>
              <a:rPr lang="en-US" sz="2400" dirty="0"/>
              <a:t>The Internet is the most popular example of a WAN.</a:t>
            </a:r>
          </a:p>
          <a:p>
            <a:pPr marL="365760" lvl="1" indent="0">
              <a:buNone/>
            </a:pPr>
            <a:endParaRPr lang="en-US" sz="21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686" y="1504950"/>
            <a:ext cx="3657600" cy="2467060"/>
          </a:xfrm>
          <a:prstGeom prst="rect">
            <a:avLst/>
          </a:prstGeom>
        </p:spPr>
      </p:pic>
    </p:spTree>
    <p:extLst>
      <p:ext uri="{BB962C8B-B14F-4D97-AF65-F5344CB8AC3E}">
        <p14:creationId xmlns:p14="http://schemas.microsoft.com/office/powerpoint/2010/main" val="4137650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3. Network Architecture</a:t>
            </a:r>
          </a:p>
        </p:txBody>
      </p:sp>
      <p:sp>
        <p:nvSpPr>
          <p:cNvPr id="3" name="Content Placeholder 2"/>
          <p:cNvSpPr txBox="1">
            <a:spLocks/>
          </p:cNvSpPr>
          <p:nvPr/>
        </p:nvSpPr>
        <p:spPr>
          <a:xfrm>
            <a:off x="1066800" y="1123950"/>
            <a:ext cx="7924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800" dirty="0"/>
              <a:t>The relationship between the communicating nodes in a network can be organized in two different ways:</a:t>
            </a:r>
          </a:p>
          <a:p>
            <a:pPr marL="457200" indent="-457200">
              <a:buClr>
                <a:schemeClr val="accent1">
                  <a:lumMod val="75000"/>
                </a:schemeClr>
              </a:buClr>
              <a:buSzPct val="90000"/>
              <a:buFont typeface="+mj-lt"/>
              <a:buAutoNum type="alphaUcPeriod"/>
            </a:pPr>
            <a:r>
              <a:rPr lang="en-US" sz="2400" dirty="0">
                <a:solidFill>
                  <a:srgbClr val="C00000"/>
                </a:solidFill>
              </a:rPr>
              <a:t>Peer-to-peer network</a:t>
            </a:r>
            <a:endParaRPr lang="en-US" sz="2400" dirty="0"/>
          </a:p>
          <a:p>
            <a:pPr marL="457200" indent="-457200">
              <a:buClr>
                <a:schemeClr val="accent1">
                  <a:lumMod val="75000"/>
                </a:schemeClr>
              </a:buClr>
              <a:buSzPct val="90000"/>
              <a:buFont typeface="+mj-lt"/>
              <a:buAutoNum type="alphaUcPeriod"/>
            </a:pPr>
            <a:r>
              <a:rPr lang="en-US" sz="2400" dirty="0">
                <a:solidFill>
                  <a:srgbClr val="C00000"/>
                </a:solidFill>
              </a:rPr>
              <a:t>Client/Server network</a:t>
            </a:r>
            <a:endParaRPr lang="en-US" sz="2400" dirty="0"/>
          </a:p>
          <a:p>
            <a:pPr marL="365760" lvl="1" indent="0">
              <a:buNone/>
            </a:pPr>
            <a:endParaRPr lang="en-US" sz="2100" dirty="0"/>
          </a:p>
        </p:txBody>
      </p:sp>
    </p:spTree>
    <p:extLst>
      <p:ext uri="{BB962C8B-B14F-4D97-AF65-F5344CB8AC3E}">
        <p14:creationId xmlns:p14="http://schemas.microsoft.com/office/powerpoint/2010/main" val="2876148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3. Network Architecture</a:t>
            </a:r>
          </a:p>
        </p:txBody>
      </p:sp>
      <p:sp>
        <p:nvSpPr>
          <p:cNvPr id="3" name="Content Placeholder 2"/>
          <p:cNvSpPr txBox="1">
            <a:spLocks/>
          </p:cNvSpPr>
          <p:nvPr/>
        </p:nvSpPr>
        <p:spPr>
          <a:xfrm>
            <a:off x="1110343" y="971550"/>
            <a:ext cx="8153400" cy="4038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A. Peer-to-Peer:</a:t>
            </a:r>
          </a:p>
          <a:p>
            <a:pPr>
              <a:lnSpc>
                <a:spcPct val="90000"/>
              </a:lnSpc>
              <a:buClr>
                <a:schemeClr val="accent1">
                  <a:lumMod val="75000"/>
                </a:schemeClr>
              </a:buClr>
            </a:pPr>
            <a:r>
              <a:rPr lang="en-US" altLang="en-US" sz="2400" dirty="0"/>
              <a:t>Most common in home networks, or small LANs.</a:t>
            </a:r>
          </a:p>
          <a:p>
            <a:pPr>
              <a:lnSpc>
                <a:spcPct val="90000"/>
              </a:lnSpc>
              <a:buClr>
                <a:schemeClr val="accent1">
                  <a:lumMod val="75000"/>
                </a:schemeClr>
              </a:buClr>
              <a:buFont typeface="Wingdings" panose="05000000000000000000" pitchFamily="2" charset="2"/>
              <a:buChar char=""/>
            </a:pPr>
            <a:r>
              <a:rPr lang="en-US" altLang="en-US" sz="2400" dirty="0"/>
              <a:t>In a typical peer-to-peer network, every computer is a peer (</a:t>
            </a:r>
            <a:r>
              <a:rPr lang="en-US" altLang="en-US" sz="2400" dirty="0">
                <a:solidFill>
                  <a:srgbClr val="FF0000"/>
                </a:solidFill>
              </a:rPr>
              <a:t>equal</a:t>
            </a:r>
            <a:r>
              <a:rPr lang="en-US" altLang="en-US" sz="2400" dirty="0"/>
              <a:t>) within the network.</a:t>
            </a:r>
          </a:p>
          <a:p>
            <a:pPr>
              <a:lnSpc>
                <a:spcPct val="90000"/>
              </a:lnSpc>
              <a:buClr>
                <a:schemeClr val="accent1">
                  <a:lumMod val="75000"/>
                </a:schemeClr>
              </a:buClr>
            </a:pPr>
            <a:r>
              <a:rPr lang="en-US" altLang="en-US" sz="2400" dirty="0"/>
              <a:t>Each computer can function as both client and server (i.e. any device can send and receive requests within the network). </a:t>
            </a:r>
          </a:p>
          <a:p>
            <a:pPr>
              <a:lnSpc>
                <a:spcPct val="90000"/>
              </a:lnSpc>
              <a:buClr>
                <a:schemeClr val="accent1">
                  <a:lumMod val="75000"/>
                </a:schemeClr>
              </a:buClr>
            </a:pPr>
            <a:r>
              <a:rPr lang="en-US" altLang="en-US" sz="2400" dirty="0"/>
              <a:t>Each computer is responsible for:</a:t>
            </a:r>
          </a:p>
          <a:p>
            <a:pPr lvl="1">
              <a:lnSpc>
                <a:spcPct val="90000"/>
              </a:lnSpc>
            </a:pPr>
            <a:r>
              <a:rPr lang="en-US" altLang="en-US" sz="2100" dirty="0"/>
              <a:t>Making its </a:t>
            </a:r>
            <a:r>
              <a:rPr lang="en-US" altLang="en-US" sz="2100" dirty="0">
                <a:solidFill>
                  <a:srgbClr val="FF0000"/>
                </a:solidFill>
              </a:rPr>
              <a:t>own resources available </a:t>
            </a:r>
            <a:r>
              <a:rPr lang="en-US" altLang="en-US" sz="2100" dirty="0"/>
              <a:t>to other peers.</a:t>
            </a:r>
          </a:p>
          <a:p>
            <a:pPr lvl="1">
              <a:lnSpc>
                <a:spcPct val="90000"/>
              </a:lnSpc>
            </a:pPr>
            <a:r>
              <a:rPr lang="en-US" altLang="en-US" sz="2100" dirty="0"/>
              <a:t>Maintaining its </a:t>
            </a:r>
            <a:r>
              <a:rPr lang="en-US" altLang="en-US" sz="2100" dirty="0">
                <a:solidFill>
                  <a:srgbClr val="FF0000"/>
                </a:solidFill>
              </a:rPr>
              <a:t>own security (permissions) </a:t>
            </a:r>
            <a:r>
              <a:rPr lang="en-US" altLang="en-US" sz="2100" dirty="0"/>
              <a:t>for these resources.</a:t>
            </a:r>
          </a:p>
          <a:p>
            <a:pPr marL="0" indent="0">
              <a:buSzPct val="90000"/>
              <a:buNone/>
            </a:pPr>
            <a:endParaRPr lang="en-US" sz="2100" dirty="0"/>
          </a:p>
          <a:p>
            <a:pPr marL="0" indent="0">
              <a:buSzPct val="90000"/>
              <a:buNone/>
            </a:pPr>
            <a:endParaRPr lang="en-US" sz="2400" dirty="0"/>
          </a:p>
        </p:txBody>
      </p:sp>
    </p:spTree>
    <p:extLst>
      <p:ext uri="{BB962C8B-B14F-4D97-AF65-F5344CB8AC3E}">
        <p14:creationId xmlns:p14="http://schemas.microsoft.com/office/powerpoint/2010/main" val="43584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0" y="341879"/>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3. Network Architecture</a:t>
            </a:r>
          </a:p>
        </p:txBody>
      </p:sp>
      <p:sp>
        <p:nvSpPr>
          <p:cNvPr id="3" name="Content Placeholder 2"/>
          <p:cNvSpPr txBox="1">
            <a:spLocks/>
          </p:cNvSpPr>
          <p:nvPr/>
        </p:nvSpPr>
        <p:spPr>
          <a:xfrm>
            <a:off x="990600" y="1123950"/>
            <a:ext cx="8991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A. Peer-to-Peer:</a:t>
            </a:r>
            <a:endParaRPr lang="en-US" sz="2100" dirty="0"/>
          </a:p>
          <a:p>
            <a:pPr marL="0" indent="0">
              <a:buSzPct val="90000"/>
              <a:buNone/>
            </a:pPr>
            <a:endParaRPr lang="en-US" sz="2400" dirty="0"/>
          </a:p>
        </p:txBody>
      </p:sp>
      <p:pic>
        <p:nvPicPr>
          <p:cNvPr id="4" name="Picture 4" descr="funpeertope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200400" y="1330786"/>
            <a:ext cx="3352800" cy="357084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0530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3812"/>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3. Network Architecture</a:t>
            </a:r>
          </a:p>
        </p:txBody>
      </p:sp>
      <p:sp>
        <p:nvSpPr>
          <p:cNvPr id="3" name="Content Placeholder 2"/>
          <p:cNvSpPr txBox="1">
            <a:spLocks/>
          </p:cNvSpPr>
          <p:nvPr/>
        </p:nvSpPr>
        <p:spPr>
          <a:xfrm>
            <a:off x="1295400" y="590550"/>
            <a:ext cx="8077200" cy="455295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B. Client/Server model:</a:t>
            </a:r>
          </a:p>
          <a:p>
            <a:pPr>
              <a:lnSpc>
                <a:spcPct val="90000"/>
              </a:lnSpc>
              <a:buClr>
                <a:schemeClr val="accent1">
                  <a:lumMod val="75000"/>
                </a:schemeClr>
              </a:buClr>
            </a:pPr>
            <a:r>
              <a:rPr lang="en-US" altLang="en-US" sz="2400" dirty="0"/>
              <a:t>Most common in large area networks (e.g. large LANs, MANs, WANs)</a:t>
            </a:r>
          </a:p>
          <a:p>
            <a:pPr>
              <a:lnSpc>
                <a:spcPct val="90000"/>
              </a:lnSpc>
              <a:buClr>
                <a:schemeClr val="accent1">
                  <a:lumMod val="75000"/>
                </a:schemeClr>
              </a:buClr>
            </a:pPr>
            <a:r>
              <a:rPr lang="en-US" altLang="en-US" sz="2400" dirty="0"/>
              <a:t>One computer (or a few of them) are designated as centralized </a:t>
            </a:r>
            <a:r>
              <a:rPr lang="en-US" altLang="en-US" sz="2400" i="1" dirty="0"/>
              <a:t>servers</a:t>
            </a:r>
            <a:r>
              <a:rPr lang="en-US" altLang="en-US" sz="2400" dirty="0"/>
              <a:t> and are given the task of providing services/resources to a larger number of user machines called </a:t>
            </a:r>
            <a:r>
              <a:rPr lang="en-US" altLang="en-US" sz="2400" i="1" dirty="0"/>
              <a:t>clients.</a:t>
            </a:r>
            <a:endParaRPr lang="en-US" altLang="en-US" sz="2400" dirty="0"/>
          </a:p>
          <a:p>
            <a:pPr>
              <a:lnSpc>
                <a:spcPct val="90000"/>
              </a:lnSpc>
              <a:buClr>
                <a:schemeClr val="accent1">
                  <a:lumMod val="75000"/>
                </a:schemeClr>
              </a:buClr>
            </a:pPr>
            <a:r>
              <a:rPr lang="en-US" altLang="en-US" sz="2400" b="1" dirty="0"/>
              <a:t>Server:</a:t>
            </a:r>
            <a:r>
              <a:rPr lang="en-US" altLang="en-US" sz="2400" dirty="0"/>
              <a:t> computer that provides the resources necessary to other computers (e.g. documents printing, sharing files, etc.).</a:t>
            </a:r>
          </a:p>
          <a:p>
            <a:pPr>
              <a:lnSpc>
                <a:spcPct val="90000"/>
              </a:lnSpc>
              <a:buClr>
                <a:schemeClr val="accent1">
                  <a:lumMod val="75000"/>
                </a:schemeClr>
              </a:buClr>
            </a:pPr>
            <a:r>
              <a:rPr lang="en-US" altLang="en-US" sz="2400" b="1" dirty="0"/>
              <a:t>Client:</a:t>
            </a:r>
            <a:r>
              <a:rPr lang="en-US" altLang="en-US" sz="2400" dirty="0"/>
              <a:t> computer that normally requests and receives information over the network</a:t>
            </a:r>
            <a:r>
              <a:rPr lang="en-US" altLang="en-US" sz="2400" i="1" dirty="0"/>
              <a:t>. </a:t>
            </a:r>
            <a:endParaRPr lang="en-US" altLang="en-US" sz="2400" dirty="0"/>
          </a:p>
          <a:p>
            <a:pPr>
              <a:lnSpc>
                <a:spcPct val="90000"/>
              </a:lnSpc>
            </a:pPr>
            <a:endParaRPr lang="en-US" altLang="en-US" sz="2400" dirty="0"/>
          </a:p>
          <a:p>
            <a:pPr marL="0" indent="0">
              <a:buSzPct val="90000"/>
              <a:buNone/>
            </a:pPr>
            <a:endParaRPr lang="en-US" sz="2400" dirty="0"/>
          </a:p>
          <a:p>
            <a:pPr marL="365760" lvl="1" indent="0">
              <a:buNone/>
            </a:pPr>
            <a:endParaRPr lang="en-US" sz="2100" dirty="0"/>
          </a:p>
        </p:txBody>
      </p:sp>
    </p:spTree>
    <p:extLst>
      <p:ext uri="{BB962C8B-B14F-4D97-AF65-F5344CB8AC3E}">
        <p14:creationId xmlns:p14="http://schemas.microsoft.com/office/powerpoint/2010/main" val="187424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34440" y="350043"/>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What is a Computer Network?</a:t>
            </a:r>
          </a:p>
        </p:txBody>
      </p:sp>
      <p:sp>
        <p:nvSpPr>
          <p:cNvPr id="2" name="Rectangle 1"/>
          <p:cNvSpPr/>
          <p:nvPr/>
        </p:nvSpPr>
        <p:spPr>
          <a:xfrm>
            <a:off x="1000539" y="1123950"/>
            <a:ext cx="7533861" cy="1815882"/>
          </a:xfrm>
          <a:prstGeom prst="rect">
            <a:avLst/>
          </a:prstGeom>
        </p:spPr>
        <p:txBody>
          <a:bodyPr wrap="square">
            <a:spAutoFit/>
          </a:bodyPr>
          <a:lstStyle/>
          <a:p>
            <a:pPr marL="457200" indent="-457200">
              <a:spcBef>
                <a:spcPts val="700"/>
              </a:spcBef>
              <a:buClr>
                <a:schemeClr val="accent1">
                  <a:lumMod val="75000"/>
                </a:schemeClr>
              </a:buClr>
              <a:buSzPct val="60000"/>
              <a:buFont typeface="Wingdings" panose="05000000000000000000" pitchFamily="2" charset="2"/>
              <a:buChar char="q"/>
            </a:pPr>
            <a:r>
              <a:rPr lang="en-US" altLang="en-US" sz="2800" dirty="0"/>
              <a:t>A </a:t>
            </a:r>
            <a:r>
              <a:rPr lang="en-US" altLang="en-US" sz="2800" dirty="0">
                <a:solidFill>
                  <a:srgbClr val="C00000"/>
                </a:solidFill>
              </a:rPr>
              <a:t>network</a:t>
            </a:r>
            <a:r>
              <a:rPr lang="en-US" altLang="en-US" sz="2800" dirty="0"/>
              <a:t> is composed of two or more devices (nodes) </a:t>
            </a:r>
            <a:r>
              <a:rPr lang="en-US" altLang="en-US" sz="2800" dirty="0">
                <a:solidFill>
                  <a:srgbClr val="C00000"/>
                </a:solidFill>
              </a:rPr>
              <a:t>connected</a:t>
            </a:r>
            <a:r>
              <a:rPr lang="en-US" altLang="en-US" sz="2800" dirty="0"/>
              <a:t> together, and they can </a:t>
            </a:r>
            <a:r>
              <a:rPr lang="en-US" altLang="en-US" sz="2800" dirty="0">
                <a:solidFill>
                  <a:srgbClr val="C00000"/>
                </a:solidFill>
              </a:rPr>
              <a:t>communicate</a:t>
            </a:r>
            <a:r>
              <a:rPr lang="en-US" altLang="en-US" sz="2800" dirty="0"/>
              <a:t> for the purpose of </a:t>
            </a:r>
            <a:r>
              <a:rPr lang="en-US" altLang="en-US" sz="2800" dirty="0">
                <a:solidFill>
                  <a:srgbClr val="C00000"/>
                </a:solidFill>
              </a:rPr>
              <a:t>sharing</a:t>
            </a:r>
            <a:r>
              <a:rPr lang="en-US" altLang="en-US" sz="2800" dirty="0"/>
              <a:t> </a:t>
            </a:r>
            <a:r>
              <a:rPr lang="en-US" altLang="en-US" sz="2800" dirty="0">
                <a:solidFill>
                  <a:srgbClr val="C00000"/>
                </a:solidFill>
              </a:rPr>
              <a:t>resources</a:t>
            </a:r>
            <a:r>
              <a:rPr lang="en-US" altLang="en-US" sz="2800" dirty="0"/>
              <a:t>.</a:t>
            </a:r>
          </a:p>
        </p:txBody>
      </p:sp>
      <p:sp>
        <p:nvSpPr>
          <p:cNvPr id="7" name="Rectangle 6"/>
          <p:cNvSpPr/>
          <p:nvPr/>
        </p:nvSpPr>
        <p:spPr>
          <a:xfrm>
            <a:off x="1005840" y="2939832"/>
            <a:ext cx="5394960" cy="1815882"/>
          </a:xfrm>
          <a:prstGeom prst="rect">
            <a:avLst/>
          </a:prstGeom>
        </p:spPr>
        <p:txBody>
          <a:bodyPr wrap="square">
            <a:spAutoFit/>
          </a:bodyPr>
          <a:lstStyle/>
          <a:p>
            <a:pPr marL="457200" indent="-457200">
              <a:spcBef>
                <a:spcPts val="700"/>
              </a:spcBef>
              <a:buClr>
                <a:schemeClr val="accent1">
                  <a:lumMod val="75000"/>
                </a:schemeClr>
              </a:buClr>
              <a:buSzPct val="60000"/>
              <a:buFont typeface="Wingdings" panose="05000000000000000000" pitchFamily="2" charset="2"/>
              <a:buChar char="q"/>
            </a:pPr>
            <a:r>
              <a:rPr lang="en-US" altLang="en-US" sz="2800" dirty="0"/>
              <a:t>The generic term “node” or “host” refers to any device on a network (e.g. computer, mobile, printer, router, switch, etc.)</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2495550"/>
            <a:ext cx="2705100" cy="1981200"/>
          </a:xfrm>
          <a:prstGeom prst="rect">
            <a:avLst/>
          </a:prstGeom>
        </p:spPr>
      </p:pic>
    </p:spTree>
    <p:extLst>
      <p:ext uri="{BB962C8B-B14F-4D97-AF65-F5344CB8AC3E}">
        <p14:creationId xmlns:p14="http://schemas.microsoft.com/office/powerpoint/2010/main" val="12846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600200" y="186215"/>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3.  Network Architecture</a:t>
            </a:r>
          </a:p>
        </p:txBody>
      </p:sp>
      <p:sp>
        <p:nvSpPr>
          <p:cNvPr id="3" name="Content Placeholder 2"/>
          <p:cNvSpPr txBox="1">
            <a:spLocks/>
          </p:cNvSpPr>
          <p:nvPr/>
        </p:nvSpPr>
        <p:spPr>
          <a:xfrm>
            <a:off x="1066800" y="993517"/>
            <a:ext cx="8991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B. Client/Server model:</a:t>
            </a:r>
            <a:endParaRPr lang="en-US" sz="2400" dirty="0"/>
          </a:p>
          <a:p>
            <a:pPr marL="365760" lvl="1" indent="0">
              <a:buNone/>
            </a:pPr>
            <a:endParaRPr lang="en-US" sz="2100" dirty="0"/>
          </a:p>
        </p:txBody>
      </p:sp>
      <p:pic>
        <p:nvPicPr>
          <p:cNvPr id="4" name="Picture 4" descr="funclientserv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733800" y="1200150"/>
            <a:ext cx="3657600" cy="38123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p:cNvSpPr txBox="1"/>
          <p:nvPr/>
        </p:nvSpPr>
        <p:spPr>
          <a:xfrm>
            <a:off x="2286000" y="1953220"/>
            <a:ext cx="1447800" cy="830997"/>
          </a:xfrm>
          <a:prstGeom prst="rect">
            <a:avLst/>
          </a:prstGeom>
          <a:noFill/>
        </p:spPr>
        <p:txBody>
          <a:bodyPr wrap="square" rtlCol="0">
            <a:spAutoFit/>
          </a:bodyPr>
          <a:lstStyle/>
          <a:p>
            <a:r>
              <a:rPr lang="en-US" sz="1600" b="1" dirty="0"/>
              <a:t>Resources are allocated at the Server</a:t>
            </a:r>
          </a:p>
        </p:txBody>
      </p:sp>
    </p:spTree>
    <p:extLst>
      <p:ext uri="{BB962C8B-B14F-4D97-AF65-F5344CB8AC3E}">
        <p14:creationId xmlns:p14="http://schemas.microsoft.com/office/powerpoint/2010/main" val="1085681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4381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1295400" y="1276350"/>
            <a:ext cx="7620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Network topology: refers to the configuration of which the nodes are connected. </a:t>
            </a:r>
            <a:r>
              <a:rPr lang="en-US" altLang="en-US" sz="2400" dirty="0"/>
              <a:t>Various topologies have been used to administer networks:</a:t>
            </a:r>
            <a:endParaRPr lang="en-US" sz="2400" dirty="0"/>
          </a:p>
          <a:p>
            <a:pPr marL="457200" indent="-457200">
              <a:buClr>
                <a:schemeClr val="accent1">
                  <a:lumMod val="75000"/>
                </a:schemeClr>
              </a:buClr>
              <a:buSzPct val="90000"/>
              <a:buFont typeface="+mj-lt"/>
              <a:buAutoNum type="alphaUcPeriod"/>
            </a:pPr>
            <a:r>
              <a:rPr lang="en-US" sz="2400" dirty="0">
                <a:solidFill>
                  <a:srgbClr val="C00000"/>
                </a:solidFill>
              </a:rPr>
              <a:t>Bus Topology</a:t>
            </a:r>
            <a:endParaRPr lang="en-US" sz="2400" dirty="0"/>
          </a:p>
          <a:p>
            <a:pPr marL="457200" indent="-457200">
              <a:buClr>
                <a:schemeClr val="accent1">
                  <a:lumMod val="75000"/>
                </a:schemeClr>
              </a:buClr>
              <a:buSzPct val="90000"/>
              <a:buFont typeface="+mj-lt"/>
              <a:buAutoNum type="alphaUcPeriod"/>
            </a:pPr>
            <a:r>
              <a:rPr lang="en-US" sz="2400" dirty="0">
                <a:solidFill>
                  <a:srgbClr val="C00000"/>
                </a:solidFill>
              </a:rPr>
              <a:t>Star Topology</a:t>
            </a:r>
            <a:r>
              <a:rPr lang="en-US" sz="2400" dirty="0"/>
              <a:t> </a:t>
            </a:r>
          </a:p>
          <a:p>
            <a:pPr marL="457200" indent="-457200">
              <a:buClr>
                <a:schemeClr val="accent1">
                  <a:lumMod val="75000"/>
                </a:schemeClr>
              </a:buClr>
              <a:buSzPct val="90000"/>
              <a:buFont typeface="+mj-lt"/>
              <a:buAutoNum type="alphaUcPeriod"/>
            </a:pPr>
            <a:r>
              <a:rPr lang="en-US" sz="2400" dirty="0">
                <a:solidFill>
                  <a:srgbClr val="C00000"/>
                </a:solidFill>
              </a:rPr>
              <a:t>Ring Topology</a:t>
            </a:r>
            <a:endParaRPr lang="en-US" sz="2400" dirty="0"/>
          </a:p>
          <a:p>
            <a:pPr marL="457200" indent="-457200">
              <a:buClr>
                <a:schemeClr val="accent1">
                  <a:lumMod val="75000"/>
                </a:schemeClr>
              </a:buClr>
              <a:buSzPct val="90000"/>
              <a:buFont typeface="+mj-lt"/>
              <a:buAutoNum type="alphaUcPeriod"/>
            </a:pPr>
            <a:r>
              <a:rPr lang="en-US" sz="2400" dirty="0">
                <a:solidFill>
                  <a:srgbClr val="C00000"/>
                </a:solidFill>
              </a:rPr>
              <a:t>Mesh Topology</a:t>
            </a:r>
            <a:endParaRPr lang="en-US" sz="2100" dirty="0"/>
          </a:p>
          <a:p>
            <a:pPr marL="457200" indent="-457200">
              <a:buSzPct val="90000"/>
              <a:buFont typeface="+mj-lt"/>
              <a:buAutoNum type="alphaUcPeriod"/>
            </a:pPr>
            <a:endParaRPr lang="en-US" sz="2400" dirty="0">
              <a:solidFill>
                <a:srgbClr val="C00000"/>
              </a:solidFill>
            </a:endParaRPr>
          </a:p>
        </p:txBody>
      </p:sp>
    </p:spTree>
    <p:extLst>
      <p:ext uri="{BB962C8B-B14F-4D97-AF65-F5344CB8AC3E}">
        <p14:creationId xmlns:p14="http://schemas.microsoft.com/office/powerpoint/2010/main" val="2725240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51857" y="379323"/>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986971" y="1158125"/>
            <a:ext cx="8153400" cy="86222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A. Bus Topology: </a:t>
            </a:r>
            <a:r>
              <a:rPr lang="en-US" altLang="en-US" sz="2400" dirty="0"/>
              <a:t>A configuration in which </a:t>
            </a:r>
            <a:r>
              <a:rPr lang="en-US" altLang="en-US" sz="2400" dirty="0">
                <a:solidFill>
                  <a:srgbClr val="00B050"/>
                </a:solidFill>
              </a:rPr>
              <a:t>all nodes are connected to a single communication cable</a:t>
            </a:r>
            <a:r>
              <a:rPr lang="en-US" altLang="en-US" sz="2400" dirty="0"/>
              <a:t> that carries messages in both directions.</a:t>
            </a:r>
          </a:p>
          <a:p>
            <a:pPr marL="0" indent="0">
              <a:buSzPct val="90000"/>
              <a:buNone/>
            </a:pP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447225"/>
            <a:ext cx="3048000" cy="228600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8730" b="15080"/>
          <a:stretch/>
        </p:blipFill>
        <p:spPr>
          <a:xfrm>
            <a:off x="4996543" y="2447225"/>
            <a:ext cx="4114800" cy="2286000"/>
          </a:xfrm>
          <a:prstGeom prst="rect">
            <a:avLst/>
          </a:prstGeom>
        </p:spPr>
      </p:pic>
    </p:spTree>
    <p:extLst>
      <p:ext uri="{BB962C8B-B14F-4D97-AF65-F5344CB8AC3E}">
        <p14:creationId xmlns:p14="http://schemas.microsoft.com/office/powerpoint/2010/main" val="2489422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3619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990600" y="1047750"/>
            <a:ext cx="81534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457200" indent="-457200">
              <a:buClr>
                <a:schemeClr val="accent1">
                  <a:lumMod val="75000"/>
                </a:schemeClr>
              </a:buClr>
              <a:buSzPct val="90000"/>
              <a:buAutoNum type="alphaUcPeriod"/>
            </a:pPr>
            <a:r>
              <a:rPr lang="en-US" sz="2400" dirty="0">
                <a:solidFill>
                  <a:srgbClr val="C00000"/>
                </a:solidFill>
              </a:rPr>
              <a:t>Bus Topology: </a:t>
            </a:r>
          </a:p>
          <a:p>
            <a:pPr>
              <a:lnSpc>
                <a:spcPct val="90000"/>
              </a:lnSpc>
              <a:buClr>
                <a:schemeClr val="accent1">
                  <a:lumMod val="75000"/>
                </a:schemeClr>
              </a:buClr>
            </a:pPr>
            <a:r>
              <a:rPr lang="en-US" altLang="en-US" sz="2000" dirty="0"/>
              <a:t>It is the simplest network topology. It consists of a </a:t>
            </a:r>
            <a:r>
              <a:rPr lang="en-US" altLang="en-US" sz="2000" dirty="0">
                <a:solidFill>
                  <a:srgbClr val="C00000"/>
                </a:solidFill>
              </a:rPr>
              <a:t>single cable (trunk)</a:t>
            </a:r>
            <a:r>
              <a:rPr lang="en-US" altLang="en-US" sz="2000" dirty="0"/>
              <a:t> that runs to every workstation (node). </a:t>
            </a:r>
            <a:r>
              <a:rPr lang="en-US" altLang="en-US" sz="2000" dirty="0">
                <a:solidFill>
                  <a:srgbClr val="00B050"/>
                </a:solidFill>
              </a:rPr>
              <a:t>Only one computer can send a message at a time.</a:t>
            </a:r>
          </a:p>
          <a:p>
            <a:pPr>
              <a:lnSpc>
                <a:spcPct val="90000"/>
              </a:lnSpc>
              <a:buClr>
                <a:schemeClr val="accent1">
                  <a:lumMod val="75000"/>
                </a:schemeClr>
              </a:buClr>
            </a:pPr>
            <a:r>
              <a:rPr lang="en-US" altLang="en-US" sz="2000" dirty="0"/>
              <a:t>This topology uses the least amount of cabling, but also covers the shortest amount of distance.</a:t>
            </a:r>
          </a:p>
          <a:p>
            <a:pPr>
              <a:lnSpc>
                <a:spcPct val="90000"/>
              </a:lnSpc>
              <a:buClr>
                <a:schemeClr val="accent1">
                  <a:lumMod val="75000"/>
                </a:schemeClr>
              </a:buClr>
            </a:pPr>
            <a:r>
              <a:rPr lang="en-US" altLang="en-US" sz="2000" dirty="0"/>
              <a:t>If the cable (trunk) is damaged, the whole network fails.</a:t>
            </a:r>
          </a:p>
          <a:p>
            <a:pPr>
              <a:lnSpc>
                <a:spcPct val="90000"/>
              </a:lnSpc>
              <a:buClr>
                <a:schemeClr val="accent1">
                  <a:lumMod val="75000"/>
                </a:schemeClr>
              </a:buClr>
            </a:pPr>
            <a:r>
              <a:rPr lang="en-US" altLang="en-US" sz="2000" dirty="0">
                <a:solidFill>
                  <a:srgbClr val="FF0000"/>
                </a:solidFill>
              </a:rPr>
              <a:t>Each computer shares the same data and address path. With a bus topology, messages pass through the trunk, and each workstation checks to see if the message is addressed to itself. If the address of the message matches the workstation’s address, the network adapter copies the message to the card’s on-board memory.</a:t>
            </a:r>
          </a:p>
          <a:p>
            <a:pPr marL="0" indent="0">
              <a:buSzPct val="90000"/>
              <a:buNone/>
            </a:pPr>
            <a:endParaRPr lang="en-US" sz="2000" dirty="0"/>
          </a:p>
          <a:p>
            <a:pPr marL="0" indent="0">
              <a:buSzPct val="90000"/>
              <a:buNone/>
            </a:pPr>
            <a:endParaRPr lang="en-US" sz="2400" dirty="0"/>
          </a:p>
        </p:txBody>
      </p:sp>
    </p:spTree>
    <p:extLst>
      <p:ext uri="{BB962C8B-B14F-4D97-AF65-F5344CB8AC3E}">
        <p14:creationId xmlns:p14="http://schemas.microsoft.com/office/powerpoint/2010/main" val="328778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447800" y="311943"/>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1066800" y="1268015"/>
            <a:ext cx="8991600" cy="4572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457200" indent="-457200">
              <a:buClr>
                <a:schemeClr val="accent1">
                  <a:lumMod val="75000"/>
                </a:schemeClr>
              </a:buClr>
              <a:buSzPct val="90000"/>
              <a:buAutoNum type="alphaUcPeriod"/>
            </a:pPr>
            <a:r>
              <a:rPr lang="en-US" sz="2400" dirty="0">
                <a:solidFill>
                  <a:srgbClr val="C00000"/>
                </a:solidFill>
              </a:rPr>
              <a:t>Bus Topology: </a:t>
            </a:r>
            <a:endParaRPr lang="en-US" sz="2000" dirty="0"/>
          </a:p>
          <a:p>
            <a:pPr marL="0" indent="0">
              <a:buSzPct val="90000"/>
              <a:buNone/>
            </a:pP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2410078983"/>
              </p:ext>
            </p:extLst>
          </p:nvPr>
        </p:nvGraphicFramePr>
        <p:xfrm>
          <a:off x="76200" y="2114550"/>
          <a:ext cx="8991600" cy="1905001"/>
        </p:xfrm>
        <a:graphic>
          <a:graphicData uri="http://schemas.openxmlformats.org/drawingml/2006/table">
            <a:tbl>
              <a:tblPr firstRow="1" bandRow="1">
                <a:tableStyleId>{5C22544A-7EE6-4342-B048-85BDC9FD1C3A}</a:tableStyleId>
              </a:tblPr>
              <a:tblGrid>
                <a:gridCol w="4364522">
                  <a:extLst>
                    <a:ext uri="{9D8B030D-6E8A-4147-A177-3AD203B41FA5}">
                      <a16:colId xmlns:a16="http://schemas.microsoft.com/office/drawing/2014/main" val="3790724387"/>
                    </a:ext>
                  </a:extLst>
                </a:gridCol>
                <a:gridCol w="4627078">
                  <a:extLst>
                    <a:ext uri="{9D8B030D-6E8A-4147-A177-3AD203B41FA5}">
                      <a16:colId xmlns:a16="http://schemas.microsoft.com/office/drawing/2014/main" val="2545559869"/>
                    </a:ext>
                  </a:extLst>
                </a:gridCol>
              </a:tblGrid>
              <a:tr h="558085">
                <a:tc>
                  <a:txBody>
                    <a:bodyPr/>
                    <a:lstStyle/>
                    <a:p>
                      <a:pPr algn="ctr"/>
                      <a:r>
                        <a:rPr lang="en-US" sz="2000" dirty="0"/>
                        <a:t>Advantages</a:t>
                      </a:r>
                    </a:p>
                  </a:txBody>
                  <a:tcPr/>
                </a:tc>
                <a:tc>
                  <a:txBody>
                    <a:bodyPr/>
                    <a:lstStyle/>
                    <a:p>
                      <a:pPr algn="ctr"/>
                      <a:r>
                        <a:rPr lang="en-US" sz="2000" dirty="0"/>
                        <a:t>Disadvantages</a:t>
                      </a:r>
                    </a:p>
                  </a:txBody>
                  <a:tcPr/>
                </a:tc>
                <a:extLst>
                  <a:ext uri="{0D108BD9-81ED-4DB2-BD59-A6C34878D82A}">
                    <a16:rowId xmlns:a16="http://schemas.microsoft.com/office/drawing/2014/main" val="1547804323"/>
                  </a:ext>
                </a:extLst>
              </a:tr>
              <a:tr h="1346916">
                <a:tc>
                  <a:txBody>
                    <a:bodyPr/>
                    <a:lstStyle/>
                    <a:p>
                      <a:pPr marL="119063" indent="-119063" algn="l" rtl="0" eaLnBrk="1" hangingPunct="1">
                        <a:buFont typeface="Arial" panose="020B0604020202020204" pitchFamily="34" charset="0"/>
                        <a:buChar char="•"/>
                        <a:defRPr/>
                      </a:pPr>
                      <a:r>
                        <a:rPr lang="en-IN" sz="1600" kern="1200" dirty="0">
                          <a:solidFill>
                            <a:schemeClr val="dk1"/>
                          </a:solidFill>
                          <a:latin typeface="+mn-lt"/>
                          <a:ea typeface="+mn-ea"/>
                          <a:cs typeface="+mn-cs"/>
                        </a:rPr>
                        <a:t>Cheap</a:t>
                      </a:r>
                      <a:r>
                        <a:rPr lang="en-IN" sz="1600" kern="1200" baseline="0" dirty="0">
                          <a:solidFill>
                            <a:schemeClr val="dk1"/>
                          </a:solidFill>
                          <a:latin typeface="+mn-lt"/>
                          <a:ea typeface="+mn-ea"/>
                          <a:cs typeface="+mn-cs"/>
                        </a:rPr>
                        <a:t> and</a:t>
                      </a:r>
                      <a:r>
                        <a:rPr lang="en-IN" sz="1600" kern="1200" dirty="0">
                          <a:solidFill>
                            <a:schemeClr val="dk1"/>
                          </a:solidFill>
                          <a:latin typeface="+mn-lt"/>
                          <a:ea typeface="+mn-ea"/>
                          <a:cs typeface="+mn-cs"/>
                        </a:rPr>
                        <a:t> easy to install</a:t>
                      </a:r>
                    </a:p>
                    <a:p>
                      <a:pPr marL="119063" indent="-119063" algn="l" rtl="0" eaLnBrk="1" hangingPunct="1">
                        <a:buFont typeface="Arial" panose="020B0604020202020204" pitchFamily="34" charset="0"/>
                        <a:buChar char="•"/>
                        <a:defRPr/>
                      </a:pPr>
                      <a:r>
                        <a:rPr lang="en-IN" sz="1600" kern="1200" dirty="0">
                          <a:solidFill>
                            <a:schemeClr val="dk1"/>
                          </a:solidFill>
                          <a:latin typeface="+mn-lt"/>
                          <a:ea typeface="+mn-ea"/>
                          <a:cs typeface="+mn-cs"/>
                        </a:rPr>
                        <a:t>Needs least cabling requirements </a:t>
                      </a:r>
                    </a:p>
                    <a:p>
                      <a:pPr marL="119063" indent="-119063" algn="l" rtl="0" eaLnBrk="1" hangingPunct="1">
                        <a:buFont typeface="Arial" panose="020B0604020202020204" pitchFamily="34" charset="0"/>
                        <a:buChar char="•"/>
                        <a:defRPr/>
                      </a:pPr>
                      <a:r>
                        <a:rPr lang="en-IN" sz="1600" kern="1200" dirty="0">
                          <a:solidFill>
                            <a:schemeClr val="dk1"/>
                          </a:solidFill>
                          <a:latin typeface="+mn-lt"/>
                          <a:ea typeface="+mn-ea"/>
                          <a:cs typeface="+mn-cs"/>
                        </a:rPr>
                        <a:t>Best suited for small networks</a:t>
                      </a:r>
                    </a:p>
                  </a:txBody>
                  <a:tcPr/>
                </a:tc>
                <a:tc>
                  <a:txBody>
                    <a:bodyPr/>
                    <a:lstStyle/>
                    <a:p>
                      <a:pPr marL="119063" indent="-119063" eaLnBrk="1" hangingPunct="1">
                        <a:buFont typeface="Arial" panose="020B0604020202020204" pitchFamily="34" charset="0"/>
                        <a:buChar char="•"/>
                        <a:defRPr/>
                      </a:pPr>
                      <a:r>
                        <a:rPr lang="en-IN" sz="1600" dirty="0"/>
                        <a:t>Limits number of nodes that can be connected</a:t>
                      </a:r>
                    </a:p>
                    <a:p>
                      <a:pPr marL="119063" indent="-119063" eaLnBrk="1" hangingPunct="1">
                        <a:buFont typeface="Arial" panose="020B0604020202020204" pitchFamily="34" charset="0"/>
                        <a:buChar char="•"/>
                        <a:defRPr/>
                      </a:pPr>
                      <a:r>
                        <a:rPr lang="en-IN" sz="1600" dirty="0"/>
                        <a:t>Difficult to add nodes to existing</a:t>
                      </a:r>
                      <a:r>
                        <a:rPr lang="en-IN" sz="1600" baseline="0" dirty="0"/>
                        <a:t> network</a:t>
                      </a:r>
                      <a:endParaRPr lang="en-IN" sz="1600" dirty="0"/>
                    </a:p>
                    <a:p>
                      <a:pPr marL="119063" indent="-119063" eaLnBrk="1" hangingPunct="1">
                        <a:buFont typeface="Arial" panose="020B0604020202020204" pitchFamily="34" charset="0"/>
                        <a:buChar char="•"/>
                        <a:defRPr/>
                      </a:pPr>
                      <a:r>
                        <a:rPr lang="en-IN" sz="1600" baseline="0" dirty="0"/>
                        <a:t>If the cable breaks, the network fails</a:t>
                      </a:r>
                      <a:endParaRPr lang="en-IN" sz="1600" dirty="0"/>
                    </a:p>
                  </a:txBody>
                  <a:tcPr/>
                </a:tc>
                <a:extLst>
                  <a:ext uri="{0D108BD9-81ED-4DB2-BD59-A6C34878D82A}">
                    <a16:rowId xmlns:a16="http://schemas.microsoft.com/office/drawing/2014/main" val="4214124939"/>
                  </a:ext>
                </a:extLst>
              </a:tr>
            </a:tbl>
          </a:graphicData>
        </a:graphic>
      </p:graphicFrame>
    </p:spTree>
    <p:extLst>
      <p:ext uri="{BB962C8B-B14F-4D97-AF65-F5344CB8AC3E}">
        <p14:creationId xmlns:p14="http://schemas.microsoft.com/office/powerpoint/2010/main" val="1991161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447800" y="302316"/>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1066800" y="1047750"/>
            <a:ext cx="80772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B. Star Topology: </a:t>
            </a:r>
            <a:r>
              <a:rPr lang="en-US" altLang="en-US" sz="2400" dirty="0"/>
              <a:t>A configuration that centers around a hub/switch to which all nodes are connected, and through which all messages are sent.</a:t>
            </a:r>
          </a:p>
          <a:p>
            <a:pPr marL="0" indent="0">
              <a:buSzPct val="90000"/>
              <a:buNone/>
            </a:pPr>
            <a:endParaRPr lang="en-US" sz="2400" dirty="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0" y="1962150"/>
            <a:ext cx="3581400" cy="3181349"/>
          </a:xfrm>
          <a:prstGeom prst="rect">
            <a:avLst/>
          </a:prstGeom>
        </p:spPr>
      </p:pic>
      <p:sp>
        <p:nvSpPr>
          <p:cNvPr id="2" name="TextBox 1"/>
          <p:cNvSpPr txBox="1"/>
          <p:nvPr/>
        </p:nvSpPr>
        <p:spPr>
          <a:xfrm>
            <a:off x="7315200" y="1962150"/>
            <a:ext cx="990600" cy="400110"/>
          </a:xfrm>
          <a:prstGeom prst="rect">
            <a:avLst/>
          </a:prstGeom>
          <a:noFill/>
        </p:spPr>
        <p:txBody>
          <a:bodyPr wrap="square" rtlCol="0">
            <a:spAutoFit/>
          </a:bodyPr>
          <a:lstStyle/>
          <a:p>
            <a:r>
              <a:rPr lang="en-US" sz="2000" b="1" dirty="0"/>
              <a:t>Switch</a:t>
            </a:r>
          </a:p>
        </p:txBody>
      </p:sp>
    </p:spTree>
    <p:extLst>
      <p:ext uri="{BB962C8B-B14F-4D97-AF65-F5344CB8AC3E}">
        <p14:creationId xmlns:p14="http://schemas.microsoft.com/office/powerpoint/2010/main" val="3141350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4478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1066800" y="971550"/>
            <a:ext cx="80772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B. Star Topology: </a:t>
            </a:r>
          </a:p>
          <a:p>
            <a:pPr marL="320040" lvl="1" indent="-320040">
              <a:lnSpc>
                <a:spcPct val="90000"/>
              </a:lnSpc>
              <a:spcBef>
                <a:spcPts val="700"/>
              </a:spcBef>
              <a:buClr>
                <a:schemeClr val="accent1">
                  <a:lumMod val="75000"/>
                </a:schemeClr>
              </a:buClr>
              <a:buSzPct val="60000"/>
              <a:buFont typeface="Wingdings"/>
              <a:buChar char=""/>
            </a:pPr>
            <a:r>
              <a:rPr lang="en-US" altLang="en-US" sz="2000" dirty="0"/>
              <a:t>The most common type of topologies in LANs.</a:t>
            </a:r>
          </a:p>
          <a:p>
            <a:pPr marL="320040" lvl="1" indent="-320040">
              <a:lnSpc>
                <a:spcPct val="90000"/>
              </a:lnSpc>
              <a:spcBef>
                <a:spcPts val="700"/>
              </a:spcBef>
              <a:buClr>
                <a:schemeClr val="accent1">
                  <a:lumMod val="75000"/>
                </a:schemeClr>
              </a:buClr>
              <a:buSzPct val="60000"/>
              <a:buFont typeface="Wingdings"/>
              <a:buChar char=""/>
            </a:pPr>
            <a:r>
              <a:rPr lang="en-US" altLang="en-US" sz="2000" dirty="0"/>
              <a:t>A star topology connects each device to a central device called a </a:t>
            </a:r>
            <a:r>
              <a:rPr lang="en-US" altLang="en-US" sz="2000" i="1" dirty="0"/>
              <a:t>hub (or switch)</a:t>
            </a:r>
            <a:r>
              <a:rPr lang="en-US" altLang="en-US" sz="2000" dirty="0"/>
              <a:t>, making it very easy to add a new workstation (node). </a:t>
            </a:r>
          </a:p>
          <a:p>
            <a:pPr marL="320040" lvl="1" indent="-320040">
              <a:lnSpc>
                <a:spcPct val="90000"/>
              </a:lnSpc>
              <a:spcBef>
                <a:spcPts val="700"/>
              </a:spcBef>
              <a:buClr>
                <a:schemeClr val="accent1">
                  <a:lumMod val="75000"/>
                </a:schemeClr>
              </a:buClr>
              <a:buSzPct val="60000"/>
              <a:buFont typeface="Wingdings"/>
              <a:buChar char=""/>
            </a:pPr>
            <a:r>
              <a:rPr lang="en-US" altLang="en-US" sz="2000" dirty="0"/>
              <a:t>All data transferred from one computer to another passes through the hub/switch.</a:t>
            </a:r>
          </a:p>
          <a:p>
            <a:pPr marL="320040" lvl="1" indent="-320040">
              <a:lnSpc>
                <a:spcPct val="90000"/>
              </a:lnSpc>
              <a:spcBef>
                <a:spcPts val="700"/>
              </a:spcBef>
              <a:buClr>
                <a:schemeClr val="accent1">
                  <a:lumMod val="75000"/>
                </a:schemeClr>
              </a:buClr>
              <a:buSzPct val="60000"/>
              <a:buFont typeface="Wingdings"/>
              <a:buChar char=""/>
            </a:pPr>
            <a:r>
              <a:rPr lang="en-US" altLang="en-US" sz="2000" dirty="0"/>
              <a:t>If any workstation goes down it does not affect the entire network. But, as you might expect, if the hub/switch goes down, the entire network goes down. </a:t>
            </a:r>
          </a:p>
          <a:p>
            <a:pPr marL="320040" lvl="1" indent="-320040">
              <a:lnSpc>
                <a:spcPct val="90000"/>
              </a:lnSpc>
              <a:spcBef>
                <a:spcPts val="700"/>
              </a:spcBef>
              <a:buClr>
                <a:schemeClr val="accent1">
                  <a:lumMod val="75000"/>
                </a:schemeClr>
              </a:buClr>
              <a:buSzPct val="60000"/>
              <a:buFont typeface="Wingdings"/>
              <a:buChar char=""/>
            </a:pPr>
            <a:r>
              <a:rPr lang="en-US" altLang="en-US" sz="2000" dirty="0"/>
              <a:t>Depending on the intelligence of hub/switch, two or more  computers may send message at the same time.</a:t>
            </a:r>
          </a:p>
          <a:p>
            <a:pPr marL="0" indent="0">
              <a:buSzPct val="90000"/>
              <a:buNone/>
            </a:pPr>
            <a:endParaRPr lang="en-US" sz="2400" dirty="0"/>
          </a:p>
          <a:p>
            <a:pPr marL="0" indent="0">
              <a:buSzPct val="90000"/>
              <a:buNone/>
            </a:pPr>
            <a:endParaRPr lang="en-US" sz="2400" dirty="0"/>
          </a:p>
        </p:txBody>
      </p:sp>
    </p:spTree>
    <p:extLst>
      <p:ext uri="{BB962C8B-B14F-4D97-AF65-F5344CB8AC3E}">
        <p14:creationId xmlns:p14="http://schemas.microsoft.com/office/powerpoint/2010/main" val="353779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990600" y="1081398"/>
            <a:ext cx="8991600" cy="609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B. Star Topology: </a:t>
            </a:r>
            <a:endParaRPr lang="en-US" altLang="en-US" sz="2000" dirty="0"/>
          </a:p>
          <a:p>
            <a:pPr marL="0" indent="0">
              <a:buSzPct val="90000"/>
              <a:buNone/>
            </a:pPr>
            <a:endParaRPr lang="en-US" sz="2400" dirty="0"/>
          </a:p>
          <a:p>
            <a:pPr marL="0" indent="0">
              <a:buSzPct val="90000"/>
              <a:buNone/>
            </a:pP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3761773640"/>
              </p:ext>
            </p:extLst>
          </p:nvPr>
        </p:nvGraphicFramePr>
        <p:xfrm>
          <a:off x="76200" y="1919909"/>
          <a:ext cx="8915400" cy="1871041"/>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3486487564"/>
                    </a:ext>
                  </a:extLst>
                </a:gridCol>
                <a:gridCol w="4457700">
                  <a:extLst>
                    <a:ext uri="{9D8B030D-6E8A-4147-A177-3AD203B41FA5}">
                      <a16:colId xmlns:a16="http://schemas.microsoft.com/office/drawing/2014/main" val="2925771910"/>
                    </a:ext>
                  </a:extLst>
                </a:gridCol>
              </a:tblGrid>
              <a:tr h="512136">
                <a:tc>
                  <a:txBody>
                    <a:bodyPr/>
                    <a:lstStyle/>
                    <a:p>
                      <a:pPr algn="ctr"/>
                      <a:r>
                        <a:rPr lang="en-US" sz="2000" dirty="0"/>
                        <a:t>Advantages</a:t>
                      </a:r>
                    </a:p>
                  </a:txBody>
                  <a:tcPr/>
                </a:tc>
                <a:tc>
                  <a:txBody>
                    <a:bodyPr/>
                    <a:lstStyle/>
                    <a:p>
                      <a:pPr algn="ctr"/>
                      <a:r>
                        <a:rPr lang="en-US" sz="2000" dirty="0"/>
                        <a:t>Disadvantages</a:t>
                      </a:r>
                    </a:p>
                  </a:txBody>
                  <a:tcPr/>
                </a:tc>
                <a:extLst>
                  <a:ext uri="{0D108BD9-81ED-4DB2-BD59-A6C34878D82A}">
                    <a16:rowId xmlns:a16="http://schemas.microsoft.com/office/drawing/2014/main" val="1034689600"/>
                  </a:ext>
                </a:extLst>
              </a:tr>
              <a:tr h="1358905">
                <a:tc>
                  <a:txBody>
                    <a:bodyPr/>
                    <a:lstStyle/>
                    <a:p>
                      <a:pPr marL="119063" marR="0" lvl="0" indent="-1190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a:solidFill>
                            <a:schemeClr val="dk1"/>
                          </a:solidFill>
                          <a:latin typeface="+mn-lt"/>
                          <a:ea typeface="+mn-ea"/>
                          <a:cs typeface="+mn-cs"/>
                        </a:rPr>
                        <a:t>Easy to install and wire. </a:t>
                      </a:r>
                    </a:p>
                    <a:p>
                      <a:pPr marL="119063" indent="-119063" algn="l" rtl="0" eaLnBrk="1" hangingPunct="1">
                        <a:buFont typeface="Arial" panose="020B0604020202020204" pitchFamily="34" charset="0"/>
                        <a:buChar char="•"/>
                        <a:defRPr/>
                      </a:pPr>
                      <a:r>
                        <a:rPr lang="en-IN" sz="1600" kern="1200" dirty="0">
                          <a:solidFill>
                            <a:schemeClr val="dk1"/>
                          </a:solidFill>
                          <a:latin typeface="+mn-lt"/>
                          <a:ea typeface="+mn-ea"/>
                          <a:cs typeface="+mn-cs"/>
                        </a:rPr>
                        <a:t>Easier to expand than a bus or ring topology.</a:t>
                      </a:r>
                    </a:p>
                    <a:p>
                      <a:pPr marL="119063" indent="-119063" algn="l" rtl="0" eaLnBrk="1" hangingPunct="1">
                        <a:buFont typeface="Arial" panose="020B0604020202020204" pitchFamily="34" charset="0"/>
                        <a:buChar char="•"/>
                        <a:defRPr/>
                      </a:pPr>
                      <a:r>
                        <a:rPr lang="en-IN" sz="1600" kern="1200" dirty="0">
                          <a:solidFill>
                            <a:schemeClr val="dk1"/>
                          </a:solidFill>
                          <a:latin typeface="+mn-lt"/>
                          <a:ea typeface="+mn-ea"/>
                          <a:cs typeface="+mn-cs"/>
                        </a:rPr>
                        <a:t>If</a:t>
                      </a:r>
                      <a:r>
                        <a:rPr lang="en-IN" sz="1600" kern="1200" baseline="0" dirty="0">
                          <a:solidFill>
                            <a:schemeClr val="dk1"/>
                          </a:solidFill>
                          <a:latin typeface="+mn-lt"/>
                          <a:ea typeface="+mn-ea"/>
                          <a:cs typeface="+mn-cs"/>
                        </a:rPr>
                        <a:t> a workstation cable breaks, the network still works (fault-tolerant).</a:t>
                      </a:r>
                      <a:endParaRPr lang="en-IN" sz="1600" kern="1200" dirty="0">
                        <a:solidFill>
                          <a:schemeClr val="dk1"/>
                        </a:solidFill>
                        <a:latin typeface="+mn-lt"/>
                        <a:ea typeface="+mn-ea"/>
                        <a:cs typeface="+mn-cs"/>
                      </a:endParaRPr>
                    </a:p>
                  </a:txBody>
                  <a:tcPr/>
                </a:tc>
                <a:tc>
                  <a:txBody>
                    <a:bodyPr/>
                    <a:lstStyle/>
                    <a:p>
                      <a:pPr marL="119063" indent="-119063" algn="l" rtl="0" eaLnBrk="1" hangingPunct="1">
                        <a:buFont typeface="Arial" panose="020B0604020202020204" pitchFamily="34" charset="0"/>
                        <a:buChar char="•"/>
                        <a:defRPr/>
                      </a:pPr>
                      <a:r>
                        <a:rPr lang="en-IN" sz="1600" kern="1200" baseline="0" dirty="0">
                          <a:solidFill>
                            <a:schemeClr val="dk1"/>
                          </a:solidFill>
                          <a:latin typeface="+mn-lt"/>
                          <a:ea typeface="+mn-ea"/>
                          <a:cs typeface="+mn-cs"/>
                        </a:rPr>
                        <a:t>Requires more cable length than a bus topology. </a:t>
                      </a:r>
                    </a:p>
                    <a:p>
                      <a:pPr marL="119063" indent="-119063" algn="l" rtl="0" eaLnBrk="1" hangingPunct="1">
                        <a:buFont typeface="Arial" panose="020B0604020202020204" pitchFamily="34" charset="0"/>
                        <a:buChar char="•"/>
                        <a:defRPr/>
                      </a:pPr>
                      <a:r>
                        <a:rPr lang="en-IN" sz="1600" kern="1200" baseline="0" dirty="0">
                          <a:solidFill>
                            <a:schemeClr val="dk1"/>
                          </a:solidFill>
                          <a:latin typeface="+mn-lt"/>
                          <a:ea typeface="+mn-ea"/>
                          <a:cs typeface="+mn-cs"/>
                        </a:rPr>
                        <a:t>If the hub/switch fails, the network breaks down. </a:t>
                      </a:r>
                    </a:p>
                    <a:p>
                      <a:pPr marL="119063" indent="-119063" algn="l" rtl="0" eaLnBrk="1" hangingPunct="1">
                        <a:buFont typeface="Arial" panose="020B0604020202020204" pitchFamily="34" charset="0"/>
                        <a:buChar char="•"/>
                        <a:defRPr/>
                      </a:pPr>
                      <a:r>
                        <a:rPr lang="en-IN" sz="1600" kern="1200" baseline="0" dirty="0">
                          <a:solidFill>
                            <a:schemeClr val="dk1"/>
                          </a:solidFill>
                          <a:latin typeface="+mn-lt"/>
                          <a:ea typeface="+mn-ea"/>
                          <a:cs typeface="+mn-cs"/>
                        </a:rPr>
                        <a:t>More expensive than bus topology because of the cost of the hubs/switches.</a:t>
                      </a:r>
                    </a:p>
                  </a:txBody>
                  <a:tcPr/>
                </a:tc>
                <a:extLst>
                  <a:ext uri="{0D108BD9-81ED-4DB2-BD59-A6C34878D82A}">
                    <a16:rowId xmlns:a16="http://schemas.microsoft.com/office/drawing/2014/main" val="1866973654"/>
                  </a:ext>
                </a:extLst>
              </a:tr>
            </a:tbl>
          </a:graphicData>
        </a:graphic>
      </p:graphicFrame>
    </p:spTree>
    <p:extLst>
      <p:ext uri="{BB962C8B-B14F-4D97-AF65-F5344CB8AC3E}">
        <p14:creationId xmlns:p14="http://schemas.microsoft.com/office/powerpoint/2010/main" val="880477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350043"/>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990600" y="1028175"/>
            <a:ext cx="8077200" cy="990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C. Ring Topology: </a:t>
            </a:r>
            <a:r>
              <a:rPr lang="en-US" altLang="en-US" sz="2400" dirty="0"/>
              <a:t>A configuration that connects all nodes in a closed loop on which messages travel in one direction via token passing.</a:t>
            </a:r>
          </a:p>
          <a:p>
            <a:pPr marL="0" lvl="1" indent="0">
              <a:lnSpc>
                <a:spcPct val="90000"/>
              </a:lnSpc>
              <a:spcBef>
                <a:spcPts val="700"/>
              </a:spcBef>
              <a:buClr>
                <a:schemeClr val="accent2"/>
              </a:buClr>
              <a:buSzPct val="60000"/>
              <a:buNone/>
            </a:pPr>
            <a:endParaRPr lang="en-US" altLang="en-US" sz="2400" dirty="0"/>
          </a:p>
          <a:p>
            <a:pPr marL="0" indent="0">
              <a:buSzPct val="90000"/>
              <a:buNone/>
            </a:pPr>
            <a:endParaRPr lang="en-US" altLang="en-US" sz="2400" dirty="0"/>
          </a:p>
          <a:p>
            <a:pPr marL="0" indent="0">
              <a:buSzPct val="90000"/>
              <a:buNone/>
            </a:pPr>
            <a:endParaRPr lang="en-US" altLang="en-US" sz="2400" dirty="0"/>
          </a:p>
          <a:p>
            <a:pPr marL="0" indent="0">
              <a:buSzPct val="90000"/>
              <a:buNone/>
            </a:pP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158316" y="2115852"/>
            <a:ext cx="2909483" cy="2362200"/>
          </a:xfrm>
          <a:prstGeom prst="rect">
            <a:avLst/>
          </a:prstGeom>
        </p:spPr>
      </p:pic>
      <p:sp>
        <p:nvSpPr>
          <p:cNvPr id="118" name="Content Placeholder 2"/>
          <p:cNvSpPr txBox="1">
            <a:spLocks/>
          </p:cNvSpPr>
          <p:nvPr/>
        </p:nvSpPr>
        <p:spPr>
          <a:xfrm>
            <a:off x="983343" y="2136519"/>
            <a:ext cx="5174974" cy="23622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Clr>
                <a:schemeClr val="accent1">
                  <a:lumMod val="75000"/>
                </a:schemeClr>
              </a:buClr>
            </a:pPr>
            <a:r>
              <a:rPr lang="en-US" altLang="en-US" sz="2000" dirty="0"/>
              <a:t>Each computer is connected to two other neighboring computers, creating a unidirectional path where messages move from one node to another. </a:t>
            </a:r>
          </a:p>
          <a:p>
            <a:pPr>
              <a:buClr>
                <a:schemeClr val="accent1">
                  <a:lumMod val="75000"/>
                </a:schemeClr>
              </a:buClr>
            </a:pPr>
            <a:r>
              <a:rPr lang="en-US" altLang="en-US" sz="2000" dirty="0"/>
              <a:t>Each entity participating in the ring reads a message, then regenerates it and hands it to its neighbor on a different network cable, until it reaches the desired destination.</a:t>
            </a:r>
          </a:p>
          <a:p>
            <a:pPr marL="0" indent="0">
              <a:buSzPct val="90000"/>
              <a:buNone/>
            </a:pPr>
            <a:endParaRPr lang="en-US" altLang="en-US" sz="2000" dirty="0"/>
          </a:p>
          <a:p>
            <a:pPr marL="0" indent="0">
              <a:buSzPct val="90000"/>
              <a:buNone/>
            </a:pPr>
            <a:endParaRPr lang="en-US" altLang="en-US" sz="2000" dirty="0"/>
          </a:p>
          <a:p>
            <a:pPr marL="0" indent="0">
              <a:buSzPct val="90000"/>
              <a:buNone/>
            </a:pPr>
            <a:endParaRPr lang="en-US" sz="2400" dirty="0"/>
          </a:p>
        </p:txBody>
      </p:sp>
    </p:spTree>
    <p:extLst>
      <p:ext uri="{BB962C8B-B14F-4D97-AF65-F5344CB8AC3E}">
        <p14:creationId xmlns:p14="http://schemas.microsoft.com/office/powerpoint/2010/main" val="179376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500"/>
                                        <p:tgtEl>
                                          <p:spTgt spid="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
                                            <p:txEl>
                                              <p:pRg st="1" end="1"/>
                                            </p:txEl>
                                          </p:spTgt>
                                        </p:tgtEl>
                                        <p:attrNameLst>
                                          <p:attrName>style.visibility</p:attrName>
                                        </p:attrNameLst>
                                      </p:cBhvr>
                                      <p:to>
                                        <p:strVal val="visible"/>
                                      </p:to>
                                    </p:set>
                                    <p:animEffect transition="in" filter="fade">
                                      <p:cBhvr>
                                        <p:cTn id="12" dur="500"/>
                                        <p:tgtEl>
                                          <p:spTgt spid="1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71462"/>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1138322" y="1062257"/>
            <a:ext cx="4281209" cy="4695385"/>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C. Ring Topology:</a:t>
            </a:r>
            <a:r>
              <a:rPr lang="en-US" sz="2100" dirty="0"/>
              <a:t> </a:t>
            </a:r>
          </a:p>
          <a:p>
            <a:pPr marL="0" lvl="1" indent="0">
              <a:lnSpc>
                <a:spcPct val="90000"/>
              </a:lnSpc>
              <a:spcBef>
                <a:spcPts val="700"/>
              </a:spcBef>
              <a:buClr>
                <a:schemeClr val="accent2"/>
              </a:buClr>
              <a:buSzPct val="60000"/>
              <a:buNone/>
            </a:pPr>
            <a:r>
              <a:rPr lang="en-US" altLang="en-US" sz="2000" dirty="0"/>
              <a:t>Typical way to send data is </a:t>
            </a:r>
            <a:r>
              <a:rPr lang="en-US" altLang="en-US" sz="2000" b="1" dirty="0">
                <a:solidFill>
                  <a:srgbClr val="FF0000"/>
                </a:solidFill>
              </a:rPr>
              <a:t>Token Passing:</a:t>
            </a:r>
          </a:p>
          <a:p>
            <a:pPr marL="225425" lvl="2" indent="-225425">
              <a:lnSpc>
                <a:spcPct val="90000"/>
              </a:lnSpc>
              <a:spcBef>
                <a:spcPts val="700"/>
              </a:spcBef>
              <a:buClr>
                <a:schemeClr val="accent1">
                  <a:lumMod val="75000"/>
                </a:schemeClr>
              </a:buClr>
              <a:buSzPct val="90000"/>
              <a:buFont typeface="+mj-lt"/>
              <a:buAutoNum type="arabicPeriod"/>
            </a:pPr>
            <a:r>
              <a:rPr lang="en-US" altLang="en-US" sz="1800" dirty="0"/>
              <a:t>Token moves in turn between the connected nodes (A, B, C, D, and E).</a:t>
            </a:r>
          </a:p>
          <a:p>
            <a:pPr marL="225425" lvl="2" indent="-225425">
              <a:lnSpc>
                <a:spcPct val="90000"/>
              </a:lnSpc>
              <a:spcBef>
                <a:spcPts val="700"/>
              </a:spcBef>
              <a:buClr>
                <a:schemeClr val="accent1">
                  <a:lumMod val="75000"/>
                </a:schemeClr>
              </a:buClr>
              <a:buSzPct val="90000"/>
              <a:buFont typeface="+mj-lt"/>
              <a:buAutoNum type="arabicPeriod"/>
            </a:pPr>
            <a:r>
              <a:rPr lang="en-US" altLang="en-US" sz="1800" dirty="0"/>
              <a:t>Computer (A) wishing to send data should wait until it gets the token. The computer which gets the token is given the right to send data.</a:t>
            </a:r>
          </a:p>
          <a:p>
            <a:pPr marL="225425" lvl="2" indent="-225425">
              <a:lnSpc>
                <a:spcPct val="90000"/>
              </a:lnSpc>
              <a:spcBef>
                <a:spcPts val="700"/>
              </a:spcBef>
              <a:buClr>
                <a:schemeClr val="accent1">
                  <a:lumMod val="75000"/>
                </a:schemeClr>
              </a:buClr>
              <a:buSzPct val="90000"/>
              <a:buFont typeface="+mj-lt"/>
              <a:buAutoNum type="arabicPeriod"/>
            </a:pPr>
            <a:r>
              <a:rPr lang="en-US" altLang="en-US" sz="1800" dirty="0"/>
              <a:t>When data is received by the desired destination (C), it sends an acknowledgment to the source (A).</a:t>
            </a:r>
          </a:p>
        </p:txBody>
      </p:sp>
      <p:pic>
        <p:nvPicPr>
          <p:cNvPr id="7" name="Picture 82" descr="ri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0200" y="1276350"/>
            <a:ext cx="3300413" cy="366553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3"/>
          <p:cNvSpPr>
            <a:spLocks noChangeArrowheads="1"/>
          </p:cNvSpPr>
          <p:nvPr/>
        </p:nvSpPr>
        <p:spPr bwMode="auto">
          <a:xfrm>
            <a:off x="6400800" y="1581150"/>
            <a:ext cx="381000" cy="381000"/>
          </a:xfrm>
          <a:prstGeom prst="wedgeEllipseCallout">
            <a:avLst>
              <a:gd name="adj1" fmla="val -56250"/>
              <a:gd name="adj2" fmla="val 55833"/>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sp>
        <p:nvSpPr>
          <p:cNvPr id="10" name="AutoShape 84"/>
          <p:cNvSpPr>
            <a:spLocks noChangeArrowheads="1"/>
          </p:cNvSpPr>
          <p:nvPr/>
        </p:nvSpPr>
        <p:spPr bwMode="auto">
          <a:xfrm>
            <a:off x="7924800" y="1733550"/>
            <a:ext cx="381000" cy="381000"/>
          </a:xfrm>
          <a:prstGeom prst="wedgeEllipseCallout">
            <a:avLst>
              <a:gd name="adj1" fmla="val -61667"/>
              <a:gd name="adj2" fmla="val 60417"/>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grpSp>
        <p:nvGrpSpPr>
          <p:cNvPr id="11" name="Group 85"/>
          <p:cNvGrpSpPr>
            <a:grpSpLocks/>
          </p:cNvGrpSpPr>
          <p:nvPr/>
        </p:nvGrpSpPr>
        <p:grpSpPr bwMode="auto">
          <a:xfrm>
            <a:off x="6400800" y="2266950"/>
            <a:ext cx="2514600" cy="1362075"/>
            <a:chOff x="4032" y="1632"/>
            <a:chExt cx="1584" cy="858"/>
          </a:xfrm>
        </p:grpSpPr>
        <p:sp>
          <p:nvSpPr>
            <p:cNvPr id="12" name="AutoShape 86"/>
            <p:cNvSpPr>
              <a:spLocks noChangeArrowheads="1"/>
            </p:cNvSpPr>
            <p:nvPr/>
          </p:nvSpPr>
          <p:spPr bwMode="auto">
            <a:xfrm>
              <a:off x="5376" y="2250"/>
              <a:ext cx="240" cy="240"/>
            </a:xfrm>
            <a:prstGeom prst="wedgeEllipseCallout">
              <a:avLst>
                <a:gd name="adj1" fmla="val -59167"/>
                <a:gd name="adj2" fmla="val 57083"/>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grpSp>
          <p:nvGrpSpPr>
            <p:cNvPr id="13" name="Group 87"/>
            <p:cNvGrpSpPr>
              <a:grpSpLocks/>
            </p:cNvGrpSpPr>
            <p:nvPr/>
          </p:nvGrpSpPr>
          <p:grpSpPr bwMode="auto">
            <a:xfrm>
              <a:off x="4032" y="1632"/>
              <a:ext cx="576" cy="192"/>
              <a:chOff x="4032" y="1632"/>
              <a:chExt cx="576" cy="192"/>
            </a:xfrm>
          </p:grpSpPr>
          <p:sp>
            <p:nvSpPr>
              <p:cNvPr id="14" name="AutoShape 88"/>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 name="Text Box 89"/>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16" name="Group 90"/>
          <p:cNvGrpSpPr>
            <a:grpSpLocks/>
          </p:cNvGrpSpPr>
          <p:nvPr/>
        </p:nvGrpSpPr>
        <p:grpSpPr bwMode="auto">
          <a:xfrm>
            <a:off x="6400800" y="2266950"/>
            <a:ext cx="1295400" cy="2362200"/>
            <a:chOff x="4032" y="1632"/>
            <a:chExt cx="816" cy="1488"/>
          </a:xfrm>
        </p:grpSpPr>
        <p:sp>
          <p:nvSpPr>
            <p:cNvPr id="17" name="AutoShape 91"/>
            <p:cNvSpPr>
              <a:spLocks noChangeArrowheads="1"/>
            </p:cNvSpPr>
            <p:nvPr/>
          </p:nvSpPr>
          <p:spPr bwMode="auto">
            <a:xfrm>
              <a:off x="4608" y="2880"/>
              <a:ext cx="240" cy="240"/>
            </a:xfrm>
            <a:prstGeom prst="wedgeEllipseCallout">
              <a:avLst>
                <a:gd name="adj1" fmla="val -56667"/>
                <a:gd name="adj2" fmla="val 60000"/>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grpSp>
          <p:nvGrpSpPr>
            <p:cNvPr id="18" name="Group 92"/>
            <p:cNvGrpSpPr>
              <a:grpSpLocks/>
            </p:cNvGrpSpPr>
            <p:nvPr/>
          </p:nvGrpSpPr>
          <p:grpSpPr bwMode="auto">
            <a:xfrm>
              <a:off x="4032" y="1632"/>
              <a:ext cx="576" cy="192"/>
              <a:chOff x="4032" y="1632"/>
              <a:chExt cx="576" cy="192"/>
            </a:xfrm>
          </p:grpSpPr>
          <p:sp>
            <p:nvSpPr>
              <p:cNvPr id="19" name="AutoShape 93"/>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0" name="Text Box 94"/>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21" name="Group 95"/>
          <p:cNvGrpSpPr>
            <a:grpSpLocks/>
          </p:cNvGrpSpPr>
          <p:nvPr/>
        </p:nvGrpSpPr>
        <p:grpSpPr bwMode="auto">
          <a:xfrm>
            <a:off x="5943600" y="2266950"/>
            <a:ext cx="1371600" cy="1143000"/>
            <a:chOff x="3744" y="1632"/>
            <a:chExt cx="864" cy="720"/>
          </a:xfrm>
        </p:grpSpPr>
        <p:sp>
          <p:nvSpPr>
            <p:cNvPr id="22" name="AutoShape 96"/>
            <p:cNvSpPr>
              <a:spLocks noChangeArrowheads="1"/>
            </p:cNvSpPr>
            <p:nvPr/>
          </p:nvSpPr>
          <p:spPr bwMode="auto">
            <a:xfrm>
              <a:off x="3744" y="2112"/>
              <a:ext cx="240" cy="240"/>
            </a:xfrm>
            <a:prstGeom prst="wedgeEllipseCallout">
              <a:avLst>
                <a:gd name="adj1" fmla="val -56667"/>
                <a:gd name="adj2" fmla="val 59583"/>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grpSp>
          <p:nvGrpSpPr>
            <p:cNvPr id="23" name="Group 97"/>
            <p:cNvGrpSpPr>
              <a:grpSpLocks/>
            </p:cNvGrpSpPr>
            <p:nvPr/>
          </p:nvGrpSpPr>
          <p:grpSpPr bwMode="auto">
            <a:xfrm>
              <a:off x="4032" y="1632"/>
              <a:ext cx="576" cy="192"/>
              <a:chOff x="4032" y="1632"/>
              <a:chExt cx="576" cy="192"/>
            </a:xfrm>
          </p:grpSpPr>
          <p:sp>
            <p:nvSpPr>
              <p:cNvPr id="24" name="AutoShape 98"/>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5" name="Text Box 99"/>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26" name="Group 100"/>
          <p:cNvGrpSpPr>
            <a:grpSpLocks/>
          </p:cNvGrpSpPr>
          <p:nvPr/>
        </p:nvGrpSpPr>
        <p:grpSpPr bwMode="auto">
          <a:xfrm>
            <a:off x="6010275" y="2209800"/>
            <a:ext cx="1304925" cy="381000"/>
            <a:chOff x="3786" y="1596"/>
            <a:chExt cx="822" cy="240"/>
          </a:xfrm>
        </p:grpSpPr>
        <p:sp>
          <p:nvSpPr>
            <p:cNvPr id="27" name="AutoShape 101"/>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28" name="Group 102"/>
            <p:cNvGrpSpPr>
              <a:grpSpLocks/>
            </p:cNvGrpSpPr>
            <p:nvPr/>
          </p:nvGrpSpPr>
          <p:grpSpPr bwMode="auto">
            <a:xfrm>
              <a:off x="4032" y="1632"/>
              <a:ext cx="576" cy="192"/>
              <a:chOff x="4032" y="1632"/>
              <a:chExt cx="576" cy="192"/>
            </a:xfrm>
          </p:grpSpPr>
          <p:sp>
            <p:nvSpPr>
              <p:cNvPr id="29" name="AutoShape 103"/>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0" name="Text Box 104"/>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31" name="Group 105"/>
          <p:cNvGrpSpPr>
            <a:grpSpLocks/>
          </p:cNvGrpSpPr>
          <p:nvPr/>
        </p:nvGrpSpPr>
        <p:grpSpPr bwMode="auto">
          <a:xfrm>
            <a:off x="7543800" y="2266950"/>
            <a:ext cx="1304925" cy="381000"/>
            <a:chOff x="3786" y="1596"/>
            <a:chExt cx="822" cy="240"/>
          </a:xfrm>
        </p:grpSpPr>
        <p:sp>
          <p:nvSpPr>
            <p:cNvPr id="32" name="AutoShape 106"/>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33" name="Group 107"/>
            <p:cNvGrpSpPr>
              <a:grpSpLocks/>
            </p:cNvGrpSpPr>
            <p:nvPr/>
          </p:nvGrpSpPr>
          <p:grpSpPr bwMode="auto">
            <a:xfrm>
              <a:off x="4032" y="1632"/>
              <a:ext cx="576" cy="192"/>
              <a:chOff x="4032" y="1632"/>
              <a:chExt cx="576" cy="192"/>
            </a:xfrm>
          </p:grpSpPr>
          <p:sp>
            <p:nvSpPr>
              <p:cNvPr id="34" name="AutoShape 108"/>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5" name="Text Box 109"/>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36" name="Group 110"/>
          <p:cNvGrpSpPr>
            <a:grpSpLocks/>
          </p:cNvGrpSpPr>
          <p:nvPr/>
        </p:nvGrpSpPr>
        <p:grpSpPr bwMode="auto">
          <a:xfrm>
            <a:off x="7839075" y="3638550"/>
            <a:ext cx="1304925" cy="381000"/>
            <a:chOff x="3786" y="1596"/>
            <a:chExt cx="822" cy="240"/>
          </a:xfrm>
        </p:grpSpPr>
        <p:sp>
          <p:nvSpPr>
            <p:cNvPr id="37" name="AutoShape 111"/>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38" name="Group 112"/>
            <p:cNvGrpSpPr>
              <a:grpSpLocks/>
            </p:cNvGrpSpPr>
            <p:nvPr/>
          </p:nvGrpSpPr>
          <p:grpSpPr bwMode="auto">
            <a:xfrm>
              <a:off x="4032" y="1632"/>
              <a:ext cx="576" cy="192"/>
              <a:chOff x="4032" y="1632"/>
              <a:chExt cx="576" cy="192"/>
            </a:xfrm>
          </p:grpSpPr>
          <p:sp>
            <p:nvSpPr>
              <p:cNvPr id="39" name="AutoShape 113"/>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0" name="Text Box 114"/>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41" name="Group 115"/>
          <p:cNvGrpSpPr>
            <a:grpSpLocks/>
          </p:cNvGrpSpPr>
          <p:nvPr/>
        </p:nvGrpSpPr>
        <p:grpSpPr bwMode="auto">
          <a:xfrm>
            <a:off x="7839075" y="3638550"/>
            <a:ext cx="1304925" cy="381000"/>
            <a:chOff x="3786" y="1596"/>
            <a:chExt cx="822" cy="240"/>
          </a:xfrm>
        </p:grpSpPr>
        <p:sp>
          <p:nvSpPr>
            <p:cNvPr id="42" name="AutoShape 116"/>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43" name="Group 117"/>
            <p:cNvGrpSpPr>
              <a:grpSpLocks/>
            </p:cNvGrpSpPr>
            <p:nvPr/>
          </p:nvGrpSpPr>
          <p:grpSpPr bwMode="auto">
            <a:xfrm>
              <a:off x="4032" y="1632"/>
              <a:ext cx="576" cy="192"/>
              <a:chOff x="4032" y="1632"/>
              <a:chExt cx="576" cy="192"/>
            </a:xfrm>
          </p:grpSpPr>
          <p:sp>
            <p:nvSpPr>
              <p:cNvPr id="44" name="AutoShape 118"/>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5" name="Text Box 119"/>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Ack</a:t>
                </a:r>
              </a:p>
            </p:txBody>
          </p:sp>
        </p:grpSp>
      </p:grpSp>
      <p:grpSp>
        <p:nvGrpSpPr>
          <p:cNvPr id="46" name="Group 120"/>
          <p:cNvGrpSpPr>
            <a:grpSpLocks/>
          </p:cNvGrpSpPr>
          <p:nvPr/>
        </p:nvGrpSpPr>
        <p:grpSpPr bwMode="auto">
          <a:xfrm>
            <a:off x="6553200" y="4705350"/>
            <a:ext cx="1304925" cy="381000"/>
            <a:chOff x="3786" y="1596"/>
            <a:chExt cx="822" cy="240"/>
          </a:xfrm>
        </p:grpSpPr>
        <p:sp>
          <p:nvSpPr>
            <p:cNvPr id="47" name="AutoShape 121"/>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48" name="Group 122"/>
            <p:cNvGrpSpPr>
              <a:grpSpLocks/>
            </p:cNvGrpSpPr>
            <p:nvPr/>
          </p:nvGrpSpPr>
          <p:grpSpPr bwMode="auto">
            <a:xfrm>
              <a:off x="4032" y="1632"/>
              <a:ext cx="576" cy="192"/>
              <a:chOff x="4032" y="1632"/>
              <a:chExt cx="576" cy="192"/>
            </a:xfrm>
          </p:grpSpPr>
          <p:sp>
            <p:nvSpPr>
              <p:cNvPr id="49" name="AutoShape 123"/>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0" name="Text Box 124"/>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Ack</a:t>
                </a:r>
              </a:p>
            </p:txBody>
          </p:sp>
        </p:grpSp>
      </p:grpSp>
      <p:grpSp>
        <p:nvGrpSpPr>
          <p:cNvPr id="51" name="Group 125"/>
          <p:cNvGrpSpPr>
            <a:grpSpLocks/>
          </p:cNvGrpSpPr>
          <p:nvPr/>
        </p:nvGrpSpPr>
        <p:grpSpPr bwMode="auto">
          <a:xfrm>
            <a:off x="5334000" y="3486150"/>
            <a:ext cx="1304925" cy="381000"/>
            <a:chOff x="3786" y="1596"/>
            <a:chExt cx="822" cy="240"/>
          </a:xfrm>
        </p:grpSpPr>
        <p:sp>
          <p:nvSpPr>
            <p:cNvPr id="52" name="AutoShape 126"/>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53" name="Group 127"/>
            <p:cNvGrpSpPr>
              <a:grpSpLocks/>
            </p:cNvGrpSpPr>
            <p:nvPr/>
          </p:nvGrpSpPr>
          <p:grpSpPr bwMode="auto">
            <a:xfrm>
              <a:off x="4032" y="1632"/>
              <a:ext cx="576" cy="192"/>
              <a:chOff x="4032" y="1632"/>
              <a:chExt cx="576" cy="192"/>
            </a:xfrm>
          </p:grpSpPr>
          <p:sp>
            <p:nvSpPr>
              <p:cNvPr id="54" name="AutoShape 128"/>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5" name="Text Box 129"/>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Ack</a:t>
                </a:r>
              </a:p>
            </p:txBody>
          </p:sp>
        </p:grpSp>
      </p:grpSp>
      <p:grpSp>
        <p:nvGrpSpPr>
          <p:cNvPr id="56" name="Group 130"/>
          <p:cNvGrpSpPr>
            <a:grpSpLocks/>
          </p:cNvGrpSpPr>
          <p:nvPr/>
        </p:nvGrpSpPr>
        <p:grpSpPr bwMode="auto">
          <a:xfrm>
            <a:off x="5038725" y="1504950"/>
            <a:ext cx="1304925" cy="381000"/>
            <a:chOff x="3174" y="1152"/>
            <a:chExt cx="822" cy="240"/>
          </a:xfrm>
        </p:grpSpPr>
        <p:sp>
          <p:nvSpPr>
            <p:cNvPr id="57" name="AutoShape 131"/>
            <p:cNvSpPr>
              <a:spLocks noChangeArrowheads="1"/>
            </p:cNvSpPr>
            <p:nvPr/>
          </p:nvSpPr>
          <p:spPr bwMode="auto">
            <a:xfrm>
              <a:off x="3756" y="1152"/>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58" name="Group 132"/>
            <p:cNvGrpSpPr>
              <a:grpSpLocks/>
            </p:cNvGrpSpPr>
            <p:nvPr/>
          </p:nvGrpSpPr>
          <p:grpSpPr bwMode="auto">
            <a:xfrm>
              <a:off x="3174" y="1188"/>
              <a:ext cx="576" cy="192"/>
              <a:chOff x="4032" y="1632"/>
              <a:chExt cx="576" cy="192"/>
            </a:xfrm>
          </p:grpSpPr>
          <p:sp>
            <p:nvSpPr>
              <p:cNvPr id="59" name="AutoShape 133"/>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0" name="Text Box 134"/>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Ack</a:t>
                </a:r>
              </a:p>
            </p:txBody>
          </p:sp>
        </p:grpSp>
      </p:grpSp>
      <p:sp>
        <p:nvSpPr>
          <p:cNvPr id="61" name="AutoShape 135"/>
          <p:cNvSpPr>
            <a:spLocks noChangeArrowheads="1"/>
          </p:cNvSpPr>
          <p:nvPr/>
        </p:nvSpPr>
        <p:spPr bwMode="auto">
          <a:xfrm>
            <a:off x="6400800" y="1581150"/>
            <a:ext cx="381000" cy="381000"/>
          </a:xfrm>
          <a:prstGeom prst="wedgeEllipseCallout">
            <a:avLst>
              <a:gd name="adj1" fmla="val -56250"/>
              <a:gd name="adj2" fmla="val 55833"/>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sp>
        <p:nvSpPr>
          <p:cNvPr id="2" name="TextBox 1"/>
          <p:cNvSpPr txBox="1"/>
          <p:nvPr/>
        </p:nvSpPr>
        <p:spPr>
          <a:xfrm>
            <a:off x="6562725" y="1244084"/>
            <a:ext cx="324128" cy="369332"/>
          </a:xfrm>
          <a:prstGeom prst="rect">
            <a:avLst/>
          </a:prstGeom>
          <a:noFill/>
        </p:spPr>
        <p:txBody>
          <a:bodyPr wrap="none" rtlCol="0">
            <a:spAutoFit/>
          </a:bodyPr>
          <a:lstStyle/>
          <a:p>
            <a:r>
              <a:rPr lang="en-US" dirty="0"/>
              <a:t>A</a:t>
            </a:r>
          </a:p>
        </p:txBody>
      </p:sp>
      <p:sp>
        <p:nvSpPr>
          <p:cNvPr id="62" name="TextBox 61"/>
          <p:cNvSpPr txBox="1"/>
          <p:nvPr/>
        </p:nvSpPr>
        <p:spPr>
          <a:xfrm>
            <a:off x="7543800" y="1236702"/>
            <a:ext cx="300082" cy="369332"/>
          </a:xfrm>
          <a:prstGeom prst="rect">
            <a:avLst/>
          </a:prstGeom>
          <a:noFill/>
        </p:spPr>
        <p:txBody>
          <a:bodyPr wrap="none" rtlCol="0">
            <a:spAutoFit/>
          </a:bodyPr>
          <a:lstStyle/>
          <a:p>
            <a:r>
              <a:rPr lang="en-US" dirty="0"/>
              <a:t>B</a:t>
            </a:r>
          </a:p>
        </p:txBody>
      </p:sp>
      <p:sp>
        <p:nvSpPr>
          <p:cNvPr id="63" name="TextBox 62"/>
          <p:cNvSpPr txBox="1"/>
          <p:nvPr/>
        </p:nvSpPr>
        <p:spPr>
          <a:xfrm>
            <a:off x="8591272" y="2781064"/>
            <a:ext cx="324128" cy="369332"/>
          </a:xfrm>
          <a:prstGeom prst="rect">
            <a:avLst/>
          </a:prstGeom>
          <a:noFill/>
        </p:spPr>
        <p:txBody>
          <a:bodyPr wrap="none" rtlCol="0">
            <a:spAutoFit/>
          </a:bodyPr>
          <a:lstStyle/>
          <a:p>
            <a:r>
              <a:rPr lang="en-US" dirty="0"/>
              <a:t>C</a:t>
            </a:r>
          </a:p>
        </p:txBody>
      </p:sp>
      <p:sp>
        <p:nvSpPr>
          <p:cNvPr id="64" name="TextBox 63"/>
          <p:cNvSpPr txBox="1"/>
          <p:nvPr/>
        </p:nvSpPr>
        <p:spPr>
          <a:xfrm>
            <a:off x="6914872" y="3663434"/>
            <a:ext cx="324128" cy="369332"/>
          </a:xfrm>
          <a:prstGeom prst="rect">
            <a:avLst/>
          </a:prstGeom>
          <a:noFill/>
        </p:spPr>
        <p:txBody>
          <a:bodyPr wrap="none" rtlCol="0">
            <a:spAutoFit/>
          </a:bodyPr>
          <a:lstStyle/>
          <a:p>
            <a:r>
              <a:rPr lang="en-US" dirty="0"/>
              <a:t>D</a:t>
            </a:r>
          </a:p>
        </p:txBody>
      </p:sp>
      <p:sp>
        <p:nvSpPr>
          <p:cNvPr id="65" name="TextBox 64"/>
          <p:cNvSpPr txBox="1"/>
          <p:nvPr/>
        </p:nvSpPr>
        <p:spPr>
          <a:xfrm>
            <a:off x="5384417" y="2421097"/>
            <a:ext cx="285656" cy="369332"/>
          </a:xfrm>
          <a:prstGeom prst="rect">
            <a:avLst/>
          </a:prstGeom>
          <a:noFill/>
        </p:spPr>
        <p:txBody>
          <a:bodyPr wrap="none" rtlCol="0">
            <a:spAutoFit/>
          </a:bodyPr>
          <a:lstStyle/>
          <a:p>
            <a:r>
              <a:rPr lang="en-US" dirty="0"/>
              <a:t>E</a:t>
            </a:r>
          </a:p>
        </p:txBody>
      </p:sp>
      <p:sp>
        <p:nvSpPr>
          <p:cNvPr id="66" name="TextBox 65"/>
          <p:cNvSpPr txBox="1"/>
          <p:nvPr/>
        </p:nvSpPr>
        <p:spPr>
          <a:xfrm>
            <a:off x="6553200" y="2553223"/>
            <a:ext cx="703269" cy="307777"/>
          </a:xfrm>
          <a:prstGeom prst="rect">
            <a:avLst/>
          </a:prstGeom>
          <a:noFill/>
        </p:spPr>
        <p:txBody>
          <a:bodyPr wrap="none" rtlCol="0">
            <a:spAutoFit/>
          </a:bodyPr>
          <a:lstStyle/>
          <a:p>
            <a:r>
              <a:rPr lang="en-US" sz="1400" dirty="0"/>
              <a:t>waiting</a:t>
            </a:r>
          </a:p>
        </p:txBody>
      </p:sp>
    </p:spTree>
    <p:extLst>
      <p:ext uri="{BB962C8B-B14F-4D97-AF65-F5344CB8AC3E}">
        <p14:creationId xmlns:p14="http://schemas.microsoft.com/office/powerpoint/2010/main" val="256643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40" presetID="1" presetClass="entr" presetSubtype="0" fill="hold" grpId="0" nodeType="withEffect">
                                  <p:stCondLst>
                                    <p:cond delay="0"/>
                                  </p:stCondLst>
                                  <p:childTnLst>
                                    <p:set>
                                      <p:cBhvr>
                                        <p:cTn id="41" dur="1" fill="hold">
                                          <p:stCondLst>
                                            <p:cond delay="499"/>
                                          </p:stCondLst>
                                        </p:cTn>
                                        <p:tgtEl>
                                          <p:spTgt spid="6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par>
                                <p:cTn id="54" presetID="1" presetClass="exit" presetSubtype="0" fill="hold" grpId="1" nodeType="withEffect">
                                  <p:stCondLst>
                                    <p:cond delay="0"/>
                                  </p:stCondLst>
                                  <p:childTnLst>
                                    <p:set>
                                      <p:cBhvr>
                                        <p:cTn id="55" dur="1" fill="hold">
                                          <p:stCondLst>
                                            <p:cond delay="0"/>
                                          </p:stCondLst>
                                        </p:cTn>
                                        <p:tgtEl>
                                          <p:spTgt spid="6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499"/>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animEffect transition="in" filter="fade">
                                      <p:cBhvr>
                                        <p:cTn id="68" dur="500"/>
                                        <p:tgtEl>
                                          <p:spTgt spid="3">
                                            <p:txEl>
                                              <p:pRg st="4" end="4"/>
                                            </p:txEl>
                                          </p:spTgt>
                                        </p:tgtEl>
                                      </p:cBhvr>
                                    </p:animEffect>
                                  </p:childTnLst>
                                </p:cTn>
                              </p:par>
                              <p:par>
                                <p:cTn id="69" presetID="1" presetClass="entr" presetSubtype="0" fill="hold" nodeType="withEffect">
                                  <p:stCondLst>
                                    <p:cond delay="0"/>
                                  </p:stCondLst>
                                  <p:childTnLst>
                                    <p:set>
                                      <p:cBhvr>
                                        <p:cTn id="70" dur="1" fill="hold">
                                          <p:stCondLst>
                                            <p:cond delay="499"/>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61" grpId="0" animBg="1" autoUpdateAnimBg="0"/>
      <p:bldP spid="2" grpId="0"/>
      <p:bldP spid="62" grpId="0"/>
      <p:bldP spid="63" grpId="0"/>
      <p:bldP spid="64" grpId="0"/>
      <p:bldP spid="65" grpId="0"/>
      <p:bldP spid="66" grpId="0"/>
      <p:bldP spid="6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52412"/>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What is a Computer Network?</a:t>
            </a:r>
          </a:p>
        </p:txBody>
      </p:sp>
      <p:sp>
        <p:nvSpPr>
          <p:cNvPr id="3" name="Content Placeholder 2"/>
          <p:cNvSpPr txBox="1">
            <a:spLocks/>
          </p:cNvSpPr>
          <p:nvPr/>
        </p:nvSpPr>
        <p:spPr>
          <a:xfrm>
            <a:off x="1066800" y="971550"/>
            <a:ext cx="7848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800" dirty="0"/>
              <a:t>From the definition, a computer network is characterized by:</a:t>
            </a:r>
          </a:p>
          <a:p>
            <a:pPr marL="0" indent="0">
              <a:buNone/>
            </a:pPr>
            <a:r>
              <a:rPr lang="en-US" sz="2000" dirty="0">
                <a:solidFill>
                  <a:srgbClr val="C00000"/>
                </a:solidFill>
              </a:rPr>
              <a:t>	Connectivity	 Communication	 	Resources-sharing</a:t>
            </a:r>
            <a:endParaRPr lang="en-US" sz="2000" dirty="0"/>
          </a:p>
          <a:p>
            <a:pPr>
              <a:buClr>
                <a:schemeClr val="accent1">
                  <a:lumMod val="75000"/>
                </a:schemeClr>
              </a:buClr>
              <a:buFont typeface="Wingdings" panose="05000000000000000000" pitchFamily="2" charset="2"/>
              <a:buChar char="q"/>
            </a:pPr>
            <a:r>
              <a:rPr lang="en-US" sz="2400" dirty="0">
                <a:solidFill>
                  <a:srgbClr val="C00000"/>
                </a:solidFill>
              </a:rPr>
              <a:t>Connectivity: </a:t>
            </a:r>
            <a:r>
              <a:rPr lang="en-US" sz="2400" dirty="0"/>
              <a:t>nodes can be linked via </a:t>
            </a:r>
            <a:r>
              <a:rPr lang="en-US" sz="2400" dirty="0">
                <a:solidFill>
                  <a:schemeClr val="accent1"/>
                </a:solidFill>
              </a:rPr>
              <a:t>wired connections </a:t>
            </a:r>
            <a:r>
              <a:rPr lang="en-US" sz="2400" dirty="0"/>
              <a:t>(e.g. network cables, telephone lines), or via </a:t>
            </a:r>
            <a:r>
              <a:rPr lang="en-US" sz="2400" dirty="0">
                <a:solidFill>
                  <a:schemeClr val="accent1"/>
                </a:solidFill>
              </a:rPr>
              <a:t>wireless connections</a:t>
            </a:r>
            <a:r>
              <a:rPr lang="en-US" sz="2400" dirty="0"/>
              <a:t> (e.g. radio waves, microwaves, satellites, infrared light beams, </a:t>
            </a:r>
            <a:r>
              <a:rPr lang="en-US" sz="2400" dirty="0" err="1"/>
              <a:t>etc</a:t>
            </a:r>
            <a:r>
              <a:rPr lang="en-US" sz="2400" dirty="0"/>
              <a:t>).</a:t>
            </a:r>
          </a:p>
          <a:p>
            <a:pPr marL="0" indent="0">
              <a:buClr>
                <a:schemeClr val="accent1">
                  <a:lumMod val="75000"/>
                </a:schemeClr>
              </a:buClr>
              <a:buNone/>
            </a:pPr>
            <a:endParaRPr lang="en-US" sz="2400" dirty="0">
              <a:solidFill>
                <a:srgbClr val="C00000"/>
              </a:solidFill>
            </a:endParaRPr>
          </a:p>
          <a:p>
            <a:pPr marL="0" indent="0">
              <a:buClr>
                <a:schemeClr val="accent1">
                  <a:lumMod val="75000"/>
                </a:schemeClr>
              </a:buClr>
              <a:buNone/>
            </a:pPr>
            <a:endParaRPr lang="en-US" sz="2400" dirty="0">
              <a:solidFill>
                <a:srgbClr val="C0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060181"/>
            <a:ext cx="2041827" cy="8323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060181"/>
            <a:ext cx="1834920" cy="832375"/>
          </a:xfrm>
          <a:prstGeom prst="rect">
            <a:avLst/>
          </a:prstGeom>
        </p:spPr>
      </p:pic>
      <p:cxnSp>
        <p:nvCxnSpPr>
          <p:cNvPr id="6" name="Straight Arrow Connector 5"/>
          <p:cNvCxnSpPr/>
          <p:nvPr/>
        </p:nvCxnSpPr>
        <p:spPr>
          <a:xfrm>
            <a:off x="1752600" y="1885951"/>
            <a:ext cx="304800" cy="2285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3581400" y="1885951"/>
            <a:ext cx="304800" cy="2285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6705600" y="1733550"/>
            <a:ext cx="381000" cy="3305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3695700" y="1733550"/>
            <a:ext cx="30099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41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44600" y="669964"/>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1181518" y="1613417"/>
            <a:ext cx="7124282" cy="1948934"/>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C. Ring Topology:</a:t>
            </a:r>
            <a:r>
              <a:rPr lang="en-US" sz="2100" dirty="0"/>
              <a:t> </a:t>
            </a:r>
          </a:p>
          <a:p>
            <a:pPr marL="0" lvl="2" indent="0">
              <a:lnSpc>
                <a:spcPct val="90000"/>
              </a:lnSpc>
              <a:spcBef>
                <a:spcPts val="700"/>
              </a:spcBef>
              <a:buSzPct val="60000"/>
              <a:buNone/>
            </a:pPr>
            <a:r>
              <a:rPr lang="en-US" altLang="en-US" sz="2400" b="1" u="sng" dirty="0"/>
              <a:t>Note: </a:t>
            </a:r>
          </a:p>
          <a:p>
            <a:pPr marL="0" lvl="2" indent="0">
              <a:lnSpc>
                <a:spcPct val="90000"/>
              </a:lnSpc>
              <a:spcBef>
                <a:spcPts val="700"/>
              </a:spcBef>
              <a:buSzPct val="60000"/>
              <a:buNone/>
            </a:pPr>
            <a:r>
              <a:rPr lang="en-US" altLang="en-US" sz="2000" dirty="0"/>
              <a:t>As long as the token is carrying a message (i.e. Data or Ack), no computer will be able to send anything. It should wait until the token is free. </a:t>
            </a:r>
          </a:p>
          <a:p>
            <a:pPr marL="0" indent="0">
              <a:buSzPct val="9000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898" y="374689"/>
            <a:ext cx="2047875" cy="1724025"/>
          </a:xfrm>
          <a:prstGeom prst="rect">
            <a:avLst/>
          </a:prstGeom>
        </p:spPr>
      </p:pic>
    </p:spTree>
    <p:extLst>
      <p:ext uri="{BB962C8B-B14F-4D97-AF65-F5344CB8AC3E}">
        <p14:creationId xmlns:p14="http://schemas.microsoft.com/office/powerpoint/2010/main" val="247778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51857"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1066800" y="1178719"/>
            <a:ext cx="8763000"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C. Ring Topology:</a:t>
            </a:r>
            <a:r>
              <a:rPr lang="en-US" sz="2100" dirty="0"/>
              <a:t> </a:t>
            </a:r>
          </a:p>
          <a:p>
            <a:pPr marL="0" indent="0">
              <a:buSzPct val="90000"/>
              <a:buNone/>
            </a:pP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697311663"/>
              </p:ext>
            </p:extLst>
          </p:nvPr>
        </p:nvGraphicFramePr>
        <p:xfrm>
          <a:off x="76200" y="2038350"/>
          <a:ext cx="9067800" cy="2052269"/>
        </p:xfrm>
        <a:graphic>
          <a:graphicData uri="http://schemas.openxmlformats.org/drawingml/2006/table">
            <a:tbl>
              <a:tblPr firstRow="1" bandRow="1">
                <a:tableStyleId>{5C22544A-7EE6-4342-B048-85BDC9FD1C3A}</a:tableStyleId>
              </a:tblPr>
              <a:tblGrid>
                <a:gridCol w="4533900">
                  <a:extLst>
                    <a:ext uri="{9D8B030D-6E8A-4147-A177-3AD203B41FA5}">
                      <a16:colId xmlns:a16="http://schemas.microsoft.com/office/drawing/2014/main" val="1600187756"/>
                    </a:ext>
                  </a:extLst>
                </a:gridCol>
                <a:gridCol w="4533900">
                  <a:extLst>
                    <a:ext uri="{9D8B030D-6E8A-4147-A177-3AD203B41FA5}">
                      <a16:colId xmlns:a16="http://schemas.microsoft.com/office/drawing/2014/main" val="1846086034"/>
                    </a:ext>
                  </a:extLst>
                </a:gridCol>
              </a:tblGrid>
              <a:tr h="497789">
                <a:tc>
                  <a:txBody>
                    <a:bodyPr/>
                    <a:lstStyle/>
                    <a:p>
                      <a:pPr algn="ctr"/>
                      <a:r>
                        <a:rPr lang="en-US" sz="2000" dirty="0"/>
                        <a:t>Advantages</a:t>
                      </a:r>
                    </a:p>
                  </a:txBody>
                  <a:tcPr/>
                </a:tc>
                <a:tc>
                  <a:txBody>
                    <a:bodyPr/>
                    <a:lstStyle/>
                    <a:p>
                      <a:pPr algn="ctr"/>
                      <a:r>
                        <a:rPr lang="en-US" sz="2000" dirty="0"/>
                        <a:t>Disadvantages</a:t>
                      </a:r>
                    </a:p>
                  </a:txBody>
                  <a:tcPr/>
                </a:tc>
                <a:extLst>
                  <a:ext uri="{0D108BD9-81ED-4DB2-BD59-A6C34878D82A}">
                    <a16:rowId xmlns:a16="http://schemas.microsoft.com/office/drawing/2014/main" val="3449375028"/>
                  </a:ext>
                </a:extLst>
              </a:tr>
              <a:tr h="1407211">
                <a:tc>
                  <a:txBody>
                    <a:bodyPr/>
                    <a:lstStyle/>
                    <a:p>
                      <a:pPr marL="119063" marR="0" lvl="0" indent="-1190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a:solidFill>
                            <a:schemeClr val="dk1"/>
                          </a:solidFill>
                          <a:latin typeface="+mn-lt"/>
                          <a:ea typeface="+mn-ea"/>
                          <a:cs typeface="+mn-cs"/>
                        </a:rPr>
                        <a:t>Very orderly network where every device has access to the token and the opportunity to transmit.</a:t>
                      </a:r>
                    </a:p>
                    <a:p>
                      <a:pPr marL="119063" marR="0" lvl="0" indent="-1190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a:solidFill>
                            <a:schemeClr val="dk1"/>
                          </a:solidFill>
                          <a:latin typeface="+mn-lt"/>
                          <a:ea typeface="+mn-ea"/>
                          <a:cs typeface="+mn-cs"/>
                        </a:rPr>
                        <a:t>Easier to mange than bus network.</a:t>
                      </a:r>
                    </a:p>
                    <a:p>
                      <a:pPr marL="119063" marR="0" lvl="0" indent="-1190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a:solidFill>
                            <a:schemeClr val="dk1"/>
                          </a:solidFill>
                          <a:latin typeface="+mn-lt"/>
                          <a:ea typeface="+mn-ea"/>
                          <a:cs typeface="+mn-cs"/>
                        </a:rPr>
                        <a:t>Good communication over long distances.</a:t>
                      </a:r>
                    </a:p>
                    <a:p>
                      <a:pPr marL="119063" marR="0" lvl="0" indent="-1190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a:solidFill>
                            <a:schemeClr val="dk1"/>
                          </a:solidFill>
                          <a:latin typeface="+mn-lt"/>
                          <a:ea typeface="+mn-ea"/>
                          <a:cs typeface="+mn-cs"/>
                        </a:rPr>
                        <a:t>Handles high volume of traffic.</a:t>
                      </a:r>
                    </a:p>
                  </a:txBody>
                  <a:tcPr/>
                </a:tc>
                <a:tc>
                  <a:txBody>
                    <a:bodyPr/>
                    <a:lstStyle/>
                    <a:p>
                      <a:pPr marL="119063" indent="-119063" algn="l" rtl="0" eaLnBrk="1" hangingPunct="1">
                        <a:buFont typeface="Arial" panose="020B0604020202020204" pitchFamily="34" charset="0"/>
                        <a:buChar char="•"/>
                        <a:defRPr/>
                      </a:pPr>
                      <a:r>
                        <a:rPr lang="en-IN" sz="1600" kern="1200" baseline="0" dirty="0">
                          <a:solidFill>
                            <a:schemeClr val="dk1"/>
                          </a:solidFill>
                          <a:latin typeface="+mn-lt"/>
                          <a:ea typeface="+mn-ea"/>
                          <a:cs typeface="+mn-cs"/>
                        </a:rPr>
                        <a:t>The failure of a single node of the network will cause the entire network to fail.</a:t>
                      </a:r>
                    </a:p>
                    <a:p>
                      <a:pPr marL="119063" indent="-119063" algn="l" rtl="0" eaLnBrk="1" hangingPunct="1">
                        <a:buFont typeface="Arial" panose="020B0604020202020204" pitchFamily="34" charset="0"/>
                        <a:buChar char="•"/>
                        <a:defRPr/>
                      </a:pPr>
                      <a:r>
                        <a:rPr lang="en-IN" sz="1600" kern="1200" baseline="0" dirty="0">
                          <a:solidFill>
                            <a:schemeClr val="dk1"/>
                          </a:solidFill>
                          <a:latin typeface="+mn-lt"/>
                          <a:ea typeface="+mn-ea"/>
                          <a:cs typeface="+mn-cs"/>
                        </a:rPr>
                        <a:t>The movement or changes made to network nodes affects the performance of the entire network.</a:t>
                      </a:r>
                    </a:p>
                    <a:p>
                      <a:pPr marL="119063" indent="-119063" algn="l" rtl="0" eaLnBrk="1" hangingPunct="1">
                        <a:buFont typeface="Arial" panose="020B0604020202020204" pitchFamily="34" charset="0"/>
                        <a:buChar char="•"/>
                        <a:defRPr/>
                      </a:pPr>
                      <a:endParaRPr lang="en-US" sz="1600" kern="1200" baseline="0" dirty="0">
                        <a:solidFill>
                          <a:schemeClr val="dk1"/>
                        </a:solidFill>
                        <a:latin typeface="+mn-lt"/>
                        <a:ea typeface="+mn-ea"/>
                        <a:cs typeface="+mn-cs"/>
                      </a:endParaRPr>
                    </a:p>
                  </a:txBody>
                  <a:tcPr/>
                </a:tc>
                <a:extLst>
                  <a:ext uri="{0D108BD9-81ED-4DB2-BD59-A6C34878D82A}">
                    <a16:rowId xmlns:a16="http://schemas.microsoft.com/office/drawing/2014/main" val="2245973786"/>
                  </a:ext>
                </a:extLst>
              </a:tr>
            </a:tbl>
          </a:graphicData>
        </a:graphic>
      </p:graphicFrame>
    </p:spTree>
    <p:extLst>
      <p:ext uri="{BB962C8B-B14F-4D97-AF65-F5344CB8AC3E}">
        <p14:creationId xmlns:p14="http://schemas.microsoft.com/office/powerpoint/2010/main" val="2714214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3444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990600" y="1123093"/>
            <a:ext cx="8058150" cy="914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D. Mesh Topology: </a:t>
            </a:r>
            <a:r>
              <a:rPr lang="en-US" altLang="en-US" sz="2400" dirty="0"/>
              <a:t>A configuration in which each node is connected to every other node.</a:t>
            </a:r>
          </a:p>
          <a:p>
            <a:pPr marL="0" indent="0">
              <a:buSzPct val="9000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969" y="2087391"/>
            <a:ext cx="2266950" cy="1974670"/>
          </a:xfrm>
          <a:prstGeom prst="rect">
            <a:avLst/>
          </a:prstGeom>
        </p:spPr>
      </p:pic>
      <p:sp>
        <p:nvSpPr>
          <p:cNvPr id="6" name="Content Placeholder 2"/>
          <p:cNvSpPr txBox="1">
            <a:spLocks/>
          </p:cNvSpPr>
          <p:nvPr/>
        </p:nvSpPr>
        <p:spPr>
          <a:xfrm>
            <a:off x="1034369" y="2087391"/>
            <a:ext cx="5562600" cy="2514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lnSpc>
                <a:spcPct val="80000"/>
              </a:lnSpc>
              <a:buClr>
                <a:schemeClr val="accent1">
                  <a:lumMod val="75000"/>
                </a:schemeClr>
              </a:buClr>
            </a:pPr>
            <a:r>
              <a:rPr lang="en-US" altLang="en-US" sz="2000" dirty="0">
                <a:solidFill>
                  <a:srgbClr val="FF0000"/>
                </a:solidFill>
              </a:rPr>
              <a:t>The </a:t>
            </a:r>
            <a:r>
              <a:rPr lang="en-US" altLang="en-US" sz="2000" i="1" dirty="0">
                <a:solidFill>
                  <a:srgbClr val="FF0000"/>
                </a:solidFill>
              </a:rPr>
              <a:t>mesh topology </a:t>
            </a:r>
            <a:r>
              <a:rPr lang="en-US" altLang="en-US" sz="2000" dirty="0">
                <a:solidFill>
                  <a:srgbClr val="FF0000"/>
                </a:solidFill>
              </a:rPr>
              <a:t>is the simplest topology in terms of data flow, but it is the most complex in terms of physical design. </a:t>
            </a:r>
          </a:p>
          <a:p>
            <a:pPr>
              <a:lnSpc>
                <a:spcPct val="80000"/>
              </a:lnSpc>
              <a:buClr>
                <a:schemeClr val="accent1">
                  <a:lumMod val="75000"/>
                </a:schemeClr>
              </a:buClr>
            </a:pPr>
            <a:r>
              <a:rPr lang="en-US" altLang="en-US" sz="2000" dirty="0"/>
              <a:t>If there are </a:t>
            </a:r>
            <a:r>
              <a:rPr lang="en-US" altLang="en-US" sz="2000" i="1" dirty="0"/>
              <a:t>n </a:t>
            </a:r>
            <a:r>
              <a:rPr lang="en-US" altLang="en-US" sz="2000" dirty="0"/>
              <a:t>computers, there will be (</a:t>
            </a:r>
            <a:r>
              <a:rPr lang="en-US" altLang="en-US" sz="2000" i="1" dirty="0"/>
              <a:t>n </a:t>
            </a:r>
            <a:r>
              <a:rPr lang="en-US" altLang="en-US" sz="2000" dirty="0"/>
              <a:t>× (</a:t>
            </a:r>
            <a:r>
              <a:rPr lang="en-US" altLang="en-US" sz="2000" i="1" dirty="0"/>
              <a:t>n–</a:t>
            </a:r>
            <a:r>
              <a:rPr lang="en-US" altLang="en-US" sz="2000" dirty="0"/>
              <a:t>1)) ÷ 2 cables in the network. </a:t>
            </a:r>
          </a:p>
          <a:p>
            <a:pPr>
              <a:lnSpc>
                <a:spcPct val="80000"/>
              </a:lnSpc>
              <a:buClr>
                <a:schemeClr val="accent1">
                  <a:lumMod val="75000"/>
                </a:schemeClr>
              </a:buClr>
            </a:pPr>
            <a:r>
              <a:rPr lang="en-US" altLang="en-US" sz="2000" dirty="0"/>
              <a:t>Imagine how the person doing the cabling would feel if you told him you had to cable 50 computers in a mesh network. He’d have to come up with 50 × (50 – 1) ÷ 2 = 1225 cables!</a:t>
            </a:r>
          </a:p>
          <a:p>
            <a:pPr marL="0" indent="0">
              <a:buSzPct val="90000"/>
              <a:buNone/>
            </a:pPr>
            <a:endParaRPr lang="en-US" sz="2000" dirty="0"/>
          </a:p>
          <a:p>
            <a:pPr marL="0" indent="0">
              <a:buSzPct val="90000"/>
              <a:buNone/>
            </a:pPr>
            <a:endParaRPr lang="en-US" sz="2400" dirty="0"/>
          </a:p>
        </p:txBody>
      </p:sp>
    </p:spTree>
    <p:extLst>
      <p:ext uri="{BB962C8B-B14F-4D97-AF65-F5344CB8AC3E}">
        <p14:creationId xmlns:p14="http://schemas.microsoft.com/office/powerpoint/2010/main" val="356283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52728"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1066800" y="1047750"/>
            <a:ext cx="7924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D. Mesh Topology:</a:t>
            </a:r>
          </a:p>
          <a:p>
            <a:pPr>
              <a:lnSpc>
                <a:spcPct val="80000"/>
              </a:lnSpc>
              <a:buClr>
                <a:schemeClr val="accent1">
                  <a:lumMod val="75000"/>
                </a:schemeClr>
              </a:buClr>
            </a:pPr>
            <a:r>
              <a:rPr lang="en-US" altLang="en-US" sz="2000" dirty="0"/>
              <a:t>Because of its design, </a:t>
            </a:r>
            <a:r>
              <a:rPr lang="en-US" altLang="en-US" sz="2000" dirty="0">
                <a:solidFill>
                  <a:srgbClr val="00B050"/>
                </a:solidFill>
              </a:rPr>
              <a:t>the physical mesh topology is very expensive to install and maintain.</a:t>
            </a:r>
          </a:p>
          <a:p>
            <a:pPr>
              <a:lnSpc>
                <a:spcPct val="80000"/>
              </a:lnSpc>
              <a:buClr>
                <a:schemeClr val="accent1">
                  <a:lumMod val="75000"/>
                </a:schemeClr>
              </a:buClr>
            </a:pPr>
            <a:r>
              <a:rPr lang="en-US" altLang="en-US" sz="2000" dirty="0"/>
              <a:t>The main advantage is its </a:t>
            </a:r>
            <a:r>
              <a:rPr lang="en-US" altLang="en-US" sz="2000" dirty="0">
                <a:solidFill>
                  <a:srgbClr val="FF0000"/>
                </a:solidFill>
              </a:rPr>
              <a:t>high fault tolerance </a:t>
            </a:r>
            <a:r>
              <a:rPr lang="en-US" altLang="en-US" sz="2000" dirty="0"/>
              <a:t>(i.e. network is not affected if one of the cables breaks down). </a:t>
            </a:r>
          </a:p>
          <a:p>
            <a:pPr>
              <a:lnSpc>
                <a:spcPct val="80000"/>
              </a:lnSpc>
              <a:buClr>
                <a:schemeClr val="accent1">
                  <a:lumMod val="75000"/>
                </a:schemeClr>
              </a:buClr>
            </a:pPr>
            <a:r>
              <a:rPr lang="en-US" altLang="en-US" sz="2000" dirty="0"/>
              <a:t>With a mesh topology, however, there will always be a way of getting the data from source to destination (indirect routing).</a:t>
            </a:r>
          </a:p>
          <a:p>
            <a:pPr>
              <a:lnSpc>
                <a:spcPct val="80000"/>
              </a:lnSpc>
              <a:buClr>
                <a:schemeClr val="accent1">
                  <a:lumMod val="75000"/>
                </a:schemeClr>
              </a:buClr>
            </a:pPr>
            <a:r>
              <a:rPr lang="en-US" altLang="en-US" sz="2000" dirty="0"/>
              <a:t>It may not be able to take the direct route, but it can take an alternate, indirect route. It is for this reason that the mesh topology is still found in WANs to connect multiple sites across WAN links. It uses devices called </a:t>
            </a:r>
            <a:r>
              <a:rPr lang="en-US" altLang="en-US" sz="2000" i="1" dirty="0">
                <a:solidFill>
                  <a:srgbClr val="00B050"/>
                </a:solidFill>
              </a:rPr>
              <a:t>routers</a:t>
            </a:r>
            <a:r>
              <a:rPr lang="en-US" altLang="en-US" sz="2000" i="1" dirty="0"/>
              <a:t> </a:t>
            </a:r>
            <a:r>
              <a:rPr lang="en-US" altLang="en-US" sz="2000" dirty="0"/>
              <a:t>to search multiple routes through the mesh and determine the best path.</a:t>
            </a:r>
            <a:endParaRPr lang="en-US" altLang="en-US" sz="2400" dirty="0"/>
          </a:p>
          <a:p>
            <a:pPr marL="0" indent="0">
              <a:buSzPct val="90000"/>
              <a:buNone/>
            </a:pPr>
            <a:endParaRPr lang="en-US" sz="2100" dirty="0"/>
          </a:p>
          <a:p>
            <a:pPr marL="0" indent="0">
              <a:buSzPct val="90000"/>
              <a:buNone/>
            </a:pP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66688"/>
            <a:ext cx="1362456" cy="1371600"/>
          </a:xfrm>
          <a:prstGeom prst="rect">
            <a:avLst/>
          </a:prstGeom>
        </p:spPr>
      </p:pic>
    </p:spTree>
    <p:extLst>
      <p:ext uri="{BB962C8B-B14F-4D97-AF65-F5344CB8AC3E}">
        <p14:creationId xmlns:p14="http://schemas.microsoft.com/office/powerpoint/2010/main" val="1190131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095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4. Network Topology</a:t>
            </a:r>
          </a:p>
        </p:txBody>
      </p:sp>
      <p:sp>
        <p:nvSpPr>
          <p:cNvPr id="3" name="Content Placeholder 2"/>
          <p:cNvSpPr txBox="1">
            <a:spLocks/>
          </p:cNvSpPr>
          <p:nvPr/>
        </p:nvSpPr>
        <p:spPr>
          <a:xfrm>
            <a:off x="1066800" y="1123950"/>
            <a:ext cx="8991600"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SzPct val="90000"/>
              <a:buNone/>
            </a:pPr>
            <a:r>
              <a:rPr lang="en-US" sz="2400" dirty="0">
                <a:solidFill>
                  <a:srgbClr val="C00000"/>
                </a:solidFill>
              </a:rPr>
              <a:t>D. Mesh Topology:</a:t>
            </a:r>
            <a:endParaRPr lang="en-US" sz="2100" dirty="0"/>
          </a:p>
          <a:p>
            <a:pPr marL="0" indent="0">
              <a:buSzPct val="9000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696129922"/>
              </p:ext>
            </p:extLst>
          </p:nvPr>
        </p:nvGraphicFramePr>
        <p:xfrm>
          <a:off x="76200" y="1885950"/>
          <a:ext cx="8991600" cy="1600025"/>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1600187756"/>
                    </a:ext>
                  </a:extLst>
                </a:gridCol>
                <a:gridCol w="4495800">
                  <a:extLst>
                    <a:ext uri="{9D8B030D-6E8A-4147-A177-3AD203B41FA5}">
                      <a16:colId xmlns:a16="http://schemas.microsoft.com/office/drawing/2014/main" val="1846086034"/>
                    </a:ext>
                  </a:extLst>
                </a:gridCol>
              </a:tblGrid>
              <a:tr h="437955">
                <a:tc>
                  <a:txBody>
                    <a:bodyPr/>
                    <a:lstStyle/>
                    <a:p>
                      <a:pPr algn="ctr"/>
                      <a:r>
                        <a:rPr lang="en-US" sz="2000" dirty="0"/>
                        <a:t>Advantages</a:t>
                      </a:r>
                    </a:p>
                  </a:txBody>
                  <a:tcPr/>
                </a:tc>
                <a:tc>
                  <a:txBody>
                    <a:bodyPr/>
                    <a:lstStyle/>
                    <a:p>
                      <a:pPr algn="ctr"/>
                      <a:r>
                        <a:rPr lang="en-US" sz="2000" dirty="0"/>
                        <a:t>Disadvantages</a:t>
                      </a:r>
                    </a:p>
                  </a:txBody>
                  <a:tcPr/>
                </a:tc>
                <a:extLst>
                  <a:ext uri="{0D108BD9-81ED-4DB2-BD59-A6C34878D82A}">
                    <a16:rowId xmlns:a16="http://schemas.microsoft.com/office/drawing/2014/main" val="3449375028"/>
                  </a:ext>
                </a:extLst>
              </a:tr>
              <a:tr h="11620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kern="1200" dirty="0">
                        <a:solidFill>
                          <a:schemeClr val="dk1"/>
                        </a:solidFill>
                        <a:latin typeface="+mn-lt"/>
                        <a:ea typeface="+mn-ea"/>
                        <a:cs typeface="+mn-cs"/>
                      </a:endParaRPr>
                    </a:p>
                  </a:txBody>
                  <a:tcPr/>
                </a:tc>
                <a:tc>
                  <a:txBody>
                    <a:bodyPr/>
                    <a:lstStyle/>
                    <a:p>
                      <a:pPr marL="119063" indent="-119063" algn="l" rtl="0" eaLnBrk="1" hangingPunct="1">
                        <a:buFont typeface="Arial" panose="020B0604020202020204" pitchFamily="34" charset="0"/>
                        <a:buChar char="•"/>
                        <a:defRPr/>
                      </a:pPr>
                      <a:endParaRPr lang="en-US" kern="1200" baseline="0" dirty="0">
                        <a:solidFill>
                          <a:schemeClr val="dk1"/>
                        </a:solidFill>
                        <a:latin typeface="+mn-lt"/>
                        <a:ea typeface="+mn-ea"/>
                        <a:cs typeface="+mn-cs"/>
                      </a:endParaRPr>
                    </a:p>
                  </a:txBody>
                  <a:tcPr/>
                </a:tc>
                <a:extLst>
                  <a:ext uri="{0D108BD9-81ED-4DB2-BD59-A6C34878D82A}">
                    <a16:rowId xmlns:a16="http://schemas.microsoft.com/office/drawing/2014/main" val="2245973786"/>
                  </a:ext>
                </a:extLst>
              </a:tr>
            </a:tbl>
          </a:graphicData>
        </a:graphic>
      </p:graphicFrame>
      <p:sp>
        <p:nvSpPr>
          <p:cNvPr id="2" name="TextBox 1"/>
          <p:cNvSpPr txBox="1"/>
          <p:nvPr/>
        </p:nvSpPr>
        <p:spPr>
          <a:xfrm>
            <a:off x="3810000" y="3714575"/>
            <a:ext cx="1572866" cy="369332"/>
          </a:xfrm>
          <a:prstGeom prst="rect">
            <a:avLst/>
          </a:prstGeom>
          <a:noFill/>
        </p:spPr>
        <p:txBody>
          <a:bodyPr wrap="none" rtlCol="0">
            <a:spAutoFit/>
          </a:bodyPr>
          <a:lstStyle/>
          <a:p>
            <a:r>
              <a:rPr lang="en-US" dirty="0"/>
              <a:t>Figure it out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666785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40536" y="261788"/>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Network Hardware Components</a:t>
            </a:r>
          </a:p>
        </p:txBody>
      </p:sp>
      <p:sp>
        <p:nvSpPr>
          <p:cNvPr id="3" name="Content Placeholder 2"/>
          <p:cNvSpPr txBox="1">
            <a:spLocks/>
          </p:cNvSpPr>
          <p:nvPr/>
        </p:nvSpPr>
        <p:spPr>
          <a:xfrm>
            <a:off x="1066800" y="1052985"/>
            <a:ext cx="8001000"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To physically install a network, the following hardware is needed:</a:t>
            </a:r>
          </a:p>
        </p:txBody>
      </p:sp>
      <p:sp>
        <p:nvSpPr>
          <p:cNvPr id="4" name="Content Placeholder 2"/>
          <p:cNvSpPr txBox="1">
            <a:spLocks/>
          </p:cNvSpPr>
          <p:nvPr/>
        </p:nvSpPr>
        <p:spPr>
          <a:xfrm>
            <a:off x="573421" y="1945055"/>
            <a:ext cx="3108960"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a:buNone/>
            </a:pPr>
            <a:r>
              <a:rPr lang="en-US" sz="2400" dirty="0">
                <a:solidFill>
                  <a:srgbClr val="C00000"/>
                </a:solidFill>
              </a:rPr>
              <a:t>Network Interface Card </a:t>
            </a:r>
          </a:p>
        </p:txBody>
      </p:sp>
      <p:sp>
        <p:nvSpPr>
          <p:cNvPr id="5" name="Content Placeholder 2"/>
          <p:cNvSpPr txBox="1">
            <a:spLocks/>
          </p:cNvSpPr>
          <p:nvPr/>
        </p:nvSpPr>
        <p:spPr>
          <a:xfrm>
            <a:off x="2890299" y="1962150"/>
            <a:ext cx="3108960"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a:buNone/>
            </a:pPr>
            <a:r>
              <a:rPr lang="en-US" sz="2400" dirty="0">
                <a:solidFill>
                  <a:srgbClr val="C00000"/>
                </a:solidFill>
              </a:rPr>
              <a:t>Cables/Links</a:t>
            </a:r>
          </a:p>
        </p:txBody>
      </p:sp>
      <p:sp>
        <p:nvSpPr>
          <p:cNvPr id="6" name="Content Placeholder 2"/>
          <p:cNvSpPr txBox="1">
            <a:spLocks/>
          </p:cNvSpPr>
          <p:nvPr/>
        </p:nvSpPr>
        <p:spPr>
          <a:xfrm>
            <a:off x="5709699" y="1966291"/>
            <a:ext cx="3108960"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a:buNone/>
            </a:pPr>
            <a:r>
              <a:rPr lang="en-US" sz="2400" dirty="0">
                <a:solidFill>
                  <a:srgbClr val="C00000"/>
                </a:solidFill>
              </a:rPr>
              <a:t>Connectivity Devices</a:t>
            </a:r>
          </a:p>
        </p:txBody>
      </p:sp>
      <p:pic>
        <p:nvPicPr>
          <p:cNvPr id="10" name="Picture 9"/>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8366" y="2724150"/>
            <a:ext cx="2286186" cy="1539571"/>
          </a:xfrm>
          <a:prstGeom prst="rect">
            <a:avLst/>
          </a:prstGeom>
        </p:spPr>
      </p:pic>
      <p:pic>
        <p:nvPicPr>
          <p:cNvPr id="14" name="Picture 1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4030"/>
          <a:stretch/>
        </p:blipFill>
        <p:spPr>
          <a:xfrm rot="5400000">
            <a:off x="3403717" y="2775067"/>
            <a:ext cx="2033289" cy="1370076"/>
          </a:xfrm>
          <a:prstGeom prst="rect">
            <a:avLst/>
          </a:prstGeom>
        </p:spPr>
      </p:pic>
      <p:pic>
        <p:nvPicPr>
          <p:cNvPr id="16" name="Picture 15"/>
          <p:cNvPicPr>
            <a:picLocks noChangeAspect="1"/>
          </p:cNvPicPr>
          <p:nvPr/>
        </p:nvPicPr>
        <p:blipFill>
          <a:blip r:embed="rId4">
            <a:clrChange>
              <a:clrFrom>
                <a:srgbClr val="FEFCFD"/>
              </a:clrFrom>
              <a:clrTo>
                <a:srgbClr val="FEFCFD">
                  <a:alpha val="0"/>
                </a:srgbClr>
              </a:clrTo>
            </a:clrChange>
            <a:extLst>
              <a:ext uri="{28A0092B-C50C-407E-A947-70E740481C1C}">
                <a14:useLocalDpi xmlns:a14="http://schemas.microsoft.com/office/drawing/2010/main" val="0"/>
              </a:ext>
            </a:extLst>
          </a:blip>
          <a:stretch>
            <a:fillRect/>
          </a:stretch>
        </p:blipFill>
        <p:spPr>
          <a:xfrm>
            <a:off x="5791200" y="2724150"/>
            <a:ext cx="3027459" cy="1420600"/>
          </a:xfrm>
          <a:prstGeom prst="rect">
            <a:avLst/>
          </a:prstGeom>
        </p:spPr>
      </p:pic>
    </p:spTree>
    <p:extLst>
      <p:ext uri="{BB962C8B-B14F-4D97-AF65-F5344CB8AC3E}">
        <p14:creationId xmlns:p14="http://schemas.microsoft.com/office/powerpoint/2010/main" val="2638620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095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45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Network Hardware Components</a:t>
            </a:r>
          </a:p>
        </p:txBody>
      </p:sp>
      <p:sp>
        <p:nvSpPr>
          <p:cNvPr id="3" name="Content Placeholder 2"/>
          <p:cNvSpPr txBox="1">
            <a:spLocks/>
          </p:cNvSpPr>
          <p:nvPr/>
        </p:nvSpPr>
        <p:spPr>
          <a:xfrm>
            <a:off x="152400" y="1962150"/>
            <a:ext cx="8991600"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a:buNone/>
            </a:pPr>
            <a:r>
              <a:rPr lang="en-US" sz="2400" dirty="0"/>
              <a:t>That is our next lesson </a:t>
            </a:r>
            <a:r>
              <a:rPr lang="en-US" sz="2400" dirty="0">
                <a:sym typeface="Wingdings" panose="05000000000000000000" pitchFamily="2" charset="2"/>
              </a:rPr>
              <a:t></a:t>
            </a:r>
            <a:r>
              <a:rPr lang="en-US" sz="2400" dirty="0"/>
              <a:t> </a:t>
            </a:r>
          </a:p>
        </p:txBody>
      </p:sp>
    </p:spTree>
    <p:extLst>
      <p:ext uri="{BB962C8B-B14F-4D97-AF65-F5344CB8AC3E}">
        <p14:creationId xmlns:p14="http://schemas.microsoft.com/office/powerpoint/2010/main" val="1088987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p:cNvSpPr>
          <p:nvPr/>
        </p:nvSpPr>
        <p:spPr bwMode="auto">
          <a:xfrm>
            <a:off x="1676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5">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Research Activity</a:t>
            </a:r>
          </a:p>
        </p:txBody>
      </p:sp>
      <p:sp>
        <p:nvSpPr>
          <p:cNvPr id="6" name="Content Placeholder 2"/>
          <p:cNvSpPr txBox="1">
            <a:spLocks/>
          </p:cNvSpPr>
          <p:nvPr/>
        </p:nvSpPr>
        <p:spPr>
          <a:xfrm>
            <a:off x="1905000" y="1276350"/>
            <a:ext cx="6714744"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457200" indent="-457200">
              <a:buClr>
                <a:schemeClr val="tx1"/>
              </a:buClr>
              <a:buSzPct val="90000"/>
              <a:buFont typeface="+mj-lt"/>
              <a:buAutoNum type="arabicPeriod"/>
            </a:pPr>
            <a:r>
              <a:rPr lang="en-US" sz="2000" dirty="0"/>
              <a:t>Briefly explain the different categories of UTP cables (CAT1, CAT2, …, CAT6), and identify which one(s) are commonly used nowadays in networking.</a:t>
            </a:r>
          </a:p>
          <a:p>
            <a:pPr marL="457200" indent="-457200">
              <a:buClr>
                <a:schemeClr val="tx1"/>
              </a:buClr>
              <a:buSzPct val="90000"/>
              <a:buFont typeface="+mj-lt"/>
              <a:buAutoNum type="arabicPeriod"/>
            </a:pPr>
            <a:r>
              <a:rPr lang="en-US" sz="2000" dirty="0">
                <a:solidFill>
                  <a:schemeClr val="accent1">
                    <a:lumMod val="75000"/>
                  </a:schemeClr>
                </a:solidFill>
              </a:rPr>
              <a:t>Explore and explain more types of network topologies other than those that were covered in the chapter.</a:t>
            </a:r>
          </a:p>
        </p:txBody>
      </p:sp>
    </p:spTree>
    <p:extLst>
      <p:ext uri="{BB962C8B-B14F-4D97-AF65-F5344CB8AC3E}">
        <p14:creationId xmlns:p14="http://schemas.microsoft.com/office/powerpoint/2010/main" val="1117058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p:cNvSpPr>
          <p:nvPr/>
        </p:nvSpPr>
        <p:spPr bwMode="auto">
          <a:xfrm>
            <a:off x="1676400" y="3619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5">
                    <a:lumMod val="75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Research Activity</a:t>
            </a:r>
          </a:p>
        </p:txBody>
      </p:sp>
      <p:sp>
        <p:nvSpPr>
          <p:cNvPr id="6" name="Content Placeholder 2"/>
          <p:cNvSpPr txBox="1">
            <a:spLocks/>
          </p:cNvSpPr>
          <p:nvPr/>
        </p:nvSpPr>
        <p:spPr>
          <a:xfrm>
            <a:off x="2286000" y="1200150"/>
            <a:ext cx="7086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Clr>
                <a:schemeClr val="tx1"/>
              </a:buClr>
              <a:buSzPct val="90000"/>
              <a:buNone/>
            </a:pPr>
            <a:r>
              <a:rPr lang="en-US" sz="2000" dirty="0"/>
              <a:t>Establish a peer-to-peer network using your Operating System (e.g. create a homegroup/workgroup on Windows). Use this network to print and exchange files among other peers. Each computer specifies its available resources (printer, files, folders, disk drives) and assigns their permissions for other peers. </a:t>
            </a:r>
            <a:r>
              <a:rPr lang="en-US" sz="2000" dirty="0">
                <a:solidFill>
                  <a:schemeClr val="accent6">
                    <a:lumMod val="50000"/>
                  </a:schemeClr>
                </a:solidFill>
              </a:rPr>
              <a:t>Don’t forget that a network must consist of two or more computers equipped with necessary hardware </a:t>
            </a:r>
            <a:r>
              <a:rPr lang="en-US" sz="2000" dirty="0">
                <a:solidFill>
                  <a:schemeClr val="accent6">
                    <a:lumMod val="50000"/>
                  </a:schemeClr>
                </a:solidFill>
                <a:sym typeface="Wingdings" panose="05000000000000000000" pitchFamily="2" charset="2"/>
              </a:rPr>
              <a:t>.</a:t>
            </a:r>
            <a:endParaRPr lang="en-US" sz="2000" dirty="0">
              <a:solidFill>
                <a:schemeClr val="accent6">
                  <a:lumMod val="50000"/>
                </a:schemeClr>
              </a:solidFill>
            </a:endParaRPr>
          </a:p>
        </p:txBody>
      </p:sp>
    </p:spTree>
    <p:extLst>
      <p:ext uri="{BB962C8B-B14F-4D97-AF65-F5344CB8AC3E}">
        <p14:creationId xmlns:p14="http://schemas.microsoft.com/office/powerpoint/2010/main" val="301669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095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What is a Computer Network?</a:t>
            </a:r>
          </a:p>
        </p:txBody>
      </p:sp>
      <p:sp>
        <p:nvSpPr>
          <p:cNvPr id="3" name="Content Placeholder 2"/>
          <p:cNvSpPr txBox="1">
            <a:spLocks/>
          </p:cNvSpPr>
          <p:nvPr/>
        </p:nvSpPr>
        <p:spPr>
          <a:xfrm>
            <a:off x="990600" y="1200150"/>
            <a:ext cx="7848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Clr>
                <a:schemeClr val="accent1">
                  <a:lumMod val="75000"/>
                </a:schemeClr>
              </a:buClr>
              <a:buFont typeface="Wingdings" panose="05000000000000000000" pitchFamily="2" charset="2"/>
              <a:buChar char="q"/>
            </a:pPr>
            <a:r>
              <a:rPr lang="en-US" sz="2400" dirty="0">
                <a:solidFill>
                  <a:srgbClr val="C00000"/>
                </a:solidFill>
              </a:rPr>
              <a:t>Communication: </a:t>
            </a:r>
            <a:r>
              <a:rPr lang="en-US" sz="2400" dirty="0"/>
              <a:t>data is transferred between connected nodes using </a:t>
            </a:r>
            <a:r>
              <a:rPr lang="en-US" sz="2400" dirty="0">
                <a:solidFill>
                  <a:srgbClr val="FF0000"/>
                </a:solidFill>
              </a:rPr>
              <a:t>communication protocols </a:t>
            </a:r>
            <a:r>
              <a:rPr lang="en-US" sz="2400" dirty="0"/>
              <a:t>(e.g. TCP/IP, HTTP, FTP, …).</a:t>
            </a:r>
          </a:p>
          <a:p>
            <a:pPr>
              <a:buClr>
                <a:schemeClr val="accent1">
                  <a:lumMod val="75000"/>
                </a:schemeClr>
              </a:buClr>
              <a:buFont typeface="Wingdings" panose="05000000000000000000" pitchFamily="2" charset="2"/>
              <a:buChar char="q"/>
            </a:pPr>
            <a:r>
              <a:rPr lang="en-US" sz="2400" dirty="0">
                <a:solidFill>
                  <a:srgbClr val="C00000"/>
                </a:solidFill>
              </a:rPr>
              <a:t>Resources-sharing: </a:t>
            </a:r>
            <a:r>
              <a:rPr lang="en-US" sz="2400" dirty="0"/>
              <a:t>nodes share </a:t>
            </a:r>
            <a:r>
              <a:rPr lang="en-US" sz="2400" dirty="0">
                <a:solidFill>
                  <a:srgbClr val="FF0000"/>
                </a:solidFill>
              </a:rPr>
              <a:t>hardware resources </a:t>
            </a:r>
            <a:r>
              <a:rPr lang="en-US" sz="2400" dirty="0"/>
              <a:t>(e.g. printer, disc drive), as well as </a:t>
            </a:r>
            <a:r>
              <a:rPr lang="en-US" sz="2400" dirty="0">
                <a:solidFill>
                  <a:srgbClr val="FF0000"/>
                </a:solidFill>
              </a:rPr>
              <a:t>software resources </a:t>
            </a:r>
            <a:r>
              <a:rPr lang="en-US" sz="2400" dirty="0"/>
              <a:t>(e.g. files, programs, folders).</a:t>
            </a:r>
          </a:p>
          <a:p>
            <a:pPr>
              <a:buClr>
                <a:schemeClr val="accent1">
                  <a:lumMod val="75000"/>
                </a:schemeClr>
              </a:buClr>
              <a:buFont typeface="Wingdings" panose="05000000000000000000" pitchFamily="2" charset="2"/>
              <a:buChar char="q"/>
            </a:pPr>
            <a:endParaRPr lang="en-US" sz="2400" dirty="0">
              <a:solidFill>
                <a:srgbClr val="C00000"/>
              </a:solidFill>
            </a:endParaRPr>
          </a:p>
        </p:txBody>
      </p:sp>
    </p:spTree>
    <p:extLst>
      <p:ext uri="{BB962C8B-B14F-4D97-AF65-F5344CB8AC3E}">
        <p14:creationId xmlns:p14="http://schemas.microsoft.com/office/powerpoint/2010/main" val="74615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3619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Understanding Networking Jobs</a:t>
            </a:r>
          </a:p>
        </p:txBody>
      </p:sp>
      <p:sp>
        <p:nvSpPr>
          <p:cNvPr id="3" name="Content Placeholder 2"/>
          <p:cNvSpPr txBox="1">
            <a:spLocks/>
          </p:cNvSpPr>
          <p:nvPr/>
        </p:nvSpPr>
        <p:spPr>
          <a:xfrm>
            <a:off x="1066800" y="1047750"/>
            <a:ext cx="8001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Clr>
                <a:schemeClr val="accent1">
                  <a:lumMod val="75000"/>
                </a:schemeClr>
              </a:buClr>
              <a:buFont typeface="Wingdings" panose="05000000000000000000" pitchFamily="2" charset="2"/>
              <a:buChar char="q"/>
            </a:pPr>
            <a:r>
              <a:rPr lang="en-US" sz="2400" dirty="0">
                <a:solidFill>
                  <a:srgbClr val="C00000"/>
                </a:solidFill>
              </a:rPr>
              <a:t>Network Administrator: </a:t>
            </a:r>
          </a:p>
          <a:p>
            <a:pPr>
              <a:buClr>
                <a:schemeClr val="accent1">
                  <a:lumMod val="75000"/>
                </a:schemeClr>
              </a:buClr>
              <a:buFont typeface="Wingdings" panose="05000000000000000000" pitchFamily="2" charset="2"/>
              <a:buChar char="Ø"/>
            </a:pPr>
            <a:r>
              <a:rPr lang="en-US" sz="2400" dirty="0"/>
              <a:t>Creating, maintaining and removing users accounts.</a:t>
            </a:r>
          </a:p>
          <a:p>
            <a:pPr>
              <a:buClr>
                <a:schemeClr val="accent1">
                  <a:lumMod val="75000"/>
                </a:schemeClr>
              </a:buClr>
              <a:buFont typeface="Wingdings" panose="05000000000000000000" pitchFamily="2" charset="2"/>
              <a:buChar char="Ø"/>
            </a:pPr>
            <a:r>
              <a:rPr lang="en-US" sz="2400" dirty="0"/>
              <a:t> Managing network security policies.</a:t>
            </a:r>
          </a:p>
          <a:p>
            <a:pPr>
              <a:buClr>
                <a:schemeClr val="accent1">
                  <a:lumMod val="75000"/>
                </a:schemeClr>
              </a:buClr>
              <a:buFont typeface="Wingdings" panose="05000000000000000000" pitchFamily="2" charset="2"/>
              <a:buChar char="Ø"/>
            </a:pPr>
            <a:r>
              <a:rPr lang="en-US" sz="2400" dirty="0"/>
              <a:t> Adding new networking equipment, such as servers, routers, hubs, and switches, and managing that equipment.</a:t>
            </a:r>
          </a:p>
          <a:p>
            <a:pPr>
              <a:buClr>
                <a:schemeClr val="accent1">
                  <a:lumMod val="75000"/>
                </a:schemeClr>
              </a:buClr>
              <a:buFont typeface="Wingdings" panose="05000000000000000000" pitchFamily="2" charset="2"/>
              <a:buChar char="Ø"/>
            </a:pPr>
            <a:r>
              <a:rPr lang="en-US" sz="2400" dirty="0"/>
              <a:t>Monitoring the network, its hardware , and software for potential problems and for utilization levels for planning network upgrades.</a:t>
            </a:r>
          </a:p>
          <a:p>
            <a:pPr>
              <a:buClr>
                <a:schemeClr val="accent1">
                  <a:lumMod val="75000"/>
                </a:schemeClr>
              </a:buClr>
              <a:buFont typeface="Wingdings" panose="05000000000000000000" pitchFamily="2" charset="2"/>
              <a:buChar char="Ø"/>
            </a:pPr>
            <a:r>
              <a:rPr lang="en-US" sz="2400" dirty="0"/>
              <a:t> </a:t>
            </a:r>
          </a:p>
        </p:txBody>
      </p:sp>
    </p:spTree>
    <p:extLst>
      <p:ext uri="{BB962C8B-B14F-4D97-AF65-F5344CB8AC3E}">
        <p14:creationId xmlns:p14="http://schemas.microsoft.com/office/powerpoint/2010/main" val="356250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3619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Understanding Networking Jobs</a:t>
            </a:r>
          </a:p>
        </p:txBody>
      </p:sp>
      <p:sp>
        <p:nvSpPr>
          <p:cNvPr id="3" name="Content Placeholder 2"/>
          <p:cNvSpPr txBox="1">
            <a:spLocks/>
          </p:cNvSpPr>
          <p:nvPr/>
        </p:nvSpPr>
        <p:spPr>
          <a:xfrm>
            <a:off x="1066800" y="1200150"/>
            <a:ext cx="7848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Clr>
                <a:schemeClr val="accent1">
                  <a:lumMod val="75000"/>
                </a:schemeClr>
              </a:buClr>
              <a:buFont typeface="Wingdings" panose="05000000000000000000" pitchFamily="2" charset="2"/>
              <a:buChar char="Ø"/>
            </a:pPr>
            <a:r>
              <a:rPr lang="en-US" sz="2400" dirty="0"/>
              <a:t>Troubleshooting network problems.</a:t>
            </a:r>
          </a:p>
          <a:p>
            <a:pPr>
              <a:buClr>
                <a:schemeClr val="accent1">
                  <a:lumMod val="75000"/>
                </a:schemeClr>
              </a:buClr>
              <a:buFont typeface="Wingdings" panose="05000000000000000000" pitchFamily="2" charset="2"/>
              <a:buChar char="Ø"/>
            </a:pPr>
            <a:r>
              <a:rPr lang="en-US" sz="2400" dirty="0"/>
              <a:t> Ensure that necessary backups are made, such as administrative accounts and their passwords.</a:t>
            </a:r>
            <a:endParaRPr lang="en-US" sz="2400" dirty="0">
              <a:solidFill>
                <a:srgbClr val="C00000"/>
              </a:solidFill>
            </a:endParaRPr>
          </a:p>
          <a:p>
            <a:pPr>
              <a:buClr>
                <a:schemeClr val="accent1">
                  <a:lumMod val="75000"/>
                </a:schemeClr>
              </a:buClr>
              <a:buFont typeface="Wingdings" panose="05000000000000000000" pitchFamily="2" charset="2"/>
              <a:buChar char="q"/>
            </a:pPr>
            <a:r>
              <a:rPr lang="en-US" sz="2400" dirty="0">
                <a:solidFill>
                  <a:srgbClr val="C00000"/>
                </a:solidFill>
              </a:rPr>
              <a:t>Network Engineer: </a:t>
            </a:r>
            <a:endParaRPr lang="en-US" sz="2400" dirty="0"/>
          </a:p>
          <a:p>
            <a:pPr>
              <a:buClr>
                <a:schemeClr val="accent1">
                  <a:lumMod val="75000"/>
                </a:schemeClr>
              </a:buClr>
              <a:buFont typeface="Wingdings" panose="05000000000000000000" pitchFamily="2" charset="2"/>
              <a:buChar char="Ø"/>
            </a:pPr>
            <a:r>
              <a:rPr lang="en-US" sz="2400" dirty="0"/>
              <a:t> More deeply involved in the bits and bytes of a network.</a:t>
            </a:r>
          </a:p>
          <a:p>
            <a:pPr>
              <a:buClr>
                <a:schemeClr val="accent1">
                  <a:lumMod val="75000"/>
                </a:schemeClr>
              </a:buClr>
              <a:buFont typeface="Wingdings" panose="05000000000000000000" pitchFamily="2" charset="2"/>
              <a:buChar char="Ø"/>
            </a:pPr>
            <a:r>
              <a:rPr lang="en-US" sz="2400" dirty="0"/>
              <a:t> Usually troubleshoot and fix the problems that surpass the ability of the network administrator to resolve.</a:t>
            </a:r>
          </a:p>
          <a:p>
            <a:pPr marL="0" indent="0">
              <a:buClr>
                <a:schemeClr val="accent1">
                  <a:lumMod val="75000"/>
                </a:schemeClr>
              </a:buClr>
              <a:buNone/>
            </a:pPr>
            <a:r>
              <a:rPr lang="en-US" sz="2400" dirty="0"/>
              <a:t> </a:t>
            </a:r>
            <a:endParaRPr lang="en-US" sz="2400" dirty="0">
              <a:solidFill>
                <a:srgbClr val="C00000"/>
              </a:solidFill>
            </a:endParaRPr>
          </a:p>
        </p:txBody>
      </p:sp>
    </p:spTree>
    <p:extLst>
      <p:ext uri="{BB962C8B-B14F-4D97-AF65-F5344CB8AC3E}">
        <p14:creationId xmlns:p14="http://schemas.microsoft.com/office/powerpoint/2010/main" val="127631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3619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Understanding Networking Jobs</a:t>
            </a:r>
          </a:p>
        </p:txBody>
      </p:sp>
      <p:sp>
        <p:nvSpPr>
          <p:cNvPr id="3" name="Content Placeholder 2"/>
          <p:cNvSpPr txBox="1">
            <a:spLocks/>
          </p:cNvSpPr>
          <p:nvPr/>
        </p:nvSpPr>
        <p:spPr>
          <a:xfrm>
            <a:off x="1143000" y="514350"/>
            <a:ext cx="7848600" cy="3536537"/>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Clr>
                <a:schemeClr val="accent1">
                  <a:lumMod val="75000"/>
                </a:schemeClr>
              </a:buClr>
              <a:buNone/>
            </a:pPr>
            <a:r>
              <a:rPr lang="en-US" sz="2400" dirty="0"/>
              <a:t> </a:t>
            </a:r>
          </a:p>
          <a:p>
            <a:pPr>
              <a:buClr>
                <a:schemeClr val="accent1">
                  <a:lumMod val="75000"/>
                </a:schemeClr>
              </a:buClr>
              <a:buFont typeface="Wingdings" panose="05000000000000000000" pitchFamily="2" charset="2"/>
              <a:buChar char="Ø"/>
            </a:pPr>
            <a:r>
              <a:rPr lang="en-US" sz="2400" dirty="0"/>
              <a:t>Holding a degree in electrical engineering or computer science  and carry certifications from networking equipment companies.</a:t>
            </a:r>
          </a:p>
          <a:p>
            <a:pPr>
              <a:buClr>
                <a:schemeClr val="accent1">
                  <a:lumMod val="75000"/>
                </a:schemeClr>
              </a:buClr>
              <a:buFont typeface="Wingdings" panose="05000000000000000000" pitchFamily="2" charset="2"/>
              <a:buChar char="q"/>
            </a:pPr>
            <a:r>
              <a:rPr lang="en-US" sz="2400" dirty="0"/>
              <a:t> </a:t>
            </a:r>
            <a:r>
              <a:rPr lang="en-US" sz="2400" dirty="0">
                <a:solidFill>
                  <a:srgbClr val="C00000"/>
                </a:solidFill>
              </a:rPr>
              <a:t>Network Designer:</a:t>
            </a:r>
          </a:p>
          <a:p>
            <a:pPr>
              <a:buClr>
                <a:schemeClr val="accent1">
                  <a:lumMod val="75000"/>
                </a:schemeClr>
              </a:buClr>
              <a:buFont typeface="Wingdings" panose="05000000000000000000" pitchFamily="2" charset="2"/>
              <a:buChar char="Ø"/>
            </a:pPr>
            <a:r>
              <a:rPr lang="en-US" sz="2400" dirty="0">
                <a:solidFill>
                  <a:srgbClr val="C00000"/>
                </a:solidFill>
              </a:rPr>
              <a:t> </a:t>
            </a:r>
            <a:r>
              <a:rPr lang="en-US" sz="2400" dirty="0"/>
              <a:t>Work for companies that sell and support networks for organizations with large networks.</a:t>
            </a:r>
          </a:p>
          <a:p>
            <a:pPr>
              <a:buClr>
                <a:schemeClr val="accent1">
                  <a:lumMod val="75000"/>
                </a:schemeClr>
              </a:buClr>
              <a:buFont typeface="Wingdings" panose="05000000000000000000" pitchFamily="2" charset="2"/>
              <a:buChar char="Ø"/>
            </a:pPr>
            <a:r>
              <a:rPr lang="en-US" sz="2400" dirty="0"/>
              <a:t>They must know the business requirements that the network needs to meet and also understanding of all the networking products available, as well as the product interact. </a:t>
            </a:r>
            <a:endParaRPr lang="en-US" sz="2400" dirty="0">
              <a:solidFill>
                <a:srgbClr val="C00000"/>
              </a:solidFill>
            </a:endParaRPr>
          </a:p>
          <a:p>
            <a:pPr>
              <a:buClr>
                <a:schemeClr val="accent1">
                  <a:lumMod val="75000"/>
                </a:schemeClr>
              </a:buClr>
              <a:buFont typeface="Wingdings" panose="05000000000000000000" pitchFamily="2" charset="2"/>
              <a:buChar char="q"/>
            </a:pPr>
            <a:endParaRPr lang="en-US" sz="2400" dirty="0">
              <a:solidFill>
                <a:srgbClr val="C00000"/>
              </a:solidFill>
            </a:endParaRPr>
          </a:p>
        </p:txBody>
      </p:sp>
    </p:spTree>
    <p:extLst>
      <p:ext uri="{BB962C8B-B14F-4D97-AF65-F5344CB8AC3E}">
        <p14:creationId xmlns:p14="http://schemas.microsoft.com/office/powerpoint/2010/main" val="85599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3619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Understanding Networking Jobs</a:t>
            </a:r>
          </a:p>
        </p:txBody>
      </p:sp>
      <p:sp>
        <p:nvSpPr>
          <p:cNvPr id="3" name="Content Placeholder 2"/>
          <p:cNvSpPr txBox="1">
            <a:spLocks/>
          </p:cNvSpPr>
          <p:nvPr/>
        </p:nvSpPr>
        <p:spPr>
          <a:xfrm>
            <a:off x="1143000" y="666750"/>
            <a:ext cx="7848600" cy="3536537"/>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Clr>
                <a:schemeClr val="accent1">
                  <a:lumMod val="75000"/>
                </a:schemeClr>
              </a:buClr>
              <a:buNone/>
            </a:pPr>
            <a:r>
              <a:rPr lang="en-US" sz="2400" dirty="0"/>
              <a:t> </a:t>
            </a:r>
          </a:p>
          <a:p>
            <a:pPr>
              <a:buClr>
                <a:schemeClr val="accent1">
                  <a:lumMod val="75000"/>
                </a:schemeClr>
              </a:buClr>
              <a:buFont typeface="Wingdings" panose="05000000000000000000" pitchFamily="2" charset="2"/>
              <a:buChar char="q"/>
            </a:pPr>
            <a:r>
              <a:rPr lang="en-US" sz="2400" dirty="0">
                <a:solidFill>
                  <a:srgbClr val="C00000"/>
                </a:solidFill>
              </a:rPr>
              <a:t>Other Network- Related Jobs:</a:t>
            </a:r>
          </a:p>
          <a:p>
            <a:pPr>
              <a:buClr>
                <a:schemeClr val="accent1">
                  <a:lumMod val="75000"/>
                </a:schemeClr>
              </a:buClr>
              <a:buFont typeface="Wingdings" panose="05000000000000000000" pitchFamily="2" charset="2"/>
              <a:buChar char="Ø"/>
            </a:pPr>
            <a:r>
              <a:rPr lang="en-US" sz="2400" dirty="0">
                <a:solidFill>
                  <a:srgbClr val="C00000"/>
                </a:solidFill>
              </a:rPr>
              <a:t> </a:t>
            </a:r>
            <a:r>
              <a:rPr lang="en-US" sz="2400" dirty="0"/>
              <a:t>including some that don’t involve working directly with a network (</a:t>
            </a:r>
            <a:r>
              <a:rPr lang="en-US" sz="2400" dirty="0" err="1"/>
              <a:t>e.g</a:t>
            </a:r>
            <a:r>
              <a:rPr lang="en-US" sz="2400" dirty="0"/>
              <a:t> database administrator, web designers, e-mail administrators, etc.)</a:t>
            </a:r>
            <a:endParaRPr lang="en-US" sz="2400" dirty="0">
              <a:solidFill>
                <a:srgbClr val="C00000"/>
              </a:solidFill>
            </a:endParaRPr>
          </a:p>
          <a:p>
            <a:pPr>
              <a:buClr>
                <a:schemeClr val="accent1">
                  <a:lumMod val="75000"/>
                </a:schemeClr>
              </a:buClr>
              <a:buFont typeface="Wingdings" panose="05000000000000000000" pitchFamily="2" charset="2"/>
              <a:buChar char="q"/>
            </a:pPr>
            <a:endParaRPr lang="en-US" sz="2400" dirty="0">
              <a:solidFill>
                <a:srgbClr val="C00000"/>
              </a:solidFill>
            </a:endParaRPr>
          </a:p>
        </p:txBody>
      </p:sp>
    </p:spTree>
    <p:extLst>
      <p:ext uri="{BB962C8B-B14F-4D97-AF65-F5344CB8AC3E}">
        <p14:creationId xmlns:p14="http://schemas.microsoft.com/office/powerpoint/2010/main" val="119649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ppt/theme/themeOverride3.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ppt/theme/themeOverride4.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MousePointer" Revision="1" Stencil="System.Storyboarding.Common" StencilVersion="0.1"/>
</Control>
</file>

<file path=customXml/item2.xml><?xml version="1.0" encoding="utf-8"?>
<Control xmlns="http://schemas.microsoft.com/VisualStudio/2011/storyboarding/control">
  <Id Name="System.Storyboarding.Backgrounds.RibbonApplication" Revision="1" Stencil="System.Storyboarding.Backgrounds"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613ADDDD-D24B-47C1-951A-8911F4C38EFC}">
  <ds:schemaRefs>
    <ds:schemaRef ds:uri="http://schemas.microsoft.com/VisualStudio/2011/storyboarding/control"/>
  </ds:schemaRefs>
</ds:datastoreItem>
</file>

<file path=customXml/itemProps2.xml><?xml version="1.0" encoding="utf-8"?>
<ds:datastoreItem xmlns:ds="http://schemas.openxmlformats.org/officeDocument/2006/customXml" ds:itemID="{8E995DD9-02E1-4F20-9085-A0934A62FE26}">
  <ds:schemaRefs>
    <ds:schemaRef ds:uri="http://schemas.microsoft.com/VisualStudio/2011/storyboarding/control"/>
  </ds:schemaRefs>
</ds:datastoreItem>
</file>

<file path=customXml/itemProps3.xml><?xml version="1.0" encoding="utf-8"?>
<ds:datastoreItem xmlns:ds="http://schemas.openxmlformats.org/officeDocument/2006/customXml" ds:itemID="{70274471-5CF1-4566-BB53-F4223706D2F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2792</Words>
  <Application>Microsoft Office PowerPoint</Application>
  <PresentationFormat>On-screen Show (16:9)</PresentationFormat>
  <Paragraphs>315</Paragraphs>
  <Slides>48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Corbel</vt:lpstr>
      <vt:lpstr>Times New Roman</vt:lpstr>
      <vt:lpstr>Wingdings</vt:lpstr>
      <vt:lpstr>Wingdings 2</vt:lpstr>
      <vt:lpstr>Parallax</vt:lpstr>
      <vt:lpstr>Chapter 1 Introduction to Computer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2015-05-11T06:04:25Z</dcterms:created>
  <dcterms:modified xsi:type="dcterms:W3CDTF">2023-10-08T11:14:49Z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Tfs.IsStoryboard">
    <vt:bool>true</vt:bool>
  </property>
</Properties>
</file>