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7" r:id="rId4"/>
  </p:sldMasterIdLst>
  <p:notesMasterIdLst>
    <p:notesMasterId r:id="rId34"/>
  </p:notesMasterIdLst>
  <p:sldIdLst>
    <p:sldId id="256" r:id="rId5"/>
    <p:sldId id="308" r:id="rId6"/>
    <p:sldId id="352" r:id="rId7"/>
    <p:sldId id="353" r:id="rId8"/>
    <p:sldId id="368" r:id="rId9"/>
    <p:sldId id="354" r:id="rId10"/>
    <p:sldId id="362" r:id="rId11"/>
    <p:sldId id="384" r:id="rId12"/>
    <p:sldId id="376" r:id="rId13"/>
    <p:sldId id="372" r:id="rId14"/>
    <p:sldId id="355" r:id="rId15"/>
    <p:sldId id="371" r:id="rId16"/>
    <p:sldId id="356" r:id="rId17"/>
    <p:sldId id="367" r:id="rId18"/>
    <p:sldId id="370" r:id="rId19"/>
    <p:sldId id="369" r:id="rId20"/>
    <p:sldId id="375" r:id="rId21"/>
    <p:sldId id="373" r:id="rId22"/>
    <p:sldId id="378" r:id="rId23"/>
    <p:sldId id="379" r:id="rId24"/>
    <p:sldId id="380" r:id="rId25"/>
    <p:sldId id="357" r:id="rId26"/>
    <p:sldId id="381" r:id="rId27"/>
    <p:sldId id="382" r:id="rId28"/>
    <p:sldId id="383" r:id="rId29"/>
    <p:sldId id="358" r:id="rId30"/>
    <p:sldId id="385" r:id="rId31"/>
    <p:sldId id="386" r:id="rId32"/>
    <p:sldId id="351" r:id="rId33"/>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4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0432" autoAdjust="0"/>
  </p:normalViewPr>
  <p:slideViewPr>
    <p:cSldViewPr>
      <p:cViewPr varScale="1">
        <p:scale>
          <a:sx n="76" d="100"/>
          <a:sy n="76" d="100"/>
        </p:scale>
        <p:origin x="1128" y="90"/>
      </p:cViewPr>
      <p:guideLst>
        <p:guide orient="horz" pos="1620"/>
        <p:guide pos="2880"/>
      </p:guideLst>
    </p:cSldViewPr>
  </p:slideViewPr>
  <p:notesTextViewPr>
    <p:cViewPr>
      <p:scale>
        <a:sx n="100" d="100"/>
        <a:sy n="100" d="100"/>
      </p:scale>
      <p:origin x="0" y="0"/>
    </p:cViewPr>
  </p:notesTextViewPr>
  <p:notesViewPr>
    <p:cSldViewPr>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B5234E-42BD-47FC-9314-393E795D70D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F8FDC47-B590-45C2-9A5A-C288624FD8D1}">
      <dgm:prSet phldrT="[Text]" custT="1"/>
      <dgm:spPr/>
      <dgm:t>
        <a:bodyPr/>
        <a:lstStyle/>
        <a:p>
          <a:r>
            <a:rPr lang="en-US" sz="2400" dirty="0"/>
            <a:t>Layer-1 Devices</a:t>
          </a:r>
        </a:p>
      </dgm:t>
    </dgm:pt>
    <dgm:pt modelId="{DCFDB88A-3660-44A7-9BAF-36C4F6334F40}" type="parTrans" cxnId="{61856321-B808-4F1D-80B9-72E429300D16}">
      <dgm:prSet/>
      <dgm:spPr/>
      <dgm:t>
        <a:bodyPr/>
        <a:lstStyle/>
        <a:p>
          <a:endParaRPr lang="en-US" sz="2400"/>
        </a:p>
      </dgm:t>
    </dgm:pt>
    <dgm:pt modelId="{DEF60858-8682-4B34-888E-3C844D46D5BA}" type="sibTrans" cxnId="{61856321-B808-4F1D-80B9-72E429300D16}">
      <dgm:prSet/>
      <dgm:spPr/>
      <dgm:t>
        <a:bodyPr/>
        <a:lstStyle/>
        <a:p>
          <a:endParaRPr lang="en-US" sz="2400"/>
        </a:p>
      </dgm:t>
    </dgm:pt>
    <dgm:pt modelId="{9A336D80-0DA6-4160-9413-42499E43726D}">
      <dgm:prSet phldrT="[Text]" custT="1"/>
      <dgm:spPr/>
      <dgm:t>
        <a:bodyPr/>
        <a:lstStyle/>
        <a:p>
          <a:r>
            <a:rPr lang="en-US" sz="1800" dirty="0"/>
            <a:t>Repeaters</a:t>
          </a:r>
        </a:p>
      </dgm:t>
    </dgm:pt>
    <dgm:pt modelId="{6F7CB935-1EC1-4176-845D-6E104626D059}" type="parTrans" cxnId="{000E686E-3944-4970-AB85-16A31DDB08A9}">
      <dgm:prSet/>
      <dgm:spPr/>
      <dgm:t>
        <a:bodyPr/>
        <a:lstStyle/>
        <a:p>
          <a:endParaRPr lang="en-US" sz="2400"/>
        </a:p>
      </dgm:t>
    </dgm:pt>
    <dgm:pt modelId="{CF316281-9C6E-4339-804C-39A2B56B921B}" type="sibTrans" cxnId="{000E686E-3944-4970-AB85-16A31DDB08A9}">
      <dgm:prSet/>
      <dgm:spPr/>
      <dgm:t>
        <a:bodyPr/>
        <a:lstStyle/>
        <a:p>
          <a:endParaRPr lang="en-US" sz="2400"/>
        </a:p>
      </dgm:t>
    </dgm:pt>
    <dgm:pt modelId="{AD428684-58A9-43EB-92E2-7B42D9DE7CB3}">
      <dgm:prSet phldrT="[Text]" custT="1"/>
      <dgm:spPr/>
      <dgm:t>
        <a:bodyPr/>
        <a:lstStyle/>
        <a:p>
          <a:r>
            <a:rPr lang="en-US" sz="2400" dirty="0"/>
            <a:t>Layer-2 Devices</a:t>
          </a:r>
        </a:p>
      </dgm:t>
    </dgm:pt>
    <dgm:pt modelId="{DFEA0B9E-C1F4-44B9-82C0-BC8F1EA3C318}" type="parTrans" cxnId="{6240362A-2CEF-4A79-8EA4-BEA3C90716AC}">
      <dgm:prSet/>
      <dgm:spPr/>
      <dgm:t>
        <a:bodyPr/>
        <a:lstStyle/>
        <a:p>
          <a:endParaRPr lang="en-US" sz="2400"/>
        </a:p>
      </dgm:t>
    </dgm:pt>
    <dgm:pt modelId="{7E16E7A0-AA12-4CD0-9E8E-A978CBCBBFB1}" type="sibTrans" cxnId="{6240362A-2CEF-4A79-8EA4-BEA3C90716AC}">
      <dgm:prSet/>
      <dgm:spPr/>
      <dgm:t>
        <a:bodyPr/>
        <a:lstStyle/>
        <a:p>
          <a:endParaRPr lang="en-US" sz="2400"/>
        </a:p>
      </dgm:t>
    </dgm:pt>
    <dgm:pt modelId="{3E659B7E-FF90-4607-8DAB-D7DBAAAA6538}">
      <dgm:prSet phldrT="[Text]" custT="1"/>
      <dgm:spPr/>
      <dgm:t>
        <a:bodyPr/>
        <a:lstStyle/>
        <a:p>
          <a:r>
            <a:rPr lang="en-US" sz="1800" dirty="0"/>
            <a:t>Bridges</a:t>
          </a:r>
        </a:p>
      </dgm:t>
    </dgm:pt>
    <dgm:pt modelId="{EB4D0625-BDC8-457E-8EDA-5F667CF4339B}" type="parTrans" cxnId="{30260EFD-2DC2-4518-801B-CA49718231F2}">
      <dgm:prSet/>
      <dgm:spPr/>
      <dgm:t>
        <a:bodyPr/>
        <a:lstStyle/>
        <a:p>
          <a:endParaRPr lang="en-US" sz="2400"/>
        </a:p>
      </dgm:t>
    </dgm:pt>
    <dgm:pt modelId="{617AA69B-6645-4960-BCC9-72A99334173A}" type="sibTrans" cxnId="{30260EFD-2DC2-4518-801B-CA49718231F2}">
      <dgm:prSet/>
      <dgm:spPr/>
      <dgm:t>
        <a:bodyPr/>
        <a:lstStyle/>
        <a:p>
          <a:endParaRPr lang="en-US" sz="2400"/>
        </a:p>
      </dgm:t>
    </dgm:pt>
    <dgm:pt modelId="{A36E209E-A0FA-48AF-B3A7-6CBD4B4108A0}">
      <dgm:prSet phldrT="[Text]" custT="1"/>
      <dgm:spPr/>
      <dgm:t>
        <a:bodyPr/>
        <a:lstStyle/>
        <a:p>
          <a:r>
            <a:rPr lang="en-US" sz="1800" dirty="0"/>
            <a:t>Hubs</a:t>
          </a:r>
        </a:p>
      </dgm:t>
    </dgm:pt>
    <dgm:pt modelId="{D54643B8-4829-419D-9BDC-75B317FF06D5}" type="parTrans" cxnId="{93F7A705-11C7-4598-8C1C-2BA8D5F9D47D}">
      <dgm:prSet/>
      <dgm:spPr/>
      <dgm:t>
        <a:bodyPr/>
        <a:lstStyle/>
        <a:p>
          <a:endParaRPr lang="en-US" sz="2400"/>
        </a:p>
      </dgm:t>
    </dgm:pt>
    <dgm:pt modelId="{5B60CB3D-7BC9-479C-B804-79A6AD341D4F}" type="sibTrans" cxnId="{93F7A705-11C7-4598-8C1C-2BA8D5F9D47D}">
      <dgm:prSet/>
      <dgm:spPr/>
      <dgm:t>
        <a:bodyPr/>
        <a:lstStyle/>
        <a:p>
          <a:endParaRPr lang="en-US" sz="2400"/>
        </a:p>
      </dgm:t>
    </dgm:pt>
    <dgm:pt modelId="{D753A010-480D-48CB-8F1B-E0FF7624B35D}">
      <dgm:prSet phldrT="[Text]" custT="1"/>
      <dgm:spPr/>
      <dgm:t>
        <a:bodyPr/>
        <a:lstStyle/>
        <a:p>
          <a:r>
            <a:rPr lang="en-US" sz="2400" dirty="0"/>
            <a:t>Layer-3 Devices</a:t>
          </a:r>
        </a:p>
      </dgm:t>
    </dgm:pt>
    <dgm:pt modelId="{A760E4C5-7829-4512-9AE9-B30C857F238F}" type="parTrans" cxnId="{210C949A-266A-4100-A509-88CAB61D541C}">
      <dgm:prSet/>
      <dgm:spPr/>
      <dgm:t>
        <a:bodyPr/>
        <a:lstStyle/>
        <a:p>
          <a:endParaRPr lang="en-US" sz="2400"/>
        </a:p>
      </dgm:t>
    </dgm:pt>
    <dgm:pt modelId="{794A4FFA-907D-4324-95DB-2352F70B706C}" type="sibTrans" cxnId="{210C949A-266A-4100-A509-88CAB61D541C}">
      <dgm:prSet/>
      <dgm:spPr/>
      <dgm:t>
        <a:bodyPr/>
        <a:lstStyle/>
        <a:p>
          <a:endParaRPr lang="en-US" sz="2400"/>
        </a:p>
      </dgm:t>
    </dgm:pt>
    <dgm:pt modelId="{6EA797A9-5B93-4810-A8B7-3D9EC244EFB9}">
      <dgm:prSet phldrT="[Text]" custT="1"/>
      <dgm:spPr/>
      <dgm:t>
        <a:bodyPr/>
        <a:lstStyle/>
        <a:p>
          <a:r>
            <a:rPr lang="en-US" sz="1800" dirty="0"/>
            <a:t>Routers</a:t>
          </a:r>
        </a:p>
      </dgm:t>
    </dgm:pt>
    <dgm:pt modelId="{F0E27A73-106A-48CD-9F30-226666467A41}" type="parTrans" cxnId="{5E8935C8-6497-4718-9CAB-7165CD7D9058}">
      <dgm:prSet/>
      <dgm:spPr/>
      <dgm:t>
        <a:bodyPr/>
        <a:lstStyle/>
        <a:p>
          <a:endParaRPr lang="en-US" sz="2400"/>
        </a:p>
      </dgm:t>
    </dgm:pt>
    <dgm:pt modelId="{A3BD9CBD-610D-4C9A-A2B2-8980B4EED91B}" type="sibTrans" cxnId="{5E8935C8-6497-4718-9CAB-7165CD7D9058}">
      <dgm:prSet/>
      <dgm:spPr/>
      <dgm:t>
        <a:bodyPr/>
        <a:lstStyle/>
        <a:p>
          <a:endParaRPr lang="en-US" sz="2400"/>
        </a:p>
      </dgm:t>
    </dgm:pt>
    <dgm:pt modelId="{4B1C268C-02AE-4CC2-8EF2-9A2A1A675043}">
      <dgm:prSet phldrT="[Text]" custT="1"/>
      <dgm:spPr/>
      <dgm:t>
        <a:bodyPr/>
        <a:lstStyle/>
        <a:p>
          <a:r>
            <a:rPr lang="en-US" sz="1800" dirty="0"/>
            <a:t>Switches</a:t>
          </a:r>
        </a:p>
      </dgm:t>
    </dgm:pt>
    <dgm:pt modelId="{BC673ADC-CF17-43D6-A83E-9A9011586CB5}" type="parTrans" cxnId="{64A7331C-918D-42DF-8496-18827A0029E2}">
      <dgm:prSet/>
      <dgm:spPr/>
      <dgm:t>
        <a:bodyPr/>
        <a:lstStyle/>
        <a:p>
          <a:endParaRPr lang="en-US"/>
        </a:p>
      </dgm:t>
    </dgm:pt>
    <dgm:pt modelId="{5CE73491-F737-4220-BA37-A5E15521AB58}" type="sibTrans" cxnId="{64A7331C-918D-42DF-8496-18827A0029E2}">
      <dgm:prSet/>
      <dgm:spPr/>
      <dgm:t>
        <a:bodyPr/>
        <a:lstStyle/>
        <a:p>
          <a:endParaRPr lang="en-US"/>
        </a:p>
      </dgm:t>
    </dgm:pt>
    <dgm:pt modelId="{25CEA401-F216-44FC-9108-93CE428328F8}" type="pres">
      <dgm:prSet presAssocID="{9FB5234E-42BD-47FC-9314-393E795D70D0}" presName="linear" presStyleCnt="0">
        <dgm:presLayoutVars>
          <dgm:animLvl val="lvl"/>
          <dgm:resizeHandles val="exact"/>
        </dgm:presLayoutVars>
      </dgm:prSet>
      <dgm:spPr/>
    </dgm:pt>
    <dgm:pt modelId="{3533C1C8-755E-49DD-B7DF-1714AE88F9A2}" type="pres">
      <dgm:prSet presAssocID="{5F8FDC47-B590-45C2-9A5A-C288624FD8D1}" presName="parentText" presStyleLbl="node1" presStyleIdx="0" presStyleCnt="3" custScaleY="55824">
        <dgm:presLayoutVars>
          <dgm:chMax val="0"/>
          <dgm:bulletEnabled val="1"/>
        </dgm:presLayoutVars>
      </dgm:prSet>
      <dgm:spPr/>
    </dgm:pt>
    <dgm:pt modelId="{A544B853-1A03-47C5-AF1B-3373E12584C1}" type="pres">
      <dgm:prSet presAssocID="{5F8FDC47-B590-45C2-9A5A-C288624FD8D1}" presName="childText" presStyleLbl="revTx" presStyleIdx="0" presStyleCnt="3">
        <dgm:presLayoutVars>
          <dgm:bulletEnabled val="1"/>
        </dgm:presLayoutVars>
      </dgm:prSet>
      <dgm:spPr/>
    </dgm:pt>
    <dgm:pt modelId="{9DF23C35-BFE6-4246-9774-AA5F8255E12A}" type="pres">
      <dgm:prSet presAssocID="{AD428684-58A9-43EB-92E2-7B42D9DE7CB3}" presName="parentText" presStyleLbl="node1" presStyleIdx="1" presStyleCnt="3" custScaleY="55824" custLinFactNeighborY="12836">
        <dgm:presLayoutVars>
          <dgm:chMax val="0"/>
          <dgm:bulletEnabled val="1"/>
        </dgm:presLayoutVars>
      </dgm:prSet>
      <dgm:spPr/>
    </dgm:pt>
    <dgm:pt modelId="{8BA0C0E7-5542-4F66-BDA3-000D1B689BD9}" type="pres">
      <dgm:prSet presAssocID="{AD428684-58A9-43EB-92E2-7B42D9DE7CB3}" presName="childText" presStyleLbl="revTx" presStyleIdx="1" presStyleCnt="3" custLinFactNeighborY="11355">
        <dgm:presLayoutVars>
          <dgm:bulletEnabled val="1"/>
        </dgm:presLayoutVars>
      </dgm:prSet>
      <dgm:spPr/>
    </dgm:pt>
    <dgm:pt modelId="{B3B735A6-0CBB-40AC-A8D2-ADF50D920A19}" type="pres">
      <dgm:prSet presAssocID="{D753A010-480D-48CB-8F1B-E0FF7624B35D}" presName="parentText" presStyleLbl="node1" presStyleIdx="2" presStyleCnt="3" custScaleY="55824">
        <dgm:presLayoutVars>
          <dgm:chMax val="0"/>
          <dgm:bulletEnabled val="1"/>
        </dgm:presLayoutVars>
      </dgm:prSet>
      <dgm:spPr/>
    </dgm:pt>
    <dgm:pt modelId="{F45B0834-9449-4876-BE98-EB4767C4D124}" type="pres">
      <dgm:prSet presAssocID="{D753A010-480D-48CB-8F1B-E0FF7624B35D}" presName="childText" presStyleLbl="revTx" presStyleIdx="2" presStyleCnt="3">
        <dgm:presLayoutVars>
          <dgm:bulletEnabled val="1"/>
        </dgm:presLayoutVars>
      </dgm:prSet>
      <dgm:spPr/>
    </dgm:pt>
  </dgm:ptLst>
  <dgm:cxnLst>
    <dgm:cxn modelId="{93F7A705-11C7-4598-8C1C-2BA8D5F9D47D}" srcId="{5F8FDC47-B590-45C2-9A5A-C288624FD8D1}" destId="{A36E209E-A0FA-48AF-B3A7-6CBD4B4108A0}" srcOrd="1" destOrd="0" parTransId="{D54643B8-4829-419D-9BDC-75B317FF06D5}" sibTransId="{5B60CB3D-7BC9-479C-B804-79A6AD341D4F}"/>
    <dgm:cxn modelId="{64A7331C-918D-42DF-8496-18827A0029E2}" srcId="{AD428684-58A9-43EB-92E2-7B42D9DE7CB3}" destId="{4B1C268C-02AE-4CC2-8EF2-9A2A1A675043}" srcOrd="1" destOrd="0" parTransId="{BC673ADC-CF17-43D6-A83E-9A9011586CB5}" sibTransId="{5CE73491-F737-4220-BA37-A5E15521AB58}"/>
    <dgm:cxn modelId="{61856321-B808-4F1D-80B9-72E429300D16}" srcId="{9FB5234E-42BD-47FC-9314-393E795D70D0}" destId="{5F8FDC47-B590-45C2-9A5A-C288624FD8D1}" srcOrd="0" destOrd="0" parTransId="{DCFDB88A-3660-44A7-9BAF-36C4F6334F40}" sibTransId="{DEF60858-8682-4B34-888E-3C844D46D5BA}"/>
    <dgm:cxn modelId="{6240362A-2CEF-4A79-8EA4-BEA3C90716AC}" srcId="{9FB5234E-42BD-47FC-9314-393E795D70D0}" destId="{AD428684-58A9-43EB-92E2-7B42D9DE7CB3}" srcOrd="1" destOrd="0" parTransId="{DFEA0B9E-C1F4-44B9-82C0-BC8F1EA3C318}" sibTransId="{7E16E7A0-AA12-4CD0-9E8E-A978CBCBBFB1}"/>
    <dgm:cxn modelId="{EA04E92A-8F21-426E-B018-E9969A9E0EB8}" type="presOf" srcId="{AD428684-58A9-43EB-92E2-7B42D9DE7CB3}" destId="{9DF23C35-BFE6-4246-9774-AA5F8255E12A}" srcOrd="0" destOrd="0" presId="urn:microsoft.com/office/officeart/2005/8/layout/vList2"/>
    <dgm:cxn modelId="{10616861-5FC2-4EA0-A041-1590FD94EFB7}" type="presOf" srcId="{5F8FDC47-B590-45C2-9A5A-C288624FD8D1}" destId="{3533C1C8-755E-49DD-B7DF-1714AE88F9A2}" srcOrd="0" destOrd="0" presId="urn:microsoft.com/office/officeart/2005/8/layout/vList2"/>
    <dgm:cxn modelId="{D5248F6C-87FB-458E-9187-53A8F50E888B}" type="presOf" srcId="{3E659B7E-FF90-4607-8DAB-D7DBAAAA6538}" destId="{8BA0C0E7-5542-4F66-BDA3-000D1B689BD9}" srcOrd="0" destOrd="0" presId="urn:microsoft.com/office/officeart/2005/8/layout/vList2"/>
    <dgm:cxn modelId="{000E686E-3944-4970-AB85-16A31DDB08A9}" srcId="{5F8FDC47-B590-45C2-9A5A-C288624FD8D1}" destId="{9A336D80-0DA6-4160-9413-42499E43726D}" srcOrd="0" destOrd="0" parTransId="{6F7CB935-1EC1-4176-845D-6E104626D059}" sibTransId="{CF316281-9C6E-4339-804C-39A2B56B921B}"/>
    <dgm:cxn modelId="{3825596F-85AF-4067-A18B-997420B1A3FF}" type="presOf" srcId="{4B1C268C-02AE-4CC2-8EF2-9A2A1A675043}" destId="{8BA0C0E7-5542-4F66-BDA3-000D1B689BD9}" srcOrd="0" destOrd="1" presId="urn:microsoft.com/office/officeart/2005/8/layout/vList2"/>
    <dgm:cxn modelId="{9E13317C-6AC8-4A09-81EF-DFCF2698B42B}" type="presOf" srcId="{D753A010-480D-48CB-8F1B-E0FF7624B35D}" destId="{B3B735A6-0CBB-40AC-A8D2-ADF50D920A19}" srcOrd="0" destOrd="0" presId="urn:microsoft.com/office/officeart/2005/8/layout/vList2"/>
    <dgm:cxn modelId="{78184C88-8E78-4B22-8B10-7AF34670D286}" type="presOf" srcId="{9FB5234E-42BD-47FC-9314-393E795D70D0}" destId="{25CEA401-F216-44FC-9108-93CE428328F8}" srcOrd="0" destOrd="0" presId="urn:microsoft.com/office/officeart/2005/8/layout/vList2"/>
    <dgm:cxn modelId="{03BEA68B-26E5-41F6-9132-87B5328590B7}" type="presOf" srcId="{9A336D80-0DA6-4160-9413-42499E43726D}" destId="{A544B853-1A03-47C5-AF1B-3373E12584C1}" srcOrd="0" destOrd="0" presId="urn:microsoft.com/office/officeart/2005/8/layout/vList2"/>
    <dgm:cxn modelId="{2A4E3E94-F647-4CA9-B006-F8EC02A824FB}" type="presOf" srcId="{A36E209E-A0FA-48AF-B3A7-6CBD4B4108A0}" destId="{A544B853-1A03-47C5-AF1B-3373E12584C1}" srcOrd="0" destOrd="1" presId="urn:microsoft.com/office/officeart/2005/8/layout/vList2"/>
    <dgm:cxn modelId="{210C949A-266A-4100-A509-88CAB61D541C}" srcId="{9FB5234E-42BD-47FC-9314-393E795D70D0}" destId="{D753A010-480D-48CB-8F1B-E0FF7624B35D}" srcOrd="2" destOrd="0" parTransId="{A760E4C5-7829-4512-9AE9-B30C857F238F}" sibTransId="{794A4FFA-907D-4324-95DB-2352F70B706C}"/>
    <dgm:cxn modelId="{5E8935C8-6497-4718-9CAB-7165CD7D9058}" srcId="{D753A010-480D-48CB-8F1B-E0FF7624B35D}" destId="{6EA797A9-5B93-4810-A8B7-3D9EC244EFB9}" srcOrd="0" destOrd="0" parTransId="{F0E27A73-106A-48CD-9F30-226666467A41}" sibTransId="{A3BD9CBD-610D-4C9A-A2B2-8980B4EED91B}"/>
    <dgm:cxn modelId="{9B68B9DD-DB60-4C95-A701-8763AD2F241C}" type="presOf" srcId="{6EA797A9-5B93-4810-A8B7-3D9EC244EFB9}" destId="{F45B0834-9449-4876-BE98-EB4767C4D124}" srcOrd="0" destOrd="0" presId="urn:microsoft.com/office/officeart/2005/8/layout/vList2"/>
    <dgm:cxn modelId="{30260EFD-2DC2-4518-801B-CA49718231F2}" srcId="{AD428684-58A9-43EB-92E2-7B42D9DE7CB3}" destId="{3E659B7E-FF90-4607-8DAB-D7DBAAAA6538}" srcOrd="0" destOrd="0" parTransId="{EB4D0625-BDC8-457E-8EDA-5F667CF4339B}" sibTransId="{617AA69B-6645-4960-BCC9-72A99334173A}"/>
    <dgm:cxn modelId="{D47AC431-9E83-4F6D-9695-30954F53B2C5}" type="presParOf" srcId="{25CEA401-F216-44FC-9108-93CE428328F8}" destId="{3533C1C8-755E-49DD-B7DF-1714AE88F9A2}" srcOrd="0" destOrd="0" presId="urn:microsoft.com/office/officeart/2005/8/layout/vList2"/>
    <dgm:cxn modelId="{A009F9BB-0A98-492C-A20B-2981B819E67F}" type="presParOf" srcId="{25CEA401-F216-44FC-9108-93CE428328F8}" destId="{A544B853-1A03-47C5-AF1B-3373E12584C1}" srcOrd="1" destOrd="0" presId="urn:microsoft.com/office/officeart/2005/8/layout/vList2"/>
    <dgm:cxn modelId="{37255F99-7BBB-4E7A-A752-48B68D0379BA}" type="presParOf" srcId="{25CEA401-F216-44FC-9108-93CE428328F8}" destId="{9DF23C35-BFE6-4246-9774-AA5F8255E12A}" srcOrd="2" destOrd="0" presId="urn:microsoft.com/office/officeart/2005/8/layout/vList2"/>
    <dgm:cxn modelId="{D4C32A5D-E86B-4507-BA61-D8CDF450D77E}" type="presParOf" srcId="{25CEA401-F216-44FC-9108-93CE428328F8}" destId="{8BA0C0E7-5542-4F66-BDA3-000D1B689BD9}" srcOrd="3" destOrd="0" presId="urn:microsoft.com/office/officeart/2005/8/layout/vList2"/>
    <dgm:cxn modelId="{2CDEE423-D783-4F13-B84D-2061E5F29A69}" type="presParOf" srcId="{25CEA401-F216-44FC-9108-93CE428328F8}" destId="{B3B735A6-0CBB-40AC-A8D2-ADF50D920A19}" srcOrd="4" destOrd="0" presId="urn:microsoft.com/office/officeart/2005/8/layout/vList2"/>
    <dgm:cxn modelId="{85BA81A8-FB19-4851-A32C-27094CC5959F}" type="presParOf" srcId="{25CEA401-F216-44FC-9108-93CE428328F8}" destId="{F45B0834-9449-4876-BE98-EB4767C4D124}"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3C1C8-755E-49DD-B7DF-1714AE88F9A2}">
      <dsp:nvSpPr>
        <dsp:cNvPr id="0" name=""/>
        <dsp:cNvSpPr/>
      </dsp:nvSpPr>
      <dsp:spPr>
        <a:xfrm>
          <a:off x="0" y="20100"/>
          <a:ext cx="3657600" cy="40755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Layer-1 Devices</a:t>
          </a:r>
        </a:p>
      </dsp:txBody>
      <dsp:txXfrm>
        <a:off x="19895" y="39995"/>
        <a:ext cx="3617810" cy="367769"/>
      </dsp:txXfrm>
    </dsp:sp>
    <dsp:sp modelId="{A544B853-1A03-47C5-AF1B-3373E12584C1}">
      <dsp:nvSpPr>
        <dsp:cNvPr id="0" name=""/>
        <dsp:cNvSpPr/>
      </dsp:nvSpPr>
      <dsp:spPr>
        <a:xfrm>
          <a:off x="0" y="427660"/>
          <a:ext cx="3657600"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12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Repeaters</a:t>
          </a:r>
        </a:p>
        <a:p>
          <a:pPr marL="171450" lvl="1" indent="-171450" algn="l" defTabSz="800100">
            <a:lnSpc>
              <a:spcPct val="90000"/>
            </a:lnSpc>
            <a:spcBef>
              <a:spcPct val="0"/>
            </a:spcBef>
            <a:spcAft>
              <a:spcPct val="20000"/>
            </a:spcAft>
            <a:buChar char="•"/>
          </a:pPr>
          <a:r>
            <a:rPr lang="en-US" sz="1800" kern="1200" dirty="0"/>
            <a:t>Hubs</a:t>
          </a:r>
        </a:p>
      </dsp:txBody>
      <dsp:txXfrm>
        <a:off x="0" y="427660"/>
        <a:ext cx="3657600" cy="645840"/>
      </dsp:txXfrm>
    </dsp:sp>
    <dsp:sp modelId="{9DF23C35-BFE6-4246-9774-AA5F8255E12A}">
      <dsp:nvSpPr>
        <dsp:cNvPr id="0" name=""/>
        <dsp:cNvSpPr/>
      </dsp:nvSpPr>
      <dsp:spPr>
        <a:xfrm>
          <a:off x="0" y="1156400"/>
          <a:ext cx="3657600" cy="40755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Layer-2 Devices</a:t>
          </a:r>
        </a:p>
      </dsp:txBody>
      <dsp:txXfrm>
        <a:off x="19895" y="1176295"/>
        <a:ext cx="3617810" cy="367769"/>
      </dsp:txXfrm>
    </dsp:sp>
    <dsp:sp modelId="{8BA0C0E7-5542-4F66-BDA3-000D1B689BD9}">
      <dsp:nvSpPr>
        <dsp:cNvPr id="0" name=""/>
        <dsp:cNvSpPr/>
      </dsp:nvSpPr>
      <dsp:spPr>
        <a:xfrm>
          <a:off x="0" y="1563960"/>
          <a:ext cx="3657600"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12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Bridges</a:t>
          </a:r>
        </a:p>
        <a:p>
          <a:pPr marL="171450" lvl="1" indent="-171450" algn="l" defTabSz="800100">
            <a:lnSpc>
              <a:spcPct val="90000"/>
            </a:lnSpc>
            <a:spcBef>
              <a:spcPct val="0"/>
            </a:spcBef>
            <a:spcAft>
              <a:spcPct val="20000"/>
            </a:spcAft>
            <a:buChar char="•"/>
          </a:pPr>
          <a:r>
            <a:rPr lang="en-US" sz="1800" kern="1200" dirty="0"/>
            <a:t>Switches</a:t>
          </a:r>
        </a:p>
      </dsp:txBody>
      <dsp:txXfrm>
        <a:off x="0" y="1563960"/>
        <a:ext cx="3657600" cy="645840"/>
      </dsp:txXfrm>
    </dsp:sp>
    <dsp:sp modelId="{B3B735A6-0CBB-40AC-A8D2-ADF50D920A19}">
      <dsp:nvSpPr>
        <dsp:cNvPr id="0" name=""/>
        <dsp:cNvSpPr/>
      </dsp:nvSpPr>
      <dsp:spPr>
        <a:xfrm>
          <a:off x="0" y="2126899"/>
          <a:ext cx="3657600" cy="40755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Layer-3 Devices</a:t>
          </a:r>
        </a:p>
      </dsp:txBody>
      <dsp:txXfrm>
        <a:off x="19895" y="2146794"/>
        <a:ext cx="3617810" cy="367769"/>
      </dsp:txXfrm>
    </dsp:sp>
    <dsp:sp modelId="{F45B0834-9449-4876-BE98-EB4767C4D124}">
      <dsp:nvSpPr>
        <dsp:cNvPr id="0" name=""/>
        <dsp:cNvSpPr/>
      </dsp:nvSpPr>
      <dsp:spPr>
        <a:xfrm>
          <a:off x="0" y="2534459"/>
          <a:ext cx="3657600"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12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Routers</a:t>
          </a:r>
        </a:p>
      </dsp:txBody>
      <dsp:txXfrm>
        <a:off x="0" y="2534459"/>
        <a:ext cx="3657600" cy="6458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10/14/2024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81022518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a:t>
            </a:fld>
            <a:endParaRPr lang="en-US"/>
          </a:p>
        </p:txBody>
      </p:sp>
    </p:spTree>
    <p:extLst>
      <p:ext uri="{BB962C8B-B14F-4D97-AF65-F5344CB8AC3E}">
        <p14:creationId xmlns:p14="http://schemas.microsoft.com/office/powerpoint/2010/main" val="3750873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2595439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ctr"/>
            <a:fld id="{047E157E-8DCB-4F70-A0AF-5EB586A91DD4}" type="datetime1">
              <a:rPr lang="en-US" smtClean="0">
                <a:solidFill>
                  <a:srgbClr val="FFFFFF"/>
                </a:solidFill>
              </a:rPr>
              <a:pPr algn="ctr"/>
              <a:t>10/14/2024</a:t>
            </a:fld>
            <a:endParaRPr lang="en-US" sz="2000" dirty="0">
              <a:solidFill>
                <a:srgbClr val="FFFFFF"/>
              </a:solidFill>
            </a:endParaRPr>
          </a:p>
        </p:txBody>
      </p:sp>
      <p:sp>
        <p:nvSpPr>
          <p:cNvPr id="5" name="Footer Placeholder 4"/>
          <p:cNvSpPr>
            <a:spLocks noGrp="1"/>
          </p:cNvSpPr>
          <p:nvPr>
            <p:ph type="ftr" sz="quarter" idx="11"/>
          </p:nvPr>
        </p:nvSpPr>
        <p:spPr>
          <a:xfrm>
            <a:off x="3999309" y="4412457"/>
            <a:ext cx="3243033" cy="273844"/>
          </a:xfrm>
        </p:spPr>
        <p:txBody>
          <a:bodyPr/>
          <a:lstStyle/>
          <a:p>
            <a:pPr algn="r"/>
            <a:endParaRPr lang="en-US" dirty="0">
              <a:solidFill>
                <a:schemeClr val="tx2"/>
              </a:solidFill>
            </a:endParaRP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pPr/>
              <a:t>‹#›</a:t>
            </a:fld>
            <a:endParaRPr lang="en-US" dirty="0">
              <a:solidFill>
                <a:schemeClr val="tx2"/>
              </a:solidFill>
            </a:endParaRPr>
          </a:p>
        </p:txBody>
      </p:sp>
    </p:spTree>
    <p:extLst>
      <p:ext uri="{BB962C8B-B14F-4D97-AF65-F5344CB8AC3E}">
        <p14:creationId xmlns:p14="http://schemas.microsoft.com/office/powerpoint/2010/main" val="131573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E4606EA6-EFEA-4C30-9264-4F9291A5780D}" type="datetime1">
              <a:rPr lang="en-US" smtClean="0"/>
              <a:pPr/>
              <a:t>10/14/2024</a:t>
            </a:fld>
            <a:endParaRPr lang="en-US" sz="1400" dirty="0">
              <a:solidFill>
                <a:schemeClr val="tx2"/>
              </a:solidFill>
            </a:endParaRPr>
          </a:p>
        </p:txBody>
      </p:sp>
      <p:sp>
        <p:nvSpPr>
          <p:cNvPr id="6" name="Footer Placeholder 5"/>
          <p:cNvSpPr>
            <a:spLocks noGrp="1"/>
          </p:cNvSpPr>
          <p:nvPr>
            <p:ph type="ftr" sz="quarter" idx="11"/>
          </p:nvPr>
        </p:nvSpPr>
        <p:spPr/>
        <p:txBody>
          <a:bodyPr/>
          <a:lstStyle/>
          <a:p>
            <a:pPr algn="r"/>
            <a:endParaRPr lang="en-US" sz="1400" dirty="0">
              <a:solidFill>
                <a:schemeClr val="tx2"/>
              </a:solidFill>
            </a:endParaRPr>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311287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06EA6-EFEA-4C30-9264-4F9291A5780D}" type="datetime1">
              <a:rPr lang="en-US" smtClean="0"/>
              <a:pPr/>
              <a:t>10/14/2024</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2615660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06EA6-EFEA-4C30-9264-4F9291A5780D}" type="datetime1">
              <a:rPr lang="en-US" smtClean="0"/>
              <a:pPr/>
              <a:t>10/14/2024</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3155088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06EA6-EFEA-4C30-9264-4F9291A5780D}" type="datetime1">
              <a:rPr lang="en-US" smtClean="0"/>
              <a:pPr/>
              <a:t>10/14/2024</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3939955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06EA6-EFEA-4C30-9264-4F9291A5780D}" type="datetime1">
              <a:rPr lang="en-US" smtClean="0"/>
              <a:pPr/>
              <a:t>10/14/2024</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318532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06EA6-EFEA-4C30-9264-4F9291A5780D}" type="datetime1">
              <a:rPr lang="en-US" smtClean="0"/>
              <a:pPr/>
              <a:t>10/14/2024</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1395540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lang="en-US" smtClean="0"/>
              <a:pPr/>
              <a:t>10/14/2024</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2465547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lang="en-US" smtClean="0"/>
              <a:pPr/>
              <a:t>10/14/2024</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69231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3" name="Date Placeholder 2"/>
          <p:cNvSpPr>
            <a:spLocks noGrp="1"/>
          </p:cNvSpPr>
          <p:nvPr>
            <p:ph type="dt" sz="half" idx="20"/>
          </p:nvPr>
        </p:nvSpPr>
        <p:spPr/>
        <p:txBody>
          <a:bodyPr/>
          <a:lstStyle/>
          <a:p>
            <a:fld id="{E4606EA6-EFEA-4C30-9264-4F9291A5780D}" type="datetime1">
              <a:rPr lang="en-US" smtClean="0"/>
              <a:pPr/>
              <a:t>10/14/2024</a:t>
            </a:fld>
            <a:endParaRPr lang="en-US" sz="1400" dirty="0">
              <a:solidFill>
                <a:schemeClr val="tx2"/>
              </a:solidFill>
            </a:endParaRPr>
          </a:p>
        </p:txBody>
      </p:sp>
      <p:sp>
        <p:nvSpPr>
          <p:cNvPr id="4" name="Footer Placeholder 3"/>
          <p:cNvSpPr>
            <a:spLocks noGrp="1"/>
          </p:cNvSpPr>
          <p:nvPr>
            <p:ph type="ftr" sz="quarter" idx="21"/>
          </p:nvPr>
        </p:nvSpPr>
        <p:spPr/>
        <p:txBody>
          <a:bodyPr/>
          <a:lstStyle/>
          <a:p>
            <a:pPr algn="r"/>
            <a:endParaRPr lang="en-US" sz="1400" dirty="0">
              <a:solidFill>
                <a:schemeClr val="tx2"/>
              </a:solidFill>
            </a:endParaRPr>
          </a:p>
        </p:txBody>
      </p:sp>
      <p:sp>
        <p:nvSpPr>
          <p:cNvPr id="5" name="Slide Number Placeholder 4"/>
          <p:cNvSpPr>
            <a:spLocks noGrp="1"/>
          </p:cNvSpPr>
          <p:nvPr>
            <p:ph type="sldNum" sz="quarter" idx="2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lang="en-US" smtClean="0"/>
              <a:pPr/>
              <a:t>10/14/2024</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a:xfrm>
            <a:off x="8213893" y="4400349"/>
            <a:ext cx="413375" cy="273844"/>
          </a:xfrm>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302444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CF9F07-3BC7-4570-B054-79111B0A380C}" type="datetime1">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Tree>
    <p:extLst>
      <p:ext uri="{BB962C8B-B14F-4D97-AF65-F5344CB8AC3E}">
        <p14:creationId xmlns:p14="http://schemas.microsoft.com/office/powerpoint/2010/main" val="3128362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606EA6-EFEA-4C30-9264-4F9291A5780D}" type="datetime1">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Tree>
    <p:extLst>
      <p:ext uri="{BB962C8B-B14F-4D97-AF65-F5344CB8AC3E}">
        <p14:creationId xmlns:p14="http://schemas.microsoft.com/office/powerpoint/2010/main" val="1342920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606EA6-EFEA-4C30-9264-4F9291A5780D}" type="datetime1">
              <a:rPr lang="en-US" smtClean="0"/>
              <a:pPr/>
              <a:t>10/14/2024</a:t>
            </a:fld>
            <a:endParaRPr lang="en-US" sz="1400" dirty="0">
              <a:solidFill>
                <a:schemeClr val="tx2"/>
              </a:solidFill>
            </a:endParaRPr>
          </a:p>
        </p:txBody>
      </p:sp>
      <p:sp>
        <p:nvSpPr>
          <p:cNvPr id="8" name="Footer Placeholder 7"/>
          <p:cNvSpPr>
            <a:spLocks noGrp="1"/>
          </p:cNvSpPr>
          <p:nvPr>
            <p:ph type="ftr" sz="quarter" idx="11"/>
          </p:nvPr>
        </p:nvSpPr>
        <p:spPr/>
        <p:txBody>
          <a:bodyPr/>
          <a:lstStyle/>
          <a:p>
            <a:pPr algn="r"/>
            <a:endParaRPr lang="en-US" sz="1400" dirty="0">
              <a:solidFill>
                <a:schemeClr val="tx2"/>
              </a:solidFill>
            </a:endParaRPr>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2785893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577332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10/14/2024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pPr/>
              <a:t>‹#›</a:t>
            </a:fld>
            <a:endParaRPr lang="en-US" dirty="0">
              <a:solidFill>
                <a:schemeClr val="tx2"/>
              </a:solidFill>
            </a:endParaRPr>
          </a:p>
        </p:txBody>
      </p:sp>
    </p:spTree>
    <p:extLst>
      <p:ext uri="{BB962C8B-B14F-4D97-AF65-F5344CB8AC3E}">
        <p14:creationId xmlns:p14="http://schemas.microsoft.com/office/powerpoint/2010/main" val="1264184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49A8198-4617-485E-9585-4840B69DBBA6}" type="datetime1">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4038534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E4606EA6-EFEA-4C30-9264-4F9291A5780D}" type="datetime1">
              <a:rPr lang="en-US" smtClean="0"/>
              <a:pPr/>
              <a:t>10/14/2024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pPr algn="ctr"/>
              <a:t>‹#›</a:t>
            </a:fld>
            <a:endParaRPr lang="en-US" sz="2800" dirty="0"/>
          </a:p>
        </p:txBody>
      </p:sp>
    </p:spTree>
    <p:extLst>
      <p:ext uri="{BB962C8B-B14F-4D97-AF65-F5344CB8AC3E}">
        <p14:creationId xmlns:p14="http://schemas.microsoft.com/office/powerpoint/2010/main" val="3069027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E4606EA6-EFEA-4C30-9264-4F9291A5780D}" type="datetime1">
              <a:rPr lang="en-US" smtClean="0"/>
              <a:pPr/>
              <a:t>10/14/2024</a:t>
            </a:fld>
            <a:endParaRPr lang="en-US" sz="1400" dirty="0">
              <a:solidFill>
                <a:schemeClr val="tx2"/>
              </a:solidFill>
            </a:endParaRPr>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pPr algn="r"/>
            <a:endParaRPr lang="en-US" sz="1400" dirty="0">
              <a:solidFill>
                <a:schemeClr val="tx2"/>
              </a:solidFill>
            </a:endParaRPr>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399560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53" r:id="rId18"/>
  </p:sldLayoutIdLst>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jp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microsoft.com/office/2007/relationships/hdphoto" Target="../media/hdphoto1.wdp"/></Relationships>
</file>

<file path=ppt/slides/_rels/slide2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microsoft.com/office/2007/relationships/hdphoto" Target="../media/hdphoto1.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ctrTitle"/>
          </p:nvPr>
        </p:nvSpPr>
        <p:spPr>
          <a:xfrm>
            <a:off x="2" y="1066800"/>
            <a:ext cx="9143998" cy="1276350"/>
          </a:xfrm>
        </p:spPr>
        <p:txBody>
          <a:bodyPr>
            <a:normAutofit/>
          </a:bodyPr>
          <a:lstStyle/>
          <a:p>
            <a:pPr algn="ctr"/>
            <a:r>
              <a:rPr lang="en-US" sz="3000" b="1" cap="none" dirty="0">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Chapter 2</a:t>
            </a:r>
            <a:br>
              <a:rPr lang="en-US" sz="3000" b="1" cap="none" dirty="0">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br>
            <a:r>
              <a:rPr lang="en-US" sz="3000" b="1" cap="none" dirty="0">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Computer Networks: The Hardware</a:t>
            </a:r>
          </a:p>
        </p:txBody>
      </p:sp>
      <p:sp>
        <p:nvSpPr>
          <p:cNvPr id="5" name="TextBox 4"/>
          <p:cNvSpPr txBox="1"/>
          <p:nvPr/>
        </p:nvSpPr>
        <p:spPr>
          <a:xfrm>
            <a:off x="4882895" y="4400550"/>
            <a:ext cx="2394695"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Dr. </a:t>
            </a:r>
            <a:r>
              <a:rPr lang="en-US" sz="2000" b="1" dirty="0" err="1">
                <a:latin typeface="Times New Roman" panose="02020603050405020304" pitchFamily="18" charset="0"/>
                <a:cs typeface="Times New Roman" panose="02020603050405020304" pitchFamily="18" charset="0"/>
              </a:rPr>
              <a:t>Omayma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Younis</a:t>
            </a:r>
            <a:endParaRPr lang="en-US" sz="20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229590" y="3876645"/>
            <a:ext cx="60960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BIS416E –  Networks &amp; Security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19200" y="285750"/>
            <a:ext cx="68580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200" b="1" dirty="0">
                <a:solidFill>
                  <a:schemeClr val="accent1"/>
                </a:solidFill>
                <a:latin typeface="Times New Roman" panose="02020603050405020304" pitchFamily="18" charset="0"/>
                <a:ea typeface="Aleo" panose="020F0502020204030203" pitchFamily="34" charset="0"/>
                <a:cs typeface="Times New Roman" panose="02020603050405020304" pitchFamily="18" charset="0"/>
              </a:rPr>
              <a:t>III. Network Connectivity Devices</a:t>
            </a:r>
          </a:p>
        </p:txBody>
      </p:sp>
      <p:sp>
        <p:nvSpPr>
          <p:cNvPr id="3" name="Content Placeholder 2"/>
          <p:cNvSpPr txBox="1">
            <a:spLocks/>
          </p:cNvSpPr>
          <p:nvPr/>
        </p:nvSpPr>
        <p:spPr>
          <a:xfrm>
            <a:off x="1143000" y="1123950"/>
            <a:ext cx="8991600" cy="4572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r>
              <a:rPr lang="en-US" sz="2000" dirty="0"/>
              <a:t>These connectivity devices can be categorized as follows:</a:t>
            </a:r>
          </a:p>
        </p:txBody>
      </p:sp>
      <p:graphicFrame>
        <p:nvGraphicFramePr>
          <p:cNvPr id="2" name="Diagram 1"/>
          <p:cNvGraphicFramePr/>
          <p:nvPr>
            <p:extLst>
              <p:ext uri="{D42A27DB-BD31-4B8C-83A1-F6EECF244321}">
                <p14:modId xmlns:p14="http://schemas.microsoft.com/office/powerpoint/2010/main" val="2914908279"/>
              </p:ext>
            </p:extLst>
          </p:nvPr>
        </p:nvGraphicFramePr>
        <p:xfrm>
          <a:off x="1981200" y="1581150"/>
          <a:ext cx="3657600"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6172200" y="1809750"/>
            <a:ext cx="2693922" cy="2438400"/>
          </a:xfrm>
          <a:prstGeom prst="rect">
            <a:avLst/>
          </a:prstGeom>
        </p:spPr>
      </p:pic>
    </p:spTree>
    <p:extLst>
      <p:ext uri="{BB962C8B-B14F-4D97-AF65-F5344CB8AC3E}">
        <p14:creationId xmlns:p14="http://schemas.microsoft.com/office/powerpoint/2010/main" val="2765993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143000" y="285750"/>
            <a:ext cx="69342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200" b="1" dirty="0">
                <a:solidFill>
                  <a:srgbClr val="C00000"/>
                </a:solidFill>
                <a:latin typeface="Times New Roman" panose="02020603050405020304" pitchFamily="18" charset="0"/>
                <a:ea typeface="Aleo" panose="020F0502020204030203" pitchFamily="34" charset="0"/>
                <a:cs typeface="Times New Roman" panose="02020603050405020304" pitchFamily="18" charset="0"/>
              </a:rPr>
              <a:t>III. Connectivity Devices</a:t>
            </a:r>
          </a:p>
        </p:txBody>
      </p:sp>
      <p:sp>
        <p:nvSpPr>
          <p:cNvPr id="3" name="Content Placeholder 2"/>
          <p:cNvSpPr txBox="1">
            <a:spLocks/>
          </p:cNvSpPr>
          <p:nvPr/>
        </p:nvSpPr>
        <p:spPr>
          <a:xfrm>
            <a:off x="1219200" y="983925"/>
            <a:ext cx="7891272"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sz="2400" dirty="0"/>
              <a:t>A. Repeaters</a:t>
            </a:r>
          </a:p>
          <a:p>
            <a:r>
              <a:rPr lang="en-US" sz="2000" dirty="0"/>
              <a:t>One of the pitfalls of networking environments is that the electrical signal traveling through the wire is weakened over distance. This is where </a:t>
            </a:r>
            <a:r>
              <a:rPr lang="en-US" sz="2000" b="1" i="1" dirty="0"/>
              <a:t>repeaters</a:t>
            </a:r>
            <a:r>
              <a:rPr lang="en-US" sz="2000" dirty="0"/>
              <a:t> come in !</a:t>
            </a:r>
          </a:p>
          <a:p>
            <a:endParaRPr lang="en-US" sz="2000" dirty="0"/>
          </a:p>
          <a:p>
            <a:endParaRPr lang="en-US" sz="2000" dirty="0"/>
          </a:p>
          <a:p>
            <a:endParaRPr lang="en-US" sz="2000" dirty="0"/>
          </a:p>
          <a:p>
            <a:r>
              <a:rPr lang="en-US" sz="2000" dirty="0"/>
              <a:t>The repeater connects the segments of a network. If your network layout exceeds the normal specifications of the cable, you can use repeaters to allow the signal to travel the distance by placing the repeaters at different points in the network.</a:t>
            </a:r>
          </a:p>
        </p:txBody>
      </p:sp>
      <p:pic>
        <p:nvPicPr>
          <p:cNvPr id="6" name="Picture 5"/>
          <p:cNvPicPr>
            <a:picLocks noChangeAspect="1"/>
          </p:cNvPicPr>
          <p:nvPr/>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rot="20544639">
            <a:off x="6701346" y="-82856"/>
            <a:ext cx="2189652" cy="1769060"/>
          </a:xfrm>
          <a:prstGeom prst="rect">
            <a:avLst/>
          </a:prstGeom>
        </p:spPr>
      </p:pic>
      <p:pic>
        <p:nvPicPr>
          <p:cNvPr id="8" name="Picture 7"/>
          <p:cNvPicPr>
            <a:picLocks noChangeAspect="1"/>
          </p:cNvPicPr>
          <p:nvPr/>
        </p:nvPicPr>
        <p:blipFill rotWithShape="1">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2895600" y="2343150"/>
            <a:ext cx="4084319" cy="1219200"/>
          </a:xfrm>
          <a:prstGeom prst="rect">
            <a:avLst/>
          </a:prstGeom>
        </p:spPr>
      </p:pic>
    </p:spTree>
    <p:extLst>
      <p:ext uri="{BB962C8B-B14F-4D97-AF65-F5344CB8AC3E}">
        <p14:creationId xmlns:p14="http://schemas.microsoft.com/office/powerpoint/2010/main" val="391051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192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200" b="1" dirty="0">
                <a:solidFill>
                  <a:srgbClr val="C00000"/>
                </a:solidFill>
                <a:latin typeface="Times New Roman" panose="02020603050405020304" pitchFamily="18" charset="0"/>
                <a:ea typeface="Aleo" panose="020F0502020204030203" pitchFamily="34" charset="0"/>
                <a:cs typeface="Times New Roman" panose="02020603050405020304" pitchFamily="18" charset="0"/>
              </a:rPr>
              <a:t>III. Connectivity Devices</a:t>
            </a:r>
          </a:p>
        </p:txBody>
      </p:sp>
      <p:sp>
        <p:nvSpPr>
          <p:cNvPr id="3" name="Content Placeholder 2"/>
          <p:cNvSpPr txBox="1">
            <a:spLocks/>
          </p:cNvSpPr>
          <p:nvPr/>
        </p:nvSpPr>
        <p:spPr>
          <a:xfrm>
            <a:off x="1213104" y="1123950"/>
            <a:ext cx="57150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sz="2400" dirty="0"/>
              <a:t>A. Repeaters</a:t>
            </a:r>
            <a:endParaRPr lang="en-US" sz="2000" dirty="0"/>
          </a:p>
          <a:p>
            <a:r>
              <a:rPr lang="en-US" sz="2000" dirty="0"/>
              <a:t>Question: if you are using UTP cables, and remember that this type of cables is limited to a distance of (100m theoretically/ 80m practically) . What should you do if you want to connect two systems together that are (200m) apart.</a:t>
            </a:r>
          </a:p>
          <a:p>
            <a:r>
              <a:rPr lang="en-US" sz="2000" dirty="0"/>
              <a:t>Answer: You would place a repeater at the (100m) point, so that it will regenerate the signal allowing it to travel the extra difference.</a:t>
            </a:r>
          </a:p>
          <a:p>
            <a:r>
              <a:rPr lang="en-US" sz="2000" dirty="0">
                <a:solidFill>
                  <a:srgbClr val="C00000"/>
                </a:solidFill>
              </a:rPr>
              <a:t>Question: what if the nodes are 250m apart?</a:t>
            </a:r>
          </a:p>
        </p:txBody>
      </p:sp>
      <p:pic>
        <p:nvPicPr>
          <p:cNvPr id="4" name="Picture 3"/>
          <p:cNvPicPr>
            <a:picLocks noChangeAspect="1"/>
          </p:cNvPicPr>
          <p:nvPr/>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5410200" y="852488"/>
            <a:ext cx="3581400" cy="1828801"/>
          </a:xfrm>
          <a:prstGeom prst="rect">
            <a:avLst/>
          </a:prstGeom>
        </p:spPr>
      </p:pic>
    </p:spTree>
    <p:extLst>
      <p:ext uri="{BB962C8B-B14F-4D97-AF65-F5344CB8AC3E}">
        <p14:creationId xmlns:p14="http://schemas.microsoft.com/office/powerpoint/2010/main" val="224089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19200" y="285750"/>
            <a:ext cx="68580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600" b="1" dirty="0">
                <a:solidFill>
                  <a:srgbClr val="C00000"/>
                </a:solidFill>
                <a:latin typeface="Times New Roman" panose="02020603050405020304" pitchFamily="18" charset="0"/>
                <a:ea typeface="Aleo" panose="020F0502020204030203" pitchFamily="34" charset="0"/>
                <a:cs typeface="Times New Roman" panose="02020603050405020304" pitchFamily="18" charset="0"/>
              </a:rPr>
              <a:t>III. Connectivity Devices</a:t>
            </a:r>
          </a:p>
        </p:txBody>
      </p:sp>
      <p:sp>
        <p:nvSpPr>
          <p:cNvPr id="3" name="Content Placeholder 2"/>
          <p:cNvSpPr txBox="1">
            <a:spLocks/>
          </p:cNvSpPr>
          <p:nvPr/>
        </p:nvSpPr>
        <p:spPr>
          <a:xfrm>
            <a:off x="1219200" y="1080326"/>
            <a:ext cx="79248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sz="2400" dirty="0"/>
              <a:t>B. Hubs:</a:t>
            </a:r>
          </a:p>
          <a:p>
            <a:r>
              <a:rPr lang="en-US" sz="2000" dirty="0"/>
              <a:t>As you learned earlier, </a:t>
            </a:r>
            <a:r>
              <a:rPr lang="en-US" sz="2000" dirty="0">
                <a:solidFill>
                  <a:srgbClr val="00B050"/>
                </a:solidFill>
              </a:rPr>
              <a:t>a hub</a:t>
            </a:r>
            <a:r>
              <a:rPr lang="en-US" sz="2000" i="1" dirty="0">
                <a:solidFill>
                  <a:srgbClr val="00B050"/>
                </a:solidFill>
              </a:rPr>
              <a:t> </a:t>
            </a:r>
            <a:r>
              <a:rPr lang="en-US" sz="2000" dirty="0">
                <a:solidFill>
                  <a:srgbClr val="00B050"/>
                </a:solidFill>
              </a:rPr>
              <a:t>is a central device that connects all the nodes of the network together in a star topology network</a:t>
            </a:r>
            <a:r>
              <a:rPr lang="en-US" sz="2000" dirty="0"/>
              <a:t>.</a:t>
            </a:r>
            <a:endParaRPr lang="en-US" sz="1800" dirty="0">
              <a:solidFill>
                <a:schemeClr val="bg1">
                  <a:lumMod val="75000"/>
                </a:schemeClr>
              </a:solidFill>
            </a:endParaRPr>
          </a:p>
          <a:p>
            <a:r>
              <a:rPr lang="en-AU" sz="2000" dirty="0"/>
              <a:t>Physically a hub is a box with several RJ-45 ports (typically between 4 and 32 ports) that allows you to connect several devices together using twisted pair cables.</a:t>
            </a:r>
            <a:endParaRPr lang="en-US" sz="2000" dirty="0"/>
          </a:p>
          <a:p>
            <a:r>
              <a:rPr lang="en-US" sz="2000" dirty="0"/>
              <a:t>When a computer sends a piece of data to another computer, the electrical signal leaves the network card of the sending node and reaches the hub, and the </a:t>
            </a:r>
            <a:r>
              <a:rPr lang="en-US" sz="2000" dirty="0">
                <a:solidFill>
                  <a:srgbClr val="00B050"/>
                </a:solidFill>
              </a:rPr>
              <a:t>hub sends the signal to all ports on the hub </a:t>
            </a:r>
            <a:r>
              <a:rPr lang="en-US" sz="2000" dirty="0"/>
              <a:t>so that all nodes can check to see whether the data is destined for them (this process is called </a:t>
            </a:r>
            <a:r>
              <a:rPr lang="en-US" sz="2000" dirty="0">
                <a:solidFill>
                  <a:srgbClr val="00B050"/>
                </a:solidFill>
              </a:rPr>
              <a:t>broadcasting</a:t>
            </a:r>
            <a:r>
              <a:rPr lang="en-US" sz="2000" dirty="0"/>
              <a:t>).</a:t>
            </a:r>
          </a:p>
        </p:txBody>
      </p:sp>
      <p:pic>
        <p:nvPicPr>
          <p:cNvPr id="6" name="Picture 5"/>
          <p:cNvPicPr>
            <a:picLocks noChangeAspect="1"/>
          </p:cNvPicPr>
          <p:nvPr/>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6858000" y="57150"/>
            <a:ext cx="1904999" cy="1413387"/>
          </a:xfrm>
          <a:prstGeom prst="rect">
            <a:avLst/>
          </a:prstGeom>
        </p:spPr>
      </p:pic>
    </p:spTree>
    <p:extLst>
      <p:ext uri="{BB962C8B-B14F-4D97-AF65-F5344CB8AC3E}">
        <p14:creationId xmlns:p14="http://schemas.microsoft.com/office/powerpoint/2010/main" val="155976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95400" y="285750"/>
            <a:ext cx="6781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600" b="1" dirty="0">
                <a:solidFill>
                  <a:srgbClr val="C00000"/>
                </a:solidFill>
                <a:latin typeface="Times New Roman" panose="02020603050405020304" pitchFamily="18" charset="0"/>
                <a:ea typeface="Aleo" panose="020F0502020204030203" pitchFamily="34" charset="0"/>
                <a:cs typeface="Times New Roman" panose="02020603050405020304" pitchFamily="18" charset="0"/>
              </a:rPr>
              <a:t>III. Connectivity Devices</a:t>
            </a:r>
          </a:p>
        </p:txBody>
      </p:sp>
      <p:sp>
        <p:nvSpPr>
          <p:cNvPr id="3" name="Content Placeholder 2"/>
          <p:cNvSpPr txBox="1">
            <a:spLocks/>
          </p:cNvSpPr>
          <p:nvPr/>
        </p:nvSpPr>
        <p:spPr>
          <a:xfrm>
            <a:off x="1295400" y="971550"/>
            <a:ext cx="78486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sz="2400" dirty="0"/>
              <a:t>B. Hubs:</a:t>
            </a:r>
          </a:p>
          <a:p>
            <a:r>
              <a:rPr lang="en-US" sz="2000" dirty="0"/>
              <a:t>What if the number of devices (e.g. 20 nodes) is much more than the number of ports of the hub (e.g. 8 ports) ! … </a:t>
            </a:r>
            <a:r>
              <a:rPr lang="en-US" sz="2000" dirty="0">
                <a:solidFill>
                  <a:srgbClr val="00B050"/>
                </a:solidFill>
              </a:rPr>
              <a:t>The answer is cascading hubs.</a:t>
            </a:r>
          </a:p>
          <a:p>
            <a:r>
              <a:rPr lang="en-US" sz="2000" dirty="0"/>
              <a:t>There is a switch-button on the hub to indicate that you wish to use one port to cascade (connect) to another hub (referred to as the </a:t>
            </a:r>
            <a:r>
              <a:rPr lang="en-US" sz="2000" b="1" dirty="0"/>
              <a:t>uplink port</a:t>
            </a:r>
            <a:r>
              <a:rPr lang="en-US" sz="2000" dirty="0"/>
              <a:t>).</a:t>
            </a:r>
          </a:p>
          <a:p>
            <a:r>
              <a:rPr lang="en-US" sz="2000" dirty="0"/>
              <a:t>So, if you wish to chain two hubs together, you simply need to switch-on the setting to use the last port as the cascade port. The uplink port connects to a normal port on the next hub.</a:t>
            </a:r>
          </a:p>
        </p:txBody>
      </p:sp>
    </p:spTree>
    <p:extLst>
      <p:ext uri="{BB962C8B-B14F-4D97-AF65-F5344CB8AC3E}">
        <p14:creationId xmlns:p14="http://schemas.microsoft.com/office/powerpoint/2010/main" val="161647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371600" y="285750"/>
            <a:ext cx="67056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600" b="1" dirty="0">
                <a:solidFill>
                  <a:srgbClr val="C00000"/>
                </a:solidFill>
                <a:latin typeface="Times New Roman" panose="02020603050405020304" pitchFamily="18" charset="0"/>
                <a:ea typeface="Aleo" panose="020F0502020204030203" pitchFamily="34" charset="0"/>
                <a:cs typeface="Times New Roman" panose="02020603050405020304" pitchFamily="18" charset="0"/>
              </a:rPr>
              <a:t>III. Connectivity Devices</a:t>
            </a:r>
          </a:p>
        </p:txBody>
      </p:sp>
      <p:sp>
        <p:nvSpPr>
          <p:cNvPr id="3" name="Content Placeholder 2"/>
          <p:cNvSpPr txBox="1">
            <a:spLocks/>
          </p:cNvSpPr>
          <p:nvPr/>
        </p:nvSpPr>
        <p:spPr>
          <a:xfrm>
            <a:off x="1143000" y="1123950"/>
            <a:ext cx="77724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sz="2400" dirty="0"/>
              <a:t>B. Hubs:</a:t>
            </a:r>
          </a:p>
          <a:p>
            <a:pPr marL="0" indent="0">
              <a:buNone/>
            </a:pPr>
            <a:r>
              <a:rPr lang="en-US" sz="2000" dirty="0"/>
              <a:t>Classwork: If you want to construct a network composed of 20 computers, and the hub has 8 ports (including the uplink port)…</a:t>
            </a:r>
          </a:p>
          <a:p>
            <a:pPr>
              <a:buFontTx/>
              <a:buChar char="-"/>
            </a:pPr>
            <a:r>
              <a:rPr lang="en-US" sz="2000" dirty="0"/>
              <a:t>Show how many hubs of this type will you need. Sketch your network connections (show how are the nodes and hubs connected together).</a:t>
            </a:r>
          </a:p>
          <a:p>
            <a:pPr>
              <a:buFontTx/>
              <a:buChar char="-"/>
            </a:pPr>
            <a:r>
              <a:rPr lang="en-US" sz="2000" dirty="0"/>
              <a:t>What if you need to add one more extra computer to your network? </a:t>
            </a:r>
          </a:p>
        </p:txBody>
      </p:sp>
    </p:spTree>
    <p:extLst>
      <p:ext uri="{BB962C8B-B14F-4D97-AF65-F5344CB8AC3E}">
        <p14:creationId xmlns:p14="http://schemas.microsoft.com/office/powerpoint/2010/main" val="181602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19200" y="285750"/>
            <a:ext cx="68580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600" b="1" dirty="0">
                <a:solidFill>
                  <a:srgbClr val="C00000"/>
                </a:solidFill>
                <a:latin typeface="Times New Roman" panose="02020603050405020304" pitchFamily="18" charset="0"/>
                <a:ea typeface="Aleo" panose="020F0502020204030203" pitchFamily="34" charset="0"/>
                <a:cs typeface="Times New Roman" panose="02020603050405020304" pitchFamily="18" charset="0"/>
              </a:rPr>
              <a:t>III. Connectivity Devices</a:t>
            </a:r>
          </a:p>
        </p:txBody>
      </p:sp>
      <p:sp>
        <p:nvSpPr>
          <p:cNvPr id="3" name="Content Placeholder 2"/>
          <p:cNvSpPr txBox="1">
            <a:spLocks/>
          </p:cNvSpPr>
          <p:nvPr/>
        </p:nvSpPr>
        <p:spPr>
          <a:xfrm>
            <a:off x="1219200" y="863918"/>
            <a:ext cx="77724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sz="2400" dirty="0"/>
              <a:t>B. Hubs:</a:t>
            </a:r>
          </a:p>
          <a:p>
            <a:pPr marL="0" indent="0">
              <a:buNone/>
            </a:pPr>
            <a:r>
              <a:rPr lang="en-US" sz="2400" dirty="0"/>
              <a:t>There are two types of hubs:</a:t>
            </a:r>
          </a:p>
          <a:p>
            <a:r>
              <a:rPr lang="en-US" sz="2000" b="1" dirty="0">
                <a:solidFill>
                  <a:srgbClr val="C00000"/>
                </a:solidFill>
              </a:rPr>
              <a:t>Passive Hub</a:t>
            </a:r>
            <a:r>
              <a:rPr lang="en-US" sz="2000" b="1" dirty="0"/>
              <a:t>: </a:t>
            </a:r>
            <a:r>
              <a:rPr lang="en-US" sz="2000" dirty="0"/>
              <a:t>it simply receives data from one port of the hub and send it out to all the other ports of the hub</a:t>
            </a:r>
            <a:r>
              <a:rPr lang="en-US" sz="2000" dirty="0">
                <a:solidFill>
                  <a:srgbClr val="00B050"/>
                </a:solidFill>
              </a:rPr>
              <a:t>. A passive hub contains no power source or electrical components.</a:t>
            </a:r>
            <a:r>
              <a:rPr lang="en-US" sz="2000" dirty="0"/>
              <a:t> </a:t>
            </a:r>
            <a:r>
              <a:rPr lang="en-US" sz="2000" b="1" dirty="0"/>
              <a:t>Regenerating the signal is a function of an active hub …</a:t>
            </a:r>
          </a:p>
          <a:p>
            <a:r>
              <a:rPr lang="en-US" sz="2000" b="1" dirty="0">
                <a:solidFill>
                  <a:srgbClr val="C00000"/>
                </a:solidFill>
              </a:rPr>
              <a:t>Active Hub</a:t>
            </a:r>
            <a:r>
              <a:rPr lang="en-US" sz="2000" b="1" dirty="0"/>
              <a:t>: </a:t>
            </a:r>
            <a:r>
              <a:rPr lang="en-US" sz="2000" dirty="0"/>
              <a:t>it has a built-in repeater. Active hubs </a:t>
            </a:r>
            <a:r>
              <a:rPr lang="en-US" sz="2000" b="1" dirty="0"/>
              <a:t>regenerate</a:t>
            </a:r>
            <a:r>
              <a:rPr lang="en-US" sz="2000" dirty="0"/>
              <a:t> the data before sending it to all of the destination ports on the hub. Hence, you can expand the length of your network using active hubs. Think of it this way:</a:t>
            </a:r>
          </a:p>
          <a:p>
            <a:pPr marL="320040" lvl="1" indent="0">
              <a:buNone/>
            </a:pPr>
            <a:r>
              <a:rPr lang="en-US" sz="1800" b="1" dirty="0">
                <a:solidFill>
                  <a:srgbClr val="00B050"/>
                </a:solidFill>
              </a:rPr>
              <a:t>Passive Hub + Repeater </a:t>
            </a:r>
            <a:r>
              <a:rPr lang="en-US" sz="1800" b="1" dirty="0">
                <a:solidFill>
                  <a:srgbClr val="00B050"/>
                </a:solidFill>
                <a:latin typeface="Times New Roman" panose="02020603050405020304" pitchFamily="18" charset="0"/>
                <a:cs typeface="Times New Roman" panose="02020603050405020304" pitchFamily="18" charset="0"/>
              </a:rPr>
              <a:t>≡ Active Hub</a:t>
            </a:r>
            <a:endParaRPr lang="en-US" sz="1800" b="1" dirty="0">
              <a:solidFill>
                <a:srgbClr val="00B050"/>
              </a:solidFill>
            </a:endParaRPr>
          </a:p>
        </p:txBody>
      </p:sp>
    </p:spTree>
    <p:extLst>
      <p:ext uri="{BB962C8B-B14F-4D97-AF65-F5344CB8AC3E}">
        <p14:creationId xmlns:p14="http://schemas.microsoft.com/office/powerpoint/2010/main" val="8125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95400" y="285750"/>
            <a:ext cx="69342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600" b="1" dirty="0">
                <a:solidFill>
                  <a:srgbClr val="C00000"/>
                </a:solidFill>
                <a:latin typeface="Times New Roman" panose="02020603050405020304" pitchFamily="18" charset="0"/>
                <a:ea typeface="Aleo" panose="020F0502020204030203" pitchFamily="34" charset="0"/>
                <a:cs typeface="Times New Roman" panose="02020603050405020304" pitchFamily="18" charset="0"/>
              </a:rPr>
              <a:t>III. Connectivity Devices</a:t>
            </a:r>
          </a:p>
        </p:txBody>
      </p:sp>
      <p:sp>
        <p:nvSpPr>
          <p:cNvPr id="3" name="Content Placeholder 2"/>
          <p:cNvSpPr txBox="1">
            <a:spLocks/>
          </p:cNvSpPr>
          <p:nvPr/>
        </p:nvSpPr>
        <p:spPr>
          <a:xfrm>
            <a:off x="1066800" y="1123950"/>
            <a:ext cx="81534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r>
              <a:rPr lang="en-US" sz="2000" dirty="0"/>
              <a:t>We have discussed two of the popular layer-1 devices (i.e. repeaters &amp; hubs), which have no connectivity intelligence.</a:t>
            </a:r>
          </a:p>
          <a:p>
            <a:r>
              <a:rPr lang="en-US" sz="2000" dirty="0"/>
              <a:t>Remember that a </a:t>
            </a:r>
            <a:r>
              <a:rPr lang="en-US" sz="2000" dirty="0">
                <a:solidFill>
                  <a:srgbClr val="00B050"/>
                </a:solidFill>
              </a:rPr>
              <a:t>hub would forward the signal to all ports on the hub (i.e. broadcasting), which will lead to traffic problems as you start adding hubs to the network.</a:t>
            </a:r>
          </a:p>
          <a:p>
            <a:r>
              <a:rPr lang="en-US" sz="2000" dirty="0"/>
              <a:t>Now, let’s take a look at some popular layer-2 devices</a:t>
            </a:r>
            <a:r>
              <a:rPr lang="en-US" sz="2000" dirty="0">
                <a:solidFill>
                  <a:srgbClr val="00B050"/>
                </a:solidFill>
              </a:rPr>
              <a:t>. Layer-2 devices are a little smarter than layer-1 devices</a:t>
            </a:r>
            <a:r>
              <a:rPr lang="en-US" sz="2000" dirty="0"/>
              <a:t> in the sense that they actually can make decisions about where the electrical signal needs to go!</a:t>
            </a:r>
          </a:p>
        </p:txBody>
      </p:sp>
    </p:spTree>
    <p:extLst>
      <p:ext uri="{BB962C8B-B14F-4D97-AF65-F5344CB8AC3E}">
        <p14:creationId xmlns:p14="http://schemas.microsoft.com/office/powerpoint/2010/main" val="45913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95400" y="285750"/>
            <a:ext cx="6781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60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rPr>
              <a:t>III. Connectivity Devices</a:t>
            </a:r>
          </a:p>
        </p:txBody>
      </p:sp>
      <p:sp>
        <p:nvSpPr>
          <p:cNvPr id="3" name="Content Placeholder 2"/>
          <p:cNvSpPr txBox="1">
            <a:spLocks/>
          </p:cNvSpPr>
          <p:nvPr/>
        </p:nvSpPr>
        <p:spPr>
          <a:xfrm>
            <a:off x="1066800" y="1081087"/>
            <a:ext cx="8001000" cy="19050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sz="2400" dirty="0"/>
              <a:t>C. Bridge</a:t>
            </a:r>
          </a:p>
          <a:p>
            <a:r>
              <a:rPr lang="en-AU" sz="2000" dirty="0"/>
              <a:t>Bridges are devices that are </a:t>
            </a:r>
            <a:r>
              <a:rPr lang="en-AU" sz="2000" dirty="0">
                <a:solidFill>
                  <a:srgbClr val="00B050"/>
                </a:solidFill>
              </a:rPr>
              <a:t>used to break down (divide) </a:t>
            </a:r>
            <a:r>
              <a:rPr lang="en-AU" sz="2000" b="1" dirty="0">
                <a:solidFill>
                  <a:srgbClr val="00B050"/>
                </a:solidFill>
              </a:rPr>
              <a:t>one large</a:t>
            </a:r>
            <a:r>
              <a:rPr lang="en-AU" sz="2000" dirty="0">
                <a:solidFill>
                  <a:srgbClr val="00B050"/>
                </a:solidFill>
              </a:rPr>
              <a:t> network into </a:t>
            </a:r>
            <a:r>
              <a:rPr lang="en-AU" sz="2000" b="1" dirty="0">
                <a:solidFill>
                  <a:srgbClr val="00B050"/>
                </a:solidFill>
              </a:rPr>
              <a:t>multiple small </a:t>
            </a:r>
            <a:r>
              <a:rPr lang="en-AU" sz="2000" dirty="0">
                <a:solidFill>
                  <a:srgbClr val="00B050"/>
                </a:solidFill>
              </a:rPr>
              <a:t>connected segments</a:t>
            </a:r>
            <a:r>
              <a:rPr lang="en-AU" sz="2000" dirty="0"/>
              <a:t>.</a:t>
            </a:r>
          </a:p>
          <a:p>
            <a:r>
              <a:rPr lang="en-US" sz="2000" dirty="0"/>
              <a:t>A bridge is used to filter traffic by only forwarding traffic to the destination network segment.</a:t>
            </a:r>
          </a:p>
        </p:txBody>
      </p:sp>
      <p:sp>
        <p:nvSpPr>
          <p:cNvPr id="6" name="Content Placeholder 2"/>
          <p:cNvSpPr txBox="1">
            <a:spLocks/>
          </p:cNvSpPr>
          <p:nvPr/>
        </p:nvSpPr>
        <p:spPr>
          <a:xfrm>
            <a:off x="1066800" y="2990849"/>
            <a:ext cx="5410200" cy="1676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r>
              <a:rPr lang="en-US" sz="2000" dirty="0"/>
              <a:t>It has a </a:t>
            </a:r>
            <a:r>
              <a:rPr lang="en-US" sz="2000" b="1" dirty="0"/>
              <a:t>bridge table </a:t>
            </a:r>
            <a:r>
              <a:rPr lang="en-US" sz="2000" dirty="0"/>
              <a:t>used in filtering decisions.</a:t>
            </a:r>
          </a:p>
          <a:p>
            <a:r>
              <a:rPr lang="en-US" sz="2000" dirty="0"/>
              <a:t>Each entry of this table contains the MAC address (physical network address) of a workstation, and the network segment at which it resides.</a:t>
            </a:r>
            <a:endParaRPr lang="en-AU" sz="2000" dirty="0"/>
          </a:p>
        </p:txBody>
      </p:sp>
      <p:sp>
        <p:nvSpPr>
          <p:cNvPr id="7" name="TextBox 6"/>
          <p:cNvSpPr txBox="1"/>
          <p:nvPr/>
        </p:nvSpPr>
        <p:spPr>
          <a:xfrm>
            <a:off x="6733309" y="3187065"/>
            <a:ext cx="2029691" cy="984885"/>
          </a:xfrm>
          <a:prstGeom prst="rect">
            <a:avLst/>
          </a:prstGeom>
          <a:solidFill>
            <a:schemeClr val="bg1"/>
          </a:solidFill>
          <a:ln>
            <a:solidFill>
              <a:schemeClr val="accent1"/>
            </a:solidFill>
            <a:prstDash val="dash"/>
          </a:ln>
        </p:spPr>
        <p:txBody>
          <a:bodyPr wrap="square" lIns="45720" tIns="0" rIns="45720" bIns="0" rtlCol="0">
            <a:spAutoFit/>
          </a:bodyPr>
          <a:lstStyle/>
          <a:p>
            <a:pPr algn="ctr"/>
            <a:r>
              <a:rPr lang="en-US" sz="1400" b="1" dirty="0"/>
              <a:t>Bridge Table</a:t>
            </a:r>
          </a:p>
          <a:p>
            <a:r>
              <a:rPr lang="en-US" sz="1400" dirty="0"/>
              <a:t>MAC Address       Segment</a:t>
            </a:r>
          </a:p>
          <a:p>
            <a:r>
              <a:rPr lang="en-US" sz="1200" dirty="0"/>
              <a:t>00-B0-D0-B1-ED-51        3</a:t>
            </a:r>
          </a:p>
          <a:p>
            <a:r>
              <a:rPr lang="en-US" sz="1200" dirty="0"/>
              <a:t>00-0D-60-48-53-9E        2</a:t>
            </a:r>
          </a:p>
          <a:p>
            <a:r>
              <a:rPr lang="en-US" sz="1200" dirty="0"/>
              <a:t>00-A0-C9-C3-D2-E2       1</a:t>
            </a:r>
          </a:p>
        </p:txBody>
      </p:sp>
      <p:cxnSp>
        <p:nvCxnSpPr>
          <p:cNvPr id="10" name="Straight Arrow Connector 9"/>
          <p:cNvCxnSpPr>
            <a:cxnSpLocks/>
            <a:stCxn id="7" idx="2"/>
          </p:cNvCxnSpPr>
          <p:nvPr/>
        </p:nvCxnSpPr>
        <p:spPr>
          <a:xfrm flipH="1">
            <a:off x="7747815" y="4171950"/>
            <a:ext cx="340" cy="381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BE1CDF6-3839-435D-BDEC-BB17873D4C45}"/>
              </a:ext>
            </a:extLst>
          </p:cNvPr>
          <p:cNvSpPr txBox="1"/>
          <p:nvPr/>
        </p:nvSpPr>
        <p:spPr>
          <a:xfrm>
            <a:off x="7467600" y="4552950"/>
            <a:ext cx="658770" cy="307777"/>
          </a:xfrm>
          <a:prstGeom prst="rect">
            <a:avLst/>
          </a:prstGeom>
          <a:noFill/>
        </p:spPr>
        <p:txBody>
          <a:bodyPr wrap="none" rtlCol="0">
            <a:spAutoFit/>
          </a:bodyPr>
          <a:lstStyle/>
          <a:p>
            <a:r>
              <a:rPr lang="en-US" sz="1400" dirty="0">
                <a:solidFill>
                  <a:schemeClr val="bg1"/>
                </a:solidFill>
              </a:rPr>
              <a:t>Bridge</a:t>
            </a:r>
          </a:p>
        </p:txBody>
      </p:sp>
      <p:sp>
        <p:nvSpPr>
          <p:cNvPr id="2" name="Flowchart: Stored Data 1">
            <a:extLst>
              <a:ext uri="{FF2B5EF4-FFF2-40B4-BE49-F238E27FC236}">
                <a16:creationId xmlns:a16="http://schemas.microsoft.com/office/drawing/2014/main" id="{C9A9AC68-E5C9-4479-B262-8E809BC8C95B}"/>
              </a:ext>
            </a:extLst>
          </p:cNvPr>
          <p:cNvSpPr/>
          <p:nvPr/>
        </p:nvSpPr>
        <p:spPr>
          <a:xfrm rot="16200000">
            <a:off x="7481115" y="4261664"/>
            <a:ext cx="533399" cy="81117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6190 w 10000"/>
              <a:gd name="connsiteY2" fmla="*/ 4898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7349 w 10000"/>
              <a:gd name="connsiteY2" fmla="*/ 4898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6604 w 10000"/>
              <a:gd name="connsiteY2" fmla="*/ 5061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6604" y="2300"/>
                  <a:pt x="6604" y="5061"/>
                </a:cubicBezTo>
                <a:cubicBezTo>
                  <a:pt x="6604" y="7822"/>
                  <a:pt x="9079" y="10000"/>
                  <a:pt x="10000" y="10000"/>
                </a:cubicBezTo>
                <a:lnTo>
                  <a:pt x="1667" y="10000"/>
                </a:lnTo>
                <a:cubicBezTo>
                  <a:pt x="746" y="10000"/>
                  <a:pt x="0" y="7761"/>
                  <a:pt x="0" y="5000"/>
                </a:cubicBezTo>
                <a:cubicBezTo>
                  <a:pt x="0" y="2239"/>
                  <a:pt x="746" y="0"/>
                  <a:pt x="166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A37169C-848B-445D-9861-AF2B4E7ADB94}"/>
              </a:ext>
            </a:extLst>
          </p:cNvPr>
          <p:cNvSpPr txBox="1"/>
          <p:nvPr/>
        </p:nvSpPr>
        <p:spPr>
          <a:xfrm>
            <a:off x="7418430" y="4570343"/>
            <a:ext cx="727187" cy="338554"/>
          </a:xfrm>
          <a:prstGeom prst="rect">
            <a:avLst/>
          </a:prstGeom>
          <a:noFill/>
        </p:spPr>
        <p:txBody>
          <a:bodyPr wrap="none" rtlCol="0">
            <a:spAutoFit/>
          </a:bodyPr>
          <a:lstStyle/>
          <a:p>
            <a:r>
              <a:rPr lang="en-US" sz="1600" dirty="0">
                <a:solidFill>
                  <a:schemeClr val="bg1"/>
                </a:solidFill>
              </a:rPr>
              <a:t>Bridge</a:t>
            </a:r>
          </a:p>
        </p:txBody>
      </p:sp>
    </p:spTree>
    <p:extLst>
      <p:ext uri="{BB962C8B-B14F-4D97-AF65-F5344CB8AC3E}">
        <p14:creationId xmlns:p14="http://schemas.microsoft.com/office/powerpoint/2010/main" val="218865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childTnLst>
                          </p:cTn>
                        </p:par>
                        <p:par>
                          <p:cTn id="37" fill="hold">
                            <p:stCondLst>
                              <p:cond delay="2500"/>
                            </p:stCondLst>
                            <p:childTnLst>
                              <p:par>
                                <p:cTn id="38" presetID="10" presetClass="entr" presetSubtype="0"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animBg="1"/>
      <p:bldP spid="11" grpId="0"/>
      <p:bldP spid="2" grpId="0" animBg="1"/>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19200" y="285750"/>
            <a:ext cx="68580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60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rPr>
              <a:t>III. Connectivity Devices</a:t>
            </a:r>
          </a:p>
        </p:txBody>
      </p:sp>
      <p:sp>
        <p:nvSpPr>
          <p:cNvPr id="3" name="Content Placeholder 2"/>
          <p:cNvSpPr txBox="1">
            <a:spLocks/>
          </p:cNvSpPr>
          <p:nvPr/>
        </p:nvSpPr>
        <p:spPr>
          <a:xfrm>
            <a:off x="1219200" y="936425"/>
            <a:ext cx="79248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sz="2400" dirty="0"/>
              <a:t>C. Bridge</a:t>
            </a:r>
          </a:p>
          <a:p>
            <a:pPr marL="0" indent="0">
              <a:spcBef>
                <a:spcPts val="0"/>
              </a:spcBef>
              <a:buNone/>
            </a:pPr>
            <a:r>
              <a:rPr lang="en-US" sz="2000" dirty="0"/>
              <a:t>Let’s look at an example of how a bridge filters network traffic.</a:t>
            </a:r>
          </a:p>
          <a:p>
            <a:pPr marL="0" indent="0">
              <a:buNone/>
            </a:pPr>
            <a:endParaRPr lang="en-US" sz="2400" dirty="0"/>
          </a:p>
        </p:txBody>
      </p:sp>
      <p:sp>
        <p:nvSpPr>
          <p:cNvPr id="5" name="Rectangle 4"/>
          <p:cNvSpPr/>
          <p:nvPr/>
        </p:nvSpPr>
        <p:spPr>
          <a:xfrm>
            <a:off x="1174069" y="1655168"/>
            <a:ext cx="3858491" cy="3259867"/>
          </a:xfrm>
          <a:prstGeom prst="rect">
            <a:avLst/>
          </a:prstGeom>
        </p:spPr>
        <p:txBody>
          <a:bodyPr wrap="square">
            <a:spAutoFit/>
          </a:bodyPr>
          <a:lstStyle/>
          <a:p>
            <a:pPr marL="320040" indent="-320040">
              <a:spcBef>
                <a:spcPts val="700"/>
              </a:spcBef>
              <a:buClr>
                <a:schemeClr val="accent2"/>
              </a:buClr>
              <a:buSzPct val="60000"/>
              <a:buFont typeface="Wingdings"/>
              <a:buChar char=""/>
            </a:pPr>
            <a:r>
              <a:rPr lang="en-US" sz="2000" dirty="0"/>
              <a:t>When Computer A sends data to Computer F, the data will travel through the full length of segment 3.</a:t>
            </a:r>
          </a:p>
          <a:p>
            <a:pPr marL="320040" indent="-320040">
              <a:spcBef>
                <a:spcPts val="700"/>
              </a:spcBef>
              <a:buClr>
                <a:schemeClr val="accent2"/>
              </a:buClr>
              <a:buSzPct val="60000"/>
              <a:buFont typeface="Wingdings"/>
              <a:buChar char=""/>
            </a:pPr>
            <a:r>
              <a:rPr lang="en-US" sz="2000" dirty="0"/>
              <a:t>The signal reaches the bridge, which looks at the destination MAC address of the data packet, and compares it with the MAC addresses stored in its bridging table.</a:t>
            </a:r>
          </a:p>
        </p:txBody>
      </p:sp>
      <p:grpSp>
        <p:nvGrpSpPr>
          <p:cNvPr id="14343" name="Group 14342"/>
          <p:cNvGrpSpPr/>
          <p:nvPr/>
        </p:nvGrpSpPr>
        <p:grpSpPr>
          <a:xfrm>
            <a:off x="4929517" y="2190750"/>
            <a:ext cx="4186774" cy="2562920"/>
            <a:chOff x="62345" y="1891881"/>
            <a:chExt cx="4714115" cy="3014696"/>
          </a:xfrm>
        </p:grpSpPr>
        <p:pic>
          <p:nvPicPr>
            <p:cNvPr id="19" name="Picture 18"/>
            <p:cNvPicPr>
              <a:picLocks noChangeAspect="1"/>
            </p:cNvPicPr>
            <p:nvPr/>
          </p:nvPicPr>
          <p:blipFill>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060842" y="4083617"/>
              <a:ext cx="715618" cy="822960"/>
            </a:xfrm>
            <a:prstGeom prst="rect">
              <a:avLst/>
            </a:prstGeom>
          </p:spPr>
        </p:pic>
        <p:pic>
          <p:nvPicPr>
            <p:cNvPr id="21" name="Picture 20"/>
            <p:cNvPicPr>
              <a:picLocks noChangeAspect="1"/>
            </p:cNvPicPr>
            <p:nvPr/>
          </p:nvPicPr>
          <p:blipFill>
            <a:blip r:embed="rId3" cstate="screen">
              <a:clrChange>
                <a:clrFrom>
                  <a:srgbClr val="FEFFFF"/>
                </a:clrFrom>
                <a:clrTo>
                  <a:srgbClr val="FEFFFF">
                    <a:alpha val="0"/>
                  </a:srgbClr>
                </a:clrTo>
              </a:clrChange>
              <a:extLst>
                <a:ext uri="{28A0092B-C50C-407E-A947-70E740481C1C}">
                  <a14:useLocalDpi xmlns:a14="http://schemas.microsoft.com/office/drawing/2010/main"/>
                </a:ext>
              </a:extLst>
            </a:blip>
            <a:stretch>
              <a:fillRect/>
            </a:stretch>
          </p:blipFill>
          <p:spPr>
            <a:xfrm>
              <a:off x="2805545" y="1891881"/>
              <a:ext cx="714834" cy="822960"/>
            </a:xfrm>
            <a:prstGeom prst="rect">
              <a:avLst/>
            </a:prstGeom>
          </p:spPr>
        </p:pic>
        <p:pic>
          <p:nvPicPr>
            <p:cNvPr id="23" name="Picture 22"/>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805545" y="2767659"/>
              <a:ext cx="711273" cy="822960"/>
            </a:xfrm>
            <a:prstGeom prst="rect">
              <a:avLst/>
            </a:prstGeom>
          </p:spPr>
        </p:pic>
        <p:pic>
          <p:nvPicPr>
            <p:cNvPr id="25" name="Picture 24"/>
            <p:cNvPicPr>
              <a:picLocks noChangeAspect="1"/>
            </p:cNvPicPr>
            <p:nvPr/>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42585" y="4083617"/>
              <a:ext cx="721581" cy="822960"/>
            </a:xfrm>
            <a:prstGeom prst="rect">
              <a:avLst/>
            </a:prstGeom>
          </p:spPr>
        </p:pic>
        <p:pic>
          <p:nvPicPr>
            <p:cNvPr id="27" name="Picture 26"/>
            <p:cNvPicPr>
              <a:picLocks noChangeAspect="1"/>
            </p:cNvPicPr>
            <p:nvPr/>
          </p:nvPicPr>
          <p:blipFill>
            <a:blip r:embed="rId6"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052945" y="4083617"/>
              <a:ext cx="691763" cy="822960"/>
            </a:xfrm>
            <a:prstGeom prst="rect">
              <a:avLst/>
            </a:prstGeom>
          </p:spPr>
        </p:pic>
        <p:pic>
          <p:nvPicPr>
            <p:cNvPr id="29" name="Picture 28"/>
            <p:cNvPicPr>
              <a:picLocks noChangeAspect="1"/>
            </p:cNvPicPr>
            <p:nvPr/>
          </p:nvPicPr>
          <p:blipFill>
            <a:blip r:embed="rId7"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159852" y="4083617"/>
              <a:ext cx="714834" cy="822960"/>
            </a:xfrm>
            <a:prstGeom prst="rect">
              <a:avLst/>
            </a:prstGeom>
          </p:spPr>
        </p:pic>
        <p:cxnSp>
          <p:nvCxnSpPr>
            <p:cNvPr id="33" name="Straight Connector 32"/>
            <p:cNvCxnSpPr/>
            <p:nvPr/>
          </p:nvCxnSpPr>
          <p:spPr>
            <a:xfrm flipV="1">
              <a:off x="2451160" y="2038350"/>
              <a:ext cx="0" cy="198042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62345" y="3833677"/>
              <a:ext cx="4714115" cy="0"/>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rotWithShape="1">
            <a:blip r:embed="rId8" cstate="screen">
              <a:clrChange>
                <a:clrFrom>
                  <a:srgbClr val="FFFFFF"/>
                </a:clrFrom>
                <a:clrTo>
                  <a:srgbClr val="FFFFFF">
                    <a:alpha val="0"/>
                  </a:srgbClr>
                </a:clrTo>
              </a:clrChange>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a:ext>
              </a:extLst>
            </a:blip>
            <a:srcRect/>
            <a:stretch/>
          </p:blipFill>
          <p:spPr>
            <a:xfrm>
              <a:off x="2100231" y="3611177"/>
              <a:ext cx="701859" cy="475481"/>
            </a:xfrm>
            <a:prstGeom prst="rect">
              <a:avLst/>
            </a:prstGeom>
          </p:spPr>
        </p:pic>
        <p:cxnSp>
          <p:nvCxnSpPr>
            <p:cNvPr id="43" name="Straight Connector 42"/>
            <p:cNvCxnSpPr>
              <a:endCxn id="23" idx="1"/>
            </p:cNvCxnSpPr>
            <p:nvPr/>
          </p:nvCxnSpPr>
          <p:spPr>
            <a:xfrm>
              <a:off x="2451160" y="3179140"/>
              <a:ext cx="3543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21" idx="1"/>
            </p:cNvCxnSpPr>
            <p:nvPr/>
          </p:nvCxnSpPr>
          <p:spPr>
            <a:xfrm>
              <a:off x="2451160" y="2303360"/>
              <a:ext cx="3543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67145" y="3833677"/>
              <a:ext cx="0" cy="234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281545" y="3848917"/>
              <a:ext cx="1" cy="234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415144" y="3833677"/>
              <a:ext cx="1" cy="234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329544" y="3839777"/>
              <a:ext cx="1" cy="2347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5" name="TextBox 74"/>
          <p:cNvSpPr txBox="1"/>
          <p:nvPr/>
        </p:nvSpPr>
        <p:spPr>
          <a:xfrm>
            <a:off x="4876800" y="2419349"/>
            <a:ext cx="2029691" cy="615553"/>
          </a:xfrm>
          <a:prstGeom prst="rect">
            <a:avLst/>
          </a:prstGeom>
          <a:solidFill>
            <a:schemeClr val="bg1"/>
          </a:solidFill>
          <a:ln>
            <a:solidFill>
              <a:schemeClr val="accent1"/>
            </a:solidFill>
            <a:prstDash val="dash"/>
          </a:ln>
        </p:spPr>
        <p:txBody>
          <a:bodyPr wrap="square" lIns="45720" tIns="0" rIns="45720" bIns="0" rtlCol="0">
            <a:spAutoFit/>
          </a:bodyPr>
          <a:lstStyle/>
          <a:p>
            <a:pPr algn="ctr"/>
            <a:r>
              <a:rPr lang="en-US" sz="1400" b="1" dirty="0"/>
              <a:t>Bridge Table</a:t>
            </a:r>
          </a:p>
          <a:p>
            <a:r>
              <a:rPr lang="en-US" sz="1400" dirty="0"/>
              <a:t>MAC Address       Segment</a:t>
            </a:r>
          </a:p>
          <a:p>
            <a:endParaRPr lang="en-US" sz="1200" dirty="0"/>
          </a:p>
        </p:txBody>
      </p:sp>
      <p:sp>
        <p:nvSpPr>
          <p:cNvPr id="14344" name="TextBox 14343"/>
          <p:cNvSpPr txBox="1"/>
          <p:nvPr/>
        </p:nvSpPr>
        <p:spPr>
          <a:xfrm>
            <a:off x="6503358" y="2035373"/>
            <a:ext cx="967316" cy="307777"/>
          </a:xfrm>
          <a:prstGeom prst="rect">
            <a:avLst/>
          </a:prstGeom>
          <a:noFill/>
        </p:spPr>
        <p:txBody>
          <a:bodyPr wrap="none" rtlCol="0">
            <a:spAutoFit/>
          </a:bodyPr>
          <a:lstStyle/>
          <a:p>
            <a:r>
              <a:rPr lang="en-US" sz="1400" b="1" dirty="0">
                <a:solidFill>
                  <a:srgbClr val="FF0000"/>
                </a:solidFill>
              </a:rPr>
              <a:t>Segment 3</a:t>
            </a:r>
          </a:p>
        </p:txBody>
      </p:sp>
      <p:sp>
        <p:nvSpPr>
          <p:cNvPr id="77" name="TextBox 76"/>
          <p:cNvSpPr txBox="1"/>
          <p:nvPr/>
        </p:nvSpPr>
        <p:spPr>
          <a:xfrm>
            <a:off x="5192810" y="3533430"/>
            <a:ext cx="967316" cy="307777"/>
          </a:xfrm>
          <a:prstGeom prst="rect">
            <a:avLst/>
          </a:prstGeom>
          <a:noFill/>
        </p:spPr>
        <p:txBody>
          <a:bodyPr wrap="none" rtlCol="0">
            <a:spAutoFit/>
          </a:bodyPr>
          <a:lstStyle/>
          <a:p>
            <a:r>
              <a:rPr lang="en-US" sz="1400" b="1" dirty="0">
                <a:solidFill>
                  <a:srgbClr val="FF0000"/>
                </a:solidFill>
              </a:rPr>
              <a:t>Segment 1</a:t>
            </a:r>
          </a:p>
        </p:txBody>
      </p:sp>
      <p:sp>
        <p:nvSpPr>
          <p:cNvPr id="78" name="TextBox 77"/>
          <p:cNvSpPr txBox="1"/>
          <p:nvPr/>
        </p:nvSpPr>
        <p:spPr>
          <a:xfrm>
            <a:off x="8133922" y="3507384"/>
            <a:ext cx="967316" cy="307777"/>
          </a:xfrm>
          <a:prstGeom prst="rect">
            <a:avLst/>
          </a:prstGeom>
          <a:noFill/>
        </p:spPr>
        <p:txBody>
          <a:bodyPr wrap="none" rtlCol="0">
            <a:spAutoFit/>
          </a:bodyPr>
          <a:lstStyle/>
          <a:p>
            <a:r>
              <a:rPr lang="en-US" sz="1400" b="1" dirty="0">
                <a:solidFill>
                  <a:srgbClr val="FF0000"/>
                </a:solidFill>
              </a:rPr>
              <a:t>Segment 2</a:t>
            </a:r>
          </a:p>
        </p:txBody>
      </p:sp>
      <p:sp>
        <p:nvSpPr>
          <p:cNvPr id="79" name="TextBox 78"/>
          <p:cNvSpPr txBox="1"/>
          <p:nvPr/>
        </p:nvSpPr>
        <p:spPr>
          <a:xfrm>
            <a:off x="6698226" y="4033620"/>
            <a:ext cx="658770" cy="307777"/>
          </a:xfrm>
          <a:prstGeom prst="rect">
            <a:avLst/>
          </a:prstGeom>
          <a:noFill/>
        </p:spPr>
        <p:txBody>
          <a:bodyPr wrap="none" rtlCol="0">
            <a:spAutoFit/>
          </a:bodyPr>
          <a:lstStyle/>
          <a:p>
            <a:r>
              <a:rPr lang="en-US" sz="1400" b="1" dirty="0"/>
              <a:t>Bridge</a:t>
            </a:r>
          </a:p>
        </p:txBody>
      </p:sp>
    </p:spTree>
    <p:extLst>
      <p:ext uri="{BB962C8B-B14F-4D97-AF65-F5344CB8AC3E}">
        <p14:creationId xmlns:p14="http://schemas.microsoft.com/office/powerpoint/2010/main" val="3026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4343"/>
                                        </p:tgtEl>
                                        <p:attrNameLst>
                                          <p:attrName>style.visibility</p:attrName>
                                        </p:attrNameLst>
                                      </p:cBhvr>
                                      <p:to>
                                        <p:strVal val="visible"/>
                                      </p:to>
                                    </p:set>
                                    <p:animEffect transition="in" filter="fade">
                                      <p:cBhvr>
                                        <p:cTn id="19" dur="500"/>
                                        <p:tgtEl>
                                          <p:spTgt spid="14343"/>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fade">
                                      <p:cBhvr>
                                        <p:cTn id="23" dur="500"/>
                                        <p:tgtEl>
                                          <p:spTgt spid="75"/>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14344"/>
                                        </p:tgtEl>
                                        <p:attrNameLst>
                                          <p:attrName>style.visibility</p:attrName>
                                        </p:attrNameLst>
                                      </p:cBhvr>
                                      <p:to>
                                        <p:strVal val="visible"/>
                                      </p:to>
                                    </p:set>
                                    <p:animEffect transition="in" filter="fade">
                                      <p:cBhvr>
                                        <p:cTn id="27" dur="500"/>
                                        <p:tgtEl>
                                          <p:spTgt spid="14344"/>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fade">
                                      <p:cBhvr>
                                        <p:cTn id="31" dur="500"/>
                                        <p:tgtEl>
                                          <p:spTgt spid="77"/>
                                        </p:tgtEl>
                                      </p:cBhvr>
                                    </p:animEffect>
                                  </p:childTnLst>
                                </p:cTn>
                              </p:par>
                            </p:childTnLst>
                          </p:cTn>
                        </p:par>
                        <p:par>
                          <p:cTn id="32" fill="hold">
                            <p:stCondLst>
                              <p:cond delay="2500"/>
                            </p:stCondLst>
                            <p:childTnLst>
                              <p:par>
                                <p:cTn id="33" presetID="10" presetClass="entr" presetSubtype="0" fill="hold" grpId="0" nodeType="after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fade">
                                      <p:cBhvr>
                                        <p:cTn id="35" dur="500"/>
                                        <p:tgtEl>
                                          <p:spTgt spid="78"/>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fade">
                                      <p:cBhvr>
                                        <p:cTn id="3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75" grpId="0" animBg="1"/>
      <p:bldP spid="14344" grpId="0"/>
      <p:bldP spid="77" grpId="0"/>
      <p:bldP spid="78" grpId="0"/>
      <p:bldP spid="7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447800" y="2095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3450" b="1" dirty="0">
                <a:solidFill>
                  <a:srgbClr val="C00000"/>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Learning Objectives</a:t>
            </a:r>
          </a:p>
        </p:txBody>
      </p:sp>
      <p:sp>
        <p:nvSpPr>
          <p:cNvPr id="28" name="Content Placeholder 2"/>
          <p:cNvSpPr txBox="1">
            <a:spLocks/>
          </p:cNvSpPr>
          <p:nvPr/>
        </p:nvSpPr>
        <p:spPr>
          <a:xfrm>
            <a:off x="1143000" y="895350"/>
            <a:ext cx="8001000" cy="32766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r>
              <a:rPr lang="en-US" dirty="0"/>
              <a:t>Determine the hardware components for installing a computer network.</a:t>
            </a:r>
          </a:p>
          <a:p>
            <a:r>
              <a:rPr lang="en-US" dirty="0"/>
              <a:t>Explain the function of the Network Interface Card.</a:t>
            </a:r>
          </a:p>
          <a:p>
            <a:r>
              <a:rPr lang="en-US" dirty="0"/>
              <a:t>Understand the different properties of the cables used in networking.</a:t>
            </a:r>
          </a:p>
          <a:p>
            <a:r>
              <a:rPr lang="en-US" dirty="0"/>
              <a:t>Determine the functionality of each of the network connectivity devices.</a:t>
            </a:r>
          </a:p>
        </p:txBody>
      </p:sp>
    </p:spTree>
    <p:extLst>
      <p:ext uri="{BB962C8B-B14F-4D97-AF65-F5344CB8AC3E}">
        <p14:creationId xmlns:p14="http://schemas.microsoft.com/office/powerpoint/2010/main" val="4099504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19200" y="285750"/>
            <a:ext cx="68580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60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rPr>
              <a:t>III. Connectivity Devices</a:t>
            </a:r>
          </a:p>
        </p:txBody>
      </p:sp>
      <p:sp>
        <p:nvSpPr>
          <p:cNvPr id="3" name="Content Placeholder 2"/>
          <p:cNvSpPr txBox="1">
            <a:spLocks/>
          </p:cNvSpPr>
          <p:nvPr/>
        </p:nvSpPr>
        <p:spPr>
          <a:xfrm>
            <a:off x="1145843" y="822453"/>
            <a:ext cx="89916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sz="2400" dirty="0"/>
              <a:t>C. Bridge</a:t>
            </a:r>
          </a:p>
        </p:txBody>
      </p:sp>
      <p:sp>
        <p:nvSpPr>
          <p:cNvPr id="5" name="Rectangle 4"/>
          <p:cNvSpPr/>
          <p:nvPr/>
        </p:nvSpPr>
        <p:spPr>
          <a:xfrm>
            <a:off x="1233643" y="1101015"/>
            <a:ext cx="3817783" cy="3875420"/>
          </a:xfrm>
          <a:prstGeom prst="rect">
            <a:avLst/>
          </a:prstGeom>
        </p:spPr>
        <p:txBody>
          <a:bodyPr wrap="square">
            <a:spAutoFit/>
          </a:bodyPr>
          <a:lstStyle/>
          <a:p>
            <a:pPr marL="320040" indent="-320040">
              <a:spcBef>
                <a:spcPts val="700"/>
              </a:spcBef>
              <a:buClr>
                <a:schemeClr val="accent2"/>
              </a:buClr>
              <a:buSzPct val="60000"/>
              <a:buFont typeface="Wingdings"/>
              <a:buChar char=""/>
            </a:pPr>
            <a:r>
              <a:rPr lang="en-US" sz="2000" dirty="0"/>
              <a:t>Since this is the first piece of data sent on the network, the MAC address for Computer F is not in the bridging table, so the bridge will need to forward the data to both segment 1 and segment 2.</a:t>
            </a:r>
          </a:p>
          <a:p>
            <a:pPr marL="320040" indent="-320040">
              <a:spcBef>
                <a:spcPts val="700"/>
              </a:spcBef>
              <a:buClr>
                <a:schemeClr val="accent2"/>
              </a:buClr>
              <a:buSzPct val="60000"/>
              <a:buFont typeface="Wingdings"/>
              <a:buChar char=""/>
            </a:pPr>
            <a:r>
              <a:rPr lang="en-US" sz="2000" dirty="0"/>
              <a:t>When the bridge received the packet from Computer A, it stored the MAC address of Computer A as well as its network segment.</a:t>
            </a:r>
          </a:p>
        </p:txBody>
      </p:sp>
      <p:grpSp>
        <p:nvGrpSpPr>
          <p:cNvPr id="14343" name="Group 14342"/>
          <p:cNvGrpSpPr/>
          <p:nvPr/>
        </p:nvGrpSpPr>
        <p:grpSpPr>
          <a:xfrm>
            <a:off x="4929517" y="2190750"/>
            <a:ext cx="4186774" cy="2562920"/>
            <a:chOff x="62345" y="1891881"/>
            <a:chExt cx="4714115" cy="3014696"/>
          </a:xfrm>
        </p:grpSpPr>
        <p:pic>
          <p:nvPicPr>
            <p:cNvPr id="19" name="Picture 18"/>
            <p:cNvPicPr>
              <a:picLocks noChangeAspect="1"/>
            </p:cNvPicPr>
            <p:nvPr/>
          </p:nvPicPr>
          <p:blipFill>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060842" y="4083617"/>
              <a:ext cx="715618" cy="822960"/>
            </a:xfrm>
            <a:prstGeom prst="rect">
              <a:avLst/>
            </a:prstGeom>
          </p:spPr>
        </p:pic>
        <p:pic>
          <p:nvPicPr>
            <p:cNvPr id="21" name="Picture 20"/>
            <p:cNvPicPr>
              <a:picLocks noChangeAspect="1"/>
            </p:cNvPicPr>
            <p:nvPr/>
          </p:nvPicPr>
          <p:blipFill>
            <a:blip r:embed="rId3" cstate="screen">
              <a:clrChange>
                <a:clrFrom>
                  <a:srgbClr val="FEFFFF"/>
                </a:clrFrom>
                <a:clrTo>
                  <a:srgbClr val="FEFFFF">
                    <a:alpha val="0"/>
                  </a:srgbClr>
                </a:clrTo>
              </a:clrChange>
              <a:extLst>
                <a:ext uri="{28A0092B-C50C-407E-A947-70E740481C1C}">
                  <a14:useLocalDpi xmlns:a14="http://schemas.microsoft.com/office/drawing/2010/main"/>
                </a:ext>
              </a:extLst>
            </a:blip>
            <a:stretch>
              <a:fillRect/>
            </a:stretch>
          </p:blipFill>
          <p:spPr>
            <a:xfrm>
              <a:off x="2805545" y="1891881"/>
              <a:ext cx="714834" cy="822960"/>
            </a:xfrm>
            <a:prstGeom prst="rect">
              <a:avLst/>
            </a:prstGeom>
          </p:spPr>
        </p:pic>
        <p:pic>
          <p:nvPicPr>
            <p:cNvPr id="23" name="Picture 22"/>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805545" y="2767659"/>
              <a:ext cx="711273" cy="822960"/>
            </a:xfrm>
            <a:prstGeom prst="rect">
              <a:avLst/>
            </a:prstGeom>
          </p:spPr>
        </p:pic>
        <p:pic>
          <p:nvPicPr>
            <p:cNvPr id="25" name="Picture 24"/>
            <p:cNvPicPr>
              <a:picLocks noChangeAspect="1"/>
            </p:cNvPicPr>
            <p:nvPr/>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42585" y="4083617"/>
              <a:ext cx="721581" cy="822960"/>
            </a:xfrm>
            <a:prstGeom prst="rect">
              <a:avLst/>
            </a:prstGeom>
          </p:spPr>
        </p:pic>
        <p:pic>
          <p:nvPicPr>
            <p:cNvPr id="27" name="Picture 26"/>
            <p:cNvPicPr>
              <a:picLocks noChangeAspect="1"/>
            </p:cNvPicPr>
            <p:nvPr/>
          </p:nvPicPr>
          <p:blipFill>
            <a:blip r:embed="rId6"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052945" y="4083617"/>
              <a:ext cx="691763" cy="822960"/>
            </a:xfrm>
            <a:prstGeom prst="rect">
              <a:avLst/>
            </a:prstGeom>
          </p:spPr>
        </p:pic>
        <p:pic>
          <p:nvPicPr>
            <p:cNvPr id="29" name="Picture 28"/>
            <p:cNvPicPr>
              <a:picLocks noChangeAspect="1"/>
            </p:cNvPicPr>
            <p:nvPr/>
          </p:nvPicPr>
          <p:blipFill>
            <a:blip r:embed="rId7"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159852" y="4083617"/>
              <a:ext cx="714834" cy="822960"/>
            </a:xfrm>
            <a:prstGeom prst="rect">
              <a:avLst/>
            </a:prstGeom>
          </p:spPr>
        </p:pic>
        <p:cxnSp>
          <p:nvCxnSpPr>
            <p:cNvPr id="33" name="Straight Connector 32"/>
            <p:cNvCxnSpPr/>
            <p:nvPr/>
          </p:nvCxnSpPr>
          <p:spPr>
            <a:xfrm flipV="1">
              <a:off x="2451160" y="2038350"/>
              <a:ext cx="0" cy="198042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62345" y="3833677"/>
              <a:ext cx="4714115" cy="0"/>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rotWithShape="1">
            <a:blip r:embed="rId8" cstate="screen">
              <a:clrChange>
                <a:clrFrom>
                  <a:srgbClr val="FFFFFF"/>
                </a:clrFrom>
                <a:clrTo>
                  <a:srgbClr val="FFFFFF">
                    <a:alpha val="0"/>
                  </a:srgbClr>
                </a:clrTo>
              </a:clrChange>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a:ext>
              </a:extLst>
            </a:blip>
            <a:srcRect/>
            <a:stretch/>
          </p:blipFill>
          <p:spPr>
            <a:xfrm>
              <a:off x="2100231" y="3611177"/>
              <a:ext cx="701859" cy="475481"/>
            </a:xfrm>
            <a:prstGeom prst="rect">
              <a:avLst/>
            </a:prstGeom>
          </p:spPr>
        </p:pic>
        <p:cxnSp>
          <p:nvCxnSpPr>
            <p:cNvPr id="43" name="Straight Connector 42"/>
            <p:cNvCxnSpPr>
              <a:endCxn id="23" idx="1"/>
            </p:cNvCxnSpPr>
            <p:nvPr/>
          </p:nvCxnSpPr>
          <p:spPr>
            <a:xfrm>
              <a:off x="2451160" y="3179140"/>
              <a:ext cx="3543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21" idx="1"/>
            </p:cNvCxnSpPr>
            <p:nvPr/>
          </p:nvCxnSpPr>
          <p:spPr>
            <a:xfrm>
              <a:off x="2451160" y="2303360"/>
              <a:ext cx="3543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67145" y="3833677"/>
              <a:ext cx="0" cy="234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281545" y="3848917"/>
              <a:ext cx="1" cy="234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415144" y="3833677"/>
              <a:ext cx="1" cy="234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329544" y="3839777"/>
              <a:ext cx="1" cy="2347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5" name="TextBox 74"/>
          <p:cNvSpPr txBox="1"/>
          <p:nvPr/>
        </p:nvSpPr>
        <p:spPr>
          <a:xfrm>
            <a:off x="4876800" y="2419349"/>
            <a:ext cx="2029691" cy="800219"/>
          </a:xfrm>
          <a:prstGeom prst="rect">
            <a:avLst/>
          </a:prstGeom>
          <a:solidFill>
            <a:schemeClr val="bg1"/>
          </a:solidFill>
          <a:ln>
            <a:solidFill>
              <a:schemeClr val="accent1"/>
            </a:solidFill>
            <a:prstDash val="dash"/>
          </a:ln>
        </p:spPr>
        <p:txBody>
          <a:bodyPr wrap="square" lIns="45720" tIns="0" rIns="45720" bIns="0" rtlCol="0">
            <a:spAutoFit/>
          </a:bodyPr>
          <a:lstStyle/>
          <a:p>
            <a:pPr algn="ctr"/>
            <a:r>
              <a:rPr lang="en-US" sz="1400" b="1" dirty="0"/>
              <a:t>Bridge Table</a:t>
            </a:r>
          </a:p>
          <a:p>
            <a:r>
              <a:rPr lang="en-US" sz="1400" dirty="0"/>
              <a:t>MAC Address       Segment</a:t>
            </a:r>
          </a:p>
          <a:p>
            <a:r>
              <a:rPr lang="en-US" sz="1200" dirty="0">
                <a:solidFill>
                  <a:srgbClr val="FF0000"/>
                </a:solidFill>
              </a:rPr>
              <a:t>00-B0-D0-B1-ED-51        3</a:t>
            </a:r>
          </a:p>
          <a:p>
            <a:endParaRPr lang="en-US" sz="1200" dirty="0"/>
          </a:p>
        </p:txBody>
      </p:sp>
      <p:sp>
        <p:nvSpPr>
          <p:cNvPr id="14344" name="TextBox 14343"/>
          <p:cNvSpPr txBox="1"/>
          <p:nvPr/>
        </p:nvSpPr>
        <p:spPr>
          <a:xfrm>
            <a:off x="6503358" y="2035373"/>
            <a:ext cx="967316" cy="307777"/>
          </a:xfrm>
          <a:prstGeom prst="rect">
            <a:avLst/>
          </a:prstGeom>
          <a:noFill/>
        </p:spPr>
        <p:txBody>
          <a:bodyPr wrap="none" rtlCol="0">
            <a:spAutoFit/>
          </a:bodyPr>
          <a:lstStyle/>
          <a:p>
            <a:r>
              <a:rPr lang="en-US" sz="1400" b="1" dirty="0">
                <a:solidFill>
                  <a:srgbClr val="FF0000"/>
                </a:solidFill>
              </a:rPr>
              <a:t>Segment 3</a:t>
            </a:r>
          </a:p>
        </p:txBody>
      </p:sp>
      <p:sp>
        <p:nvSpPr>
          <p:cNvPr id="77" name="TextBox 76"/>
          <p:cNvSpPr txBox="1"/>
          <p:nvPr/>
        </p:nvSpPr>
        <p:spPr>
          <a:xfrm>
            <a:off x="5192810" y="3533430"/>
            <a:ext cx="967316" cy="307777"/>
          </a:xfrm>
          <a:prstGeom prst="rect">
            <a:avLst/>
          </a:prstGeom>
          <a:noFill/>
        </p:spPr>
        <p:txBody>
          <a:bodyPr wrap="none" rtlCol="0">
            <a:spAutoFit/>
          </a:bodyPr>
          <a:lstStyle/>
          <a:p>
            <a:r>
              <a:rPr lang="en-US" sz="1400" b="1" dirty="0">
                <a:solidFill>
                  <a:srgbClr val="FF0000"/>
                </a:solidFill>
              </a:rPr>
              <a:t>Segment 1</a:t>
            </a:r>
          </a:p>
        </p:txBody>
      </p:sp>
      <p:sp>
        <p:nvSpPr>
          <p:cNvPr id="78" name="TextBox 77"/>
          <p:cNvSpPr txBox="1"/>
          <p:nvPr/>
        </p:nvSpPr>
        <p:spPr>
          <a:xfrm>
            <a:off x="8133922" y="3507384"/>
            <a:ext cx="967316" cy="307777"/>
          </a:xfrm>
          <a:prstGeom prst="rect">
            <a:avLst/>
          </a:prstGeom>
          <a:noFill/>
        </p:spPr>
        <p:txBody>
          <a:bodyPr wrap="none" rtlCol="0">
            <a:spAutoFit/>
          </a:bodyPr>
          <a:lstStyle/>
          <a:p>
            <a:r>
              <a:rPr lang="en-US" sz="1400" b="1" dirty="0">
                <a:solidFill>
                  <a:srgbClr val="FF0000"/>
                </a:solidFill>
              </a:rPr>
              <a:t>Segment 2</a:t>
            </a:r>
          </a:p>
        </p:txBody>
      </p:sp>
      <p:sp>
        <p:nvSpPr>
          <p:cNvPr id="79" name="TextBox 78"/>
          <p:cNvSpPr txBox="1"/>
          <p:nvPr/>
        </p:nvSpPr>
        <p:spPr>
          <a:xfrm>
            <a:off x="6698226" y="4033620"/>
            <a:ext cx="658770" cy="307777"/>
          </a:xfrm>
          <a:prstGeom prst="rect">
            <a:avLst/>
          </a:prstGeom>
          <a:noFill/>
        </p:spPr>
        <p:txBody>
          <a:bodyPr wrap="none" rtlCol="0">
            <a:spAutoFit/>
          </a:bodyPr>
          <a:lstStyle/>
          <a:p>
            <a:r>
              <a:rPr lang="en-US" sz="1400" b="1" dirty="0"/>
              <a:t>Bridge</a:t>
            </a:r>
          </a:p>
        </p:txBody>
      </p:sp>
    </p:spTree>
    <p:extLst>
      <p:ext uri="{BB962C8B-B14F-4D97-AF65-F5344CB8AC3E}">
        <p14:creationId xmlns:p14="http://schemas.microsoft.com/office/powerpoint/2010/main" val="91732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95400" y="133350"/>
            <a:ext cx="6781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60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rPr>
              <a:t>III. Connectivity Devices</a:t>
            </a:r>
          </a:p>
        </p:txBody>
      </p:sp>
      <p:sp>
        <p:nvSpPr>
          <p:cNvPr id="3" name="Content Placeholder 2"/>
          <p:cNvSpPr txBox="1">
            <a:spLocks/>
          </p:cNvSpPr>
          <p:nvPr/>
        </p:nvSpPr>
        <p:spPr>
          <a:xfrm>
            <a:off x="1078010" y="666750"/>
            <a:ext cx="82296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sz="2400" dirty="0"/>
              <a:t>C. Bridge</a:t>
            </a:r>
            <a:endParaRPr lang="en-US" sz="2000" dirty="0"/>
          </a:p>
          <a:p>
            <a:pPr marL="0" indent="0">
              <a:buNone/>
            </a:pPr>
            <a:endParaRPr lang="en-US" sz="2400" dirty="0"/>
          </a:p>
        </p:txBody>
      </p:sp>
      <p:sp>
        <p:nvSpPr>
          <p:cNvPr id="5" name="Rectangle 4"/>
          <p:cNvSpPr/>
          <p:nvPr/>
        </p:nvSpPr>
        <p:spPr>
          <a:xfrm>
            <a:off x="1369853" y="979354"/>
            <a:ext cx="4040347" cy="4183196"/>
          </a:xfrm>
          <a:prstGeom prst="rect">
            <a:avLst/>
          </a:prstGeom>
        </p:spPr>
        <p:txBody>
          <a:bodyPr wrap="square">
            <a:spAutoFit/>
          </a:bodyPr>
          <a:lstStyle/>
          <a:p>
            <a:pPr marL="320040" indent="-320040">
              <a:spcBef>
                <a:spcPts val="700"/>
              </a:spcBef>
              <a:buClr>
                <a:schemeClr val="accent2"/>
              </a:buClr>
              <a:buSzPct val="60000"/>
              <a:buFont typeface="Wingdings"/>
              <a:buChar char=""/>
            </a:pPr>
            <a:r>
              <a:rPr lang="en-US" sz="2000" dirty="0"/>
              <a:t>Also note that when Computer F replies to Computer A, the data will need to pass through the bridge, so the bridge will know which network segment Computer F resides on, and will record this MAC address in the bridging table.</a:t>
            </a:r>
          </a:p>
          <a:p>
            <a:pPr marL="320040" indent="-320040">
              <a:spcBef>
                <a:spcPts val="700"/>
              </a:spcBef>
              <a:buClr>
                <a:schemeClr val="accent2"/>
              </a:buClr>
              <a:buSzPct val="60000"/>
              <a:buFont typeface="Wingdings"/>
              <a:buChar char=""/>
            </a:pPr>
            <a:r>
              <a:rPr lang="en-US" sz="2000" dirty="0"/>
              <a:t>Over time, the bridging table will be filled with all MAC addresses and their associated network segments </a:t>
            </a:r>
            <a:r>
              <a:rPr lang="en-US" sz="2000" dirty="0">
                <a:sym typeface="Wingdings" panose="05000000000000000000" pitchFamily="2" charset="2"/>
              </a:rPr>
              <a:t> So-called “Learning Bridge”</a:t>
            </a:r>
            <a:endParaRPr lang="en-US" sz="2000" dirty="0"/>
          </a:p>
        </p:txBody>
      </p:sp>
      <p:grpSp>
        <p:nvGrpSpPr>
          <p:cNvPr id="14343" name="Group 14342"/>
          <p:cNvGrpSpPr/>
          <p:nvPr/>
        </p:nvGrpSpPr>
        <p:grpSpPr>
          <a:xfrm>
            <a:off x="5185826" y="2190750"/>
            <a:ext cx="3958174" cy="2562920"/>
            <a:chOff x="62345" y="1891881"/>
            <a:chExt cx="4714115" cy="3014696"/>
          </a:xfrm>
        </p:grpSpPr>
        <p:pic>
          <p:nvPicPr>
            <p:cNvPr id="19" name="Picture 18"/>
            <p:cNvPicPr>
              <a:picLocks noChangeAspect="1"/>
            </p:cNvPicPr>
            <p:nvPr/>
          </p:nvPicPr>
          <p:blipFill>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060842" y="4083617"/>
              <a:ext cx="715618" cy="822960"/>
            </a:xfrm>
            <a:prstGeom prst="rect">
              <a:avLst/>
            </a:prstGeom>
          </p:spPr>
        </p:pic>
        <p:pic>
          <p:nvPicPr>
            <p:cNvPr id="21" name="Picture 20"/>
            <p:cNvPicPr>
              <a:picLocks noChangeAspect="1"/>
            </p:cNvPicPr>
            <p:nvPr/>
          </p:nvPicPr>
          <p:blipFill>
            <a:blip r:embed="rId3" cstate="screen">
              <a:clrChange>
                <a:clrFrom>
                  <a:srgbClr val="FEFFFF"/>
                </a:clrFrom>
                <a:clrTo>
                  <a:srgbClr val="FEFFFF">
                    <a:alpha val="0"/>
                  </a:srgbClr>
                </a:clrTo>
              </a:clrChange>
              <a:extLst>
                <a:ext uri="{28A0092B-C50C-407E-A947-70E740481C1C}">
                  <a14:useLocalDpi xmlns:a14="http://schemas.microsoft.com/office/drawing/2010/main"/>
                </a:ext>
              </a:extLst>
            </a:blip>
            <a:stretch>
              <a:fillRect/>
            </a:stretch>
          </p:blipFill>
          <p:spPr>
            <a:xfrm>
              <a:off x="2805545" y="1891881"/>
              <a:ext cx="714834" cy="822960"/>
            </a:xfrm>
            <a:prstGeom prst="rect">
              <a:avLst/>
            </a:prstGeom>
          </p:spPr>
        </p:pic>
        <p:pic>
          <p:nvPicPr>
            <p:cNvPr id="23" name="Picture 22"/>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805545" y="2767659"/>
              <a:ext cx="711273" cy="822960"/>
            </a:xfrm>
            <a:prstGeom prst="rect">
              <a:avLst/>
            </a:prstGeom>
          </p:spPr>
        </p:pic>
        <p:pic>
          <p:nvPicPr>
            <p:cNvPr id="25" name="Picture 24"/>
            <p:cNvPicPr>
              <a:picLocks noChangeAspect="1"/>
            </p:cNvPicPr>
            <p:nvPr/>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42585" y="4083617"/>
              <a:ext cx="721581" cy="822960"/>
            </a:xfrm>
            <a:prstGeom prst="rect">
              <a:avLst/>
            </a:prstGeom>
          </p:spPr>
        </p:pic>
        <p:pic>
          <p:nvPicPr>
            <p:cNvPr id="27" name="Picture 26"/>
            <p:cNvPicPr>
              <a:picLocks noChangeAspect="1"/>
            </p:cNvPicPr>
            <p:nvPr/>
          </p:nvPicPr>
          <p:blipFill>
            <a:blip r:embed="rId6"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052945" y="4083617"/>
              <a:ext cx="691763" cy="822960"/>
            </a:xfrm>
            <a:prstGeom prst="rect">
              <a:avLst/>
            </a:prstGeom>
          </p:spPr>
        </p:pic>
        <p:pic>
          <p:nvPicPr>
            <p:cNvPr id="29" name="Picture 28"/>
            <p:cNvPicPr>
              <a:picLocks noChangeAspect="1"/>
            </p:cNvPicPr>
            <p:nvPr/>
          </p:nvPicPr>
          <p:blipFill>
            <a:blip r:embed="rId7"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159852" y="4083617"/>
              <a:ext cx="714834" cy="822960"/>
            </a:xfrm>
            <a:prstGeom prst="rect">
              <a:avLst/>
            </a:prstGeom>
          </p:spPr>
        </p:pic>
        <p:cxnSp>
          <p:nvCxnSpPr>
            <p:cNvPr id="33" name="Straight Connector 32"/>
            <p:cNvCxnSpPr/>
            <p:nvPr/>
          </p:nvCxnSpPr>
          <p:spPr>
            <a:xfrm flipV="1">
              <a:off x="2451160" y="2038350"/>
              <a:ext cx="0" cy="198042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62345" y="3833677"/>
              <a:ext cx="4714115" cy="0"/>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rotWithShape="1">
            <a:blip r:embed="rId8" cstate="screen">
              <a:clrChange>
                <a:clrFrom>
                  <a:srgbClr val="FFFFFF"/>
                </a:clrFrom>
                <a:clrTo>
                  <a:srgbClr val="FFFFFF">
                    <a:alpha val="0"/>
                  </a:srgbClr>
                </a:clrTo>
              </a:clrChange>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a:ext>
              </a:extLst>
            </a:blip>
            <a:srcRect/>
            <a:stretch/>
          </p:blipFill>
          <p:spPr>
            <a:xfrm>
              <a:off x="2100231" y="3611177"/>
              <a:ext cx="701859" cy="475481"/>
            </a:xfrm>
            <a:prstGeom prst="rect">
              <a:avLst/>
            </a:prstGeom>
          </p:spPr>
        </p:pic>
        <p:cxnSp>
          <p:nvCxnSpPr>
            <p:cNvPr id="43" name="Straight Connector 42"/>
            <p:cNvCxnSpPr>
              <a:endCxn id="23" idx="1"/>
            </p:cNvCxnSpPr>
            <p:nvPr/>
          </p:nvCxnSpPr>
          <p:spPr>
            <a:xfrm>
              <a:off x="2451160" y="3179140"/>
              <a:ext cx="3543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21" idx="1"/>
            </p:cNvCxnSpPr>
            <p:nvPr/>
          </p:nvCxnSpPr>
          <p:spPr>
            <a:xfrm>
              <a:off x="2451160" y="2303360"/>
              <a:ext cx="3543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67145" y="3833677"/>
              <a:ext cx="0" cy="234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281545" y="3848917"/>
              <a:ext cx="1" cy="234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415144" y="3833677"/>
              <a:ext cx="1" cy="234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329544" y="3839777"/>
              <a:ext cx="1" cy="2347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5" name="TextBox 74"/>
          <p:cNvSpPr txBox="1"/>
          <p:nvPr/>
        </p:nvSpPr>
        <p:spPr>
          <a:xfrm>
            <a:off x="5133109" y="2419350"/>
            <a:ext cx="1918869" cy="1015663"/>
          </a:xfrm>
          <a:prstGeom prst="rect">
            <a:avLst/>
          </a:prstGeom>
          <a:solidFill>
            <a:schemeClr val="bg1"/>
          </a:solidFill>
          <a:ln>
            <a:solidFill>
              <a:schemeClr val="accent1"/>
            </a:solidFill>
            <a:prstDash val="dash"/>
          </a:ln>
        </p:spPr>
        <p:txBody>
          <a:bodyPr wrap="square" lIns="45720" tIns="0" rIns="45720" bIns="0" rtlCol="0">
            <a:spAutoFit/>
          </a:bodyPr>
          <a:lstStyle/>
          <a:p>
            <a:pPr algn="ctr"/>
            <a:r>
              <a:rPr lang="en-US" sz="1400" b="1" dirty="0"/>
              <a:t>Bridge Table</a:t>
            </a:r>
          </a:p>
          <a:p>
            <a:r>
              <a:rPr lang="en-US" sz="1400" dirty="0"/>
              <a:t>MAC Address       Segment</a:t>
            </a:r>
          </a:p>
          <a:p>
            <a:r>
              <a:rPr lang="en-US" sz="1200" dirty="0"/>
              <a:t>00-B0-D0-B1-ED-51        3</a:t>
            </a:r>
          </a:p>
          <a:p>
            <a:r>
              <a:rPr lang="en-US" sz="1200" dirty="0">
                <a:solidFill>
                  <a:srgbClr val="FF0000"/>
                </a:solidFill>
              </a:rPr>
              <a:t>00-0D-60-48-53-9E        2</a:t>
            </a:r>
          </a:p>
        </p:txBody>
      </p:sp>
      <p:sp>
        <p:nvSpPr>
          <p:cNvPr id="14344" name="TextBox 14343"/>
          <p:cNvSpPr txBox="1"/>
          <p:nvPr/>
        </p:nvSpPr>
        <p:spPr>
          <a:xfrm>
            <a:off x="6503358" y="2035373"/>
            <a:ext cx="967316" cy="307777"/>
          </a:xfrm>
          <a:prstGeom prst="rect">
            <a:avLst/>
          </a:prstGeom>
          <a:noFill/>
        </p:spPr>
        <p:txBody>
          <a:bodyPr wrap="none" rtlCol="0">
            <a:spAutoFit/>
          </a:bodyPr>
          <a:lstStyle/>
          <a:p>
            <a:r>
              <a:rPr lang="en-US" sz="1400" b="1" dirty="0">
                <a:solidFill>
                  <a:srgbClr val="FF0000"/>
                </a:solidFill>
              </a:rPr>
              <a:t>Segment 3</a:t>
            </a:r>
          </a:p>
        </p:txBody>
      </p:sp>
      <p:sp>
        <p:nvSpPr>
          <p:cNvPr id="77" name="TextBox 76"/>
          <p:cNvSpPr txBox="1"/>
          <p:nvPr/>
        </p:nvSpPr>
        <p:spPr>
          <a:xfrm>
            <a:off x="5192810" y="3533430"/>
            <a:ext cx="967316" cy="307777"/>
          </a:xfrm>
          <a:prstGeom prst="rect">
            <a:avLst/>
          </a:prstGeom>
          <a:noFill/>
        </p:spPr>
        <p:txBody>
          <a:bodyPr wrap="none" rtlCol="0">
            <a:spAutoFit/>
          </a:bodyPr>
          <a:lstStyle/>
          <a:p>
            <a:r>
              <a:rPr lang="en-US" sz="1400" b="1" dirty="0">
                <a:solidFill>
                  <a:srgbClr val="FF0000"/>
                </a:solidFill>
              </a:rPr>
              <a:t>Segment 1</a:t>
            </a:r>
          </a:p>
        </p:txBody>
      </p:sp>
      <p:sp>
        <p:nvSpPr>
          <p:cNvPr id="78" name="TextBox 77"/>
          <p:cNvSpPr txBox="1"/>
          <p:nvPr/>
        </p:nvSpPr>
        <p:spPr>
          <a:xfrm>
            <a:off x="8133922" y="3507384"/>
            <a:ext cx="967316" cy="307777"/>
          </a:xfrm>
          <a:prstGeom prst="rect">
            <a:avLst/>
          </a:prstGeom>
          <a:noFill/>
        </p:spPr>
        <p:txBody>
          <a:bodyPr wrap="none" rtlCol="0">
            <a:spAutoFit/>
          </a:bodyPr>
          <a:lstStyle/>
          <a:p>
            <a:r>
              <a:rPr lang="en-US" sz="1400" b="1" dirty="0">
                <a:solidFill>
                  <a:srgbClr val="FF0000"/>
                </a:solidFill>
              </a:rPr>
              <a:t>Segment 2</a:t>
            </a:r>
          </a:p>
        </p:txBody>
      </p:sp>
      <p:sp>
        <p:nvSpPr>
          <p:cNvPr id="79" name="TextBox 78"/>
          <p:cNvSpPr txBox="1"/>
          <p:nvPr/>
        </p:nvSpPr>
        <p:spPr>
          <a:xfrm>
            <a:off x="6698226" y="4033620"/>
            <a:ext cx="658770" cy="307777"/>
          </a:xfrm>
          <a:prstGeom prst="rect">
            <a:avLst/>
          </a:prstGeom>
          <a:noFill/>
        </p:spPr>
        <p:txBody>
          <a:bodyPr wrap="none" rtlCol="0">
            <a:spAutoFit/>
          </a:bodyPr>
          <a:lstStyle/>
          <a:p>
            <a:r>
              <a:rPr lang="en-US" sz="1400" b="1" dirty="0"/>
              <a:t>Bridge</a:t>
            </a:r>
          </a:p>
        </p:txBody>
      </p:sp>
    </p:spTree>
    <p:extLst>
      <p:ext uri="{BB962C8B-B14F-4D97-AF65-F5344CB8AC3E}">
        <p14:creationId xmlns:p14="http://schemas.microsoft.com/office/powerpoint/2010/main" val="89733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95400" y="285750"/>
            <a:ext cx="6781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60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rPr>
              <a:t>III. Connectivity Devices</a:t>
            </a:r>
          </a:p>
        </p:txBody>
      </p:sp>
      <p:sp>
        <p:nvSpPr>
          <p:cNvPr id="3" name="Content Placeholder 2"/>
          <p:cNvSpPr txBox="1">
            <a:spLocks/>
          </p:cNvSpPr>
          <p:nvPr/>
        </p:nvSpPr>
        <p:spPr>
          <a:xfrm>
            <a:off x="1051560" y="1047750"/>
            <a:ext cx="80772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sz="2400" dirty="0"/>
              <a:t>D. Switch</a:t>
            </a:r>
          </a:p>
          <a:p>
            <a:pPr>
              <a:buFont typeface="Wingdings" panose="05000000000000000000" pitchFamily="2" charset="2"/>
              <a:buChar char="q"/>
            </a:pPr>
            <a:r>
              <a:rPr lang="en-US" sz="2000" dirty="0"/>
              <a:t>Network switches appear nearly identical to network hubs, but a switch generally contains </a:t>
            </a:r>
            <a:r>
              <a:rPr lang="en-US" sz="2000" dirty="0">
                <a:solidFill>
                  <a:srgbClr val="FF0000"/>
                </a:solidFill>
              </a:rPr>
              <a:t>more intelligence than a hub</a:t>
            </a:r>
            <a:r>
              <a:rPr lang="en-US" sz="2000" dirty="0"/>
              <a:t>.</a:t>
            </a:r>
          </a:p>
          <a:p>
            <a:pPr>
              <a:buFont typeface="Wingdings" panose="05000000000000000000" pitchFamily="2" charset="2"/>
              <a:buChar char="q"/>
            </a:pPr>
            <a:r>
              <a:rPr lang="en-US" sz="2000" dirty="0"/>
              <a:t>When you use a switch instead of a hub, </a:t>
            </a:r>
            <a:r>
              <a:rPr lang="en-US" sz="2000" dirty="0">
                <a:solidFill>
                  <a:srgbClr val="00B050"/>
                </a:solidFill>
              </a:rPr>
              <a:t>the switch acts as a filtering device by associating the MAC address of the computer with the switch port to which the computer is connected to</a:t>
            </a:r>
            <a:r>
              <a:rPr lang="en-US" sz="2000" dirty="0"/>
              <a:t>.</a:t>
            </a:r>
          </a:p>
          <a:p>
            <a:pPr>
              <a:buFont typeface="Wingdings" panose="05000000000000000000" pitchFamily="2" charset="2"/>
              <a:buChar char="q"/>
            </a:pPr>
            <a:r>
              <a:rPr lang="en-US" sz="2000" dirty="0"/>
              <a:t>Unlike hubs, switches allow several users to send information over a network at the same time without slowing each other down.</a:t>
            </a:r>
          </a:p>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a:p>
            <a:pPr>
              <a:buFont typeface="Wingdings" panose="05000000000000000000" pitchFamily="2" charset="2"/>
              <a:buChar char="q"/>
            </a:pPr>
            <a:endParaRPr lang="en-IN" sz="2000" dirty="0"/>
          </a:p>
          <a:p>
            <a:pPr>
              <a:buFont typeface="Wingdings" panose="05000000000000000000" pitchFamily="2" charset="2"/>
              <a:buChar char="q"/>
            </a:pPr>
            <a:endParaRPr lang="en-US" sz="2000" dirty="0"/>
          </a:p>
          <a:p>
            <a:pPr>
              <a:buFont typeface="Wingdings" panose="05000000000000000000" pitchFamily="2" charset="2"/>
              <a:buChar char="q"/>
            </a:pPr>
            <a:endParaRPr lang="en-US" sz="2400" dirty="0">
              <a:solidFill>
                <a:srgbClr val="C00000"/>
              </a:solidFill>
            </a:endParaRPr>
          </a:p>
        </p:txBody>
      </p:sp>
    </p:spTree>
    <p:extLst>
      <p:ext uri="{BB962C8B-B14F-4D97-AF65-F5344CB8AC3E}">
        <p14:creationId xmlns:p14="http://schemas.microsoft.com/office/powerpoint/2010/main" val="89729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19200" y="290512"/>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60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rPr>
              <a:t>III. Connectivity Devices</a:t>
            </a:r>
          </a:p>
        </p:txBody>
      </p:sp>
      <p:sp>
        <p:nvSpPr>
          <p:cNvPr id="3" name="Content Placeholder 2"/>
          <p:cNvSpPr txBox="1">
            <a:spLocks/>
          </p:cNvSpPr>
          <p:nvPr/>
        </p:nvSpPr>
        <p:spPr>
          <a:xfrm>
            <a:off x="1066800" y="971550"/>
            <a:ext cx="38100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sz="2400" dirty="0"/>
              <a:t>D. Switch</a:t>
            </a:r>
          </a:p>
          <a:p>
            <a:pPr>
              <a:buFont typeface="Wingdings" panose="05000000000000000000" pitchFamily="2" charset="2"/>
              <a:buChar char="q"/>
            </a:pPr>
            <a:r>
              <a:rPr lang="en-US" sz="2000" dirty="0"/>
              <a:t>For example, when Computer A transmits a packet to Computer C. The packet enters the switch from port 1 and then travels a direct route to port 3, because the switch uses the destination MAC address of the packet and knows that the MAC address is of the device connected into port 3.</a:t>
            </a:r>
          </a:p>
        </p:txBody>
      </p:sp>
      <p:pic>
        <p:nvPicPr>
          <p:cNvPr id="2" name="Picture 1"/>
          <p:cNvPicPr>
            <a:picLocks noChangeAspect="1"/>
          </p:cNvPicPr>
          <p:nvPr/>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4800600" y="1200150"/>
            <a:ext cx="4267200" cy="3903375"/>
          </a:xfrm>
          <a:prstGeom prst="rect">
            <a:avLst/>
          </a:prstGeom>
        </p:spPr>
      </p:pic>
      <p:sp>
        <p:nvSpPr>
          <p:cNvPr id="6" name="TextBox 5"/>
          <p:cNvSpPr txBox="1"/>
          <p:nvPr/>
        </p:nvSpPr>
        <p:spPr>
          <a:xfrm>
            <a:off x="7214754" y="1885950"/>
            <a:ext cx="1853046" cy="984885"/>
          </a:xfrm>
          <a:prstGeom prst="rect">
            <a:avLst/>
          </a:prstGeom>
          <a:solidFill>
            <a:schemeClr val="bg1"/>
          </a:solidFill>
          <a:ln>
            <a:solidFill>
              <a:schemeClr val="accent1"/>
            </a:solidFill>
            <a:prstDash val="dash"/>
          </a:ln>
        </p:spPr>
        <p:txBody>
          <a:bodyPr wrap="square" lIns="45720" tIns="0" rIns="45720" bIns="0" rtlCol="0">
            <a:spAutoFit/>
          </a:bodyPr>
          <a:lstStyle/>
          <a:p>
            <a:pPr algn="ctr"/>
            <a:r>
              <a:rPr lang="en-US" sz="1400" b="1" dirty="0"/>
              <a:t>Switch Table</a:t>
            </a:r>
          </a:p>
          <a:p>
            <a:r>
              <a:rPr lang="en-US" sz="1400" dirty="0"/>
              <a:t>MAC Address          Port</a:t>
            </a:r>
          </a:p>
          <a:p>
            <a:r>
              <a:rPr lang="en-US" sz="1200" dirty="0"/>
              <a:t>00-B0-D0-B1-ED-51        1</a:t>
            </a:r>
          </a:p>
          <a:p>
            <a:r>
              <a:rPr lang="en-US" sz="1200" dirty="0"/>
              <a:t>00-0D-60-48-53-9E        2</a:t>
            </a:r>
          </a:p>
          <a:p>
            <a:r>
              <a:rPr lang="en-US" sz="1200" dirty="0"/>
              <a:t>00-A0-C9-C3-D2-E2       3</a:t>
            </a:r>
          </a:p>
        </p:txBody>
      </p:sp>
    </p:spTree>
    <p:extLst>
      <p:ext uri="{BB962C8B-B14F-4D97-AF65-F5344CB8AC3E}">
        <p14:creationId xmlns:p14="http://schemas.microsoft.com/office/powerpoint/2010/main" val="379615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19200" y="285750"/>
            <a:ext cx="68580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60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rPr>
              <a:t>III. Connectivity Devices</a:t>
            </a:r>
          </a:p>
        </p:txBody>
      </p:sp>
      <p:sp>
        <p:nvSpPr>
          <p:cNvPr id="3" name="Content Placeholder 2"/>
          <p:cNvSpPr txBox="1">
            <a:spLocks/>
          </p:cNvSpPr>
          <p:nvPr/>
        </p:nvSpPr>
        <p:spPr>
          <a:xfrm>
            <a:off x="1066800" y="852488"/>
            <a:ext cx="39624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sz="2400" dirty="0"/>
              <a:t>D. Switch</a:t>
            </a:r>
          </a:p>
          <a:p>
            <a:pPr>
              <a:buFont typeface="Wingdings" panose="05000000000000000000" pitchFamily="2" charset="2"/>
              <a:buChar char="q"/>
            </a:pPr>
            <a:r>
              <a:rPr lang="en-US" sz="2000" dirty="0"/>
              <a:t>From port 3, the packet is transmitted to Computer C. During this process, </a:t>
            </a:r>
            <a:r>
              <a:rPr lang="en-US" sz="2000" dirty="0">
                <a:solidFill>
                  <a:srgbClr val="00B050"/>
                </a:solidFill>
              </a:rPr>
              <a:t>Computer B is unaware of the traffic between Computers A and C, because there is a direct path within the switch and no shared connection (i.e. no broadcasting).</a:t>
            </a:r>
            <a:endParaRPr lang="en-IN" sz="2000" dirty="0">
              <a:solidFill>
                <a:srgbClr val="00B050"/>
              </a:solidFill>
            </a:endParaRPr>
          </a:p>
          <a:p>
            <a:pPr>
              <a:buFont typeface="Wingdings" panose="05000000000000000000" pitchFamily="2" charset="2"/>
              <a:buChar char="q"/>
            </a:pPr>
            <a:endParaRPr lang="en-US" sz="2000" dirty="0"/>
          </a:p>
          <a:p>
            <a:pPr>
              <a:buFont typeface="Wingdings" panose="05000000000000000000" pitchFamily="2" charset="2"/>
              <a:buChar char="q"/>
            </a:pPr>
            <a:endParaRPr lang="en-US" sz="2400" dirty="0">
              <a:solidFill>
                <a:srgbClr val="C00000"/>
              </a:solidFill>
            </a:endParaRPr>
          </a:p>
        </p:txBody>
      </p:sp>
      <p:pic>
        <p:nvPicPr>
          <p:cNvPr id="5" name="Picture 4"/>
          <p:cNvPicPr>
            <a:picLocks noChangeAspect="1"/>
          </p:cNvPicPr>
          <p:nvPr/>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4648200" y="1240125"/>
            <a:ext cx="4419600" cy="3903375"/>
          </a:xfrm>
          <a:prstGeom prst="rect">
            <a:avLst/>
          </a:prstGeom>
        </p:spPr>
      </p:pic>
      <p:sp>
        <p:nvSpPr>
          <p:cNvPr id="6" name="TextBox 5">
            <a:extLst>
              <a:ext uri="{FF2B5EF4-FFF2-40B4-BE49-F238E27FC236}">
                <a16:creationId xmlns:a16="http://schemas.microsoft.com/office/drawing/2014/main" id="{95BDA137-EA01-4A3F-97DA-785392BDC579}"/>
              </a:ext>
            </a:extLst>
          </p:cNvPr>
          <p:cNvSpPr txBox="1"/>
          <p:nvPr/>
        </p:nvSpPr>
        <p:spPr>
          <a:xfrm>
            <a:off x="7214754" y="1885950"/>
            <a:ext cx="1853046" cy="984885"/>
          </a:xfrm>
          <a:prstGeom prst="rect">
            <a:avLst/>
          </a:prstGeom>
          <a:solidFill>
            <a:schemeClr val="bg1"/>
          </a:solidFill>
          <a:ln>
            <a:solidFill>
              <a:schemeClr val="accent1"/>
            </a:solidFill>
            <a:prstDash val="dash"/>
          </a:ln>
        </p:spPr>
        <p:txBody>
          <a:bodyPr wrap="square" lIns="45720" tIns="0" rIns="45720" bIns="0" rtlCol="0">
            <a:spAutoFit/>
          </a:bodyPr>
          <a:lstStyle/>
          <a:p>
            <a:pPr algn="ctr"/>
            <a:r>
              <a:rPr lang="en-US" sz="1400" b="1" dirty="0"/>
              <a:t>Switch Table</a:t>
            </a:r>
          </a:p>
          <a:p>
            <a:r>
              <a:rPr lang="en-US" sz="1400" dirty="0"/>
              <a:t>MAC Address          Port</a:t>
            </a:r>
          </a:p>
          <a:p>
            <a:r>
              <a:rPr lang="en-US" sz="1200" dirty="0"/>
              <a:t>00-B0-D0-B1-ED-51        1</a:t>
            </a:r>
          </a:p>
          <a:p>
            <a:r>
              <a:rPr lang="en-US" sz="1200" dirty="0"/>
              <a:t>00-0D-60-48-53-9E        2</a:t>
            </a:r>
          </a:p>
          <a:p>
            <a:r>
              <a:rPr lang="en-US" sz="1200" dirty="0"/>
              <a:t>00-A0-C9-C3-D2-E2       3</a:t>
            </a:r>
          </a:p>
        </p:txBody>
      </p:sp>
    </p:spTree>
    <p:extLst>
      <p:ext uri="{BB962C8B-B14F-4D97-AF65-F5344CB8AC3E}">
        <p14:creationId xmlns:p14="http://schemas.microsoft.com/office/powerpoint/2010/main" val="240649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19200" y="285750"/>
            <a:ext cx="68580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60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rPr>
              <a:t>III. Connectivity Devices</a:t>
            </a:r>
          </a:p>
        </p:txBody>
      </p:sp>
      <p:sp>
        <p:nvSpPr>
          <p:cNvPr id="3" name="Content Placeholder 2"/>
          <p:cNvSpPr txBox="1">
            <a:spLocks/>
          </p:cNvSpPr>
          <p:nvPr/>
        </p:nvSpPr>
        <p:spPr>
          <a:xfrm>
            <a:off x="1066800" y="971550"/>
            <a:ext cx="80772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sz="2400" dirty="0"/>
              <a:t>D. Switch</a:t>
            </a:r>
          </a:p>
          <a:p>
            <a:pPr>
              <a:buFont typeface="Wingdings" panose="05000000000000000000" pitchFamily="2" charset="2"/>
              <a:buChar char="q"/>
            </a:pPr>
            <a:r>
              <a:rPr lang="en-US" sz="2000" dirty="0"/>
              <a:t>It is a best practice to use switches whenever possible because of the increase in performance over a standard hub.</a:t>
            </a:r>
          </a:p>
          <a:p>
            <a:pPr>
              <a:buFont typeface="Wingdings" panose="05000000000000000000" pitchFamily="2" charset="2"/>
              <a:buChar char="q"/>
            </a:pPr>
            <a:r>
              <a:rPr lang="en-US" sz="2000" dirty="0"/>
              <a:t>The bandwidth with a standard </a:t>
            </a:r>
            <a:r>
              <a:rPr lang="en-US" sz="2000" dirty="0">
                <a:solidFill>
                  <a:srgbClr val="00B050"/>
                </a:solidFill>
              </a:rPr>
              <a:t>hub is shared by all users connected to the hub</a:t>
            </a:r>
            <a:r>
              <a:rPr lang="en-US" sz="2000" dirty="0"/>
              <a:t>; however, with a switch, </a:t>
            </a:r>
            <a:r>
              <a:rPr lang="en-US" sz="2000" dirty="0">
                <a:solidFill>
                  <a:srgbClr val="00B050"/>
                </a:solidFill>
              </a:rPr>
              <a:t>all users get the full network bandwidth.</a:t>
            </a:r>
          </a:p>
          <a:p>
            <a:pPr>
              <a:buFont typeface="Wingdings" panose="05000000000000000000" pitchFamily="2" charset="2"/>
              <a:buChar char="q"/>
            </a:pPr>
            <a:r>
              <a:rPr lang="en-US" sz="2000" dirty="0"/>
              <a:t>For example, a 100 </a:t>
            </a:r>
            <a:r>
              <a:rPr lang="en-US" sz="2000" dirty="0" err="1"/>
              <a:t>Mbps</a:t>
            </a:r>
            <a:r>
              <a:rPr lang="en-US" sz="2000" dirty="0"/>
              <a:t> network with a 4-port hub and 4 PCs allows each user to have an average bandwidth of 25Mbps (100/4); with a switch, however, each user would have a full 100 </a:t>
            </a:r>
            <a:r>
              <a:rPr lang="en-US" sz="2000" dirty="0" err="1"/>
              <a:t>Mbps</a:t>
            </a:r>
            <a:r>
              <a:rPr lang="en-US" sz="2000" dirty="0"/>
              <a:t> bandwidth.</a:t>
            </a:r>
          </a:p>
          <a:p>
            <a:pPr>
              <a:buFont typeface="Wingdings" panose="05000000000000000000" pitchFamily="2" charset="2"/>
              <a:buChar char="q"/>
            </a:pPr>
            <a:endParaRPr lang="en-US" sz="2400" dirty="0">
              <a:solidFill>
                <a:srgbClr val="C00000"/>
              </a:solidFill>
            </a:endParaRPr>
          </a:p>
        </p:txBody>
      </p:sp>
    </p:spTree>
    <p:extLst>
      <p:ext uri="{BB962C8B-B14F-4D97-AF65-F5344CB8AC3E}">
        <p14:creationId xmlns:p14="http://schemas.microsoft.com/office/powerpoint/2010/main" val="265003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19200" y="285750"/>
            <a:ext cx="68580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60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rPr>
              <a:t>III. Connectivity Devices</a:t>
            </a:r>
          </a:p>
        </p:txBody>
      </p:sp>
      <p:sp>
        <p:nvSpPr>
          <p:cNvPr id="3" name="Content Placeholder 2"/>
          <p:cNvSpPr txBox="1">
            <a:spLocks/>
          </p:cNvSpPr>
          <p:nvPr/>
        </p:nvSpPr>
        <p:spPr>
          <a:xfrm>
            <a:off x="1066800" y="888302"/>
            <a:ext cx="79248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sz="2400" dirty="0"/>
              <a:t>E. Router</a:t>
            </a:r>
          </a:p>
          <a:p>
            <a:pPr>
              <a:lnSpc>
                <a:spcPct val="80000"/>
              </a:lnSpc>
            </a:pPr>
            <a:r>
              <a:rPr lang="en-US" altLang="en-US" sz="2000" dirty="0"/>
              <a:t>Routers </a:t>
            </a:r>
            <a:r>
              <a:rPr lang="en-US" altLang="en-US" sz="2000" dirty="0">
                <a:solidFill>
                  <a:srgbClr val="00B050"/>
                </a:solidFill>
              </a:rPr>
              <a:t>are highly intelligent devices </a:t>
            </a:r>
            <a:r>
              <a:rPr lang="en-US" altLang="en-US" sz="2000" dirty="0"/>
              <a:t>that connect multiple networks and determine the </a:t>
            </a:r>
            <a:r>
              <a:rPr lang="en-US" altLang="en-US" sz="2000" dirty="0">
                <a:solidFill>
                  <a:srgbClr val="00B050"/>
                </a:solidFill>
              </a:rPr>
              <a:t>best path for sending data</a:t>
            </a:r>
            <a:r>
              <a:rPr lang="en-US" altLang="en-US" sz="2000" dirty="0"/>
              <a:t>.</a:t>
            </a:r>
          </a:p>
          <a:p>
            <a:pPr>
              <a:lnSpc>
                <a:spcPct val="80000"/>
              </a:lnSpc>
            </a:pPr>
            <a:r>
              <a:rPr lang="en-US" altLang="en-US" sz="2000" dirty="0"/>
              <a:t>The advantage of using a router is that it can determine the best path (route) that data can take to reach its destination.</a:t>
            </a:r>
          </a:p>
          <a:p>
            <a:pPr>
              <a:lnSpc>
                <a:spcPct val="80000"/>
              </a:lnSpc>
            </a:pPr>
            <a:r>
              <a:rPr lang="en-US" altLang="en-US" sz="2000" dirty="0"/>
              <a:t>Typically, when a WAN is set up, there will be at least two routers used.</a:t>
            </a:r>
          </a:p>
          <a:p>
            <a:pPr>
              <a:lnSpc>
                <a:spcPct val="80000"/>
              </a:lnSpc>
            </a:pPr>
            <a:r>
              <a:rPr lang="en-US" sz="2000" dirty="0"/>
              <a:t>A </a:t>
            </a:r>
            <a:r>
              <a:rPr lang="en-US" sz="2000" dirty="0">
                <a:solidFill>
                  <a:srgbClr val="00B050"/>
                </a:solidFill>
              </a:rPr>
              <a:t>router normally connects LANs to WANs in the Internet </a:t>
            </a:r>
            <a:r>
              <a:rPr lang="en-US" sz="2000" dirty="0"/>
              <a:t>and has a </a:t>
            </a:r>
            <a:r>
              <a:rPr lang="en-US" sz="2000" dirty="0">
                <a:solidFill>
                  <a:srgbClr val="00B050"/>
                </a:solidFill>
              </a:rPr>
              <a:t>routing table </a:t>
            </a:r>
            <a:r>
              <a:rPr lang="en-US" sz="2000" dirty="0"/>
              <a:t>that is used for making decision about the route. </a:t>
            </a:r>
          </a:p>
          <a:p>
            <a:pPr>
              <a:lnSpc>
                <a:spcPct val="80000"/>
              </a:lnSpc>
            </a:pPr>
            <a:r>
              <a:rPr lang="en-US" sz="2000" dirty="0"/>
              <a:t>The concept of “routing” will be covered in more detail in another chapter covering the most popular routing protocol: TCP/IP.</a:t>
            </a:r>
          </a:p>
          <a:p>
            <a:pPr>
              <a:lnSpc>
                <a:spcPct val="80000"/>
              </a:lnSpc>
            </a:pPr>
            <a:endParaRPr lang="en-US" altLang="en-US" sz="2000" dirty="0"/>
          </a:p>
          <a:p>
            <a:pPr>
              <a:buFont typeface="Wingdings" panose="05000000000000000000" pitchFamily="2" charset="2"/>
              <a:buChar char="q"/>
            </a:pPr>
            <a:endParaRPr lang="en-US" altLang="en-US" sz="2000" dirty="0"/>
          </a:p>
          <a:p>
            <a:pPr marL="0" indent="0">
              <a:buNone/>
            </a:pPr>
            <a:endParaRPr lang="en-US" sz="2400" dirty="0"/>
          </a:p>
          <a:p>
            <a:pPr>
              <a:buFont typeface="Wingdings" panose="05000000000000000000" pitchFamily="2" charset="2"/>
              <a:buChar char="q"/>
            </a:pPr>
            <a:endParaRPr lang="en-US" sz="2400" dirty="0">
              <a:solidFill>
                <a:srgbClr val="C00000"/>
              </a:solidFill>
            </a:endParaRPr>
          </a:p>
        </p:txBody>
      </p:sp>
    </p:spTree>
    <p:extLst>
      <p:ext uri="{BB962C8B-B14F-4D97-AF65-F5344CB8AC3E}">
        <p14:creationId xmlns:p14="http://schemas.microsoft.com/office/powerpoint/2010/main" val="362683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371600" y="285750"/>
            <a:ext cx="66294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600" b="1" dirty="0">
                <a:solidFill>
                  <a:schemeClr val="accent1">
                    <a:lumMod val="75000"/>
                  </a:schemeClr>
                </a:solidFill>
                <a:latin typeface="Times New Roman" panose="02020603050405020304" pitchFamily="18" charset="0"/>
                <a:ea typeface="Aleo" panose="020F0502020204030203" pitchFamily="34" charset="0"/>
                <a:cs typeface="Times New Roman" panose="02020603050405020304" pitchFamily="18" charset="0"/>
              </a:rPr>
              <a:t>III. Connectivity Devices</a:t>
            </a:r>
          </a:p>
        </p:txBody>
      </p:sp>
      <p:sp>
        <p:nvSpPr>
          <p:cNvPr id="3" name="Content Placeholder 2"/>
          <p:cNvSpPr txBox="1">
            <a:spLocks/>
          </p:cNvSpPr>
          <p:nvPr/>
        </p:nvSpPr>
        <p:spPr>
          <a:xfrm>
            <a:off x="1219200" y="971550"/>
            <a:ext cx="42672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sz="2400" dirty="0"/>
              <a:t>E. Router</a:t>
            </a:r>
          </a:p>
          <a:p>
            <a:r>
              <a:rPr lang="en-US" sz="2000" dirty="0"/>
              <a:t>Routers use a </a:t>
            </a:r>
            <a:r>
              <a:rPr lang="en-US" sz="2000" dirty="0">
                <a:solidFill>
                  <a:srgbClr val="00B050"/>
                </a:solidFill>
              </a:rPr>
              <a:t>routing table </a:t>
            </a:r>
            <a:r>
              <a:rPr lang="en-US" sz="2000" dirty="0"/>
              <a:t>to determine how to reach a system on a destination network.</a:t>
            </a:r>
          </a:p>
          <a:p>
            <a:r>
              <a:rPr lang="en-US" sz="2000" dirty="0"/>
              <a:t>In the figure, if a computer on Network A wants to send data to a computer on Network B, it must leave Network A by means of Router 1, and then Router 1 sends the data to Router 2 which is responsible to send the data to the destination computer.</a:t>
            </a:r>
            <a:endParaRPr lang="en-US" sz="1600" dirty="0">
              <a:solidFill>
                <a:srgbClr val="C00000"/>
              </a:solidFill>
            </a:endParaRPr>
          </a:p>
        </p:txBody>
      </p:sp>
      <p:pic>
        <p:nvPicPr>
          <p:cNvPr id="2" name="Picture 1"/>
          <p:cNvPicPr>
            <a:picLocks noChangeAspect="1"/>
          </p:cNvPicPr>
          <p:nvPr/>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5257799" y="1352551"/>
            <a:ext cx="3912705" cy="3200399"/>
          </a:xfrm>
          <a:prstGeom prst="rect">
            <a:avLst/>
          </a:prstGeom>
        </p:spPr>
      </p:pic>
    </p:spTree>
    <p:extLst>
      <p:ext uri="{BB962C8B-B14F-4D97-AF65-F5344CB8AC3E}">
        <p14:creationId xmlns:p14="http://schemas.microsoft.com/office/powerpoint/2010/main" val="309773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734632-6CE7-4295-B195-2EAF8114A7D6}"/>
              </a:ext>
            </a:extLst>
          </p:cNvPr>
          <p:cNvSpPr txBox="1">
            <a:spLocks/>
          </p:cNvSpPr>
          <p:nvPr/>
        </p:nvSpPr>
        <p:spPr>
          <a:xfrm>
            <a:off x="762000" y="1581150"/>
            <a:ext cx="8610600" cy="9906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lgn="ctr">
              <a:buNone/>
            </a:pPr>
            <a:r>
              <a:rPr lang="en-US" sz="2400" dirty="0"/>
              <a:t>Now, you are okay with the basics of network hardware …</a:t>
            </a:r>
          </a:p>
          <a:p>
            <a:pPr marL="0" indent="0" algn="ctr">
              <a:buNone/>
            </a:pPr>
            <a:r>
              <a:rPr lang="en-US" sz="2400" dirty="0"/>
              <a:t>Our next lesson is about the network software </a:t>
            </a:r>
            <a:r>
              <a:rPr lang="en-US" sz="2400" dirty="0">
                <a:sym typeface="Wingdings" panose="05000000000000000000" pitchFamily="2" charset="2"/>
              </a:rPr>
              <a:t></a:t>
            </a:r>
            <a:endParaRPr lang="en-US" sz="2400" dirty="0"/>
          </a:p>
        </p:txBody>
      </p:sp>
    </p:spTree>
    <p:extLst>
      <p:ext uri="{BB962C8B-B14F-4D97-AF65-F5344CB8AC3E}">
        <p14:creationId xmlns:p14="http://schemas.microsoft.com/office/powerpoint/2010/main" val="2695788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p:cNvSpPr>
          <p:nvPr/>
        </p:nvSpPr>
        <p:spPr bwMode="auto">
          <a:xfrm>
            <a:off x="1752600" y="100012"/>
            <a:ext cx="64770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3450" b="1" dirty="0">
                <a:solidFill>
                  <a:srgbClr val="00B050"/>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Research Activity</a:t>
            </a:r>
          </a:p>
        </p:txBody>
      </p:sp>
      <p:sp>
        <p:nvSpPr>
          <p:cNvPr id="6" name="Content Placeholder 2"/>
          <p:cNvSpPr txBox="1">
            <a:spLocks/>
          </p:cNvSpPr>
          <p:nvPr/>
        </p:nvSpPr>
        <p:spPr>
          <a:xfrm>
            <a:off x="2590800" y="819150"/>
            <a:ext cx="60198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457200" indent="-457200">
              <a:buClr>
                <a:schemeClr val="tx1"/>
              </a:buClr>
              <a:buSzPct val="90000"/>
              <a:buFont typeface="+mj-lt"/>
              <a:buAutoNum type="arabicPeriod"/>
            </a:pPr>
            <a:r>
              <a:rPr lang="en-US" sz="2000" dirty="0"/>
              <a:t>Identify and describe the functionality of some more network connectivity devices other than those covered within this chapter.</a:t>
            </a:r>
          </a:p>
          <a:p>
            <a:pPr marL="457200" indent="-457200">
              <a:buClr>
                <a:schemeClr val="tx1"/>
              </a:buClr>
              <a:buSzPct val="90000"/>
              <a:buFont typeface="+mj-lt"/>
              <a:buAutoNum type="arabicPeriod"/>
            </a:pPr>
            <a:r>
              <a:rPr lang="en-US" sz="2000" dirty="0"/>
              <a:t>What is meant by the “</a:t>
            </a:r>
            <a:r>
              <a:rPr lang="en-US" sz="2000" dirty="0">
                <a:solidFill>
                  <a:schemeClr val="tx2">
                    <a:lumMod val="90000"/>
                  </a:schemeClr>
                </a:solidFill>
              </a:rPr>
              <a:t>collision domain</a:t>
            </a:r>
            <a:r>
              <a:rPr lang="en-US" sz="2000" dirty="0"/>
              <a:t>” and the “</a:t>
            </a:r>
            <a:r>
              <a:rPr lang="en-US" sz="2000" dirty="0">
                <a:solidFill>
                  <a:schemeClr val="tx2">
                    <a:lumMod val="90000"/>
                  </a:schemeClr>
                </a:solidFill>
              </a:rPr>
              <a:t>broadcast domain</a:t>
            </a:r>
            <a:r>
              <a:rPr lang="en-US" sz="2000" dirty="0"/>
              <a:t>”. Differentiate between the hub, bridge, switch, and router, in terms of the collision and the broadcast domains.</a:t>
            </a:r>
          </a:p>
          <a:p>
            <a:pPr marL="457200" indent="-457200">
              <a:buClr>
                <a:schemeClr val="tx1"/>
              </a:buClr>
              <a:buSzPct val="90000"/>
              <a:buFont typeface="+mj-lt"/>
              <a:buAutoNum type="arabicPeriod"/>
            </a:pPr>
            <a:r>
              <a:rPr lang="en-US" sz="2000" dirty="0"/>
              <a:t>Explain the difference between the three modes of transmission: simplex, half-duplex and full-duplex.</a:t>
            </a:r>
          </a:p>
        </p:txBody>
      </p:sp>
    </p:spTree>
    <p:extLst>
      <p:ext uri="{BB962C8B-B14F-4D97-AF65-F5344CB8AC3E}">
        <p14:creationId xmlns:p14="http://schemas.microsoft.com/office/powerpoint/2010/main" val="1117058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142999" y="339635"/>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3450" b="1" dirty="0">
                <a:solidFill>
                  <a:schemeClr val="accent1"/>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Network Hardware Components</a:t>
            </a:r>
          </a:p>
        </p:txBody>
      </p:sp>
      <p:sp>
        <p:nvSpPr>
          <p:cNvPr id="3" name="Content Placeholder 2"/>
          <p:cNvSpPr txBox="1">
            <a:spLocks/>
          </p:cNvSpPr>
          <p:nvPr/>
        </p:nvSpPr>
        <p:spPr>
          <a:xfrm>
            <a:off x="1112520" y="1264158"/>
            <a:ext cx="7924800" cy="533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sz="2400" dirty="0"/>
              <a:t>To physically install a network, the following basic hardware is needed:</a:t>
            </a:r>
          </a:p>
        </p:txBody>
      </p:sp>
      <p:sp>
        <p:nvSpPr>
          <p:cNvPr id="4" name="Content Placeholder 2"/>
          <p:cNvSpPr txBox="1">
            <a:spLocks/>
          </p:cNvSpPr>
          <p:nvPr/>
        </p:nvSpPr>
        <p:spPr>
          <a:xfrm>
            <a:off x="652272" y="2051167"/>
            <a:ext cx="3108960" cy="533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lgn="ctr">
              <a:buNone/>
            </a:pPr>
            <a:r>
              <a:rPr lang="en-US" sz="2400" dirty="0">
                <a:solidFill>
                  <a:srgbClr val="C00000"/>
                </a:solidFill>
              </a:rPr>
              <a:t>I. Network Interface Card </a:t>
            </a:r>
          </a:p>
        </p:txBody>
      </p:sp>
      <p:sp>
        <p:nvSpPr>
          <p:cNvPr id="5" name="Content Placeholder 2"/>
          <p:cNvSpPr txBox="1">
            <a:spLocks/>
          </p:cNvSpPr>
          <p:nvPr/>
        </p:nvSpPr>
        <p:spPr>
          <a:xfrm>
            <a:off x="3271299" y="2064258"/>
            <a:ext cx="3108960" cy="533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lgn="ctr">
              <a:buNone/>
            </a:pPr>
            <a:r>
              <a:rPr lang="en-US" sz="2400" dirty="0">
                <a:solidFill>
                  <a:srgbClr val="C00000"/>
                </a:solidFill>
              </a:rPr>
              <a:t>II. Cables/Links</a:t>
            </a:r>
          </a:p>
        </p:txBody>
      </p:sp>
      <p:sp>
        <p:nvSpPr>
          <p:cNvPr id="6" name="Content Placeholder 2"/>
          <p:cNvSpPr txBox="1">
            <a:spLocks/>
          </p:cNvSpPr>
          <p:nvPr/>
        </p:nvSpPr>
        <p:spPr>
          <a:xfrm>
            <a:off x="6172200" y="2051167"/>
            <a:ext cx="2646459" cy="533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lgn="ctr">
              <a:buNone/>
            </a:pPr>
            <a:r>
              <a:rPr lang="en-US" sz="2400" dirty="0">
                <a:solidFill>
                  <a:srgbClr val="C00000"/>
                </a:solidFill>
              </a:rPr>
              <a:t>III. Network Connectivity Devices</a:t>
            </a:r>
          </a:p>
        </p:txBody>
      </p:sp>
      <p:pic>
        <p:nvPicPr>
          <p:cNvPr id="10" name="Picture 9"/>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112519" y="2878074"/>
            <a:ext cx="2158779" cy="1979676"/>
          </a:xfrm>
          <a:prstGeom prst="rect">
            <a:avLst/>
          </a:prstGeom>
        </p:spPr>
      </p:pic>
      <p:pic>
        <p:nvPicPr>
          <p:cNvPr id="14" name="Picture 13"/>
          <p:cNvPicPr>
            <a:picLocks noChangeAspect="1"/>
          </p:cNvPicPr>
          <p:nvPr/>
        </p:nvPicPr>
        <p:blipFill rotWithShape="1">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rot="5400000">
            <a:off x="3845710" y="3156067"/>
            <a:ext cx="2033289" cy="1370076"/>
          </a:xfrm>
          <a:prstGeom prst="rect">
            <a:avLst/>
          </a:prstGeom>
        </p:spPr>
      </p:pic>
      <p:pic>
        <p:nvPicPr>
          <p:cNvPr id="16" name="Picture 15"/>
          <p:cNvPicPr>
            <a:picLocks noChangeAspect="1"/>
          </p:cNvPicPr>
          <p:nvPr/>
        </p:nvPicPr>
        <p:blipFill>
          <a:blip r:embed="rId4" cstate="screen">
            <a:clrChange>
              <a:clrFrom>
                <a:srgbClr val="FEFCFD"/>
              </a:clrFrom>
              <a:clrTo>
                <a:srgbClr val="FEFCFD">
                  <a:alpha val="0"/>
                </a:srgbClr>
              </a:clrTo>
            </a:clrChange>
            <a:extLst>
              <a:ext uri="{28A0092B-C50C-407E-A947-70E740481C1C}">
                <a14:useLocalDpi xmlns:a14="http://schemas.microsoft.com/office/drawing/2010/main"/>
              </a:ext>
            </a:extLst>
          </a:blip>
          <a:stretch>
            <a:fillRect/>
          </a:stretch>
        </p:blipFill>
        <p:spPr>
          <a:xfrm>
            <a:off x="6172200" y="3079867"/>
            <a:ext cx="2895600" cy="1420600"/>
          </a:xfrm>
          <a:prstGeom prst="rect">
            <a:avLst/>
          </a:prstGeom>
        </p:spPr>
      </p:pic>
    </p:spTree>
    <p:extLst>
      <p:ext uri="{BB962C8B-B14F-4D97-AF65-F5344CB8AC3E}">
        <p14:creationId xmlns:p14="http://schemas.microsoft.com/office/powerpoint/2010/main" val="2638620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95400" y="285750"/>
            <a:ext cx="6781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1"/>
                </a:solidFill>
                <a:latin typeface="Times New Roman" panose="02020603050405020304" pitchFamily="18" charset="0"/>
                <a:ea typeface="Aleo" panose="020F0502020204030203" pitchFamily="34" charset="0"/>
                <a:cs typeface="Times New Roman" panose="02020603050405020304" pitchFamily="18" charset="0"/>
              </a:rPr>
              <a:t>I. Network Interface Card (NIC)</a:t>
            </a:r>
          </a:p>
        </p:txBody>
      </p:sp>
      <p:sp>
        <p:nvSpPr>
          <p:cNvPr id="3" name="Content Placeholder 2"/>
          <p:cNvSpPr txBox="1">
            <a:spLocks/>
          </p:cNvSpPr>
          <p:nvPr/>
        </p:nvSpPr>
        <p:spPr>
          <a:xfrm>
            <a:off x="1066800" y="1189846"/>
            <a:ext cx="80772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lnSpc>
                <a:spcPct val="80000"/>
              </a:lnSpc>
            </a:pPr>
            <a:r>
              <a:rPr lang="en-AU" sz="2000" dirty="0"/>
              <a:t>The NIC is the </a:t>
            </a:r>
            <a:r>
              <a:rPr lang="en-AU" sz="2000" dirty="0">
                <a:solidFill>
                  <a:srgbClr val="00B050"/>
                </a:solidFill>
              </a:rPr>
              <a:t>principal hardware device that differentiates between a networked computer and a stand-alone computer</a:t>
            </a:r>
            <a:r>
              <a:rPr lang="en-AU" sz="2000" dirty="0"/>
              <a:t>.</a:t>
            </a:r>
          </a:p>
          <a:p>
            <a:pPr>
              <a:lnSpc>
                <a:spcPct val="80000"/>
              </a:lnSpc>
            </a:pPr>
            <a:r>
              <a:rPr lang="en-AU" sz="2000" dirty="0"/>
              <a:t>Every device in a network must </a:t>
            </a:r>
            <a:r>
              <a:rPr lang="en-AU" sz="2000" dirty="0">
                <a:solidFill>
                  <a:srgbClr val="00B050"/>
                </a:solidFill>
              </a:rPr>
              <a:t>contain at least one NIC which </a:t>
            </a:r>
            <a:r>
              <a:rPr lang="en-US" altLang="en-US" sz="2000" dirty="0">
                <a:solidFill>
                  <a:srgbClr val="00B050"/>
                </a:solidFill>
              </a:rPr>
              <a:t>provides the physical interface between computer and cabling</a:t>
            </a:r>
            <a:r>
              <a:rPr lang="en-US" altLang="en-US" sz="2000" dirty="0"/>
              <a:t>. It’s also rare to find a laptop today without a built-in wireless network card.</a:t>
            </a:r>
          </a:p>
        </p:txBody>
      </p:sp>
      <p:pic>
        <p:nvPicPr>
          <p:cNvPr id="5" name="Picture 4"/>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859926" y="3256180"/>
            <a:ext cx="2321674" cy="1563469"/>
          </a:xfrm>
          <a:prstGeom prst="rect">
            <a:avLst/>
          </a:prstGeom>
        </p:spPr>
      </p:pic>
      <p:pic>
        <p:nvPicPr>
          <p:cNvPr id="8" name="Picture 7"/>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636493" flipH="1">
            <a:off x="678042" y="3197911"/>
            <a:ext cx="2236395" cy="1658660"/>
          </a:xfrm>
          <a:prstGeom prst="rect">
            <a:avLst/>
          </a:prstGeom>
        </p:spPr>
      </p:pic>
      <p:pic>
        <p:nvPicPr>
          <p:cNvPr id="10" name="Picture 9"/>
          <p:cNvPicPr>
            <a:picLocks noChangeAspect="1"/>
          </p:cNvPicPr>
          <p:nvPr/>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4279294" flipH="1">
            <a:off x="7656102" y="3278597"/>
            <a:ext cx="1581150" cy="1581150"/>
          </a:xfrm>
          <a:prstGeom prst="rect">
            <a:avLst/>
          </a:prstGeom>
        </p:spPr>
      </p:pic>
      <p:pic>
        <p:nvPicPr>
          <p:cNvPr id="12" name="Picture 11"/>
          <p:cNvPicPr>
            <a:picLocks noChangeAspect="1"/>
          </p:cNvPicPr>
          <p:nvPr/>
        </p:nvPicPr>
        <p:blipFill rotWithShape="1">
          <a:blip r:embed="rId6"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p:blipFill>
        <p:spPr>
          <a:xfrm rot="20309932">
            <a:off x="5089901" y="3304885"/>
            <a:ext cx="2597727" cy="1371600"/>
          </a:xfrm>
          <a:prstGeom prst="rect">
            <a:avLst/>
          </a:prstGeom>
        </p:spPr>
      </p:pic>
      <p:sp>
        <p:nvSpPr>
          <p:cNvPr id="11" name="TextBox 10"/>
          <p:cNvSpPr txBox="1"/>
          <p:nvPr/>
        </p:nvSpPr>
        <p:spPr>
          <a:xfrm>
            <a:off x="865996" y="2932319"/>
            <a:ext cx="1835034" cy="584775"/>
          </a:xfrm>
          <a:prstGeom prst="rect">
            <a:avLst/>
          </a:prstGeom>
          <a:noFill/>
        </p:spPr>
        <p:txBody>
          <a:bodyPr wrap="square" rtlCol="0">
            <a:spAutoFit/>
          </a:bodyPr>
          <a:lstStyle/>
          <a:p>
            <a:r>
              <a:rPr lang="en-US" sz="1600" dirty="0"/>
              <a:t>NIC with both, BNC &amp; RJ-45 ports</a:t>
            </a:r>
          </a:p>
        </p:txBody>
      </p:sp>
      <p:sp>
        <p:nvSpPr>
          <p:cNvPr id="14" name="TextBox 13"/>
          <p:cNvSpPr txBox="1"/>
          <p:nvPr/>
        </p:nvSpPr>
        <p:spPr>
          <a:xfrm>
            <a:off x="3088718" y="2932319"/>
            <a:ext cx="1875266" cy="584775"/>
          </a:xfrm>
          <a:prstGeom prst="rect">
            <a:avLst/>
          </a:prstGeom>
          <a:noFill/>
        </p:spPr>
        <p:txBody>
          <a:bodyPr wrap="square" rtlCol="0">
            <a:spAutoFit/>
          </a:bodyPr>
          <a:lstStyle/>
          <a:p>
            <a:r>
              <a:rPr lang="en-US" sz="1600" dirty="0"/>
              <a:t>NIC with RJ-45 port (most popular)</a:t>
            </a:r>
          </a:p>
        </p:txBody>
      </p:sp>
      <p:sp>
        <p:nvSpPr>
          <p:cNvPr id="15" name="TextBox 14"/>
          <p:cNvSpPr txBox="1"/>
          <p:nvPr/>
        </p:nvSpPr>
        <p:spPr>
          <a:xfrm>
            <a:off x="5409045" y="3015674"/>
            <a:ext cx="1248818" cy="338554"/>
          </a:xfrm>
          <a:prstGeom prst="rect">
            <a:avLst/>
          </a:prstGeom>
          <a:noFill/>
        </p:spPr>
        <p:txBody>
          <a:bodyPr wrap="square" rtlCol="0">
            <a:spAutoFit/>
          </a:bodyPr>
          <a:lstStyle/>
          <a:p>
            <a:r>
              <a:rPr lang="en-US" sz="1600" dirty="0"/>
              <a:t>Wireless NIC</a:t>
            </a:r>
          </a:p>
        </p:txBody>
      </p:sp>
      <p:sp>
        <p:nvSpPr>
          <p:cNvPr id="16" name="TextBox 15"/>
          <p:cNvSpPr txBox="1"/>
          <p:nvPr/>
        </p:nvSpPr>
        <p:spPr>
          <a:xfrm>
            <a:off x="7292154" y="3015674"/>
            <a:ext cx="1905000" cy="584775"/>
          </a:xfrm>
          <a:prstGeom prst="rect">
            <a:avLst/>
          </a:prstGeom>
          <a:noFill/>
        </p:spPr>
        <p:txBody>
          <a:bodyPr wrap="square" rtlCol="0">
            <a:spAutoFit/>
          </a:bodyPr>
          <a:lstStyle/>
          <a:p>
            <a:r>
              <a:rPr lang="en-US" sz="1600" dirty="0"/>
              <a:t>Wireless built-in NIC (in laptops)</a:t>
            </a:r>
          </a:p>
        </p:txBody>
      </p:sp>
    </p:spTree>
    <p:extLst>
      <p:ext uri="{BB962C8B-B14F-4D97-AF65-F5344CB8AC3E}">
        <p14:creationId xmlns:p14="http://schemas.microsoft.com/office/powerpoint/2010/main" val="399852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10"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p:bldP spid="14"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19200" y="285750"/>
            <a:ext cx="68580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200" b="1" dirty="0">
                <a:solidFill>
                  <a:schemeClr val="accent1"/>
                </a:solidFill>
                <a:latin typeface="Times New Roman" panose="02020603050405020304" pitchFamily="18" charset="0"/>
                <a:ea typeface="Aleo" panose="020F0502020204030203" pitchFamily="34" charset="0"/>
                <a:cs typeface="Times New Roman" panose="02020603050405020304" pitchFamily="18" charset="0"/>
              </a:rPr>
              <a:t>I. Network Interface Card (NIC)</a:t>
            </a:r>
          </a:p>
        </p:txBody>
      </p:sp>
      <p:sp>
        <p:nvSpPr>
          <p:cNvPr id="3" name="Content Placeholder 2"/>
          <p:cNvSpPr txBox="1">
            <a:spLocks/>
          </p:cNvSpPr>
          <p:nvPr/>
        </p:nvSpPr>
        <p:spPr>
          <a:xfrm>
            <a:off x="1219200" y="1123950"/>
            <a:ext cx="79248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lnSpc>
                <a:spcPct val="80000"/>
              </a:lnSpc>
            </a:pPr>
            <a:r>
              <a:rPr lang="en-US" altLang="en-US" sz="2000" dirty="0"/>
              <a:t>It </a:t>
            </a:r>
            <a:r>
              <a:rPr lang="en-US" altLang="en-US" sz="2000" dirty="0">
                <a:solidFill>
                  <a:srgbClr val="00B050"/>
                </a:solidFill>
              </a:rPr>
              <a:t>prepares data</a:t>
            </a:r>
            <a:r>
              <a:rPr lang="en-US" altLang="en-US" sz="2000" dirty="0"/>
              <a:t>, </a:t>
            </a:r>
            <a:r>
              <a:rPr lang="en-US" altLang="en-US" sz="2000" dirty="0">
                <a:solidFill>
                  <a:srgbClr val="00B050"/>
                </a:solidFill>
              </a:rPr>
              <a:t>sends data</a:t>
            </a:r>
            <a:r>
              <a:rPr lang="en-US" altLang="en-US" sz="2000" dirty="0"/>
              <a:t>, and </a:t>
            </a:r>
            <a:r>
              <a:rPr lang="en-US" altLang="en-US" sz="2000" dirty="0">
                <a:solidFill>
                  <a:srgbClr val="00B050"/>
                </a:solidFill>
              </a:rPr>
              <a:t>controls the flow of data</a:t>
            </a:r>
            <a:r>
              <a:rPr lang="en-US" altLang="en-US" sz="2000" dirty="0"/>
              <a:t>. It can also receive and translate data into bytes for the CPU to understand. </a:t>
            </a:r>
          </a:p>
          <a:p>
            <a:pPr>
              <a:lnSpc>
                <a:spcPct val="80000"/>
              </a:lnSpc>
            </a:pPr>
            <a:r>
              <a:rPr lang="en-US" altLang="en-US" sz="2000" dirty="0"/>
              <a:t>It is the </a:t>
            </a:r>
            <a:r>
              <a:rPr lang="en-US" altLang="en-US" sz="2000" dirty="0">
                <a:solidFill>
                  <a:srgbClr val="00B050"/>
                </a:solidFill>
              </a:rPr>
              <a:t>NIC’s job to translate the data from the computer into signals that can flow easily along the cable. </a:t>
            </a:r>
          </a:p>
          <a:p>
            <a:pPr>
              <a:lnSpc>
                <a:spcPct val="80000"/>
              </a:lnSpc>
            </a:pPr>
            <a:r>
              <a:rPr lang="en-US" altLang="en-US" sz="2000" dirty="0"/>
              <a:t>It does this by </a:t>
            </a:r>
            <a:r>
              <a:rPr lang="en-US" altLang="en-US" sz="2000" dirty="0">
                <a:solidFill>
                  <a:srgbClr val="00B050"/>
                </a:solidFill>
              </a:rPr>
              <a:t>translating digital signals into </a:t>
            </a:r>
            <a:r>
              <a:rPr lang="en-US" altLang="en-US" sz="2000" dirty="0">
                <a:solidFill>
                  <a:srgbClr val="FF0000"/>
                </a:solidFill>
              </a:rPr>
              <a:t>electrical signals </a:t>
            </a:r>
            <a:r>
              <a:rPr lang="en-US" altLang="en-US" sz="2000" dirty="0"/>
              <a:t>(and in the case of fiber-optic NICs, </a:t>
            </a:r>
            <a:r>
              <a:rPr lang="en-US" altLang="en-US" sz="2000" dirty="0">
                <a:solidFill>
                  <a:srgbClr val="FF0000"/>
                </a:solidFill>
              </a:rPr>
              <a:t>to optical signals</a:t>
            </a:r>
            <a:r>
              <a:rPr lang="en-US" altLang="en-US" sz="2000" dirty="0"/>
              <a:t>).</a:t>
            </a:r>
          </a:p>
          <a:p>
            <a:pPr>
              <a:lnSpc>
                <a:spcPct val="90000"/>
              </a:lnSpc>
            </a:pPr>
            <a:r>
              <a:rPr lang="en-US" altLang="en-US" sz="2000" dirty="0"/>
              <a:t>When choosing an NIC, use one that fits the bus type of your PC. If you have more than one type of bus in your PC (for example, a combination ISA/PCI), use an NIC that fits into the fastest type (the PCI, in this case).</a:t>
            </a:r>
          </a:p>
          <a:p>
            <a:pPr marL="0" indent="0">
              <a:lnSpc>
                <a:spcPct val="90000"/>
              </a:lnSpc>
              <a:buNone/>
            </a:pPr>
            <a:r>
              <a:rPr lang="en-US" altLang="en-US" sz="2000" dirty="0">
                <a:solidFill>
                  <a:schemeClr val="bg1">
                    <a:lumMod val="50000"/>
                  </a:schemeClr>
                </a:solidFill>
              </a:rPr>
              <a:t>Let’s view our Network Card(s) on our computers from the “Device Manager”.</a:t>
            </a:r>
          </a:p>
          <a:p>
            <a:pPr>
              <a:lnSpc>
                <a:spcPct val="90000"/>
              </a:lnSpc>
            </a:pPr>
            <a:endParaRPr lang="en-US" altLang="en-US" sz="2000" dirty="0"/>
          </a:p>
          <a:p>
            <a:pPr>
              <a:lnSpc>
                <a:spcPct val="80000"/>
              </a:lnSpc>
            </a:pPr>
            <a:endParaRPr lang="en-US" sz="2000" dirty="0"/>
          </a:p>
        </p:txBody>
      </p:sp>
    </p:spTree>
    <p:extLst>
      <p:ext uri="{BB962C8B-B14F-4D97-AF65-F5344CB8AC3E}">
        <p14:creationId xmlns:p14="http://schemas.microsoft.com/office/powerpoint/2010/main" val="30852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95400" y="285750"/>
            <a:ext cx="6781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200" b="1" dirty="0">
                <a:solidFill>
                  <a:srgbClr val="C00000"/>
                </a:solidFill>
                <a:latin typeface="Times New Roman" panose="02020603050405020304" pitchFamily="18" charset="0"/>
                <a:ea typeface="Aleo" panose="020F0502020204030203" pitchFamily="34" charset="0"/>
                <a:cs typeface="Times New Roman" panose="02020603050405020304" pitchFamily="18" charset="0"/>
              </a:rPr>
              <a:t>II. Cables/Links</a:t>
            </a:r>
          </a:p>
        </p:txBody>
      </p:sp>
      <p:sp>
        <p:nvSpPr>
          <p:cNvPr id="3" name="Content Placeholder 2"/>
          <p:cNvSpPr txBox="1">
            <a:spLocks/>
          </p:cNvSpPr>
          <p:nvPr/>
        </p:nvSpPr>
        <p:spPr>
          <a:xfrm>
            <a:off x="1143000" y="1352550"/>
            <a:ext cx="80010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lnSpc>
                <a:spcPct val="80000"/>
              </a:lnSpc>
            </a:pPr>
            <a:r>
              <a:rPr lang="en-AU" sz="2000" dirty="0"/>
              <a:t>Typically, the NICs of the networked computers are physically connected to one of the following types of cables:</a:t>
            </a:r>
          </a:p>
          <a:p>
            <a:pPr marL="320040" lvl="1" indent="0">
              <a:lnSpc>
                <a:spcPct val="80000"/>
              </a:lnSpc>
              <a:buNone/>
            </a:pPr>
            <a:r>
              <a:rPr lang="en-AU" sz="1800" i="1" dirty="0">
                <a:solidFill>
                  <a:schemeClr val="bg1">
                    <a:lumMod val="65000"/>
                  </a:schemeClr>
                </a:solidFill>
              </a:rPr>
              <a:t>Recall the different types of transmission media covered previously in Chapter 1.</a:t>
            </a:r>
            <a:endParaRPr lang="en-AU" sz="1800" dirty="0"/>
          </a:p>
          <a:p>
            <a:pPr lvl="1">
              <a:lnSpc>
                <a:spcPct val="80000"/>
              </a:lnSpc>
              <a:buFont typeface="Wingdings" panose="05000000000000000000" pitchFamily="2" charset="2"/>
              <a:buChar char="§"/>
            </a:pPr>
            <a:r>
              <a:rPr lang="en-AU" sz="2000" dirty="0"/>
              <a:t>Coaxial cables</a:t>
            </a:r>
          </a:p>
          <a:p>
            <a:pPr lvl="1">
              <a:lnSpc>
                <a:spcPct val="80000"/>
              </a:lnSpc>
              <a:buFont typeface="Wingdings" panose="05000000000000000000" pitchFamily="2" charset="2"/>
              <a:buChar char="§"/>
            </a:pPr>
            <a:r>
              <a:rPr lang="en-AU" sz="2000" dirty="0"/>
              <a:t>Unshielded twisted-pair cables</a:t>
            </a:r>
          </a:p>
          <a:p>
            <a:pPr lvl="1">
              <a:lnSpc>
                <a:spcPct val="80000"/>
              </a:lnSpc>
              <a:buFont typeface="Wingdings" panose="05000000000000000000" pitchFamily="2" charset="2"/>
              <a:buChar char="§"/>
            </a:pPr>
            <a:r>
              <a:rPr lang="en-AU" sz="2000" dirty="0"/>
              <a:t>Shielded twisted-pair cables</a:t>
            </a:r>
          </a:p>
          <a:p>
            <a:pPr lvl="1">
              <a:lnSpc>
                <a:spcPct val="80000"/>
              </a:lnSpc>
              <a:buFont typeface="Wingdings" panose="05000000000000000000" pitchFamily="2" charset="2"/>
              <a:buChar char="§"/>
            </a:pPr>
            <a:r>
              <a:rPr lang="en-AU" sz="2000" dirty="0"/>
              <a:t>Fiber optic cables</a:t>
            </a:r>
          </a:p>
          <a:p>
            <a:pPr>
              <a:lnSpc>
                <a:spcPct val="80000"/>
              </a:lnSpc>
            </a:pPr>
            <a:r>
              <a:rPr lang="en-AU" sz="2000" dirty="0"/>
              <a:t>Obviously, these physical cables are not connected to a wireless NIC.</a:t>
            </a:r>
            <a:endParaRPr lang="en-US" altLang="en-US" sz="2000" dirty="0"/>
          </a:p>
          <a:p>
            <a:pPr marL="0" indent="0">
              <a:buNone/>
            </a:pPr>
            <a:endParaRPr lang="en-US" sz="2400" dirty="0">
              <a:solidFill>
                <a:srgbClr val="C00000"/>
              </a:solidFill>
            </a:endParaRPr>
          </a:p>
        </p:txBody>
      </p:sp>
    </p:spTree>
    <p:extLst>
      <p:ext uri="{BB962C8B-B14F-4D97-AF65-F5344CB8AC3E}">
        <p14:creationId xmlns:p14="http://schemas.microsoft.com/office/powerpoint/2010/main" val="257045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95400" y="404812"/>
            <a:ext cx="6781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200" b="1" dirty="0">
                <a:solidFill>
                  <a:srgbClr val="C00000"/>
                </a:solidFill>
                <a:latin typeface="Times New Roman" panose="02020603050405020304" pitchFamily="18" charset="0"/>
                <a:ea typeface="Aleo" panose="020F0502020204030203" pitchFamily="34" charset="0"/>
                <a:cs typeface="Times New Roman" panose="02020603050405020304" pitchFamily="18" charset="0"/>
              </a:rPr>
              <a:t>II. Cables/Links</a:t>
            </a:r>
          </a:p>
        </p:txBody>
      </p:sp>
      <p:sp>
        <p:nvSpPr>
          <p:cNvPr id="3" name="Content Placeholder 2"/>
          <p:cNvSpPr txBox="1">
            <a:spLocks/>
          </p:cNvSpPr>
          <p:nvPr/>
        </p:nvSpPr>
        <p:spPr>
          <a:xfrm>
            <a:off x="1219200" y="1352550"/>
            <a:ext cx="79248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lnSpc>
                <a:spcPct val="80000"/>
              </a:lnSpc>
              <a:buNone/>
            </a:pPr>
            <a:r>
              <a:rPr lang="en-AU" sz="2000" dirty="0"/>
              <a:t>Network cables are distinguished with respect to:</a:t>
            </a:r>
          </a:p>
          <a:p>
            <a:pPr lvl="1">
              <a:lnSpc>
                <a:spcPct val="80000"/>
              </a:lnSpc>
              <a:buFont typeface="Wingdings" panose="05000000000000000000" pitchFamily="2" charset="2"/>
              <a:buChar char="§"/>
            </a:pPr>
            <a:r>
              <a:rPr lang="en-AU" sz="2000" dirty="0">
                <a:solidFill>
                  <a:srgbClr val="C00000"/>
                </a:solidFill>
              </a:rPr>
              <a:t>Transmission Speed</a:t>
            </a:r>
          </a:p>
          <a:p>
            <a:pPr lvl="1">
              <a:lnSpc>
                <a:spcPct val="80000"/>
              </a:lnSpc>
              <a:buFont typeface="Wingdings" panose="05000000000000000000" pitchFamily="2" charset="2"/>
              <a:buChar char="§"/>
            </a:pPr>
            <a:r>
              <a:rPr lang="en-AU" sz="2000" dirty="0">
                <a:solidFill>
                  <a:srgbClr val="C00000"/>
                </a:solidFill>
              </a:rPr>
              <a:t>Distance</a:t>
            </a:r>
          </a:p>
          <a:p>
            <a:pPr lvl="1">
              <a:lnSpc>
                <a:spcPct val="80000"/>
              </a:lnSpc>
              <a:buFont typeface="Wingdings" panose="05000000000000000000" pitchFamily="2" charset="2"/>
              <a:buChar char="§"/>
            </a:pPr>
            <a:r>
              <a:rPr lang="en-AU" sz="2000" dirty="0"/>
              <a:t>Transmission Mode: Simplex / Half-duplex / Full-duplex</a:t>
            </a:r>
          </a:p>
          <a:p>
            <a:pPr lvl="1">
              <a:lnSpc>
                <a:spcPct val="80000"/>
              </a:lnSpc>
              <a:buFont typeface="Wingdings" panose="05000000000000000000" pitchFamily="2" charset="2"/>
              <a:buChar char="§"/>
            </a:pPr>
            <a:r>
              <a:rPr lang="en-AU" sz="2000" dirty="0"/>
              <a:t>Electromagnetic Immunity (EMI)</a:t>
            </a:r>
          </a:p>
          <a:p>
            <a:pPr marL="0" indent="0">
              <a:buNone/>
            </a:pPr>
            <a:endParaRPr lang="en-US" sz="2400" dirty="0">
              <a:solidFill>
                <a:srgbClr val="C00000"/>
              </a:solidFill>
            </a:endParaRPr>
          </a:p>
        </p:txBody>
      </p:sp>
    </p:spTree>
    <p:extLst>
      <p:ext uri="{BB962C8B-B14F-4D97-AF65-F5344CB8AC3E}">
        <p14:creationId xmlns:p14="http://schemas.microsoft.com/office/powerpoint/2010/main" val="1714221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19200" y="285750"/>
            <a:ext cx="68580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200" b="1" dirty="0">
                <a:solidFill>
                  <a:srgbClr val="C00000"/>
                </a:solidFill>
                <a:latin typeface="Times New Roman" panose="02020603050405020304" pitchFamily="18" charset="0"/>
                <a:ea typeface="Aleo" panose="020F0502020204030203" pitchFamily="34" charset="0"/>
                <a:cs typeface="Times New Roman" panose="02020603050405020304" pitchFamily="18" charset="0"/>
              </a:rPr>
              <a:t>II. Cables/Links</a:t>
            </a:r>
          </a:p>
        </p:txBody>
      </p:sp>
      <p:graphicFrame>
        <p:nvGraphicFramePr>
          <p:cNvPr id="2" name="Table 1"/>
          <p:cNvGraphicFramePr>
            <a:graphicFrameLocks noGrp="1"/>
          </p:cNvGraphicFramePr>
          <p:nvPr>
            <p:extLst>
              <p:ext uri="{D42A27DB-BD31-4B8C-83A1-F6EECF244321}">
                <p14:modId xmlns:p14="http://schemas.microsoft.com/office/powerpoint/2010/main" val="2918508393"/>
              </p:ext>
            </p:extLst>
          </p:nvPr>
        </p:nvGraphicFramePr>
        <p:xfrm>
          <a:off x="33528" y="1428750"/>
          <a:ext cx="8958072" cy="3337560"/>
        </p:xfrm>
        <a:graphic>
          <a:graphicData uri="http://schemas.openxmlformats.org/drawingml/2006/table">
            <a:tbl>
              <a:tblPr firstRow="1" bandRow="1">
                <a:tableStyleId>{5C22544A-7EE6-4342-B048-85BDC9FD1C3A}</a:tableStyleId>
              </a:tblPr>
              <a:tblGrid>
                <a:gridCol w="1695063">
                  <a:extLst>
                    <a:ext uri="{9D8B030D-6E8A-4147-A177-3AD203B41FA5}">
                      <a16:colId xmlns:a16="http://schemas.microsoft.com/office/drawing/2014/main" val="3665434126"/>
                    </a:ext>
                  </a:extLst>
                </a:gridCol>
                <a:gridCol w="1942058">
                  <a:extLst>
                    <a:ext uri="{9D8B030D-6E8A-4147-A177-3AD203B41FA5}">
                      <a16:colId xmlns:a16="http://schemas.microsoft.com/office/drawing/2014/main" val="3391345096"/>
                    </a:ext>
                  </a:extLst>
                </a:gridCol>
                <a:gridCol w="1392710">
                  <a:extLst>
                    <a:ext uri="{9D8B030D-6E8A-4147-A177-3AD203B41FA5}">
                      <a16:colId xmlns:a16="http://schemas.microsoft.com/office/drawing/2014/main" val="3048366216"/>
                    </a:ext>
                  </a:extLst>
                </a:gridCol>
                <a:gridCol w="1106836">
                  <a:extLst>
                    <a:ext uri="{9D8B030D-6E8A-4147-A177-3AD203B41FA5}">
                      <a16:colId xmlns:a16="http://schemas.microsoft.com/office/drawing/2014/main" val="1063519248"/>
                    </a:ext>
                  </a:extLst>
                </a:gridCol>
                <a:gridCol w="2821405">
                  <a:extLst>
                    <a:ext uri="{9D8B030D-6E8A-4147-A177-3AD203B41FA5}">
                      <a16:colId xmlns:a16="http://schemas.microsoft.com/office/drawing/2014/main" val="790168370"/>
                    </a:ext>
                  </a:extLst>
                </a:gridCol>
              </a:tblGrid>
              <a:tr h="370840">
                <a:tc>
                  <a:txBody>
                    <a:bodyPr/>
                    <a:lstStyle/>
                    <a:p>
                      <a:r>
                        <a:rPr lang="en-US" dirty="0"/>
                        <a:t>Ethernet Name</a:t>
                      </a:r>
                    </a:p>
                  </a:txBody>
                  <a:tcPr/>
                </a:tc>
                <a:tc>
                  <a:txBody>
                    <a:bodyPr/>
                    <a:lstStyle/>
                    <a:p>
                      <a:r>
                        <a:rPr lang="en-US" dirty="0"/>
                        <a:t>Cable Type</a:t>
                      </a:r>
                    </a:p>
                  </a:txBody>
                  <a:tcPr/>
                </a:tc>
                <a:tc>
                  <a:txBody>
                    <a:bodyPr/>
                    <a:lstStyle/>
                    <a:p>
                      <a:r>
                        <a:rPr lang="en-US" dirty="0"/>
                        <a:t>Speed</a:t>
                      </a:r>
                    </a:p>
                  </a:txBody>
                  <a:tcPr/>
                </a:tc>
                <a:tc>
                  <a:txBody>
                    <a:bodyPr/>
                    <a:lstStyle/>
                    <a:p>
                      <a:r>
                        <a:rPr lang="en-US" dirty="0"/>
                        <a:t>Distance</a:t>
                      </a:r>
                    </a:p>
                  </a:txBody>
                  <a:tcPr/>
                </a:tc>
                <a:tc>
                  <a:txBody>
                    <a:bodyPr/>
                    <a:lstStyle/>
                    <a:p>
                      <a:r>
                        <a:rPr lang="en-US" dirty="0"/>
                        <a:t>Notes</a:t>
                      </a:r>
                    </a:p>
                  </a:txBody>
                  <a:tcPr/>
                </a:tc>
                <a:extLst>
                  <a:ext uri="{0D108BD9-81ED-4DB2-BD59-A6C34878D82A}">
                    <a16:rowId xmlns:a16="http://schemas.microsoft.com/office/drawing/2014/main" val="1854364503"/>
                  </a:ext>
                </a:extLst>
              </a:tr>
              <a:tr h="370840">
                <a:tc>
                  <a:txBody>
                    <a:bodyPr/>
                    <a:lstStyle/>
                    <a:p>
                      <a:r>
                        <a:rPr lang="en-US" dirty="0"/>
                        <a:t>10base-2</a:t>
                      </a:r>
                    </a:p>
                  </a:txBody>
                  <a:tcPr/>
                </a:tc>
                <a:tc>
                  <a:txBody>
                    <a:bodyPr/>
                    <a:lstStyle/>
                    <a:p>
                      <a:r>
                        <a:rPr lang="en-US" dirty="0"/>
                        <a:t>Coaxial cable</a:t>
                      </a:r>
                    </a:p>
                  </a:txBody>
                  <a:tcPr/>
                </a:tc>
                <a:tc>
                  <a:txBody>
                    <a:bodyPr/>
                    <a:lstStyle/>
                    <a:p>
                      <a:r>
                        <a:rPr lang="en-US" dirty="0"/>
                        <a:t>10Mbps</a:t>
                      </a:r>
                    </a:p>
                  </a:txBody>
                  <a:tcPr/>
                </a:tc>
                <a:tc>
                  <a:txBody>
                    <a:bodyPr/>
                    <a:lstStyle/>
                    <a:p>
                      <a:r>
                        <a:rPr lang="en-US" dirty="0">
                          <a:latin typeface="Times New Roman" panose="02020603050405020304" pitchFamily="18" charset="0"/>
                          <a:cs typeface="Times New Roman" panose="02020603050405020304" pitchFamily="18" charset="0"/>
                        </a:rPr>
                        <a:t>≈ 200 m</a:t>
                      </a:r>
                      <a:endParaRPr lang="en-US" dirty="0"/>
                    </a:p>
                  </a:txBody>
                  <a:tcPr/>
                </a:tc>
                <a:tc>
                  <a:txBody>
                    <a:bodyPr/>
                    <a:lstStyle/>
                    <a:p>
                      <a:r>
                        <a:rPr lang="en-US" dirty="0"/>
                        <a:t>aka: </a:t>
                      </a:r>
                      <a:r>
                        <a:rPr lang="en-US" dirty="0" err="1"/>
                        <a:t>Thinnet</a:t>
                      </a:r>
                      <a:endParaRPr lang="en-US" dirty="0"/>
                    </a:p>
                  </a:txBody>
                  <a:tcPr/>
                </a:tc>
                <a:extLst>
                  <a:ext uri="{0D108BD9-81ED-4DB2-BD59-A6C34878D82A}">
                    <a16:rowId xmlns:a16="http://schemas.microsoft.com/office/drawing/2014/main" val="2061124302"/>
                  </a:ext>
                </a:extLst>
              </a:tr>
              <a:tr h="370840">
                <a:tc>
                  <a:txBody>
                    <a:bodyPr/>
                    <a:lstStyle/>
                    <a:p>
                      <a:r>
                        <a:rPr lang="en-US" dirty="0"/>
                        <a:t>10base-5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Coaxial cable</a:t>
                      </a:r>
                    </a:p>
                  </a:txBody>
                  <a:tcPr/>
                </a:tc>
                <a:tc>
                  <a:txBody>
                    <a:bodyPr/>
                    <a:lstStyle/>
                    <a:p>
                      <a:r>
                        <a:rPr lang="en-US" dirty="0"/>
                        <a:t>10Mbps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 500 m</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aka: </a:t>
                      </a:r>
                      <a:r>
                        <a:rPr lang="en-US" dirty="0" err="1"/>
                        <a:t>Thicknet</a:t>
                      </a:r>
                      <a:endParaRPr lang="en-US" dirty="0"/>
                    </a:p>
                  </a:txBody>
                  <a:tcPr/>
                </a:tc>
                <a:extLst>
                  <a:ext uri="{0D108BD9-81ED-4DB2-BD59-A6C34878D82A}">
                    <a16:rowId xmlns:a16="http://schemas.microsoft.com/office/drawing/2014/main" val="1745875074"/>
                  </a:ext>
                </a:extLst>
              </a:tr>
              <a:tr h="370840">
                <a:tc>
                  <a:txBody>
                    <a:bodyPr/>
                    <a:lstStyle/>
                    <a:p>
                      <a:r>
                        <a:rPr lang="en-US" dirty="0"/>
                        <a:t>10Base-T</a:t>
                      </a:r>
                    </a:p>
                  </a:txBody>
                  <a:tcPr/>
                </a:tc>
                <a:tc>
                  <a:txBody>
                    <a:bodyPr/>
                    <a:lstStyle/>
                    <a:p>
                      <a:r>
                        <a:rPr lang="en-US" dirty="0"/>
                        <a:t>UTP CAT 3,4</a:t>
                      </a:r>
                    </a:p>
                  </a:txBody>
                  <a:tcPr/>
                </a:tc>
                <a:tc>
                  <a:txBody>
                    <a:bodyPr/>
                    <a:lstStyle/>
                    <a:p>
                      <a:r>
                        <a:rPr lang="en-US" dirty="0"/>
                        <a:t>10 </a:t>
                      </a:r>
                      <a:r>
                        <a:rPr lang="en-US" dirty="0" err="1"/>
                        <a:t>Mbps</a:t>
                      </a:r>
                      <a:endParaRPr lang="en-US" dirty="0"/>
                    </a:p>
                  </a:txBody>
                  <a:tcPr/>
                </a:tc>
                <a:tc>
                  <a:txBody>
                    <a:bodyPr/>
                    <a:lstStyle/>
                    <a:p>
                      <a:r>
                        <a:rPr lang="en-US" dirty="0"/>
                        <a:t>100 m</a:t>
                      </a:r>
                    </a:p>
                  </a:txBody>
                  <a:tcPr/>
                </a:tc>
                <a:tc>
                  <a:txBody>
                    <a:bodyPr/>
                    <a:lstStyle/>
                    <a:p>
                      <a:endParaRPr lang="en-US" dirty="0"/>
                    </a:p>
                  </a:txBody>
                  <a:tcPr/>
                </a:tc>
                <a:extLst>
                  <a:ext uri="{0D108BD9-81ED-4DB2-BD59-A6C34878D82A}">
                    <a16:rowId xmlns:a16="http://schemas.microsoft.com/office/drawing/2014/main" val="2791456623"/>
                  </a:ext>
                </a:extLst>
              </a:tr>
              <a:tr h="370840">
                <a:tc>
                  <a:txBody>
                    <a:bodyPr/>
                    <a:lstStyle/>
                    <a:p>
                      <a:r>
                        <a:rPr lang="en-US" dirty="0"/>
                        <a:t>100Base-TX</a:t>
                      </a:r>
                    </a:p>
                  </a:txBody>
                  <a:tcPr/>
                </a:tc>
                <a:tc>
                  <a:txBody>
                    <a:bodyPr/>
                    <a:lstStyle/>
                    <a:p>
                      <a:r>
                        <a:rPr lang="en-US" dirty="0"/>
                        <a:t>UTP CAT 5, 5e, 6</a:t>
                      </a:r>
                    </a:p>
                  </a:txBody>
                  <a:tcPr/>
                </a:tc>
                <a:tc>
                  <a:txBody>
                    <a:bodyPr/>
                    <a:lstStyle/>
                    <a:p>
                      <a:r>
                        <a:rPr lang="en-US" dirty="0"/>
                        <a:t>100 </a:t>
                      </a:r>
                      <a:r>
                        <a:rPr lang="en-US" dirty="0" err="1"/>
                        <a:t>Mbps</a:t>
                      </a:r>
                      <a:endParaRPr lang="en-US" dirty="0"/>
                    </a:p>
                  </a:txBody>
                  <a:tcPr/>
                </a:tc>
                <a:tc>
                  <a:txBody>
                    <a:bodyPr/>
                    <a:lstStyle/>
                    <a:p>
                      <a:r>
                        <a:rPr lang="en-US" dirty="0"/>
                        <a:t>100 m</a:t>
                      </a:r>
                    </a:p>
                  </a:txBody>
                  <a:tcPr/>
                </a:tc>
                <a:tc>
                  <a:txBody>
                    <a:bodyPr/>
                    <a:lstStyle/>
                    <a:p>
                      <a:r>
                        <a:rPr lang="en-US" dirty="0"/>
                        <a:t>aka: Fast Ethernet</a:t>
                      </a:r>
                    </a:p>
                  </a:txBody>
                  <a:tcPr/>
                </a:tc>
                <a:extLst>
                  <a:ext uri="{0D108BD9-81ED-4DB2-BD59-A6C34878D82A}">
                    <a16:rowId xmlns:a16="http://schemas.microsoft.com/office/drawing/2014/main" val="288340498"/>
                  </a:ext>
                </a:extLst>
              </a:tr>
              <a:tr h="370840">
                <a:tc>
                  <a:txBody>
                    <a:bodyPr/>
                    <a:lstStyle/>
                    <a:p>
                      <a:r>
                        <a:rPr lang="en-US" dirty="0"/>
                        <a:t>100Base-FX</a:t>
                      </a:r>
                    </a:p>
                  </a:txBody>
                  <a:tcPr/>
                </a:tc>
                <a:tc>
                  <a:txBody>
                    <a:bodyPr/>
                    <a:lstStyle/>
                    <a:p>
                      <a:r>
                        <a:rPr lang="en-US" dirty="0"/>
                        <a:t>Fiber Optic</a:t>
                      </a:r>
                    </a:p>
                  </a:txBody>
                  <a:tcPr/>
                </a:tc>
                <a:tc>
                  <a:txBody>
                    <a:bodyPr/>
                    <a:lstStyle/>
                    <a:p>
                      <a:r>
                        <a:rPr lang="en-US" dirty="0"/>
                        <a:t>100 </a:t>
                      </a:r>
                      <a:r>
                        <a:rPr lang="en-US" dirty="0" err="1"/>
                        <a:t>Mbps</a:t>
                      </a:r>
                      <a:endParaRPr lang="en-US" dirty="0"/>
                    </a:p>
                  </a:txBody>
                  <a:tcPr/>
                </a:tc>
                <a:tc>
                  <a:txBody>
                    <a:bodyPr/>
                    <a:lstStyle/>
                    <a:p>
                      <a:r>
                        <a:rPr lang="en-US" dirty="0"/>
                        <a:t>2 km</a:t>
                      </a:r>
                    </a:p>
                  </a:txBody>
                  <a:tcPr/>
                </a:tc>
                <a:tc>
                  <a:txBody>
                    <a:bodyPr/>
                    <a:lstStyle/>
                    <a:p>
                      <a:endParaRPr lang="en-US" dirty="0"/>
                    </a:p>
                  </a:txBody>
                  <a:tcPr/>
                </a:tc>
                <a:extLst>
                  <a:ext uri="{0D108BD9-81ED-4DB2-BD59-A6C34878D82A}">
                    <a16:rowId xmlns:a16="http://schemas.microsoft.com/office/drawing/2014/main" val="1015830095"/>
                  </a:ext>
                </a:extLst>
              </a:tr>
              <a:tr h="370840">
                <a:tc>
                  <a:txBody>
                    <a:bodyPr/>
                    <a:lstStyle/>
                    <a:p>
                      <a:r>
                        <a:rPr lang="en-US" dirty="0"/>
                        <a:t>1000Base-LX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Fiber Optic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1000 </a:t>
                      </a:r>
                      <a:r>
                        <a:rPr lang="en-US" dirty="0" err="1"/>
                        <a:t>Mbps</a:t>
                      </a:r>
                      <a:endParaRPr lang="en-US" dirty="0"/>
                    </a:p>
                  </a:txBody>
                  <a:tcPr/>
                </a:tc>
                <a:tc>
                  <a:txBody>
                    <a:bodyPr/>
                    <a:lstStyle/>
                    <a:p>
                      <a:r>
                        <a:rPr lang="en-US" dirty="0"/>
                        <a:t>2 km</a:t>
                      </a:r>
                    </a:p>
                  </a:txBody>
                  <a:tcPr/>
                </a:tc>
                <a:tc>
                  <a:txBody>
                    <a:bodyPr/>
                    <a:lstStyle/>
                    <a:p>
                      <a:r>
                        <a:rPr lang="en-US" sz="1800" b="0" i="0" u="none" strike="noStrike" kern="1200" baseline="0" dirty="0">
                          <a:solidFill>
                            <a:schemeClr val="dk1"/>
                          </a:solidFill>
                          <a:latin typeface="+mn-lt"/>
                          <a:ea typeface="+mn-ea"/>
                          <a:cs typeface="+mn-cs"/>
                        </a:rPr>
                        <a:t>Uses SC and LC connectors</a:t>
                      </a:r>
                      <a:endParaRPr lang="en-US" dirty="0"/>
                    </a:p>
                  </a:txBody>
                  <a:tcPr/>
                </a:tc>
                <a:extLst>
                  <a:ext uri="{0D108BD9-81ED-4DB2-BD59-A6C34878D82A}">
                    <a16:rowId xmlns:a16="http://schemas.microsoft.com/office/drawing/2014/main" val="3395143040"/>
                  </a:ext>
                </a:extLst>
              </a:tr>
              <a:tr h="370840">
                <a:tc>
                  <a:txBody>
                    <a:bodyPr/>
                    <a:lstStyle/>
                    <a:p>
                      <a:r>
                        <a:rPr lang="en-US" dirty="0"/>
                        <a:t>10GBase-LR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Fiber Optic</a:t>
                      </a:r>
                    </a:p>
                  </a:txBody>
                  <a:tcPr/>
                </a:tc>
                <a:tc>
                  <a:txBody>
                    <a:bodyPr/>
                    <a:lstStyle/>
                    <a:p>
                      <a:r>
                        <a:rPr lang="en-US" dirty="0"/>
                        <a:t>10 </a:t>
                      </a:r>
                      <a:r>
                        <a:rPr lang="en-US" dirty="0" err="1"/>
                        <a:t>Gbps</a:t>
                      </a:r>
                      <a:endParaRPr lang="en-US" dirty="0"/>
                    </a:p>
                  </a:txBody>
                  <a:tcPr/>
                </a:tc>
                <a:tc>
                  <a:txBody>
                    <a:bodyPr/>
                    <a:lstStyle/>
                    <a:p>
                      <a:r>
                        <a:rPr lang="en-US" dirty="0"/>
                        <a:t>10 km</a:t>
                      </a:r>
                    </a:p>
                  </a:txBody>
                  <a:tcPr/>
                </a:tc>
                <a:tc>
                  <a:txBody>
                    <a:bodyPr/>
                    <a:lstStyle/>
                    <a:p>
                      <a:endParaRPr lang="en-US" dirty="0"/>
                    </a:p>
                  </a:txBody>
                  <a:tcPr/>
                </a:tc>
                <a:extLst>
                  <a:ext uri="{0D108BD9-81ED-4DB2-BD59-A6C34878D82A}">
                    <a16:rowId xmlns:a16="http://schemas.microsoft.com/office/drawing/2014/main" val="2481345279"/>
                  </a:ext>
                </a:extLst>
              </a:tr>
              <a:tr h="370840">
                <a:tc>
                  <a:txBody>
                    <a:bodyPr/>
                    <a:lstStyle/>
                    <a:p>
                      <a:r>
                        <a:rPr lang="en-US" dirty="0"/>
                        <a:t>10GBase-ER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Fiber Optic</a:t>
                      </a:r>
                    </a:p>
                  </a:txBody>
                  <a:tcPr/>
                </a:tc>
                <a:tc>
                  <a:txBody>
                    <a:bodyPr/>
                    <a:lstStyle/>
                    <a:p>
                      <a:r>
                        <a:rPr lang="en-US" dirty="0"/>
                        <a:t>10 </a:t>
                      </a:r>
                      <a:r>
                        <a:rPr lang="en-US" dirty="0" err="1"/>
                        <a:t>Gbps</a:t>
                      </a:r>
                      <a:endParaRPr lang="en-US" dirty="0"/>
                    </a:p>
                  </a:txBody>
                  <a:tcPr/>
                </a:tc>
                <a:tc>
                  <a:txBody>
                    <a:bodyPr/>
                    <a:lstStyle/>
                    <a:p>
                      <a:r>
                        <a:rPr lang="en-US" dirty="0"/>
                        <a:t>40 km</a:t>
                      </a:r>
                    </a:p>
                  </a:txBody>
                  <a:tcPr/>
                </a:tc>
                <a:tc>
                  <a:txBody>
                    <a:bodyPr/>
                    <a:lstStyle/>
                    <a:p>
                      <a:endParaRPr lang="en-US" dirty="0"/>
                    </a:p>
                  </a:txBody>
                  <a:tcPr/>
                </a:tc>
                <a:extLst>
                  <a:ext uri="{0D108BD9-81ED-4DB2-BD59-A6C34878D82A}">
                    <a16:rowId xmlns:a16="http://schemas.microsoft.com/office/drawing/2014/main" val="3508972435"/>
                  </a:ext>
                </a:extLst>
              </a:tr>
            </a:tbl>
          </a:graphicData>
        </a:graphic>
      </p:graphicFrame>
      <p:sp>
        <p:nvSpPr>
          <p:cNvPr id="4" name="Content Placeholder 2">
            <a:extLst>
              <a:ext uri="{FF2B5EF4-FFF2-40B4-BE49-F238E27FC236}">
                <a16:creationId xmlns:a16="http://schemas.microsoft.com/office/drawing/2014/main" id="{46F738B9-DBC5-4B17-9282-442DD95325CE}"/>
              </a:ext>
            </a:extLst>
          </p:cNvPr>
          <p:cNvSpPr txBox="1">
            <a:spLocks/>
          </p:cNvSpPr>
          <p:nvPr/>
        </p:nvSpPr>
        <p:spPr>
          <a:xfrm>
            <a:off x="1219200" y="980599"/>
            <a:ext cx="8991600" cy="32004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lnSpc>
                <a:spcPct val="80000"/>
              </a:lnSpc>
            </a:pPr>
            <a:r>
              <a:rPr lang="en-US" sz="2000" dirty="0"/>
              <a:t>Examples:</a:t>
            </a:r>
            <a:endParaRPr lang="en-US" sz="2400" dirty="0">
              <a:solidFill>
                <a:srgbClr val="C00000"/>
              </a:solidFill>
            </a:endParaRPr>
          </a:p>
        </p:txBody>
      </p:sp>
    </p:spTree>
    <p:extLst>
      <p:ext uri="{BB962C8B-B14F-4D97-AF65-F5344CB8AC3E}">
        <p14:creationId xmlns:p14="http://schemas.microsoft.com/office/powerpoint/2010/main" val="669773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95400" y="285750"/>
            <a:ext cx="6781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200" b="1" dirty="0">
                <a:solidFill>
                  <a:srgbClr val="C00000"/>
                </a:solidFill>
                <a:latin typeface="Times New Roman" panose="02020603050405020304" pitchFamily="18" charset="0"/>
                <a:ea typeface="Aleo" panose="020F0502020204030203" pitchFamily="34" charset="0"/>
                <a:cs typeface="Times New Roman" panose="02020603050405020304" pitchFamily="18" charset="0"/>
              </a:rPr>
              <a:t>III. Network Connectivity Devices</a:t>
            </a:r>
          </a:p>
        </p:txBody>
      </p:sp>
      <p:sp>
        <p:nvSpPr>
          <p:cNvPr id="3" name="Content Placeholder 2"/>
          <p:cNvSpPr txBox="1">
            <a:spLocks/>
          </p:cNvSpPr>
          <p:nvPr/>
        </p:nvSpPr>
        <p:spPr>
          <a:xfrm>
            <a:off x="1066800" y="1047750"/>
            <a:ext cx="78486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r>
              <a:rPr lang="en-US" sz="2000" dirty="0"/>
              <a:t>Okay - by now, you should be fairly familiar with the various types of network media and cables, so it is time to learn about some of the devices they hook-up to.</a:t>
            </a:r>
          </a:p>
          <a:p>
            <a:r>
              <a:rPr lang="en-US" sz="2000" dirty="0"/>
              <a:t>Because these </a:t>
            </a:r>
            <a:r>
              <a:rPr lang="en-US" sz="2000" dirty="0">
                <a:solidFill>
                  <a:srgbClr val="00B050"/>
                </a:solidFill>
              </a:rPr>
              <a:t>devices connect network entities</a:t>
            </a:r>
            <a:r>
              <a:rPr lang="en-US" sz="2000" dirty="0"/>
              <a:t>, they are known as </a:t>
            </a:r>
            <a:r>
              <a:rPr lang="en-US" sz="2000" dirty="0">
                <a:solidFill>
                  <a:srgbClr val="00B050"/>
                </a:solidFill>
              </a:rPr>
              <a:t>connectivity devices</a:t>
            </a:r>
            <a:r>
              <a:rPr lang="en-US" sz="2000" dirty="0"/>
              <a:t>, which include:</a:t>
            </a:r>
          </a:p>
          <a:p>
            <a:pPr marL="708660" lvl="1" indent="-342900">
              <a:buClrTx/>
              <a:buSzPct val="90000"/>
              <a:buFont typeface="+mj-lt"/>
              <a:buAutoNum type="alphaLcPeriod"/>
            </a:pPr>
            <a:r>
              <a:rPr lang="en-US" sz="1800" dirty="0"/>
              <a:t>Repeaters</a:t>
            </a:r>
          </a:p>
          <a:p>
            <a:pPr marL="708660" lvl="1" indent="-342900">
              <a:buClrTx/>
              <a:buSzPct val="90000"/>
              <a:buFont typeface="+mj-lt"/>
              <a:buAutoNum type="alphaLcPeriod"/>
            </a:pPr>
            <a:r>
              <a:rPr lang="en-US" sz="1800" dirty="0"/>
              <a:t>Hubs</a:t>
            </a:r>
          </a:p>
          <a:p>
            <a:pPr marL="708660" lvl="1" indent="-342900">
              <a:buClrTx/>
              <a:buSzPct val="90000"/>
              <a:buFont typeface="+mj-lt"/>
              <a:buAutoNum type="alphaLcPeriod"/>
            </a:pPr>
            <a:r>
              <a:rPr lang="en-US" sz="1800" dirty="0"/>
              <a:t>Bridges</a:t>
            </a:r>
          </a:p>
          <a:p>
            <a:pPr marL="708660" lvl="1" indent="-342900">
              <a:buClrTx/>
              <a:buSzPct val="90000"/>
              <a:buFont typeface="+mj-lt"/>
              <a:buAutoNum type="alphaLcPeriod"/>
            </a:pPr>
            <a:r>
              <a:rPr lang="en-US" sz="1800" dirty="0"/>
              <a:t>Switches</a:t>
            </a:r>
          </a:p>
          <a:p>
            <a:pPr marL="708660" lvl="1" indent="-342900">
              <a:buClrTx/>
              <a:buSzPct val="90000"/>
              <a:buFont typeface="+mj-lt"/>
              <a:buAutoNum type="alphaLcPeriod"/>
            </a:pPr>
            <a:r>
              <a:rPr lang="en-US" sz="1800" dirty="0"/>
              <a:t>Routers</a:t>
            </a:r>
          </a:p>
        </p:txBody>
      </p:sp>
    </p:spTree>
    <p:extLst>
      <p:ext uri="{BB962C8B-B14F-4D97-AF65-F5344CB8AC3E}">
        <p14:creationId xmlns:p14="http://schemas.microsoft.com/office/powerpoint/2010/main" val="3492882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ontrol xmlns="http://schemas.microsoft.com/VisualStudio/2011/storyboarding/control">
  <Id Name="System.Storyboarding.Common.Button" Revision="1" Stencil="System.Storyboarding.Common" StencilVersion="0.1"/>
</Control>
</file>

<file path=customXml/item2.xml><?xml version="1.0" encoding="utf-8"?>
<Control xmlns="http://schemas.microsoft.com/VisualStudio/2011/storyboarding/control">
  <Id Name="System.Storyboarding.Backgrounds.RibbonApplication" Revision="1" Stencil="System.Storyboarding.Backgrounds" StencilVersion="0.1"/>
</Control>
</file>

<file path=customXml/item3.xml><?xml version="1.0" encoding="utf-8"?>
<Control xmlns="http://schemas.microsoft.com/VisualStudio/2011/storyboarding/control">
  <Id Name="System.Storyboarding.Common.MousePointer" Revision="1" Stencil="System.Storyboarding.Common" StencilVersion="0.1"/>
</Control>
</file>

<file path=customXml/itemProps1.xml><?xml version="1.0" encoding="utf-8"?>
<ds:datastoreItem xmlns:ds="http://schemas.openxmlformats.org/officeDocument/2006/customXml" ds:itemID="{70274471-5CF1-4566-BB53-F4223706D2F6}">
  <ds:schemaRefs>
    <ds:schemaRef ds:uri="http://schemas.microsoft.com/VisualStudio/2011/storyboarding/control"/>
  </ds:schemaRefs>
</ds:datastoreItem>
</file>

<file path=customXml/itemProps2.xml><?xml version="1.0" encoding="utf-8"?>
<ds:datastoreItem xmlns:ds="http://schemas.openxmlformats.org/officeDocument/2006/customXml" ds:itemID="{8E995DD9-02E1-4F20-9085-A0934A62FE26}">
  <ds:schemaRefs>
    <ds:schemaRef ds:uri="http://schemas.microsoft.com/VisualStudio/2011/storyboarding/control"/>
  </ds:schemaRefs>
</ds:datastoreItem>
</file>

<file path=customXml/itemProps3.xml><?xml version="1.0" encoding="utf-8"?>
<ds:datastoreItem xmlns:ds="http://schemas.openxmlformats.org/officeDocument/2006/customXml" ds:itemID="{613ADDDD-D24B-47C1-951A-8911F4C38EF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Parallax</Template>
  <TotalTime>0</TotalTime>
  <Words>2304</Words>
  <Application>Microsoft Office PowerPoint</Application>
  <PresentationFormat>On-screen Show (16:9)</PresentationFormat>
  <Paragraphs>235</Paragraphs>
  <Slides>29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Corbel</vt:lpstr>
      <vt:lpstr>Times New Roman</vt:lpstr>
      <vt:lpstr>Wingdings</vt:lpstr>
      <vt:lpstr>Wingdings 2</vt:lpstr>
      <vt:lpstr>Parallax</vt:lpstr>
      <vt:lpstr>Chapter 2 Computer Networks: The Hardware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2015-05-11T06:04:25Z</dcterms:created>
  <dcterms:modified xsi:type="dcterms:W3CDTF">2024-10-14T09:36:18Z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Tfs.IsStoryboard">
    <vt:bool>true</vt:bool>
  </property>
</Properties>
</file>